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09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1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C8D3-C840-4E8D-AD2F-9CAEFC7D2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CB145-95DC-49E7-BAC1-C394FBAE6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42257-C118-4CE8-9BD9-40A453F4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5529-AA53-49DE-A7CD-72141FD9C00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4FDBF-BB76-4E0E-B26D-876AD3BA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78143-92BF-4F9F-87C0-C3C30623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EA72-FCFB-4516-8EAC-0FB3DFE6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4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FB72-BDFC-4904-B306-AE5F87B4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72BEE-108C-4BCD-B36F-380BACD3E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45F74-7C0B-4417-8351-78BAC09F3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5529-AA53-49DE-A7CD-72141FD9C00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6F9A-3C35-44A1-958C-2FAE89D7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A822F-707C-4B0D-8ABF-0EAF7950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EA72-FCFB-4516-8EAC-0FB3DFE6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6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E131D-DAE6-4FDE-AFFA-ECA5B88CB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17A17-47AC-41A4-BB50-D09B1D210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78BF3-2AAA-4532-BE29-C3BE7741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5529-AA53-49DE-A7CD-72141FD9C00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80066-FBF7-4FD2-B536-18323AAC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83422-9141-4873-B09D-7EF406161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EA72-FCFB-4516-8EAC-0FB3DFE6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5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911BC-C63B-43F4-AA74-CB158EF9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EF62E-98C9-45EC-907F-DB0D4CF43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36E2E-DE11-4951-8205-48D82E4A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5529-AA53-49DE-A7CD-72141FD9C00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54AB6-4A86-4060-8769-A5045533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B8694-4B97-4760-9DDC-66D7AC4E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EA72-FCFB-4516-8EAC-0FB3DFE6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4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E48C-8B6B-4909-9B39-D9DFA4585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D669C-CA49-48D2-A04A-80242C612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2BD9E-A393-4B99-89BE-F61A4A2D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5529-AA53-49DE-A7CD-72141FD9C00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D4005-9A56-4F20-BA92-7617E1EC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D2627-C4C8-40A6-8291-2560FD3B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EA72-FCFB-4516-8EAC-0FB3DFE6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3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9763-C663-4DA1-9058-C2538C5C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C1211-A627-41D2-ADF9-AC5550FF6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FFC9D-193F-46A4-BFC7-563806098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19E65-F375-436A-A9C6-2E758C08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5529-AA53-49DE-A7CD-72141FD9C00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52527-BE7A-43A8-BC3C-7D2F8E1F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8AB29-80E4-41C0-985A-7633A41A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EA72-FCFB-4516-8EAC-0FB3DFE6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2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388A-6778-4AB3-B911-D382B52F5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536EB-A297-4504-85B2-779215C49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705D3-0C18-4C4B-97C9-C005D3CC6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7321B2-FCCB-4FF1-B3D4-C786655C2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642B3-1872-46DC-900C-86ABD09B9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9DBC4E-984D-4F4B-8981-A4702753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5529-AA53-49DE-A7CD-72141FD9C00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3C74E-5E20-4963-A369-74D49430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1E99F-769B-411C-A00F-672E7B8F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EA72-FCFB-4516-8EAC-0FB3DFE6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8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2D2A-A802-4249-9070-3E8F312A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2BEC2-6C56-4700-878E-C32C0BAF6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5529-AA53-49DE-A7CD-72141FD9C00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74ED1-667F-47E6-B4C9-3FC0083A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A6CC9-B479-48E8-8F1E-80E60B00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EA72-FCFB-4516-8EAC-0FB3DFE6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9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E29FC5-5300-458D-9EF4-C3260C65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5529-AA53-49DE-A7CD-72141FD9C00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6B01B1-642E-4483-BC6F-8426CF14E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D66E0-07F1-44CC-8EDA-9499B0E8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EA72-FCFB-4516-8EAC-0FB3DFE6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0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1332-8093-4EAC-BF6F-25A14287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14DF8-343C-491F-B587-B34B5F205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37081-66DF-40DA-8CC0-FD0121C34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E0F54-A3ED-4C68-9F2A-063CD0E8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5529-AA53-49DE-A7CD-72141FD9C00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D1444-2CE8-4254-BCEC-15EF96A2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72063-7D82-4040-9200-C62CCEF0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EA72-FCFB-4516-8EAC-0FB3DFE6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5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C7AE-1B5A-4404-A899-D1B10030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70C502-FB77-40B0-A859-0C7D25DEF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AE5B3-6BBC-4DEC-BDB2-035B6C171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9EC9D-B9C7-4D9D-AA91-900C8598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5529-AA53-49DE-A7CD-72141FD9C00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767DF-FED3-452C-8886-5D664E27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38C5B-0E96-46DE-816C-F3564AC7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EA72-FCFB-4516-8EAC-0FB3DFE6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3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3C37E-CA29-452E-A126-3FB9F24D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4B1C3-3ECE-4850-AA28-4D6F22D9A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A2F32-2C0F-45A9-86EA-BF3B28448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D5529-AA53-49DE-A7CD-72141FD9C00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2C520-CAD9-497C-A11B-E38F4265A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58A35-55C4-4E3A-8C14-D990B83BB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6EA72-FCFB-4516-8EAC-0FB3DFE6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3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9533-8998-4087-9F9F-5D37332EC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F96B5-7159-4E58-862B-2816EC0DBF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5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venn diagram&#10;&#10;Description automatically generated">
            <a:extLst>
              <a:ext uri="{FF2B5EF4-FFF2-40B4-BE49-F238E27FC236}">
                <a16:creationId xmlns:a16="http://schemas.microsoft.com/office/drawing/2014/main" id="{1E800DB8-4731-428F-9E19-06587E4AA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093" y="0"/>
            <a:ext cx="9101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6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, venn diagram&#10;&#10;Description automatically generated">
            <a:extLst>
              <a:ext uri="{FF2B5EF4-FFF2-40B4-BE49-F238E27FC236}">
                <a16:creationId xmlns:a16="http://schemas.microsoft.com/office/drawing/2014/main" id="{C0EFC41C-965D-47A8-9A13-409EF6419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09" y="0"/>
            <a:ext cx="7888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3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, venn diagram&#10;&#10;Description automatically generated">
            <a:extLst>
              <a:ext uri="{FF2B5EF4-FFF2-40B4-BE49-F238E27FC236}">
                <a16:creationId xmlns:a16="http://schemas.microsoft.com/office/drawing/2014/main" id="{6ADEB5F7-C910-48A2-9AA1-205A26154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88981" cy="68580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FA1471-7474-4AF8-A219-436A6577A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770222"/>
              </p:ext>
            </p:extLst>
          </p:nvPr>
        </p:nvGraphicFramePr>
        <p:xfrm>
          <a:off x="7713784" y="3429000"/>
          <a:ext cx="4285957" cy="2926080"/>
        </p:xfrm>
        <a:graphic>
          <a:graphicData uri="http://schemas.openxmlformats.org/drawingml/2006/table">
            <a:tbl>
              <a:tblPr/>
              <a:tblGrid>
                <a:gridCol w="1162782">
                  <a:extLst>
                    <a:ext uri="{9D8B030D-6E8A-4147-A177-3AD203B41FA5}">
                      <a16:colId xmlns:a16="http://schemas.microsoft.com/office/drawing/2014/main" val="3273608393"/>
                    </a:ext>
                  </a:extLst>
                </a:gridCol>
                <a:gridCol w="1633661">
                  <a:extLst>
                    <a:ext uri="{9D8B030D-6E8A-4147-A177-3AD203B41FA5}">
                      <a16:colId xmlns:a16="http://schemas.microsoft.com/office/drawing/2014/main" val="74181013"/>
                    </a:ext>
                  </a:extLst>
                </a:gridCol>
                <a:gridCol w="1489514">
                  <a:extLst>
                    <a:ext uri="{9D8B030D-6E8A-4147-A177-3AD203B41FA5}">
                      <a16:colId xmlns:a16="http://schemas.microsoft.com/office/drawing/2014/main" val="27936629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List names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number of elements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number of unique elements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578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Control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92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086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Csection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97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034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T1D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93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581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Vaginal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31301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Overall number of unique elements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251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91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698EA52-E6EE-4AFA-B9F4-1D1734423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353952"/>
              </p:ext>
            </p:extLst>
          </p:nvPr>
        </p:nvGraphicFramePr>
        <p:xfrm>
          <a:off x="6696221" y="432924"/>
          <a:ext cx="5199155" cy="5736481"/>
        </p:xfrm>
        <a:graphic>
          <a:graphicData uri="http://schemas.openxmlformats.org/drawingml/2006/table">
            <a:tbl>
              <a:tblPr/>
              <a:tblGrid>
                <a:gridCol w="1819467">
                  <a:extLst>
                    <a:ext uri="{9D8B030D-6E8A-4147-A177-3AD203B41FA5}">
                      <a16:colId xmlns:a16="http://schemas.microsoft.com/office/drawing/2014/main" val="4253307688"/>
                    </a:ext>
                  </a:extLst>
                </a:gridCol>
                <a:gridCol w="431267">
                  <a:extLst>
                    <a:ext uri="{9D8B030D-6E8A-4147-A177-3AD203B41FA5}">
                      <a16:colId xmlns:a16="http://schemas.microsoft.com/office/drawing/2014/main" val="3555830701"/>
                    </a:ext>
                  </a:extLst>
                </a:gridCol>
                <a:gridCol w="2948421">
                  <a:extLst>
                    <a:ext uri="{9D8B030D-6E8A-4147-A177-3AD203B41FA5}">
                      <a16:colId xmlns:a16="http://schemas.microsoft.com/office/drawing/2014/main" val="469165013"/>
                    </a:ext>
                  </a:extLst>
                </a:gridCol>
              </a:tblGrid>
              <a:tr h="2166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Names</a:t>
                      </a:r>
                    </a:p>
                  </a:txBody>
                  <a:tcPr marL="23546" marR="23546" marT="23546" marB="235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23546" marR="23546" marT="23546" marB="235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elements</a:t>
                      </a:r>
                    </a:p>
                  </a:txBody>
                  <a:tcPr marL="23546" marR="23546" marT="23546" marB="235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305267"/>
                  </a:ext>
                </a:extLst>
              </a:tr>
              <a:tr h="191195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Control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Csection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T1D Vaginal</a:t>
                      </a:r>
                    </a:p>
                  </a:txBody>
                  <a:tcPr marL="23546" marR="23546" marT="23546" marB="235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23546" marR="23546" marT="23546" marB="235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Bifidobacterium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Anaerococcus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Finegoldia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Escherichia/Shigella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Kocuria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Streptococcus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Prevotella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Bacteroides Parabacteroides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Lawsonella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Veillonella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Micrococcus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Ezakiella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Gardnerella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Faecalibacterium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Pseudomonas Actinomyces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Dialister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Corynebacterium Prevotella_6 Staphylococcus Acinetobacter Corynebacterium_1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Porphyromonas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Enterococcus Lactobacillus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Peptoniphilus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Blautia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546" marR="23546" marT="23546" marB="235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45043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Control Csection Vaginal</a:t>
                      </a:r>
                    </a:p>
                  </a:txBody>
                  <a:tcPr marL="23546" marR="23546" marT="23546" marB="235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3546" marR="23546" marT="23546" marB="235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Agathobacter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546" marR="23546" marT="23546" marB="235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57004"/>
                  </a:ext>
                </a:extLst>
              </a:tr>
              <a:tr h="55569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Control Csection</a:t>
                      </a:r>
                    </a:p>
                  </a:txBody>
                  <a:tcPr marL="23546" marR="23546" marT="23546" marB="235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3546" marR="23546" marT="23546" marB="235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Alistipes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Subdoligranulum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546" marR="23546" marT="23546" marB="235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80776"/>
                  </a:ext>
                </a:extLst>
              </a:tr>
              <a:tr h="38615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Control Vaginal</a:t>
                      </a:r>
                    </a:p>
                  </a:txBody>
                  <a:tcPr marL="23546" marR="23546" marT="23546" marB="235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3546" marR="23546" marT="23546" marB="235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Murdochiella Cutibacterium Romboutsia Bradyrhizobium Campylobacter</a:t>
                      </a:r>
                    </a:p>
                  </a:txBody>
                  <a:tcPr marL="23546" marR="23546" marT="23546" marB="235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43264"/>
                  </a:ext>
                </a:extLst>
              </a:tr>
              <a:tr h="55569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Csection T1D</a:t>
                      </a:r>
                    </a:p>
                  </a:txBody>
                  <a:tcPr marL="23546" marR="23546" marT="23546" marB="235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3546" marR="23546" marT="23546" marB="235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Haemophilus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Ralstonia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Ruminococcus_2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Enhydrobacter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Ruminococcaceae_UCG-002</a:t>
                      </a:r>
                    </a:p>
                  </a:txBody>
                  <a:tcPr marL="23546" marR="23546" marT="23546" marB="235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81637"/>
                  </a:ext>
                </a:extLst>
              </a:tr>
            </a:tbl>
          </a:graphicData>
        </a:graphic>
      </p:graphicFrame>
      <p:pic>
        <p:nvPicPr>
          <p:cNvPr id="5" name="Picture 4" descr="Diagram, venn diagram&#10;&#10;Description automatically generated">
            <a:extLst>
              <a:ext uri="{FF2B5EF4-FFF2-40B4-BE49-F238E27FC236}">
                <a16:creationId xmlns:a16="http://schemas.microsoft.com/office/drawing/2014/main" id="{A287581C-8D41-4028-9885-A44D42423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4" y="618978"/>
            <a:ext cx="6464919" cy="562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97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99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Jochum</dc:creator>
  <cp:lastModifiedBy>Michael Jochum</cp:lastModifiedBy>
  <cp:revision>3</cp:revision>
  <dcterms:created xsi:type="dcterms:W3CDTF">2021-01-11T17:47:35Z</dcterms:created>
  <dcterms:modified xsi:type="dcterms:W3CDTF">2021-01-11T20:12:00Z</dcterms:modified>
</cp:coreProperties>
</file>