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8" r:id="rId7"/>
    <p:sldId id="276" r:id="rId8"/>
    <p:sldId id="277" r:id="rId9"/>
    <p:sldId id="284" r:id="rId10"/>
    <p:sldId id="283" r:id="rId11"/>
    <p:sldId id="281" r:id="rId12"/>
    <p:sldId id="282" r:id="rId13"/>
    <p:sldId id="279" r:id="rId14"/>
    <p:sldId id="285" r:id="rId15"/>
    <p:sldId id="286" r:id="rId16"/>
    <p:sldId id="287" r:id="rId17"/>
    <p:sldId id="289" r:id="rId18"/>
  </p:sldIdLst>
  <p:sldSz cx="12192000" cy="6858000"/>
  <p:notesSz cx="7010400" cy="92964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21"/>
    <a:srgbClr val="BA001F"/>
    <a:srgbClr val="DC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164-1297-F70E-9FE9-23477421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3893-4D28-6887-943A-1B9B456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6D20-381C-8705-1036-69A8A32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BB47-5E36-4281-EAA3-B72C9F0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81B-7AF8-6A57-DF7D-7614079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BEF-7C45-FF37-6DE8-50BE1AC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B964-1359-9E7A-3004-C4C16881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5972-50FF-A133-75C8-BC97F51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E471-0706-4404-0C09-3FFAB69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30E-D073-753A-CE6E-BB34D8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CB80-3A63-B495-4768-14B9A29C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8AAA-5166-26D3-A17E-1CB00C9F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1A4-70F9-B53F-A1F9-4F4A379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AE3-88BC-82C7-22E0-5EDF742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07-A51D-4E58-B163-A513EEA8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4CA-923D-1E3F-5026-375F12E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1D1E-B4E6-2598-8A76-9BF2F46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AED3-B37F-D5D5-4527-AC78CFC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C8A5-2693-9213-EB69-E0CCAD2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BE94-FA23-AB8E-E8DC-A3C67CA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507-C6AC-8694-C156-A074E3D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FB-AF4C-455D-7506-966C809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8A3-39ED-8E50-13A8-7399F3F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476-6E8F-DDB8-B681-C704290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151-5710-79EB-836E-A3ED65F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D21B-95A3-CFE4-765B-17DC031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99C-6333-ECC7-9705-683F2C9F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E8F-70CE-B35C-D772-0E824E3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BBD0-ECD4-D8B2-92AE-B243E8D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F390-20AB-A36B-AF45-8D65AF9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59F2-848E-8798-B309-E86356C8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FBF-400A-E3F3-CE26-7391DFF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6718-EB13-8B78-C227-6CB022BE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448-2163-4D64-AC8A-1CC03485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3ECC-8B1D-2201-02A8-DAB7308A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A25A0-2626-CBA3-3230-32C4406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5D8D-7C9F-D89A-6618-705ED0D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9EC2D-30D0-A34A-89F6-9CFD06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C1317-52C8-52F3-6538-232C14D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92DA-E1B4-387E-BA18-91D9F22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37FE-F2D6-832E-861B-42C2DFF5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58DD0-890B-2E47-6569-ACC31DC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E01A-3523-618D-CD41-441E2FB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3820-653C-E538-CE58-15C6083F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8CC7-12C5-7894-265F-62C8A14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EBDB-AFF3-C8FF-B149-05D9719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846-C9A2-588E-35C5-BDDAC2D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A19-EEB0-D8E3-D718-9FE4A891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97D-8702-424B-547A-2720A42A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A9C8-2AF4-DFD3-548F-5B1148E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300D-EBB0-2A8E-BC16-8871C62C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1A3-B7D4-4F68-2609-70A980E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BEB-BEC1-EF86-A286-9FAB987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F4BF-3D19-CB79-ECE0-1F38F9CC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58E-909B-0B96-1115-1BD94016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D084-C185-7521-B787-E821DDC5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F1F6-E5B1-8FCA-E812-EC7CAE8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1729-625E-7378-5FF0-8151834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4B0A-9ECB-F0B9-CB87-EF41436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D07-39AF-B713-2153-01515F6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4A-4F93-05A6-D162-5ED68848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B0E-A40C-E3DB-F4C8-79854D55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6C73-A69D-C2CE-5472-7432BAAD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DF-E7E2-9E0C-3F38-136D1098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Beta diversity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EC9D-4976-405A-5E6B-37FBE0FDC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26 August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E55D-4D15-E298-B9F4-82D1F3781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4DD68-1649-C3E9-BB53-05468D96C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2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255B643-19F6-3161-88D6-E080B162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77" y="1174281"/>
            <a:ext cx="8650261" cy="4325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BD8608-195D-92EA-93CE-76A79DB6AEA2}"/>
              </a:ext>
            </a:extLst>
          </p:cNvPr>
          <p:cNvSpPr txBox="1"/>
          <p:nvPr/>
        </p:nvSpPr>
        <p:spPr>
          <a:xfrm>
            <a:off x="171583" y="109436"/>
            <a:ext cx="701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examples to visualize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DEF0A-4C8F-81BD-5081-65D6223D9DEE}"/>
              </a:ext>
            </a:extLst>
          </p:cNvPr>
          <p:cNvSpPr txBox="1"/>
          <p:nvPr/>
        </p:nvSpPr>
        <p:spPr>
          <a:xfrm>
            <a:off x="7191389" y="109436"/>
            <a:ext cx="500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r>
              <a:rPr lang="en-US" dirty="0"/>
              <a:t>- Adding a </a:t>
            </a:r>
            <a:r>
              <a:rPr lang="en-US" dirty="0" err="1"/>
              <a:t>Linetype</a:t>
            </a:r>
            <a:r>
              <a:rPr lang="en-US" dirty="0"/>
              <a:t> by disease state (T1D = dashed)</a:t>
            </a:r>
          </a:p>
          <a:p>
            <a:r>
              <a:rPr lang="en-US" dirty="0"/>
              <a:t>- using an eclipse instead of an </a:t>
            </a:r>
            <a:r>
              <a:rPr lang="en-US" dirty="0" err="1"/>
              <a:t>abline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FD507-42E0-4F29-FF98-8B0E8C68A7F4}"/>
              </a:ext>
            </a:extLst>
          </p:cNvPr>
          <p:cNvSpPr txBox="1"/>
          <p:nvPr/>
        </p:nvSpPr>
        <p:spPr>
          <a:xfrm>
            <a:off x="8582884" y="1850004"/>
            <a:ext cx="301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Linetype</a:t>
            </a:r>
            <a:r>
              <a:rPr lang="en-US" dirty="0"/>
              <a:t> = disease state</a:t>
            </a:r>
          </a:p>
          <a:p>
            <a:r>
              <a:rPr lang="en-US" dirty="0" err="1"/>
              <a:t>Linecolor</a:t>
            </a:r>
            <a:r>
              <a:rPr lang="en-US" dirty="0"/>
              <a:t> = Delivery mode</a:t>
            </a:r>
          </a:p>
          <a:p>
            <a:r>
              <a:rPr lang="en-US" dirty="0"/>
              <a:t>Point color = Delivery mode</a:t>
            </a:r>
          </a:p>
          <a:p>
            <a:r>
              <a:rPr lang="en-US" dirty="0"/>
              <a:t>Point shape = Disease state</a:t>
            </a:r>
          </a:p>
          <a:p>
            <a:r>
              <a:rPr lang="en-US" dirty="0"/>
              <a:t>Facet = Sample Type</a:t>
            </a:r>
          </a:p>
        </p:txBody>
      </p:sp>
    </p:spTree>
    <p:extLst>
      <p:ext uri="{BB962C8B-B14F-4D97-AF65-F5344CB8AC3E}">
        <p14:creationId xmlns:p14="http://schemas.microsoft.com/office/powerpoint/2010/main" val="287524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38C5ECE-DC7D-FB24-9052-C9FE8D6F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905"/>
            <a:ext cx="10048775" cy="5024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183486-E85A-6B3D-881E-EB40D0B4AE12}"/>
              </a:ext>
            </a:extLst>
          </p:cNvPr>
          <p:cNvSpPr txBox="1"/>
          <p:nvPr/>
        </p:nvSpPr>
        <p:spPr>
          <a:xfrm>
            <a:off x="9352905" y="1515979"/>
            <a:ext cx="301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Linetype</a:t>
            </a:r>
            <a:r>
              <a:rPr lang="en-US" dirty="0"/>
              <a:t> = Delivery Mode</a:t>
            </a:r>
          </a:p>
          <a:p>
            <a:r>
              <a:rPr lang="en-US" dirty="0" err="1"/>
              <a:t>Linecolor</a:t>
            </a:r>
            <a:r>
              <a:rPr lang="en-US" dirty="0"/>
              <a:t> = Disease State</a:t>
            </a:r>
          </a:p>
          <a:p>
            <a:r>
              <a:rPr lang="en-US" dirty="0"/>
              <a:t>Point color = Delivery Mode</a:t>
            </a:r>
          </a:p>
          <a:p>
            <a:r>
              <a:rPr lang="en-US" dirty="0"/>
              <a:t>Point Shape = Disease State</a:t>
            </a:r>
          </a:p>
          <a:p>
            <a:r>
              <a:rPr lang="en-US" dirty="0"/>
              <a:t>Facet = Sample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BF53D-5EA1-BEFA-8AF4-AB599B5D4FDB}"/>
              </a:ext>
            </a:extLst>
          </p:cNvPr>
          <p:cNvSpPr txBox="1"/>
          <p:nvPr/>
        </p:nvSpPr>
        <p:spPr>
          <a:xfrm>
            <a:off x="0" y="109436"/>
            <a:ext cx="701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examples to visualize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C4569-CBD4-AA5C-B22E-6253220A97C4}"/>
              </a:ext>
            </a:extLst>
          </p:cNvPr>
          <p:cNvSpPr txBox="1"/>
          <p:nvPr/>
        </p:nvSpPr>
        <p:spPr>
          <a:xfrm>
            <a:off x="8075595" y="109436"/>
            <a:ext cx="4116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Adding a </a:t>
            </a:r>
            <a:r>
              <a:rPr lang="en-US" dirty="0" err="1"/>
              <a:t>Linetype</a:t>
            </a:r>
            <a:r>
              <a:rPr lang="en-US" dirty="0"/>
              <a:t> by Delivery Mode </a:t>
            </a:r>
            <a:br>
              <a:rPr lang="en-US" dirty="0"/>
            </a:br>
            <a:r>
              <a:rPr lang="en-US" dirty="0"/>
              <a:t>(Vaginal = dashed)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an eclipse instead of an </a:t>
            </a:r>
            <a:r>
              <a:rPr lang="en-US" dirty="0" err="1"/>
              <a:t>abline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31DF75-105F-97B1-CC1A-CEE31E8B3F82}"/>
              </a:ext>
            </a:extLst>
          </p:cNvPr>
          <p:cNvSpPr txBox="1"/>
          <p:nvPr/>
        </p:nvSpPr>
        <p:spPr>
          <a:xfrm>
            <a:off x="171583" y="109436"/>
            <a:ext cx="701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examples to visualize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91890-895B-F6E9-5716-68D130CFCE61}"/>
              </a:ext>
            </a:extLst>
          </p:cNvPr>
          <p:cNvSpPr txBox="1"/>
          <p:nvPr/>
        </p:nvSpPr>
        <p:spPr>
          <a:xfrm>
            <a:off x="7191389" y="109436"/>
            <a:ext cx="500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r>
              <a:rPr lang="en-US" dirty="0"/>
              <a:t>- Adding a color by </a:t>
            </a:r>
            <a:r>
              <a:rPr lang="en-US" dirty="0" err="1"/>
              <a:t>SampleType</a:t>
            </a:r>
            <a:endParaRPr lang="en-US" dirty="0"/>
          </a:p>
          <a:p>
            <a:r>
              <a:rPr lang="en-US" dirty="0"/>
              <a:t>- using an eclipse instead of an </a:t>
            </a:r>
            <a:r>
              <a:rPr lang="en-US" dirty="0" err="1"/>
              <a:t>abline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B7C294-A7A0-443C-0E8B-BACF4C296A9C}"/>
              </a:ext>
            </a:extLst>
          </p:cNvPr>
          <p:cNvGrpSpPr/>
          <p:nvPr/>
        </p:nvGrpSpPr>
        <p:grpSpPr>
          <a:xfrm>
            <a:off x="328980" y="884411"/>
            <a:ext cx="11534040" cy="5089178"/>
            <a:chOff x="274502" y="1023430"/>
            <a:chExt cx="11534040" cy="5089178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C6D70A5A-8C6F-9074-7A66-51ED15496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44" r="22477"/>
            <a:stretch/>
          </p:blipFill>
          <p:spPr>
            <a:xfrm>
              <a:off x="1783964" y="3810479"/>
              <a:ext cx="2936433" cy="2302129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E9B1A4DE-AB2B-F555-1464-35DFD1A16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28" r="21784" b="11919"/>
            <a:stretch/>
          </p:blipFill>
          <p:spPr>
            <a:xfrm>
              <a:off x="5220165" y="3840735"/>
              <a:ext cx="3383166" cy="2241617"/>
            </a:xfrm>
            <a:prstGeom prst="rect">
              <a:avLst/>
            </a:prstGeom>
          </p:spPr>
        </p:pic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BF4FE6AA-B4B2-1677-2085-2E5DDA4D3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7" r="21412" b="22199"/>
            <a:stretch/>
          </p:blipFill>
          <p:spPr>
            <a:xfrm>
              <a:off x="8622499" y="2101637"/>
              <a:ext cx="2941812" cy="1393287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DEE095A8-4E35-3D6E-0BA8-838390E5F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29" r="22335" b="21552"/>
            <a:stretch/>
          </p:blipFill>
          <p:spPr>
            <a:xfrm>
              <a:off x="5238619" y="2082056"/>
              <a:ext cx="2941812" cy="1432449"/>
            </a:xfrm>
            <a:prstGeom prst="rect">
              <a:avLst/>
            </a:prstGeom>
          </p:spPr>
        </p:pic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B7FE5BF7-7681-8323-B35A-E93739A80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07" r="21784" b="21283"/>
            <a:stretch/>
          </p:blipFill>
          <p:spPr>
            <a:xfrm>
              <a:off x="1727652" y="1970959"/>
              <a:ext cx="3383166" cy="1654643"/>
            </a:xfrm>
            <a:prstGeom prst="rect">
              <a:avLst/>
            </a:prstGeom>
          </p:spPr>
        </p:pic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17A8190F-410B-6661-16FD-B1BC625FF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2" r="21412" b="13594"/>
            <a:stretch/>
          </p:blipFill>
          <p:spPr>
            <a:xfrm>
              <a:off x="8622499" y="4018292"/>
              <a:ext cx="2941812" cy="188650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E7691-EA42-9BA3-5F2B-2D3061EAD675}"/>
                </a:ext>
              </a:extLst>
            </p:cNvPr>
            <p:cNvSpPr txBox="1"/>
            <p:nvPr/>
          </p:nvSpPr>
          <p:spPr>
            <a:xfrm>
              <a:off x="2611161" y="1300429"/>
              <a:ext cx="16161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Disease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F2D537-D446-E8D5-3B2F-FA73089C69CF}"/>
                </a:ext>
              </a:extLst>
            </p:cNvPr>
            <p:cNvSpPr txBox="1"/>
            <p:nvPr/>
          </p:nvSpPr>
          <p:spPr>
            <a:xfrm>
              <a:off x="6055103" y="1300429"/>
              <a:ext cx="1713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Delivery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9B1800-8BA7-3654-C25E-F5318157DF0A}"/>
                </a:ext>
              </a:extLst>
            </p:cNvPr>
            <p:cNvSpPr txBox="1"/>
            <p:nvPr/>
          </p:nvSpPr>
          <p:spPr>
            <a:xfrm>
              <a:off x="8808884" y="1023430"/>
              <a:ext cx="25690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</a:t>
              </a:r>
              <a:r>
                <a:rPr lang="en-US" sz="3600" baseline="30000" dirty="0"/>
                <a:t>st</a:t>
              </a:r>
              <a:r>
                <a:rPr lang="en-US" sz="3600" dirty="0"/>
                <a:t> Trimester</a:t>
              </a:r>
              <a:br>
                <a:rPr lang="en-US" sz="3600" dirty="0"/>
              </a:br>
              <a:r>
                <a:rPr lang="en-US" sz="3600" dirty="0"/>
                <a:t>HbA1c &gt;7.2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1C8299-104A-5CC4-7744-31FB1FDDBB7A}"/>
                </a:ext>
              </a:extLst>
            </p:cNvPr>
            <p:cNvSpPr txBox="1"/>
            <p:nvPr/>
          </p:nvSpPr>
          <p:spPr>
            <a:xfrm rot="16200000">
              <a:off x="751204" y="2567448"/>
              <a:ext cx="1390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422FBE-C028-4750-1858-366D8F03E6D6}"/>
                </a:ext>
              </a:extLst>
            </p:cNvPr>
            <p:cNvSpPr txBox="1"/>
            <p:nvPr/>
          </p:nvSpPr>
          <p:spPr>
            <a:xfrm rot="16200000">
              <a:off x="571666" y="4730711"/>
              <a:ext cx="1749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UnWeighted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FC20A7-8183-DBB4-102A-68A5391694D8}"/>
                </a:ext>
              </a:extLst>
            </p:cNvPr>
            <p:cNvSpPr txBox="1"/>
            <p:nvPr/>
          </p:nvSpPr>
          <p:spPr>
            <a:xfrm rot="16200000">
              <a:off x="-1470129" y="3691389"/>
              <a:ext cx="41355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Maternal Sites</a:t>
              </a:r>
            </a:p>
          </p:txBody>
        </p:sp>
        <p:pic>
          <p:nvPicPr>
            <p:cNvPr id="22" name="Picture 21" descr="Diagram&#10;&#10;Description automatically generated">
              <a:extLst>
                <a:ext uri="{FF2B5EF4-FFF2-40B4-BE49-F238E27FC236}">
                  <a16:creationId xmlns:a16="http://schemas.microsoft.com/office/drawing/2014/main" id="{E8C8D525-8926-B439-669F-F947F5CFB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84" t="18900" r="1252" b="50025"/>
            <a:stretch/>
          </p:blipFill>
          <p:spPr>
            <a:xfrm>
              <a:off x="325891" y="1300429"/>
              <a:ext cx="905682" cy="1152625"/>
            </a:xfrm>
            <a:prstGeom prst="rect">
              <a:avLst/>
            </a:prstGeom>
          </p:spPr>
        </p:pic>
        <p:pic>
          <p:nvPicPr>
            <p:cNvPr id="23" name="Picture 22" descr="Diagram&#10;&#10;Description automatically generated">
              <a:extLst>
                <a:ext uri="{FF2B5EF4-FFF2-40B4-BE49-F238E27FC236}">
                  <a16:creationId xmlns:a16="http://schemas.microsoft.com/office/drawing/2014/main" id="{DCB98E9E-5829-A015-6554-5574C7BA1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84" t="63898" r="1252" b="21283"/>
            <a:stretch/>
          </p:blipFill>
          <p:spPr>
            <a:xfrm>
              <a:off x="4227309" y="1330949"/>
              <a:ext cx="964381" cy="585290"/>
            </a:xfrm>
            <a:prstGeom prst="rect">
              <a:avLst/>
            </a:prstGeom>
          </p:spPr>
        </p:pic>
        <p:pic>
          <p:nvPicPr>
            <p:cNvPr id="24" name="Picture 23" descr="Diagram&#10;&#10;Description automatically generated">
              <a:extLst>
                <a:ext uri="{FF2B5EF4-FFF2-40B4-BE49-F238E27FC236}">
                  <a16:creationId xmlns:a16="http://schemas.microsoft.com/office/drawing/2014/main" id="{4CCC3249-3B92-506F-641F-40CA37D7A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4" t="65092" r="4078" b="21552"/>
            <a:stretch/>
          </p:blipFill>
          <p:spPr>
            <a:xfrm>
              <a:off x="7708579" y="1377625"/>
              <a:ext cx="693383" cy="491938"/>
            </a:xfrm>
            <a:prstGeom prst="rect">
              <a:avLst/>
            </a:prstGeom>
          </p:spPr>
        </p:pic>
        <p:pic>
          <p:nvPicPr>
            <p:cNvPr id="25" name="Picture 24" descr="Diagram&#10;&#10;Description automatically generated">
              <a:extLst>
                <a:ext uri="{FF2B5EF4-FFF2-40B4-BE49-F238E27FC236}">
                  <a16:creationId xmlns:a16="http://schemas.microsoft.com/office/drawing/2014/main" id="{B16B4149-38BF-1199-886C-612B38404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86" t="26394" r="5621" b="62249"/>
            <a:stretch/>
          </p:blipFill>
          <p:spPr>
            <a:xfrm>
              <a:off x="11193257" y="1404422"/>
              <a:ext cx="615285" cy="438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42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1918138-2F84-5FE5-6020-5E730EF2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6" y="565322"/>
            <a:ext cx="5727356" cy="572735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DB75720-F414-BD15-21CA-45268D99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96" y="1884406"/>
            <a:ext cx="7027904" cy="28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0F8ADA2-A45B-FF7C-B2EC-01662458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7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91E01A4-AABF-A0EB-77BF-AF9699CB599F}"/>
              </a:ext>
            </a:extLst>
          </p:cNvPr>
          <p:cNvGrpSpPr/>
          <p:nvPr/>
        </p:nvGrpSpPr>
        <p:grpSpPr>
          <a:xfrm>
            <a:off x="0" y="104553"/>
            <a:ext cx="8625899" cy="6442000"/>
            <a:chOff x="225439" y="278289"/>
            <a:chExt cx="8625899" cy="64420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CD85D79-5BD8-F03E-012B-82B440C6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05" y="278289"/>
              <a:ext cx="8589333" cy="6442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A74F52-21A9-D9F1-BEE2-C4318644CAE4}"/>
                </a:ext>
              </a:extLst>
            </p:cNvPr>
            <p:cNvSpPr/>
            <p:nvPr/>
          </p:nvSpPr>
          <p:spPr>
            <a:xfrm>
              <a:off x="7195887" y="3047927"/>
              <a:ext cx="220338" cy="242371"/>
            </a:xfrm>
            <a:prstGeom prst="rect">
              <a:avLst/>
            </a:prstGeom>
            <a:noFill/>
            <a:ln w="38100">
              <a:solidFill>
                <a:srgbClr val="BB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16B7BD-A757-F837-C00D-20FE7D0D937D}"/>
                </a:ext>
              </a:extLst>
            </p:cNvPr>
            <p:cNvSpPr/>
            <p:nvPr/>
          </p:nvSpPr>
          <p:spPr>
            <a:xfrm>
              <a:off x="5665791" y="5394887"/>
              <a:ext cx="220338" cy="242371"/>
            </a:xfrm>
            <a:prstGeom prst="rect">
              <a:avLst/>
            </a:prstGeom>
            <a:noFill/>
            <a:ln w="38100">
              <a:solidFill>
                <a:srgbClr val="BB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0E0FF3-157E-B996-E974-6B708DB0D99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7306056" y="2105956"/>
              <a:ext cx="0" cy="941971"/>
            </a:xfrm>
            <a:prstGeom prst="straightConnector1">
              <a:avLst/>
            </a:prstGeom>
            <a:ln>
              <a:solidFill>
                <a:srgbClr val="BB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7B7C17-579A-C08D-05FF-E0997E23421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775960" y="4599432"/>
              <a:ext cx="643128" cy="795455"/>
            </a:xfrm>
            <a:prstGeom prst="straightConnector1">
              <a:avLst/>
            </a:prstGeom>
            <a:ln>
              <a:solidFill>
                <a:srgbClr val="BA00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2FFBAA-844C-A532-0B0F-3B7C2320BE45}"/>
                </a:ext>
              </a:extLst>
            </p:cNvPr>
            <p:cNvSpPr txBox="1"/>
            <p:nvPr/>
          </p:nvSpPr>
          <p:spPr>
            <a:xfrm>
              <a:off x="6215284" y="4230100"/>
              <a:ext cx="7615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2510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1749FD-2573-25F2-3C9E-8C57E7113413}"/>
                </a:ext>
              </a:extLst>
            </p:cNvPr>
            <p:cNvSpPr txBox="1"/>
            <p:nvPr/>
          </p:nvSpPr>
          <p:spPr>
            <a:xfrm>
              <a:off x="6976872" y="1767402"/>
              <a:ext cx="6675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3750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30E43F-753E-9515-ED0A-51687864600A}"/>
                </a:ext>
              </a:extLst>
            </p:cNvPr>
            <p:cNvSpPr txBox="1"/>
            <p:nvPr/>
          </p:nvSpPr>
          <p:spPr>
            <a:xfrm rot="16200000">
              <a:off x="159559" y="2823399"/>
              <a:ext cx="4703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(g)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21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E69630-365A-D713-34B3-3E6D949A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97670"/>
              </p:ext>
            </p:extLst>
          </p:nvPr>
        </p:nvGraphicFramePr>
        <p:xfrm>
          <a:off x="158213" y="844044"/>
          <a:ext cx="7939186" cy="1013460"/>
        </p:xfrm>
        <a:graphic>
          <a:graphicData uri="http://schemas.openxmlformats.org/drawingml/2006/table">
            <a:tbl>
              <a:tblPr/>
              <a:tblGrid>
                <a:gridCol w="786545">
                  <a:extLst>
                    <a:ext uri="{9D8B030D-6E8A-4147-A177-3AD203B41FA5}">
                      <a16:colId xmlns:a16="http://schemas.microsoft.com/office/drawing/2014/main" val="888724138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851604495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81828668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306316724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292156861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688823453"/>
                    </a:ext>
                  </a:extLst>
                </a:gridCol>
                <a:gridCol w="823413">
                  <a:extLst>
                    <a:ext uri="{9D8B030D-6E8A-4147-A177-3AD203B41FA5}">
                      <a16:colId xmlns:a16="http://schemas.microsoft.com/office/drawing/2014/main" val="3821417927"/>
                    </a:ext>
                  </a:extLst>
                </a:gridCol>
                <a:gridCol w="823413">
                  <a:extLst>
                    <a:ext uri="{9D8B030D-6E8A-4147-A177-3AD203B41FA5}">
                      <a16:colId xmlns:a16="http://schemas.microsoft.com/office/drawing/2014/main" val="2447890545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2996863280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37535859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4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33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031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0575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759DC4-08DE-10DF-C55F-A6B0E9C1413E}"/>
              </a:ext>
            </a:extLst>
          </p:cNvPr>
          <p:cNvSpPr txBox="1"/>
          <p:nvPr/>
        </p:nvSpPr>
        <p:spPr>
          <a:xfrm>
            <a:off x="664989" y="308472"/>
            <a:ext cx="590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Stats for Type 1 diabetic 1</a:t>
            </a:r>
            <a:r>
              <a:rPr lang="en-US" baseline="30000" dirty="0"/>
              <a:t>st</a:t>
            </a:r>
            <a:r>
              <a:rPr lang="en-US" dirty="0"/>
              <a:t> Trimester HbA1c values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3992D3-C7DC-EB11-776C-A7F3DF447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64605"/>
              </p:ext>
            </p:extLst>
          </p:nvPr>
        </p:nvGraphicFramePr>
        <p:xfrm>
          <a:off x="158213" y="2820506"/>
          <a:ext cx="3456089" cy="2179991"/>
        </p:xfrm>
        <a:graphic>
          <a:graphicData uri="http://schemas.openxmlformats.org/drawingml/2006/table">
            <a:tbl>
              <a:tblPr/>
              <a:tblGrid>
                <a:gridCol w="1140333">
                  <a:extLst>
                    <a:ext uri="{9D8B030D-6E8A-4147-A177-3AD203B41FA5}">
                      <a16:colId xmlns:a16="http://schemas.microsoft.com/office/drawing/2014/main" val="1334369016"/>
                    </a:ext>
                  </a:extLst>
                </a:gridCol>
                <a:gridCol w="826224">
                  <a:extLst>
                    <a:ext uri="{9D8B030D-6E8A-4147-A177-3AD203B41FA5}">
                      <a16:colId xmlns:a16="http://schemas.microsoft.com/office/drawing/2014/main" val="1096332329"/>
                    </a:ext>
                  </a:extLst>
                </a:gridCol>
                <a:gridCol w="744766">
                  <a:extLst>
                    <a:ext uri="{9D8B030D-6E8A-4147-A177-3AD203B41FA5}">
                      <a16:colId xmlns:a16="http://schemas.microsoft.com/office/drawing/2014/main" val="2534943556"/>
                    </a:ext>
                  </a:extLst>
                </a:gridCol>
                <a:gridCol w="744766">
                  <a:extLst>
                    <a:ext uri="{9D8B030D-6E8A-4147-A177-3AD203B41FA5}">
                      <a16:colId xmlns:a16="http://schemas.microsoft.com/office/drawing/2014/main" val="2965676618"/>
                    </a:ext>
                  </a:extLst>
                </a:gridCol>
              </a:tblGrid>
              <a:tr h="3088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852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521693"/>
                  </a:ext>
                </a:extLst>
              </a:tr>
              <a:tr h="67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Trimester </a:t>
                      </a:r>
                    </a:p>
                    <a:p>
                      <a:pPr algn="ctr" fontAlgn="ctr"/>
                      <a:r>
                        <a:rPr lang="en-US" sz="1600" dirty="0"/>
                        <a:t>HbA1c &gt;7.2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237190"/>
                  </a:ext>
                </a:extLst>
              </a:tr>
              <a:tr h="8918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362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DE3D42-601C-EBB4-AED2-13FCADDB926D}"/>
              </a:ext>
            </a:extLst>
          </p:cNvPr>
          <p:cNvSpPr txBox="1"/>
          <p:nvPr/>
        </p:nvSpPr>
        <p:spPr>
          <a:xfrm>
            <a:off x="910845" y="5086336"/>
            <a:ext cx="3216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Pearson's Chi-squared test with </a:t>
            </a:r>
            <a:br>
              <a:rPr lang="en-US" dirty="0"/>
            </a:br>
            <a:r>
              <a:rPr lang="en-US" dirty="0"/>
              <a:t>Yates' continuity correction</a:t>
            </a:r>
          </a:p>
          <a:p>
            <a:endParaRPr lang="en-US" dirty="0"/>
          </a:p>
          <a:p>
            <a:r>
              <a:rPr lang="en-US" dirty="0"/>
              <a:t>X-squared = 1.4496, </a:t>
            </a:r>
          </a:p>
          <a:p>
            <a:r>
              <a:rPr lang="en-US" dirty="0" err="1"/>
              <a:t>df</a:t>
            </a:r>
            <a:r>
              <a:rPr lang="en-US" dirty="0"/>
              <a:t> = 1</a:t>
            </a:r>
          </a:p>
          <a:p>
            <a:r>
              <a:rPr lang="en-US" dirty="0"/>
              <a:t>p-value = 0.2286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11A2E-5CE3-BE3C-CE6D-F2E79A037BEB}"/>
              </a:ext>
            </a:extLst>
          </p:cNvPr>
          <p:cNvSpPr txBox="1"/>
          <p:nvPr/>
        </p:nvSpPr>
        <p:spPr>
          <a:xfrm>
            <a:off x="6009894" y="2023744"/>
            <a:ext cx="6094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u="sng" dirty="0"/>
              <a:t>Welch Two Sample t-test</a:t>
            </a:r>
          </a:p>
          <a:p>
            <a:endParaRPr lang="en-US" dirty="0"/>
          </a:p>
          <a:p>
            <a:r>
              <a:rPr lang="en-US" dirty="0"/>
              <a:t>data: 1</a:t>
            </a:r>
            <a:r>
              <a:rPr lang="en-US" baseline="30000" dirty="0"/>
              <a:t>st</a:t>
            </a:r>
            <a:r>
              <a:rPr lang="en-US" dirty="0"/>
              <a:t> Trimester HbA1c by Delivery</a:t>
            </a:r>
          </a:p>
          <a:p>
            <a:r>
              <a:rPr lang="en-US" dirty="0"/>
              <a:t>t = 0.27076</a:t>
            </a:r>
          </a:p>
          <a:p>
            <a:r>
              <a:rPr lang="en-US" dirty="0" err="1"/>
              <a:t>df</a:t>
            </a:r>
            <a:r>
              <a:rPr lang="en-US" dirty="0"/>
              <a:t> = 24.065</a:t>
            </a:r>
          </a:p>
          <a:p>
            <a:r>
              <a:rPr lang="en-US" dirty="0"/>
              <a:t>p-value = 0.7889</a:t>
            </a:r>
          </a:p>
          <a:p>
            <a:endParaRPr lang="en-US" dirty="0"/>
          </a:p>
          <a:p>
            <a:r>
              <a:rPr lang="en-US" dirty="0"/>
              <a:t>alternative hypothesis: true difference in means between group </a:t>
            </a:r>
            <a:r>
              <a:rPr lang="en-US" dirty="0" err="1"/>
              <a:t>Csection</a:t>
            </a:r>
            <a:r>
              <a:rPr lang="en-US" dirty="0"/>
              <a:t> and group Vaginal is not equal to 0</a:t>
            </a:r>
          </a:p>
          <a:p>
            <a:endParaRPr lang="en-US" dirty="0"/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-0.6445986  0.8392956</a:t>
            </a:r>
          </a:p>
          <a:p>
            <a:endParaRPr lang="en-US" dirty="0"/>
          </a:p>
          <a:p>
            <a:r>
              <a:rPr lang="en-US" dirty="0"/>
              <a:t>sample estimates:</a:t>
            </a:r>
          </a:p>
          <a:p>
            <a:r>
              <a:rPr lang="en-US" dirty="0"/>
              <a:t>mean in group </a:t>
            </a:r>
            <a:r>
              <a:rPr lang="en-US" dirty="0" err="1"/>
              <a:t>Csection</a:t>
            </a:r>
            <a:r>
              <a:rPr lang="en-US" dirty="0"/>
              <a:t>  mean in group Vaginal </a:t>
            </a:r>
          </a:p>
          <a:p>
            <a:r>
              <a:rPr lang="en-US" dirty="0"/>
              <a:t>              6.624848               6.527500 </a:t>
            </a:r>
          </a:p>
        </p:txBody>
      </p:sp>
    </p:spTree>
    <p:extLst>
      <p:ext uri="{BB962C8B-B14F-4D97-AF65-F5344CB8AC3E}">
        <p14:creationId xmlns:p14="http://schemas.microsoft.com/office/powerpoint/2010/main" val="37459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4F844-20FF-F08E-050A-29E4FEB5FA84}"/>
              </a:ext>
            </a:extLst>
          </p:cNvPr>
          <p:cNvSpPr txBox="1"/>
          <p:nvPr/>
        </p:nvSpPr>
        <p:spPr>
          <a:xfrm>
            <a:off x="9323707" y="6340198"/>
            <a:ext cx="3426387" cy="50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8" dirty="0"/>
              <a:t>Update 26 august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0528-E9F5-058F-7027-93F663FDF264}"/>
              </a:ext>
            </a:extLst>
          </p:cNvPr>
          <p:cNvSpPr txBox="1"/>
          <p:nvPr/>
        </p:nvSpPr>
        <p:spPr>
          <a:xfrm>
            <a:off x="262602" y="967271"/>
            <a:ext cx="1068478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Analysis Steps:</a:t>
            </a:r>
            <a:endParaRPr lang="en-US" sz="2400" dirty="0"/>
          </a:p>
          <a:p>
            <a:pPr marL="514357" indent="-514357">
              <a:buFont typeface="+mj-lt"/>
              <a:buAutoNum type="arabicPeriod"/>
            </a:pPr>
            <a:r>
              <a:rPr lang="en-US" sz="2400" dirty="0"/>
              <a:t>Make a phylogenetic distance tree of the taxa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Analyze dissimilarity using phylogenetic distance via: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Weighted UNIFRAC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Unweighted UNIFRAC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adonis</a:t>
            </a:r>
            <a:r>
              <a:rPr lang="en-US" sz="2400" dirty="0"/>
              <a:t> permutational ANOVA </a:t>
            </a:r>
          </a:p>
          <a:p>
            <a:pPr marL="971562" lvl="1" indent="-514357">
              <a:buFont typeface="+mj-lt"/>
              <a:buAutoNum type="arabicPeriod"/>
            </a:pPr>
            <a:r>
              <a:rPr lang="en-US" sz="2400" dirty="0"/>
              <a:t>Especially look for significance across neonatal samples Ear and Stool by: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Disease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Delivery mode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Maternal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</a:t>
            </a:r>
          </a:p>
          <a:p>
            <a:pPr marL="1885974" lvl="3" indent="-514357">
              <a:buFont typeface="+mj-lt"/>
              <a:buAutoNum type="alphaLcParenR"/>
            </a:pPr>
            <a:r>
              <a:rPr lang="en-US" sz="2400" dirty="0"/>
              <a:t>impute NA values for T1d patients based on </a:t>
            </a:r>
            <a:r>
              <a:rPr lang="en-US" sz="2400" dirty="0" err="1"/>
              <a:t>knn</a:t>
            </a:r>
            <a:r>
              <a:rPr lang="en-US" sz="2400" dirty="0"/>
              <a:t> algo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Make new dimensional reduction PCoA figures using the </a:t>
            </a:r>
            <a:r>
              <a:rPr lang="en-US" sz="2400" dirty="0" err="1"/>
              <a:t>Unifrac</a:t>
            </a:r>
            <a:r>
              <a:rPr lang="en-US" sz="2400" dirty="0"/>
              <a:t> distance scores </a:t>
            </a:r>
          </a:p>
          <a:p>
            <a:pPr marL="914411" lvl="1" indent="-457206">
              <a:buFont typeface="+mj-lt"/>
              <a:buAutoNum type="alphaLcParenR"/>
            </a:pPr>
            <a:r>
              <a:rPr lang="en-US" sz="2400" dirty="0"/>
              <a:t>Annotate figured with the </a:t>
            </a:r>
            <a:r>
              <a:rPr lang="en-US" sz="2400" dirty="0" err="1"/>
              <a:t>adonis</a:t>
            </a:r>
            <a:r>
              <a:rPr lang="en-US" sz="2400" dirty="0"/>
              <a:t> </a:t>
            </a:r>
            <a:r>
              <a:rPr lang="en-US" sz="2400" dirty="0" err="1"/>
              <a:t>permanova</a:t>
            </a:r>
            <a:r>
              <a:rPr lang="en-US" sz="2400" dirty="0"/>
              <a:t> </a:t>
            </a:r>
            <a:r>
              <a:rPr lang="en-US" sz="2400" dirty="0" err="1"/>
              <a:t>pvalue</a:t>
            </a:r>
            <a:r>
              <a:rPr lang="en-US" sz="2400" dirty="0"/>
              <a:t>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5F0D7-BCCB-7AB4-C818-9BC24FD4ADCA}"/>
              </a:ext>
            </a:extLst>
          </p:cNvPr>
          <p:cNvSpPr txBox="1"/>
          <p:nvPr/>
        </p:nvSpPr>
        <p:spPr>
          <a:xfrm>
            <a:off x="143332" y="1"/>
            <a:ext cx="113217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Objective : Rerun the beta diversity analyses using phylogenetic distances instead of just bray-</a:t>
            </a:r>
            <a:r>
              <a:rPr lang="en-US" sz="3200" u="sng" dirty="0" err="1"/>
              <a:t>curtis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379A8-C8A4-1537-2215-FB7748E1C9CE}"/>
              </a:ext>
            </a:extLst>
          </p:cNvPr>
          <p:cNvSpPr txBox="1"/>
          <p:nvPr/>
        </p:nvSpPr>
        <p:spPr>
          <a:xfrm>
            <a:off x="1599582" y="47946"/>
            <a:ext cx="9938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7" indent="-514357">
              <a:buFont typeface="+mj-lt"/>
              <a:buAutoNum type="arabicPeriod"/>
            </a:pPr>
            <a:r>
              <a:rPr lang="en-US" sz="3200" dirty="0"/>
              <a:t>Make a phylogenetic distance tree of the taxa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D48668B-EAD6-D886-BA04-FFA8D8A1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27778" r="24518" b="22445"/>
          <a:stretch/>
        </p:blipFill>
        <p:spPr>
          <a:xfrm>
            <a:off x="3724632" y="809183"/>
            <a:ext cx="7891219" cy="587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CD231-E636-0D67-3B32-97FA914156D4}"/>
              </a:ext>
            </a:extLst>
          </p:cNvPr>
          <p:cNvSpPr txBox="1"/>
          <p:nvPr/>
        </p:nvSpPr>
        <p:spPr>
          <a:xfrm>
            <a:off x="155046" y="1113984"/>
            <a:ext cx="41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overview of phylogenetic distances for all samples based on ASV </a:t>
            </a:r>
            <a:r>
              <a:rPr lang="en-US" sz="1600" dirty="0" err="1"/>
              <a:t>fasta</a:t>
            </a:r>
            <a:r>
              <a:rPr lang="en-US" sz="1600" dirty="0"/>
              <a:t> sequence alignment optimal model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3C70D-F337-48F1-3EEC-34486F70874E}"/>
              </a:ext>
            </a:extLst>
          </p:cNvPr>
          <p:cNvSpPr txBox="1"/>
          <p:nvPr/>
        </p:nvSpPr>
        <p:spPr>
          <a:xfrm>
            <a:off x="279735" y="2249780"/>
            <a:ext cx="3444897" cy="91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78" dirty="0"/>
              <a:t>2683 tips and 2681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37523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880EAA-BEAF-AFD4-57FD-C77843E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26343"/>
              </p:ext>
            </p:extLst>
          </p:nvPr>
        </p:nvGraphicFramePr>
        <p:xfrm>
          <a:off x="817366" y="895351"/>
          <a:ext cx="9814364" cy="506730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  <a:tr h="2533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355D33-0031-00C8-79BB-70ACCE75F313}"/>
              </a:ext>
            </a:extLst>
          </p:cNvPr>
          <p:cNvSpPr txBox="1"/>
          <p:nvPr/>
        </p:nvSpPr>
        <p:spPr>
          <a:xfrm>
            <a:off x="922246" y="1"/>
            <a:ext cx="9709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Analyze dissimilarity using phylogenetic distance</a:t>
            </a:r>
          </a:p>
        </p:txBody>
      </p:sp>
    </p:spTree>
    <p:extLst>
      <p:ext uri="{BB962C8B-B14F-4D97-AF65-F5344CB8AC3E}">
        <p14:creationId xmlns:p14="http://schemas.microsoft.com/office/powerpoint/2010/main" val="48009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CAF8AAE-6B90-5CC0-7BBC-055F30CF6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16723"/>
          <a:stretch/>
        </p:blipFill>
        <p:spPr>
          <a:xfrm>
            <a:off x="1169338" y="66963"/>
            <a:ext cx="7434470" cy="1833497"/>
          </a:xfrm>
          <a:prstGeom prst="rect">
            <a:avLst/>
          </a:prstGeom>
        </p:spPr>
      </p:pic>
      <p:pic>
        <p:nvPicPr>
          <p:cNvPr id="16" name="Picture 1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2D538C4-D79F-61B0-CF20-24C48CA69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" t="16811"/>
          <a:stretch/>
        </p:blipFill>
        <p:spPr>
          <a:xfrm>
            <a:off x="1169338" y="1900461"/>
            <a:ext cx="7160973" cy="2061558"/>
          </a:xfrm>
          <a:prstGeom prst="rect">
            <a:avLst/>
          </a:prstGeom>
        </p:spPr>
      </p:pic>
      <p:pic>
        <p:nvPicPr>
          <p:cNvPr id="19" name="Picture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14E8DE0-CFED-7CD3-1916-3FDBF87D8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9" b="18243"/>
          <a:stretch/>
        </p:blipFill>
        <p:spPr>
          <a:xfrm>
            <a:off x="1169338" y="5471882"/>
            <a:ext cx="7461519" cy="1312929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E393DB9-A723-2569-4110-7654C31806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9" b="12786"/>
          <a:stretch/>
        </p:blipFill>
        <p:spPr>
          <a:xfrm>
            <a:off x="1169338" y="3883947"/>
            <a:ext cx="7461519" cy="15879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781C63-8BC2-D28C-AFC1-E55D78325EA6}"/>
              </a:ext>
            </a:extLst>
          </p:cNvPr>
          <p:cNvSpPr txBox="1"/>
          <p:nvPr/>
        </p:nvSpPr>
        <p:spPr>
          <a:xfrm>
            <a:off x="2192803" y="1557923"/>
            <a:ext cx="1316527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0.0406 *</a:t>
            </a:r>
            <a:endParaRPr lang="en-US" sz="1000" b="1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EBF3746-25FB-73A0-1D12-2A3ADD76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33580"/>
              </p:ext>
            </p:extLst>
          </p:nvPr>
        </p:nvGraphicFramePr>
        <p:xfrm>
          <a:off x="8573018" y="1326912"/>
          <a:ext cx="3529349" cy="3669030"/>
        </p:xfrm>
        <a:graphic>
          <a:graphicData uri="http://schemas.openxmlformats.org/drawingml/2006/table">
            <a:tbl>
              <a:tblPr/>
              <a:tblGrid>
                <a:gridCol w="568851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035177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5EFD3D3-E556-BEBA-637F-AD0A903642CB}"/>
              </a:ext>
            </a:extLst>
          </p:cNvPr>
          <p:cNvSpPr txBox="1"/>
          <p:nvPr/>
        </p:nvSpPr>
        <p:spPr>
          <a:xfrm>
            <a:off x="264108" y="2543203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2B09E-0987-01CF-A24B-28B2BEF5BADA}"/>
              </a:ext>
            </a:extLst>
          </p:cNvPr>
          <p:cNvSpPr txBox="1"/>
          <p:nvPr/>
        </p:nvSpPr>
        <p:spPr>
          <a:xfrm>
            <a:off x="194249" y="800963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2ECD8-5D79-D471-7170-514E8BA51653}"/>
              </a:ext>
            </a:extLst>
          </p:cNvPr>
          <p:cNvSpPr txBox="1"/>
          <p:nvPr/>
        </p:nvSpPr>
        <p:spPr>
          <a:xfrm>
            <a:off x="19025" y="4150669"/>
            <a:ext cx="12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Midvaginal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9998C-3B58-5E02-4D3B-4DE2DC5943ED}"/>
              </a:ext>
            </a:extLst>
          </p:cNvPr>
          <p:cNvSpPr txBox="1"/>
          <p:nvPr/>
        </p:nvSpPr>
        <p:spPr>
          <a:xfrm>
            <a:off x="145299" y="5651808"/>
            <a:ext cx="99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Vaginal Introitus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A0541-CA99-A15B-A15F-8FB8724148A2}"/>
              </a:ext>
            </a:extLst>
          </p:cNvPr>
          <p:cNvSpPr txBox="1"/>
          <p:nvPr/>
        </p:nvSpPr>
        <p:spPr>
          <a:xfrm>
            <a:off x="8502412" y="51894"/>
            <a:ext cx="3670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Maternal Sites</a:t>
            </a:r>
            <a:b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Weighted UniFrac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A2B7885F-0111-9EAE-51B3-0DB7C0A36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856" y="5002899"/>
            <a:ext cx="3561143" cy="189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X.</a:t>
            </a:r>
            <a:r>
              <a:rPr lang="en-US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PCoA plot comparisons of maternal microbiome community composition by disease state(left), delivery mode (center), and maternal 1</a:t>
            </a:r>
            <a:r>
              <a:rPr lang="en-US" sz="1000" baseline="30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trimester hemoglobin A1c values across rectum, cervix, midvaginal, and vaginal introitus sample types (top to bottom). PCoA plots coordinates are based on </a:t>
            </a:r>
            <a:r>
              <a:rPr lang="en-US" sz="10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en-US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Weighted and </a:t>
            </a:r>
            <a:r>
              <a:rPr lang="en-US" sz="10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en-US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Unweighted UniFrac dissimilarity indices obtained from VST transformed ASV counts. Trendlines are derived from</a:t>
            </a:r>
            <a:r>
              <a:rPr lang="en-US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</a:t>
            </a:r>
            <a:r>
              <a:rPr lang="en-US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itting generalized linear models for each factor and statistical significance annotations are based on adonis2 permutational analysis of variance scores (permutations = 9999)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6EA21F8-8399-329C-7A6D-FD12B9FEB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921839" y="339219"/>
            <a:ext cx="6364237" cy="1701712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2A7D8C-3C55-3EE4-C5DD-B1B4653C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921839" y="3554151"/>
            <a:ext cx="6364237" cy="1701712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FF7143-C00A-D6BC-E8E5-641BBE7C00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1"/>
          <a:stretch/>
        </p:blipFill>
        <p:spPr>
          <a:xfrm>
            <a:off x="921839" y="5161618"/>
            <a:ext cx="6364237" cy="176605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F884B921-1A53-400B-0345-14EF7E805D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921839" y="1946685"/>
            <a:ext cx="6364237" cy="17017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781C63-8BC2-D28C-AFC1-E55D78325EA6}"/>
              </a:ext>
            </a:extLst>
          </p:cNvPr>
          <p:cNvSpPr txBox="1"/>
          <p:nvPr/>
        </p:nvSpPr>
        <p:spPr>
          <a:xfrm>
            <a:off x="1742266" y="1537602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0.0034 **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87A9F-22FD-36D9-3418-8ABDA067C23F}"/>
              </a:ext>
            </a:extLst>
          </p:cNvPr>
          <p:cNvSpPr txBox="1"/>
          <p:nvPr/>
        </p:nvSpPr>
        <p:spPr>
          <a:xfrm>
            <a:off x="19025" y="2543203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576B29-7F41-A8F2-2826-55584393C197}"/>
              </a:ext>
            </a:extLst>
          </p:cNvPr>
          <p:cNvSpPr txBox="1"/>
          <p:nvPr/>
        </p:nvSpPr>
        <p:spPr>
          <a:xfrm>
            <a:off x="19025" y="800963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57F92-05D7-32C2-A350-59B218FDF931}"/>
              </a:ext>
            </a:extLst>
          </p:cNvPr>
          <p:cNvSpPr txBox="1"/>
          <p:nvPr/>
        </p:nvSpPr>
        <p:spPr>
          <a:xfrm>
            <a:off x="19025" y="415066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MidVaginal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FD41C-F6DD-A720-41EC-89BBC3D5118C}"/>
              </a:ext>
            </a:extLst>
          </p:cNvPr>
          <p:cNvSpPr txBox="1"/>
          <p:nvPr/>
        </p:nvSpPr>
        <p:spPr>
          <a:xfrm>
            <a:off x="19025" y="5651808"/>
            <a:ext cx="99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Vaginal Introitus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AD4B25A-381B-8DE6-95EE-36B545783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91633"/>
              </p:ext>
            </p:extLst>
          </p:nvPr>
        </p:nvGraphicFramePr>
        <p:xfrm>
          <a:off x="7598570" y="1981001"/>
          <a:ext cx="4574405" cy="3547110"/>
        </p:xfrm>
        <a:graphic>
          <a:graphicData uri="http://schemas.openxmlformats.org/drawingml/2006/table">
            <a:tbl>
              <a:tblPr/>
              <a:tblGrid>
                <a:gridCol w="916088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134290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723413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340729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55604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524215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379621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B5BF493-B7B3-AFE3-4095-3DEBF3523237}"/>
              </a:ext>
            </a:extLst>
          </p:cNvPr>
          <p:cNvSpPr txBox="1"/>
          <p:nvPr/>
        </p:nvSpPr>
        <p:spPr>
          <a:xfrm>
            <a:off x="5853178" y="1537602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0.0216 *</a:t>
            </a:r>
            <a:endParaRPr 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729D8-CC45-F706-A2E5-188BF05ABAA7}"/>
              </a:ext>
            </a:extLst>
          </p:cNvPr>
          <p:cNvSpPr txBox="1"/>
          <p:nvPr/>
        </p:nvSpPr>
        <p:spPr>
          <a:xfrm>
            <a:off x="7598570" y="101936"/>
            <a:ext cx="4122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Maternal Sites</a:t>
            </a:r>
            <a:b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Unweighted UniFrac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3A902CD-C484-6BFD-0579-97651B5B51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75921"/>
          <a:stretch/>
        </p:blipFill>
        <p:spPr>
          <a:xfrm>
            <a:off x="1010193" y="-11638"/>
            <a:ext cx="6383383" cy="3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C86845-60F4-811B-F9B6-DE9FE08B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18734" b="465"/>
          <a:stretch/>
        </p:blipFill>
        <p:spPr>
          <a:xfrm>
            <a:off x="1126339" y="2532217"/>
            <a:ext cx="10527941" cy="2955359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8BEDD8-4B34-C1FB-0445-583127CA0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6" b="21467"/>
          <a:stretch/>
        </p:blipFill>
        <p:spPr>
          <a:xfrm>
            <a:off x="1001126" y="566769"/>
            <a:ext cx="10972822" cy="2106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AF453-B7B1-FA0F-2672-77DE5A014448}"/>
              </a:ext>
            </a:extLst>
          </p:cNvPr>
          <p:cNvSpPr txBox="1"/>
          <p:nvPr/>
        </p:nvSpPr>
        <p:spPr>
          <a:xfrm>
            <a:off x="32954" y="1459273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5441-B89A-D369-2F99-96D55D11F958}"/>
              </a:ext>
            </a:extLst>
          </p:cNvPr>
          <p:cNvSpPr txBox="1"/>
          <p:nvPr/>
        </p:nvSpPr>
        <p:spPr>
          <a:xfrm>
            <a:off x="5772" y="3522983"/>
            <a:ext cx="78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D18B78-AF98-C5B9-2094-FEC790B0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38968"/>
              </p:ext>
            </p:extLst>
          </p:nvPr>
        </p:nvGraphicFramePr>
        <p:xfrm>
          <a:off x="1839848" y="5318760"/>
          <a:ext cx="9814364" cy="153924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CDE9-1A3E-71F6-F4C8-22C864CBFDB5}"/>
              </a:ext>
            </a:extLst>
          </p:cNvPr>
          <p:cNvSpPr txBox="1"/>
          <p:nvPr/>
        </p:nvSpPr>
        <p:spPr>
          <a:xfrm>
            <a:off x="5722957" y="4543314"/>
            <a:ext cx="174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0.0508 *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EEA7C-EA22-1F68-8372-D9C897A5B311}"/>
              </a:ext>
            </a:extLst>
          </p:cNvPr>
          <p:cNvSpPr txBox="1"/>
          <p:nvPr/>
        </p:nvSpPr>
        <p:spPr>
          <a:xfrm>
            <a:off x="9591893" y="4625488"/>
            <a:ext cx="1909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0.0076 **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D5447-227B-3157-6919-6B11A5DAFA19}"/>
              </a:ext>
            </a:extLst>
          </p:cNvPr>
          <p:cNvSpPr txBox="1"/>
          <p:nvPr/>
        </p:nvSpPr>
        <p:spPr>
          <a:xfrm>
            <a:off x="5698244" y="1957674"/>
            <a:ext cx="214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 &lt; 0.0001 ***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9BA94-35C7-667D-ABF3-07FD5AA02AA9}"/>
              </a:ext>
            </a:extLst>
          </p:cNvPr>
          <p:cNvSpPr txBox="1"/>
          <p:nvPr/>
        </p:nvSpPr>
        <p:spPr>
          <a:xfrm>
            <a:off x="2390809" y="1933581"/>
            <a:ext cx="174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0.0544 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4D6CA-0D00-CB98-7C73-E3CF5A689814}"/>
              </a:ext>
            </a:extLst>
          </p:cNvPr>
          <p:cNvSpPr txBox="1"/>
          <p:nvPr/>
        </p:nvSpPr>
        <p:spPr>
          <a:xfrm>
            <a:off x="0" y="-9890"/>
            <a:ext cx="1213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Neonatal Sites Weighted UniFrac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4919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D725D3-6A99-7685-88E6-314BEAB5DE75}"/>
              </a:ext>
            </a:extLst>
          </p:cNvPr>
          <p:cNvGrpSpPr>
            <a:grpSpLocks noChangeAspect="1"/>
          </p:cNvGrpSpPr>
          <p:nvPr/>
        </p:nvGrpSpPr>
        <p:grpSpPr>
          <a:xfrm>
            <a:off x="1432551" y="690475"/>
            <a:ext cx="9326899" cy="4891366"/>
            <a:chOff x="1354147" y="424187"/>
            <a:chExt cx="9875540" cy="5179094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4FE9F97-D1B1-D84A-C516-45562C56E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6" b="6926"/>
            <a:stretch/>
          </p:blipFill>
          <p:spPr>
            <a:xfrm>
              <a:off x="1354147" y="424187"/>
              <a:ext cx="9875540" cy="2845406"/>
            </a:xfrm>
            <a:prstGeom prst="rect">
              <a:avLst/>
            </a:prstGeom>
          </p:spPr>
        </p:pic>
        <p:pic>
          <p:nvPicPr>
            <p:cNvPr id="4" name="Picture 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30DFBA88-0CC2-D0BF-3C0D-7CC2332AC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18"/>
            <a:stretch/>
          </p:blipFill>
          <p:spPr>
            <a:xfrm>
              <a:off x="1354147" y="2914435"/>
              <a:ext cx="9875540" cy="26888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9AF453-B7B1-FA0F-2672-77DE5A014448}"/>
              </a:ext>
            </a:extLst>
          </p:cNvPr>
          <p:cNvSpPr txBox="1"/>
          <p:nvPr/>
        </p:nvSpPr>
        <p:spPr>
          <a:xfrm>
            <a:off x="209504" y="1710973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5441-B89A-D369-2F99-96D55D11F958}"/>
              </a:ext>
            </a:extLst>
          </p:cNvPr>
          <p:cNvSpPr txBox="1"/>
          <p:nvPr/>
        </p:nvSpPr>
        <p:spPr>
          <a:xfrm>
            <a:off x="386635" y="3760501"/>
            <a:ext cx="78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D18B78-AF98-C5B9-2094-FEC790B0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13688"/>
              </p:ext>
            </p:extLst>
          </p:nvPr>
        </p:nvGraphicFramePr>
        <p:xfrm>
          <a:off x="1730176" y="5440680"/>
          <a:ext cx="9814364" cy="141732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829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82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829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CDE9-1A3E-71F6-F4C8-22C864CBFDB5}"/>
              </a:ext>
            </a:extLst>
          </p:cNvPr>
          <p:cNvSpPr txBox="1"/>
          <p:nvPr/>
        </p:nvSpPr>
        <p:spPr>
          <a:xfrm>
            <a:off x="2052065" y="2617813"/>
            <a:ext cx="1842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0.0034 **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D5447-227B-3157-6919-6B11A5DAFA19}"/>
              </a:ext>
            </a:extLst>
          </p:cNvPr>
          <p:cNvSpPr txBox="1"/>
          <p:nvPr/>
        </p:nvSpPr>
        <p:spPr>
          <a:xfrm>
            <a:off x="5131770" y="2691595"/>
            <a:ext cx="214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 &lt; 0.0001 ***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9BA94-35C7-667D-ABF3-07FD5AA02AA9}"/>
              </a:ext>
            </a:extLst>
          </p:cNvPr>
          <p:cNvSpPr txBox="1"/>
          <p:nvPr/>
        </p:nvSpPr>
        <p:spPr>
          <a:xfrm>
            <a:off x="5951545" y="4836932"/>
            <a:ext cx="1913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0.0027 ** 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0C0BF-6B35-E85C-A3E2-96A73F85ABE0}"/>
              </a:ext>
            </a:extLst>
          </p:cNvPr>
          <p:cNvSpPr txBox="1"/>
          <p:nvPr/>
        </p:nvSpPr>
        <p:spPr>
          <a:xfrm>
            <a:off x="0" y="-9890"/>
            <a:ext cx="1213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Neonatal Sites Unweighted UniFrac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2383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85D96A-22A0-85D9-9553-32D798684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9" t="8647"/>
          <a:stretch/>
        </p:blipFill>
        <p:spPr>
          <a:xfrm rot="5400000">
            <a:off x="746463" y="2284841"/>
            <a:ext cx="3490267" cy="4983193"/>
          </a:xfrm>
          <a:prstGeom prst="rect">
            <a:avLst/>
          </a:prstGeom>
        </p:spPr>
      </p:pic>
      <p:pic>
        <p:nvPicPr>
          <p:cNvPr id="9" name="Picture 8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161F8E7C-92C3-080B-05E1-AEC5B7A028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4" t="10162" r="12799" b="20050"/>
          <a:stretch/>
        </p:blipFill>
        <p:spPr>
          <a:xfrm>
            <a:off x="196646" y="1219248"/>
            <a:ext cx="5229132" cy="17814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49B4BD-EFB5-51FC-8291-F7D7763B5FF3}"/>
              </a:ext>
            </a:extLst>
          </p:cNvPr>
          <p:cNvSpPr txBox="1"/>
          <p:nvPr/>
        </p:nvSpPr>
        <p:spPr>
          <a:xfrm>
            <a:off x="0" y="672850"/>
            <a:ext cx="536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Distribution of 1</a:t>
            </a:r>
            <a:r>
              <a:rPr lang="en-US" b="1" baseline="30000" dirty="0"/>
              <a:t>st</a:t>
            </a:r>
            <a:r>
              <a:rPr lang="en-US" b="1" dirty="0"/>
              <a:t> trimester HbA1c values amongst  Type 1 diabetes patients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0BE80-862F-9D83-ACD1-545E24BBB656}"/>
              </a:ext>
            </a:extLst>
          </p:cNvPr>
          <p:cNvSpPr txBox="1"/>
          <p:nvPr/>
        </p:nvSpPr>
        <p:spPr>
          <a:xfrm>
            <a:off x="5562043" y="595221"/>
            <a:ext cx="63337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Missing 1st trimester hemoglobin A1c values were </a:t>
            </a:r>
            <a:r>
              <a:rPr lang="en-US" sz="2200" b="1" dirty="0">
                <a:solidFill>
                  <a:srgbClr val="BB0021"/>
                </a:solidFill>
              </a:rPr>
              <a:t>either imputed using a KNN based model </a:t>
            </a:r>
            <a:r>
              <a:rPr lang="en-US" sz="2200" dirty="0"/>
              <a:t>(RMSE = 0.032, </a:t>
            </a:r>
            <a:r>
              <a:rPr lang="en-US" sz="2200" dirty="0" err="1"/>
              <a:t>Rsquared</a:t>
            </a:r>
            <a:r>
              <a:rPr lang="en-US" sz="2200" dirty="0"/>
              <a:t> =1.0, MAE = 0.02)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9812C6-32A7-0B7F-AC19-C94C15E66DDF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983193" y="1219248"/>
            <a:ext cx="578850" cy="183065"/>
          </a:xfrm>
          <a:prstGeom prst="straightConnector1">
            <a:avLst/>
          </a:prstGeom>
          <a:ln w="28575">
            <a:solidFill>
              <a:srgbClr val="BB002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5CE1C3-31C3-15D8-3420-5787DC2C7459}"/>
              </a:ext>
            </a:extLst>
          </p:cNvPr>
          <p:cNvSpPr txBox="1"/>
          <p:nvPr/>
        </p:nvSpPr>
        <p:spPr>
          <a:xfrm>
            <a:off x="86264" y="37303"/>
            <a:ext cx="1190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3. 1</a:t>
            </a:r>
            <a:r>
              <a:rPr lang="en-US" sz="3600" baseline="30000" dirty="0"/>
              <a:t>st</a:t>
            </a:r>
            <a:r>
              <a:rPr lang="en-US" sz="3600" dirty="0"/>
              <a:t> Trimester HbA1c Imputations</a:t>
            </a:r>
          </a:p>
        </p:txBody>
      </p:sp>
      <p:pic>
        <p:nvPicPr>
          <p:cNvPr id="38" name="Picture 37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1F961053-AAE8-8FD5-4F12-8502E9344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0" t="26043" b="45908"/>
          <a:stretch/>
        </p:blipFill>
        <p:spPr>
          <a:xfrm>
            <a:off x="4158170" y="1044317"/>
            <a:ext cx="825023" cy="7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2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3040</TotalTime>
  <Words>1254</Words>
  <Application>Microsoft Office PowerPoint</Application>
  <PresentationFormat>Widescreen</PresentationFormat>
  <Paragraphs>649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T1D Beta diversity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T1D Beta diversity update</dc:title>
  <dc:creator>Jochum, Michael D.</dc:creator>
  <cp:lastModifiedBy>Jochum, Michael D.</cp:lastModifiedBy>
  <cp:revision>15</cp:revision>
  <cp:lastPrinted>2022-08-29T18:39:42Z</cp:lastPrinted>
  <dcterms:created xsi:type="dcterms:W3CDTF">2022-07-21T15:25:38Z</dcterms:created>
  <dcterms:modified xsi:type="dcterms:W3CDTF">2022-08-29T18:45:37Z</dcterms:modified>
</cp:coreProperties>
</file>