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4" r:id="rId3"/>
    <p:sldId id="273" r:id="rId4"/>
    <p:sldId id="270" r:id="rId5"/>
    <p:sldId id="266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90CBF2"/>
    <a:srgbClr val="58B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95" d="100"/>
          <a:sy n="95" d="100"/>
        </p:scale>
        <p:origin x="678" y="1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0903-374C-4CE1-8CF8-B8668DF03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D9C62-0514-4415-9C0C-1692D7C14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5D7E0-D462-42CA-943C-E3D9362B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12D-D329-4519-8266-885CB8F2AF1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4FD7F-DCF7-406E-83FE-D005E859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FF8B3-760B-4395-9FE6-27F0F2A2B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C336-6DB6-45C4-9D15-531E344B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3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9794-FE03-4AEF-9DFB-CD990BB8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C00BA-D96C-4E0E-9E61-356DE7935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D5BFF-F5E0-46F1-96AC-DFCB04BA7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12D-D329-4519-8266-885CB8F2AF1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F7263-C836-49F3-8B20-10386745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0AAEE-E47B-4E1C-BA95-BC722BA5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C336-6DB6-45C4-9D15-531E344B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9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705A65-E22D-4B07-AEC1-619F04D13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DE1BA-0DDE-47C0-BA03-CD80E7D3B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D25BB-EECE-4FF5-84F0-B2500913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12D-D329-4519-8266-885CB8F2AF1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53197-239E-4A4C-8257-4F6E6944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1B19D-FD02-402F-A27A-CD03F811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C336-6DB6-45C4-9D15-531E344B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1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C44A7-9A57-424F-BC3C-916C0AF46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7EBAC-3802-41B6-80B6-D5D08E590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867D9-37F8-4F47-8DA3-6CFB56D2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12D-D329-4519-8266-885CB8F2AF1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FD32C-EA77-463D-B9A8-1AB217F07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824E3-2168-4600-9B27-DDAE20AB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C336-6DB6-45C4-9D15-531E344B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EA25-9EAE-427D-98F9-09F6A249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76974-2673-4D88-BEA2-68D428FBF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1E31E-2EE9-459D-A7CD-30F5E623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12D-D329-4519-8266-885CB8F2AF1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AA99C-192B-463C-A213-768AF7E4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70697-9F3D-490B-84B8-BB019071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C336-6DB6-45C4-9D15-531E344B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8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6FB8-A8AC-4CC8-87A9-8BE6BD979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F184E-93F9-4870-890B-63F24A480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A893D-3FB1-41DF-9510-B64645BC3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88A10-514A-4DCC-99C2-C2B48F02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12D-D329-4519-8266-885CB8F2AF1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2D38E-5EE5-4943-9924-A53B24D8E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0250C-EDE3-4C8C-9163-A7994302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C336-6DB6-45C4-9D15-531E344B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7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B06B-7FF6-4B24-BB9E-60E9897F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C4726-B08F-4B81-B01D-87B4E462F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26B7F-3541-4CC6-9F18-47D2FB0F2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75593-BB6C-4D1D-B5FB-A32D044E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7B4FB8-3154-4467-81C0-2BF0B3959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842795-EF6B-44DD-8591-5C568B9B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12D-D329-4519-8266-885CB8F2AF1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1CA436-F819-4430-B8C9-AC7CDF2F1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6BE49E-7363-4EE0-BF34-C97F06E8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C336-6DB6-45C4-9D15-531E344B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6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6E25-81CC-4777-85F5-00633D57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1C4B4-65A3-40E2-9EE1-125F1965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12D-D329-4519-8266-885CB8F2AF1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A33C21-EA84-4C27-A53C-194192168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51D61-170E-48C5-B175-F57C8DD0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C336-6DB6-45C4-9D15-531E344B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4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37A70-18F7-40B3-B0E3-34DACB8F9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12D-D329-4519-8266-885CB8F2AF1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A5D154-EDDE-4C07-A10F-F563BDDD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7E9F0-8DED-4BFA-918D-00AC3834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C336-6DB6-45C4-9D15-531E344B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6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72539-0D91-4565-8FE8-F28F3A4BF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C1170-8C32-48C4-9E4E-033C90881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5FD9D-0F4B-4DE0-BC36-C63CAA750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D1F9C-866D-4D26-8EC5-FE518272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12D-D329-4519-8266-885CB8F2AF1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683D7-E480-4B78-BA99-54CF3290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B14E7-D453-4D6D-8265-465FEAFE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C336-6DB6-45C4-9D15-531E344B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9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E0FEF-16B9-4F3C-A7B9-CD9416DC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5DF5B-31D8-4D0F-B4ED-B70057F6A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41012-0040-4EDA-BDAA-89BB4C1CC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632E2-1B77-44FA-8E7E-452698E7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12D-D329-4519-8266-885CB8F2AF1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60131-894F-4744-A3C2-64434A01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D6234-E3E6-4476-8871-27F76607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C336-6DB6-45C4-9D15-531E344B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2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A7E5BF-9EE8-4385-B985-7AEF9593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9215C-C519-4E2B-9FF5-FF7FBAF20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7D527-F0B6-4869-BCB9-902B896A6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D012D-D329-4519-8266-885CB8F2AF1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F280F-E9C6-42CA-A8D6-E6C67BC5A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70F0F-EE8E-492D-A2B2-AC7925EF8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EC336-6DB6-45C4-9D15-531E344B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1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589BD69-A590-41AA-A67A-C678F00B6500}"/>
              </a:ext>
            </a:extLst>
          </p:cNvPr>
          <p:cNvGrpSpPr/>
          <p:nvPr/>
        </p:nvGrpSpPr>
        <p:grpSpPr>
          <a:xfrm>
            <a:off x="7566410" y="1067672"/>
            <a:ext cx="4632729" cy="5212548"/>
            <a:chOff x="7596553" y="1067672"/>
            <a:chExt cx="4632729" cy="5212548"/>
          </a:xfrm>
        </p:grpSpPr>
        <p:pic>
          <p:nvPicPr>
            <p:cNvPr id="14" name="Picture 13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CDE3F0D0-A2E6-451F-81A8-9F646F6B06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9"/>
            <a:stretch/>
          </p:blipFill>
          <p:spPr>
            <a:xfrm>
              <a:off x="7596553" y="1067672"/>
              <a:ext cx="4632729" cy="3429000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C0F7962-2F3B-45B2-87A1-85FC6664E8E7}"/>
                </a:ext>
              </a:extLst>
            </p:cNvPr>
            <p:cNvGrpSpPr/>
            <p:nvPr/>
          </p:nvGrpSpPr>
          <p:grpSpPr>
            <a:xfrm>
              <a:off x="7766355" y="4607162"/>
              <a:ext cx="4460015" cy="1673058"/>
              <a:chOff x="109509" y="659570"/>
              <a:chExt cx="4460015" cy="1673058"/>
            </a:xfrm>
          </p:grpSpPr>
          <p:pic>
            <p:nvPicPr>
              <p:cNvPr id="6" name="Picture 5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82A4A9C0-3E23-4B8C-AF21-0063EC3E62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64" t="7326" r="979" b="46932"/>
              <a:stretch/>
            </p:blipFill>
            <p:spPr>
              <a:xfrm>
                <a:off x="109509" y="659570"/>
                <a:ext cx="4460015" cy="1673058"/>
              </a:xfrm>
              <a:prstGeom prst="rect">
                <a:avLst/>
              </a:prstGeom>
            </p:spPr>
          </p:pic>
          <p:pic>
            <p:nvPicPr>
              <p:cNvPr id="15" name="Picture 14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8DD4BF1E-677E-44F0-8C22-85E241A958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250" t="93774" r="-1905" b="-2604"/>
              <a:stretch/>
            </p:blipFill>
            <p:spPr>
              <a:xfrm>
                <a:off x="688792" y="1475372"/>
                <a:ext cx="1298934" cy="322970"/>
              </a:xfrm>
              <a:prstGeom prst="rect">
                <a:avLst/>
              </a:prstGeom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8F025F9-0FEF-47B5-93A4-DDA08AE930DB}"/>
              </a:ext>
            </a:extLst>
          </p:cNvPr>
          <p:cNvSpPr txBox="1"/>
          <p:nvPr/>
        </p:nvSpPr>
        <p:spPr>
          <a:xfrm>
            <a:off x="639571" y="0"/>
            <a:ext cx="1108438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Infant PICRUST2 derived pathways comparisons</a:t>
            </a:r>
            <a:br>
              <a:rPr lang="en-US" sz="4400" dirty="0"/>
            </a:br>
            <a:r>
              <a:rPr lang="en-US" sz="2400" dirty="0"/>
              <a:t>(Combined Ear and Stool)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D10134-CE19-4E58-9FE4-5AB6C8F3C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790561"/>
              </p:ext>
            </p:extLst>
          </p:nvPr>
        </p:nvGraphicFramePr>
        <p:xfrm>
          <a:off x="100483" y="1904201"/>
          <a:ext cx="7646796" cy="3539490"/>
        </p:xfrm>
        <a:graphic>
          <a:graphicData uri="http://schemas.openxmlformats.org/drawingml/2006/table">
            <a:tbl>
              <a:tblPr/>
              <a:tblGrid>
                <a:gridCol w="2986102">
                  <a:extLst>
                    <a:ext uri="{9D8B030D-6E8A-4147-A177-3AD203B41FA5}">
                      <a16:colId xmlns:a16="http://schemas.microsoft.com/office/drawing/2014/main" val="1771640636"/>
                    </a:ext>
                  </a:extLst>
                </a:gridCol>
                <a:gridCol w="831384">
                  <a:extLst>
                    <a:ext uri="{9D8B030D-6E8A-4147-A177-3AD203B41FA5}">
                      <a16:colId xmlns:a16="http://schemas.microsoft.com/office/drawing/2014/main" val="2462962616"/>
                    </a:ext>
                  </a:extLst>
                </a:gridCol>
                <a:gridCol w="707231">
                  <a:extLst>
                    <a:ext uri="{9D8B030D-6E8A-4147-A177-3AD203B41FA5}">
                      <a16:colId xmlns:a16="http://schemas.microsoft.com/office/drawing/2014/main" val="9197259"/>
                    </a:ext>
                  </a:extLst>
                </a:gridCol>
                <a:gridCol w="566529">
                  <a:extLst>
                    <a:ext uri="{9D8B030D-6E8A-4147-A177-3AD203B41FA5}">
                      <a16:colId xmlns:a16="http://schemas.microsoft.com/office/drawing/2014/main" val="3319842726"/>
                    </a:ext>
                  </a:extLst>
                </a:gridCol>
                <a:gridCol w="587255">
                  <a:extLst>
                    <a:ext uri="{9D8B030D-6E8A-4147-A177-3AD203B41FA5}">
                      <a16:colId xmlns:a16="http://schemas.microsoft.com/office/drawing/2014/main" val="3887344294"/>
                    </a:ext>
                  </a:extLst>
                </a:gridCol>
                <a:gridCol w="549001">
                  <a:extLst>
                    <a:ext uri="{9D8B030D-6E8A-4147-A177-3AD203B41FA5}">
                      <a16:colId xmlns:a16="http://schemas.microsoft.com/office/drawing/2014/main" val="3736941347"/>
                    </a:ext>
                  </a:extLst>
                </a:gridCol>
                <a:gridCol w="617501">
                  <a:extLst>
                    <a:ext uri="{9D8B030D-6E8A-4147-A177-3AD203B41FA5}">
                      <a16:colId xmlns:a16="http://schemas.microsoft.com/office/drawing/2014/main" val="3214300574"/>
                    </a:ext>
                  </a:extLst>
                </a:gridCol>
                <a:gridCol w="328695">
                  <a:extLst>
                    <a:ext uri="{9D8B030D-6E8A-4147-A177-3AD203B41FA5}">
                      <a16:colId xmlns:a16="http://schemas.microsoft.com/office/drawing/2014/main" val="234131184"/>
                    </a:ext>
                  </a:extLst>
                </a:gridCol>
                <a:gridCol w="473098">
                  <a:extLst>
                    <a:ext uri="{9D8B030D-6E8A-4147-A177-3AD203B41FA5}">
                      <a16:colId xmlns:a16="http://schemas.microsoft.com/office/drawing/2014/main" val="981596311"/>
                    </a:ext>
                  </a:extLst>
                </a:gridCol>
              </a:tblGrid>
              <a:tr h="651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Control: mean rel. freq. (%)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Control: std. dev. (%)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T1D: mean rel. freq. (%)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T1D: std. dev. (%)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Difference between means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95.0% lower CI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95.0% upper CI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650588"/>
                  </a:ext>
                </a:extLst>
              </a:tr>
              <a:tr h="16836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lactose and galactose degradation 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11880"/>
                  </a:ext>
                </a:extLst>
              </a:tr>
              <a:tr h="16836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L-lysine biosynthesis 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961479"/>
                  </a:ext>
                </a:extLst>
              </a:tr>
              <a:tr h="16836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L-lysine biosynthesis III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698007"/>
                  </a:ext>
                </a:extLst>
              </a:tr>
              <a:tr h="16836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S-methyl-5-thio-&amp;alpha;-D-ribose 1-phosphate degradation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889125"/>
                  </a:ext>
                </a:extLst>
              </a:tr>
              <a:tr h="16836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L-lysine biosynthesis VI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211303"/>
                  </a:ext>
                </a:extLst>
              </a:tr>
              <a:tr h="16836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6-hydroxymethyl-dihydropterin diphosphate biosynthesis 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654339"/>
                  </a:ext>
                </a:extLst>
              </a:tr>
              <a:tr h="168363"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sucrose degradation III (sucrose invertase)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447971"/>
                  </a:ext>
                </a:extLst>
              </a:tr>
              <a:tr h="16836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galactose degradation I (Leloir pathway)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505943"/>
                  </a:ext>
                </a:extLst>
              </a:tr>
              <a:tr h="16836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aromatic biogenic amine degradation (bacteria)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126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60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F025F9-0FEF-47B5-93A4-DDA08AE930DB}"/>
              </a:ext>
            </a:extLst>
          </p:cNvPr>
          <p:cNvSpPr txBox="1"/>
          <p:nvPr/>
        </p:nvSpPr>
        <p:spPr>
          <a:xfrm>
            <a:off x="639571" y="0"/>
            <a:ext cx="110843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Infant PICRUST2 derived pathways comparisons</a:t>
            </a:r>
            <a:endParaRPr lang="en-US" sz="24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65DF64D-D6E1-40D4-A277-DF73CE482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598538"/>
              </p:ext>
            </p:extLst>
          </p:nvPr>
        </p:nvGraphicFramePr>
        <p:xfrm>
          <a:off x="55852" y="770572"/>
          <a:ext cx="5466305" cy="5316855"/>
        </p:xfrm>
        <a:graphic>
          <a:graphicData uri="http://schemas.openxmlformats.org/drawingml/2006/table">
            <a:tbl>
              <a:tblPr/>
              <a:tblGrid>
                <a:gridCol w="5466305">
                  <a:extLst>
                    <a:ext uri="{9D8B030D-6E8A-4147-A177-3AD203B41FA5}">
                      <a16:colId xmlns:a16="http://schemas.microsoft.com/office/drawing/2014/main" val="559197769"/>
                    </a:ext>
                  </a:extLst>
                </a:gridCol>
              </a:tblGrid>
              <a:tr h="7923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Pathways(left to Right)</a:t>
                      </a:r>
                      <a:br>
                        <a:rPr lang="en-US" sz="18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6-hydroxymethyl-dihydropterin diphosphate biosynthesis 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2505451"/>
                  </a:ext>
                </a:extLst>
              </a:tr>
              <a:tr h="39960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aromatic biogenic amine degradation (bacteria)</a:t>
                      </a:r>
                    </a:p>
                    <a:p>
                      <a:pPr algn="l" fontAlgn="b"/>
                      <a:endParaRPr 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657015"/>
                  </a:ext>
                </a:extLst>
              </a:tr>
              <a:tr h="20321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galactose degradation I (Leloir pathway)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878249"/>
                  </a:ext>
                </a:extLst>
              </a:tr>
              <a:tr h="203211">
                <a:tc>
                  <a:txBody>
                    <a:bodyPr/>
                    <a:lstStyle/>
                    <a:p>
                      <a:pPr algn="l" fontAlgn="b"/>
                      <a:endParaRPr 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337736"/>
                  </a:ext>
                </a:extLst>
              </a:tr>
              <a:tr h="20321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L-lysine biosynthesis 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805701"/>
                  </a:ext>
                </a:extLst>
              </a:tr>
              <a:tr h="203211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955552"/>
                  </a:ext>
                </a:extLst>
              </a:tr>
              <a:tr h="20321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L-lysine biosynthesis III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108006"/>
                  </a:ext>
                </a:extLst>
              </a:tr>
              <a:tr h="203211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097706"/>
                  </a:ext>
                </a:extLst>
              </a:tr>
              <a:tr h="399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L-lysine biosynthesis VI</a:t>
                      </a:r>
                    </a:p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165494"/>
                  </a:ext>
                </a:extLst>
              </a:tr>
              <a:tr h="79238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lactose and galactose degradation I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S-methyl-5-thio-&amp;alpha;-D-ribose 1-phosphate degradation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175098"/>
                  </a:ext>
                </a:extLst>
              </a:tr>
              <a:tr h="203211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sucrose degradation III (sucrose invertase)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387726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5E50E9EC-92AF-4CD4-9D88-6BC7B07AE973}"/>
              </a:ext>
            </a:extLst>
          </p:cNvPr>
          <p:cNvGrpSpPr/>
          <p:nvPr/>
        </p:nvGrpSpPr>
        <p:grpSpPr>
          <a:xfrm>
            <a:off x="5306713" y="710550"/>
            <a:ext cx="6793005" cy="6147449"/>
            <a:chOff x="3236752" y="710550"/>
            <a:chExt cx="6793005" cy="6147449"/>
          </a:xfrm>
        </p:grpSpPr>
        <p:pic>
          <p:nvPicPr>
            <p:cNvPr id="28" name="Picture 27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136CDC73-B806-4AC3-962C-E92F9EC6E3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26"/>
            <a:stretch/>
          </p:blipFill>
          <p:spPr>
            <a:xfrm>
              <a:off x="3396343" y="710550"/>
              <a:ext cx="6633414" cy="614744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4B6698-966B-43D7-B66A-731CACA3A314}"/>
                </a:ext>
              </a:extLst>
            </p:cNvPr>
            <p:cNvSpPr txBox="1"/>
            <p:nvPr/>
          </p:nvSpPr>
          <p:spPr>
            <a:xfrm rot="16200000">
              <a:off x="2140889" y="4818033"/>
              <a:ext cx="2622620" cy="43088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2800" dirty="0"/>
                <a:t>Infant Stool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AE2A45-E4FD-43D2-9D71-E4A427CB03AB}"/>
                </a:ext>
              </a:extLst>
            </p:cNvPr>
            <p:cNvSpPr txBox="1"/>
            <p:nvPr/>
          </p:nvSpPr>
          <p:spPr>
            <a:xfrm rot="16200000">
              <a:off x="2140887" y="2030361"/>
              <a:ext cx="2622618" cy="43088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2800" dirty="0"/>
                <a:t>Infant 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8228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F025F9-0FEF-47B5-93A4-DDA08AE930DB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Type 1 Diabetes assoc. pathways by Sample Type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D10134-CE19-4E58-9FE4-5AB6C8F3C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598681"/>
              </p:ext>
            </p:extLst>
          </p:nvPr>
        </p:nvGraphicFramePr>
        <p:xfrm>
          <a:off x="1003685" y="598020"/>
          <a:ext cx="11154963" cy="6242685"/>
        </p:xfrm>
        <a:graphic>
          <a:graphicData uri="http://schemas.openxmlformats.org/drawingml/2006/table">
            <a:tbl>
              <a:tblPr/>
              <a:tblGrid>
                <a:gridCol w="4649407">
                  <a:extLst>
                    <a:ext uri="{9D8B030D-6E8A-4147-A177-3AD203B41FA5}">
                      <a16:colId xmlns:a16="http://schemas.microsoft.com/office/drawing/2014/main" val="1771640636"/>
                    </a:ext>
                  </a:extLst>
                </a:gridCol>
                <a:gridCol w="1209175">
                  <a:extLst>
                    <a:ext uri="{9D8B030D-6E8A-4147-A177-3AD203B41FA5}">
                      <a16:colId xmlns:a16="http://schemas.microsoft.com/office/drawing/2014/main" val="2462962616"/>
                    </a:ext>
                  </a:extLst>
                </a:gridCol>
                <a:gridCol w="1028606">
                  <a:extLst>
                    <a:ext uri="{9D8B030D-6E8A-4147-A177-3AD203B41FA5}">
                      <a16:colId xmlns:a16="http://schemas.microsoft.com/office/drawing/2014/main" val="9197259"/>
                    </a:ext>
                  </a:extLst>
                </a:gridCol>
                <a:gridCol w="823965">
                  <a:extLst>
                    <a:ext uri="{9D8B030D-6E8A-4147-A177-3AD203B41FA5}">
                      <a16:colId xmlns:a16="http://schemas.microsoft.com/office/drawing/2014/main" val="3319842726"/>
                    </a:ext>
                  </a:extLst>
                </a:gridCol>
                <a:gridCol w="854110">
                  <a:extLst>
                    <a:ext uri="{9D8B030D-6E8A-4147-A177-3AD203B41FA5}">
                      <a16:colId xmlns:a16="http://schemas.microsoft.com/office/drawing/2014/main" val="3887344294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3736941347"/>
                    </a:ext>
                  </a:extLst>
                </a:gridCol>
                <a:gridCol w="688079">
                  <a:extLst>
                    <a:ext uri="{9D8B030D-6E8A-4147-A177-3AD203B41FA5}">
                      <a16:colId xmlns:a16="http://schemas.microsoft.com/office/drawing/2014/main" val="3214300574"/>
                    </a:ext>
                  </a:extLst>
                </a:gridCol>
                <a:gridCol w="688079">
                  <a:extLst>
                    <a:ext uri="{9D8B030D-6E8A-4147-A177-3AD203B41FA5}">
                      <a16:colId xmlns:a16="http://schemas.microsoft.com/office/drawing/2014/main" val="234131184"/>
                    </a:ext>
                  </a:extLst>
                </a:gridCol>
                <a:gridCol w="688079">
                  <a:extLst>
                    <a:ext uri="{9D8B030D-6E8A-4147-A177-3AD203B41FA5}">
                      <a16:colId xmlns:a16="http://schemas.microsoft.com/office/drawing/2014/main" val="981596311"/>
                    </a:ext>
                  </a:extLst>
                </a:gridCol>
              </a:tblGrid>
              <a:tr h="507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Control: mean rel. freq. (%)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Control: std. dev. (%)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T1D: mean rel. freq. (%)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T1D: std. dev. (%)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Difference between means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95.0% lower 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95.0% upper 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650588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reductive TCA cycle 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11880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superpathway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L-methionine biosynthesis (by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sulfhydrylation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961479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catechol degradation I (meta-cleavage pathway)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698007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superpathway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heme biosynthesis from glycine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889125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162260"/>
                  </a:ext>
                </a:extLst>
              </a:tr>
              <a:tr h="507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Control: mean rel. freq. (%)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Control: std. dev. (%)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T1D: mean rel. freq. (%)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T1D: std. dev. (%)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Difference between means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95.0% lower CI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95.0% upper CI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193970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lactose and galactose degradation 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80080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6-hydroxymethyl-dihydropterin diphosphate biosynthesis 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631499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adenosine deoxyribonucleotides de novo biosynthesis 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114393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guanosine deoxyribonucleotides de novo biosynthesis 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952144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(5Z)-dodec-5-enoate biosynthesis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851644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glycogen degradation I (bacterial)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530284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starch degradation 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536303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adenine and adenosine salvage III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201550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superpathway of L-alanine biosynthesis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671794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superpathway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purine deoxyribonucleosides degradation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696511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glycogen biosynthesis I (from ADP-D-Glucose)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137046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pyruvate fermentation to acetate and lactate 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632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sucrose degradation IV (sucrose phosphorylase)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29855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glycolysis III (from glucose)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506467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superpathway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adenosine nucleotides de novo biosynthesis 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729625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superpathway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adenosine nucleotides de novo biosynthesis 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859666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L-lysine biosynthesis 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865593"/>
                  </a:ext>
                </a:extLst>
              </a:tr>
              <a:tr h="202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aromatic biogenic amine degradation (bacteria)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7338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776BFB9-F66D-4A09-B185-CB9D670A21C0}"/>
              </a:ext>
            </a:extLst>
          </p:cNvPr>
          <p:cNvSpPr txBox="1"/>
          <p:nvPr/>
        </p:nvSpPr>
        <p:spPr>
          <a:xfrm rot="16200000">
            <a:off x="-362386" y="1107180"/>
            <a:ext cx="175269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Infant Stool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A53761-CC0D-4062-9F3A-2A659D5F17D6}"/>
              </a:ext>
            </a:extLst>
          </p:cNvPr>
          <p:cNvSpPr txBox="1"/>
          <p:nvPr/>
        </p:nvSpPr>
        <p:spPr>
          <a:xfrm rot="16200000">
            <a:off x="-1653969" y="4151460"/>
            <a:ext cx="433586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Infant</a:t>
            </a:r>
            <a:br>
              <a:rPr lang="en-US" sz="3200" dirty="0"/>
            </a:br>
            <a:r>
              <a:rPr lang="en-US" sz="3200" dirty="0"/>
              <a:t>Ear</a:t>
            </a:r>
          </a:p>
        </p:txBody>
      </p:sp>
    </p:spTree>
    <p:extLst>
      <p:ext uri="{BB962C8B-B14F-4D97-AF65-F5344CB8AC3E}">
        <p14:creationId xmlns:p14="http://schemas.microsoft.com/office/powerpoint/2010/main" val="184467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495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B8A4A3-A4CB-4487-B441-CFE6A8F0492C}"/>
              </a:ext>
            </a:extLst>
          </p:cNvPr>
          <p:cNvSpPr txBox="1"/>
          <p:nvPr/>
        </p:nvSpPr>
        <p:spPr>
          <a:xfrm>
            <a:off x="247828" y="440875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DESEQ2 identified Taxa associated with Type 1 Diabetes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21AB00-199A-40FF-B2E1-5D11B9705094}"/>
              </a:ext>
            </a:extLst>
          </p:cNvPr>
          <p:cNvSpPr txBox="1"/>
          <p:nvPr/>
        </p:nvSpPr>
        <p:spPr>
          <a:xfrm rot="16200000">
            <a:off x="-96753" y="4345021"/>
            <a:ext cx="174035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Infant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BF28B5-A77B-4113-87DA-8336B717EDA8}"/>
              </a:ext>
            </a:extLst>
          </p:cNvPr>
          <p:cNvSpPr txBox="1"/>
          <p:nvPr/>
        </p:nvSpPr>
        <p:spPr>
          <a:xfrm rot="16200000">
            <a:off x="-193316" y="1993034"/>
            <a:ext cx="193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Mother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0E9070-53C5-4A78-A820-411527B0F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147226"/>
              </p:ext>
            </p:extLst>
          </p:nvPr>
        </p:nvGraphicFramePr>
        <p:xfrm>
          <a:off x="1158148" y="1415729"/>
          <a:ext cx="10949751" cy="1924050"/>
        </p:xfrm>
        <a:graphic>
          <a:graphicData uri="http://schemas.openxmlformats.org/drawingml/2006/table">
            <a:tbl>
              <a:tblPr/>
              <a:tblGrid>
                <a:gridCol w="1034987">
                  <a:extLst>
                    <a:ext uri="{9D8B030D-6E8A-4147-A177-3AD203B41FA5}">
                      <a16:colId xmlns:a16="http://schemas.microsoft.com/office/drawing/2014/main" val="1983056037"/>
                    </a:ext>
                  </a:extLst>
                </a:gridCol>
                <a:gridCol w="1131380">
                  <a:extLst>
                    <a:ext uri="{9D8B030D-6E8A-4147-A177-3AD203B41FA5}">
                      <a16:colId xmlns:a16="http://schemas.microsoft.com/office/drawing/2014/main" val="1867648683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1636097169"/>
                    </a:ext>
                  </a:extLst>
                </a:gridCol>
                <a:gridCol w="687387">
                  <a:extLst>
                    <a:ext uri="{9D8B030D-6E8A-4147-A177-3AD203B41FA5}">
                      <a16:colId xmlns:a16="http://schemas.microsoft.com/office/drawing/2014/main" val="1759135184"/>
                    </a:ext>
                  </a:extLst>
                </a:gridCol>
                <a:gridCol w="687387">
                  <a:extLst>
                    <a:ext uri="{9D8B030D-6E8A-4147-A177-3AD203B41FA5}">
                      <a16:colId xmlns:a16="http://schemas.microsoft.com/office/drawing/2014/main" val="2303751429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3540062283"/>
                    </a:ext>
                  </a:extLst>
                </a:gridCol>
                <a:gridCol w="650939">
                  <a:extLst>
                    <a:ext uri="{9D8B030D-6E8A-4147-A177-3AD203B41FA5}">
                      <a16:colId xmlns:a16="http://schemas.microsoft.com/office/drawing/2014/main" val="241893239"/>
                    </a:ext>
                  </a:extLst>
                </a:gridCol>
                <a:gridCol w="1349312">
                  <a:extLst>
                    <a:ext uri="{9D8B030D-6E8A-4147-A177-3AD203B41FA5}">
                      <a16:colId xmlns:a16="http://schemas.microsoft.com/office/drawing/2014/main" val="1641221429"/>
                    </a:ext>
                  </a:extLst>
                </a:gridCol>
                <a:gridCol w="1189609">
                  <a:extLst>
                    <a:ext uri="{9D8B030D-6E8A-4147-A177-3AD203B41FA5}">
                      <a16:colId xmlns:a16="http://schemas.microsoft.com/office/drawing/2014/main" val="3474728430"/>
                    </a:ext>
                  </a:extLst>
                </a:gridCol>
                <a:gridCol w="1333881">
                  <a:extLst>
                    <a:ext uri="{9D8B030D-6E8A-4147-A177-3AD203B41FA5}">
                      <a16:colId xmlns:a16="http://schemas.microsoft.com/office/drawing/2014/main" val="2448968581"/>
                    </a:ext>
                  </a:extLst>
                </a:gridCol>
                <a:gridCol w="1462469">
                  <a:extLst>
                    <a:ext uri="{9D8B030D-6E8A-4147-A177-3AD203B41FA5}">
                      <a16:colId xmlns:a16="http://schemas.microsoft.com/office/drawing/2014/main" val="293930485"/>
                    </a:ext>
                  </a:extLst>
                </a:gridCol>
              </a:tblGrid>
              <a:tr h="1651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log2FoldChange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lfcSE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padj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Kingdom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Phylum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460987"/>
                  </a:ext>
                </a:extLst>
              </a:tr>
              <a:tr h="165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Aerococcus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-18.113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-4.683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Firmicutes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Bacilli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Lactobacillales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Aerococcaceae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020072"/>
                  </a:ext>
                </a:extLst>
              </a:tr>
              <a:tr h="165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Anaerococcus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Firmicutes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Clostridia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Clostridiales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Family_XI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142574"/>
                  </a:ext>
                </a:extLst>
              </a:tr>
              <a:tr h="165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Staphylococcus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Firmicutes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Bacilli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Bacillales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Staphylococcaceae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094526"/>
                  </a:ext>
                </a:extLst>
              </a:tr>
              <a:tr h="165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Bifidobacterium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Bifidobacteriales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Bifidobacteriaceae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838899"/>
                  </a:ext>
                </a:extLst>
              </a:tr>
              <a:tr h="165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Campylobacter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Epsilonbacteraeota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Campylobacteria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Campylobacterales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Campylobacteraceae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085275"/>
                  </a:ext>
                </a:extLst>
              </a:tr>
              <a:tr h="165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Atopobium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Coriobacteriia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Coriobacteriales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Atopobiaceae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855943"/>
                  </a:ext>
                </a:extLst>
              </a:tr>
              <a:tr h="165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Enterococcus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Firmicutes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Bacilli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Lactobacillales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Enterococcaceae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367106"/>
                  </a:ext>
                </a:extLst>
              </a:tr>
              <a:tr h="165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Mobiluncus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Actinomycetales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Actinomycetaceae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408760"/>
                  </a:ext>
                </a:extLst>
              </a:tr>
              <a:tr h="1651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Fusobacterium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Fusobacteria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Fusobacteriia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Fusobacteriales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Fusobacteriaceae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6913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5DB735-EC4D-47A1-9F42-0F961A453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250241"/>
              </p:ext>
            </p:extLst>
          </p:nvPr>
        </p:nvGraphicFramePr>
        <p:xfrm>
          <a:off x="1158148" y="3960121"/>
          <a:ext cx="9283064" cy="1539240"/>
        </p:xfrm>
        <a:graphic>
          <a:graphicData uri="http://schemas.openxmlformats.org/drawingml/2006/table">
            <a:tbl>
              <a:tblPr/>
              <a:tblGrid>
                <a:gridCol w="1415224">
                  <a:extLst>
                    <a:ext uri="{9D8B030D-6E8A-4147-A177-3AD203B41FA5}">
                      <a16:colId xmlns:a16="http://schemas.microsoft.com/office/drawing/2014/main" val="1345032713"/>
                    </a:ext>
                  </a:extLst>
                </a:gridCol>
                <a:gridCol w="1041210">
                  <a:extLst>
                    <a:ext uri="{9D8B030D-6E8A-4147-A177-3AD203B41FA5}">
                      <a16:colId xmlns:a16="http://schemas.microsoft.com/office/drawing/2014/main" val="1756404674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528904125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146386968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3725140087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871698001"/>
                    </a:ext>
                  </a:extLst>
                </a:gridCol>
                <a:gridCol w="969836">
                  <a:extLst>
                    <a:ext uri="{9D8B030D-6E8A-4147-A177-3AD203B41FA5}">
                      <a16:colId xmlns:a16="http://schemas.microsoft.com/office/drawing/2014/main" val="2553622817"/>
                    </a:ext>
                  </a:extLst>
                </a:gridCol>
                <a:gridCol w="1325436">
                  <a:extLst>
                    <a:ext uri="{9D8B030D-6E8A-4147-A177-3AD203B41FA5}">
                      <a16:colId xmlns:a16="http://schemas.microsoft.com/office/drawing/2014/main" val="1536898159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67848832"/>
                    </a:ext>
                  </a:extLst>
                </a:gridCol>
                <a:gridCol w="1342072">
                  <a:extLst>
                    <a:ext uri="{9D8B030D-6E8A-4147-A177-3AD203B41FA5}">
                      <a16:colId xmlns:a16="http://schemas.microsoft.com/office/drawing/2014/main" val="401093916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log2FoldChange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lfcSE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padj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Phylum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2593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Erysipelatoclostridium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-24.676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-7.516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Firmicutes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Erysipelotrichia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Erysipelotrichales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Erysipelotrichaceae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629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Methylobacterium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Proteobacteria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Alphaproteobacteria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Rhizobiales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Beijerinckiaceae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287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Sphingomonas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Proteobacteria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Alphaproteobacteria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Sphingomonadales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Sphingomonadaceae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882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Micrococcus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Micrococcales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Micrococcaceae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2537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Ruminococcaceae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Firmicutes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Clostridia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Clostridiales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Ruminococcaceae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7383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Paracoccus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Proteobacteria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Alphaproteobacteria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Rhodobacterales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Rhodobacteraceae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248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Collinsella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Actinobacteria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Coriobacteriia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Coriobacteriales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Coriobacteriaceae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217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37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B8A4A3-A4CB-4487-B441-CFE6A8F0492C}"/>
              </a:ext>
            </a:extLst>
          </p:cNvPr>
          <p:cNvSpPr txBox="1"/>
          <p:nvPr/>
        </p:nvSpPr>
        <p:spPr>
          <a:xfrm>
            <a:off x="669421" y="57388"/>
            <a:ext cx="108531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Maternal sample VST clustering by disease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546705EE-A23A-44A3-89BE-C4661982AD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" t="75503" r="28749" b="1"/>
          <a:stretch/>
        </p:blipFill>
        <p:spPr>
          <a:xfrm>
            <a:off x="13366" y="3998259"/>
            <a:ext cx="12178634" cy="2802354"/>
          </a:xfrm>
          <a:prstGeom prst="rect">
            <a:avLst/>
          </a:prstGeom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EF6CB459-6B0A-4B1A-851D-3D695AFEE9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24" t="67669" r="4412" b="2761"/>
          <a:stretch/>
        </p:blipFill>
        <p:spPr>
          <a:xfrm>
            <a:off x="7585454" y="665637"/>
            <a:ext cx="4492891" cy="3380331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B4D542E-75ED-40FA-8181-17FDE57D5135}"/>
              </a:ext>
            </a:extLst>
          </p:cNvPr>
          <p:cNvGrpSpPr>
            <a:grpSpLocks noChangeAspect="1"/>
          </p:cNvGrpSpPr>
          <p:nvPr/>
        </p:nvGrpSpPr>
        <p:grpSpPr>
          <a:xfrm>
            <a:off x="358878" y="750380"/>
            <a:ext cx="2435597" cy="1582748"/>
            <a:chOff x="358878" y="750380"/>
            <a:chExt cx="4614278" cy="2998542"/>
          </a:xfrm>
        </p:grpSpPr>
        <p:pic>
          <p:nvPicPr>
            <p:cNvPr id="16" name="Picture 15" descr="Diagram&#10;&#10;Description automatically generated">
              <a:extLst>
                <a:ext uri="{FF2B5EF4-FFF2-40B4-BE49-F238E27FC236}">
                  <a16:creationId xmlns:a16="http://schemas.microsoft.com/office/drawing/2014/main" id="{214B7C8E-E86B-47D4-A634-9984B22D16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9" t="3933" r="4354"/>
            <a:stretch/>
          </p:blipFill>
          <p:spPr>
            <a:xfrm>
              <a:off x="418854" y="750380"/>
              <a:ext cx="4548403" cy="2998542"/>
            </a:xfrm>
            <a:prstGeom prst="rect">
              <a:avLst/>
            </a:prstGeom>
          </p:spPr>
        </p:pic>
        <p:sp>
          <p:nvSpPr>
            <p:cNvPr id="17" name="Frame 16">
              <a:extLst>
                <a:ext uri="{FF2B5EF4-FFF2-40B4-BE49-F238E27FC236}">
                  <a16:creationId xmlns:a16="http://schemas.microsoft.com/office/drawing/2014/main" id="{DEA6E565-C4F9-454E-97DE-BD691345EFF8}"/>
                </a:ext>
              </a:extLst>
            </p:cNvPr>
            <p:cNvSpPr/>
            <p:nvPr/>
          </p:nvSpPr>
          <p:spPr>
            <a:xfrm>
              <a:off x="3704795" y="1964484"/>
              <a:ext cx="1268361" cy="1675417"/>
            </a:xfrm>
            <a:prstGeom prst="frame">
              <a:avLst>
                <a:gd name="adj1" fmla="val 1275"/>
              </a:avLst>
            </a:prstGeom>
            <a:solidFill>
              <a:srgbClr val="58B1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rame 17">
              <a:extLst>
                <a:ext uri="{FF2B5EF4-FFF2-40B4-BE49-F238E27FC236}">
                  <a16:creationId xmlns:a16="http://schemas.microsoft.com/office/drawing/2014/main" id="{BE1CDD5D-229C-4000-88B7-72DB9AA358F2}"/>
                </a:ext>
              </a:extLst>
            </p:cNvPr>
            <p:cNvSpPr/>
            <p:nvPr/>
          </p:nvSpPr>
          <p:spPr>
            <a:xfrm>
              <a:off x="358878" y="2812549"/>
              <a:ext cx="3345917" cy="841472"/>
            </a:xfrm>
            <a:prstGeom prst="frame">
              <a:avLst>
                <a:gd name="adj1" fmla="val 166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E3100C-6491-44BE-AABD-3EDE1FF81BA9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2794475" y="1833408"/>
            <a:ext cx="4790979" cy="522395"/>
          </a:xfrm>
          <a:prstGeom prst="straightConnector1">
            <a:avLst/>
          </a:prstGeom>
          <a:ln w="57150">
            <a:solidFill>
              <a:srgbClr val="58B1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224438-3D2C-4407-9639-B60BC30DDDFF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241931" y="2283036"/>
            <a:ext cx="2766047" cy="23231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52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B8A4A3-A4CB-4487-B441-CFE6A8F0492C}"/>
              </a:ext>
            </a:extLst>
          </p:cNvPr>
          <p:cNvSpPr txBox="1"/>
          <p:nvPr/>
        </p:nvSpPr>
        <p:spPr>
          <a:xfrm>
            <a:off x="2166358" y="345006"/>
            <a:ext cx="78592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Infant sample VST clustering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51BB5F6-8935-4F32-87CE-4931C7ACFF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7" t="48848" r="4112"/>
          <a:stretch/>
        </p:blipFill>
        <p:spPr>
          <a:xfrm>
            <a:off x="341833" y="1791556"/>
            <a:ext cx="11647918" cy="4904073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7FF28E0-A908-424E-89FF-98BD4BCBF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92" y="193670"/>
            <a:ext cx="2441249" cy="183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13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B8A4A3-A4CB-4487-B441-CFE6A8F0492C}"/>
              </a:ext>
            </a:extLst>
          </p:cNvPr>
          <p:cNvSpPr txBox="1"/>
          <p:nvPr/>
        </p:nvSpPr>
        <p:spPr>
          <a:xfrm>
            <a:off x="2166358" y="345006"/>
            <a:ext cx="78592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VST clustering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925CDC44-30EE-47C9-A9F8-717CDB915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486" y="1225648"/>
            <a:ext cx="7621064" cy="23815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21AB00-199A-40FF-B2E1-5D11B9705094}"/>
              </a:ext>
            </a:extLst>
          </p:cNvPr>
          <p:cNvSpPr txBox="1"/>
          <p:nvPr/>
        </p:nvSpPr>
        <p:spPr>
          <a:xfrm>
            <a:off x="0" y="4543295"/>
            <a:ext cx="193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Infant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BF28B5-A77B-4113-87DA-8336B717EDA8}"/>
              </a:ext>
            </a:extLst>
          </p:cNvPr>
          <p:cNvSpPr txBox="1"/>
          <p:nvPr/>
        </p:nvSpPr>
        <p:spPr>
          <a:xfrm>
            <a:off x="0" y="1901723"/>
            <a:ext cx="193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Mother</a:t>
            </a:r>
          </a:p>
        </p:txBody>
      </p:sp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15D06772-1EE1-433E-A65E-FD6240631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486" y="3591149"/>
            <a:ext cx="7621064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9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918</Words>
  <Application>Microsoft Office PowerPoint</Application>
  <PresentationFormat>Widescreen</PresentationFormat>
  <Paragraphs>521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Jochum</dc:creator>
  <cp:lastModifiedBy>Michael Jochum</cp:lastModifiedBy>
  <cp:revision>28</cp:revision>
  <dcterms:created xsi:type="dcterms:W3CDTF">2020-09-25T22:59:17Z</dcterms:created>
  <dcterms:modified xsi:type="dcterms:W3CDTF">2020-09-27T23:25:55Z</dcterms:modified>
</cp:coreProperties>
</file>