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F164-1297-F70E-9FE9-234774213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B3893-4D28-6887-943A-1B9B456E5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06D20-381C-8705-1036-69A8A32B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4BB47-5E36-4281-EAA3-B72C9F0F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681B-7AF8-6A57-DF7D-76140796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1BEF-7C45-FF37-6DE8-50BE1ACB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4B964-1359-9E7A-3004-C4C16881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15972-50FF-A133-75C8-BC97F510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1E471-0706-4404-0C09-3FFAB69F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530E-D073-753A-CE6E-BB34D837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6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1CB80-3A63-B495-4768-14B9A29C9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A8AAA-5166-26D3-A17E-1CB00C9FE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A21A4-70F9-B53F-A1F9-4F4A3790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7AAE3-88BC-82C7-22E0-5EDF7428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F407-A51D-4E58-B163-A513EEA8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E4CA-923D-1E3F-5026-375F12E8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1D1E-B4E6-2598-8A76-9BF2F465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CAED3-B37F-D5D5-4527-AC78CFC6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2C8A5-2693-9213-EB69-E0CCAD2A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8BE94-FA23-AB8E-E8DC-A3C67CAE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7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3507-C6AC-8694-C156-A074E3D2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93FB-AF4C-455D-7506-966C809EE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6B8A3-39ED-8E50-13A8-7399F3F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9476-6E8F-DDB8-B681-C704290A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B151-5710-79EB-836E-A3ED65FD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7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D21B-95A3-CFE4-765B-17DC0317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599C-6333-ECC7-9705-683F2C9F4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E9E8F-70CE-B35C-D772-0E824E36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3BBD0-ECD4-D8B2-92AE-B243E8DE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3F390-20AB-A36B-AF45-8D65AF90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C59F2-848E-8798-B309-E86356C8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1FBF-400A-E3F3-CE26-7391DFF6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06718-EB13-8B78-C227-6CB022BE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3E448-2163-4D64-AC8A-1CC03485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73ECC-8B1D-2201-02A8-DAB7308AA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A25A0-2626-CBA3-3230-32C4406D4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55D8D-7C9F-D89A-6618-705ED0D6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9EC2D-30D0-A34A-89F6-9CFD06A5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C1317-52C8-52F3-6538-232C14D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92DA-E1B4-387E-BA18-91D9F22F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137FE-F2D6-832E-861B-42C2DFF5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58DD0-890B-2E47-6569-ACC31DC5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2E01A-3523-618D-CD41-441E2FB0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2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D3820-653C-E538-CE58-15C6083F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D8CC7-12C5-7894-265F-62C8A143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7EBDB-AFF3-C8FF-B149-05D97196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B846-C9A2-588E-35C5-BDDAC2DE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5A19-EEB0-D8E3-D718-9FE4A891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0797D-8702-424B-547A-2720A42A9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1A9C8-2AF4-DFD3-548F-5B1148E5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7300D-EBB0-2A8E-BC16-8871C62C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B21A3-B7D4-4F68-2609-70A980ED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4BEB-BEC1-EF86-A286-9FAB987E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9F4BF-3D19-CB79-ECE0-1F38F9CC7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658E-909B-0B96-1115-1BD94016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8D084-C185-7521-B787-E821DDC5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FF1F6-E5B1-8FCA-E812-EC7CAE84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31729-625E-7378-5FF0-81518343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7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94B0A-9ECB-F0B9-CB87-EF414369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E2D07-39AF-B713-2153-01515F62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C414A-4F93-05A6-D162-5ED688483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FB0E-A40C-E3DB-F4C8-79854D552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56C73-A69D-C2CE-5472-7432BAADD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3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57DF-E7E2-9E0C-3F38-136D1098C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T1D Beta diversity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DEC9D-4976-405A-5E6B-37FBE0FDC6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21 July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7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4F844-20FF-F08E-050A-29E4FEB5FA84}"/>
              </a:ext>
            </a:extLst>
          </p:cNvPr>
          <p:cNvSpPr txBox="1"/>
          <p:nvPr/>
        </p:nvSpPr>
        <p:spPr>
          <a:xfrm>
            <a:off x="9993088" y="6340197"/>
            <a:ext cx="208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Update 21 July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30528-E9F5-058F-7027-93F663FDF264}"/>
              </a:ext>
            </a:extLst>
          </p:cNvPr>
          <p:cNvSpPr txBox="1"/>
          <p:nvPr/>
        </p:nvSpPr>
        <p:spPr>
          <a:xfrm>
            <a:off x="252663" y="1225689"/>
            <a:ext cx="1068478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Analysis Steps: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Make a phylogenetic distance tree of the taxa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Analyze dissimilarity using phylogenetic distance via: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400" dirty="0"/>
              <a:t>Weighted UNIFRAC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400" dirty="0"/>
              <a:t>Unweighted UNIFRAC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Run </a:t>
            </a:r>
            <a:r>
              <a:rPr lang="en-US" sz="2400" dirty="0" err="1"/>
              <a:t>adonis</a:t>
            </a:r>
            <a:r>
              <a:rPr lang="en-US" sz="2400" dirty="0"/>
              <a:t> permutational ANOVA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Especially look for significance across neonatal samples Ear and Stool by: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/>
              <a:t>Disease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/>
              <a:t>Delivery mode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/>
              <a:t>Maternal 1</a:t>
            </a:r>
            <a:r>
              <a:rPr lang="en-US" sz="2400" baseline="30000" dirty="0"/>
              <a:t>st</a:t>
            </a:r>
            <a:r>
              <a:rPr lang="en-US" sz="2400" dirty="0"/>
              <a:t> Trimester HbA1C values</a:t>
            </a:r>
          </a:p>
          <a:p>
            <a:pPr marL="1885950" lvl="3" indent="-514350">
              <a:buFont typeface="+mj-lt"/>
              <a:buAutoNum type="alphaLcParenR"/>
            </a:pPr>
            <a:r>
              <a:rPr lang="en-US" sz="2400" dirty="0"/>
              <a:t>impute NA values for T1d patients based on </a:t>
            </a:r>
            <a:r>
              <a:rPr lang="en-US" sz="2400" dirty="0" err="1"/>
              <a:t>knn</a:t>
            </a:r>
            <a:r>
              <a:rPr lang="en-US" sz="2400" dirty="0"/>
              <a:t> algo</a:t>
            </a:r>
          </a:p>
          <a:p>
            <a:pPr marL="1885950" lvl="3" indent="-514350">
              <a:buFont typeface="+mj-lt"/>
              <a:buAutoNum type="alphaLcParenR"/>
            </a:pPr>
            <a:r>
              <a:rPr lang="en-US" sz="2400" dirty="0"/>
              <a:t>Generate a norm distribution of healthy 1</a:t>
            </a:r>
            <a:r>
              <a:rPr lang="en-US" sz="2400" baseline="30000" dirty="0"/>
              <a:t>st</a:t>
            </a:r>
            <a:r>
              <a:rPr lang="en-US" sz="2400" dirty="0"/>
              <a:t> Trimester HbA1C values </a:t>
            </a:r>
            <a:br>
              <a:rPr lang="en-US" sz="2400" dirty="0"/>
            </a:br>
            <a:r>
              <a:rPr lang="en-US" sz="2400" dirty="0"/>
              <a:t>for the Control patients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new dimensional reduction PCoA figures using the </a:t>
            </a:r>
            <a:r>
              <a:rPr lang="en-US" sz="2400" dirty="0" err="1"/>
              <a:t>Unifrac</a:t>
            </a:r>
            <a:r>
              <a:rPr lang="en-US" sz="2400" dirty="0"/>
              <a:t> distance scores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Annotate figured with the </a:t>
            </a:r>
            <a:r>
              <a:rPr lang="en-US" sz="2400" dirty="0" err="1"/>
              <a:t>adonis</a:t>
            </a:r>
            <a:r>
              <a:rPr lang="en-US" sz="2400" dirty="0"/>
              <a:t> </a:t>
            </a:r>
            <a:r>
              <a:rPr lang="en-US" sz="2400" dirty="0" err="1"/>
              <a:t>permanova</a:t>
            </a:r>
            <a:r>
              <a:rPr lang="en-US" sz="2400" dirty="0"/>
              <a:t> </a:t>
            </a:r>
            <a:r>
              <a:rPr lang="en-US" sz="2400" dirty="0" err="1"/>
              <a:t>pvalue</a:t>
            </a:r>
            <a:r>
              <a:rPr lang="en-US" sz="2400" dirty="0"/>
              <a:t> scores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5F0D7-BCCB-7AB4-C818-9BC24FD4ADCA}"/>
              </a:ext>
            </a:extLst>
          </p:cNvPr>
          <p:cNvSpPr txBox="1"/>
          <p:nvPr/>
        </p:nvSpPr>
        <p:spPr>
          <a:xfrm>
            <a:off x="252663" y="148471"/>
            <a:ext cx="113217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u="sng" dirty="0"/>
              <a:t>Objective : Rerun the beta diversity analyses using phylogenetic distances instead of just bray-</a:t>
            </a:r>
            <a:r>
              <a:rPr lang="en-US" sz="3200" u="sng" dirty="0" err="1"/>
              <a:t>curtis</a:t>
            </a:r>
            <a:r>
              <a:rPr lang="en-US" sz="3200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873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42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9379A8-C8A4-1537-2215-FB7748E1C9CE}"/>
              </a:ext>
            </a:extLst>
          </p:cNvPr>
          <p:cNvSpPr txBox="1"/>
          <p:nvPr/>
        </p:nvSpPr>
        <p:spPr>
          <a:xfrm>
            <a:off x="1599581" y="47945"/>
            <a:ext cx="9938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a phylogenetic distance tree of the taxa</a:t>
            </a:r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DD48668B-EAD6-D886-BA04-FFA8D8A17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9" t="27778" r="24518" b="22445"/>
          <a:stretch/>
        </p:blipFill>
        <p:spPr>
          <a:xfrm>
            <a:off x="3724631" y="809183"/>
            <a:ext cx="7891219" cy="5872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CD231-E636-0D67-3B32-97FA914156D4}"/>
              </a:ext>
            </a:extLst>
          </p:cNvPr>
          <p:cNvSpPr txBox="1"/>
          <p:nvPr/>
        </p:nvSpPr>
        <p:spPr>
          <a:xfrm>
            <a:off x="155045" y="1113983"/>
            <a:ext cx="41041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overview of phylogenetic distances for all samples based on ASV </a:t>
            </a:r>
            <a:r>
              <a:rPr lang="en-US" sz="1600" dirty="0" err="1"/>
              <a:t>fasta</a:t>
            </a:r>
            <a:r>
              <a:rPr lang="en-US" sz="1600" dirty="0"/>
              <a:t> sequence alignment optimal model 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3C70D-F337-48F1-3EEC-34486F70874E}"/>
              </a:ext>
            </a:extLst>
          </p:cNvPr>
          <p:cNvSpPr txBox="1"/>
          <p:nvPr/>
        </p:nvSpPr>
        <p:spPr>
          <a:xfrm>
            <a:off x="279734" y="2249780"/>
            <a:ext cx="3444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2683 tips and 2681 internal nodes</a:t>
            </a:r>
          </a:p>
        </p:txBody>
      </p:sp>
    </p:spTree>
    <p:extLst>
      <p:ext uri="{BB962C8B-B14F-4D97-AF65-F5344CB8AC3E}">
        <p14:creationId xmlns:p14="http://schemas.microsoft.com/office/powerpoint/2010/main" val="375230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7EDF08-9564-8952-812B-BA5A47EE34C5}"/>
              </a:ext>
            </a:extLst>
          </p:cNvPr>
          <p:cNvSpPr txBox="1"/>
          <p:nvPr/>
        </p:nvSpPr>
        <p:spPr>
          <a:xfrm>
            <a:off x="673767" y="24353"/>
            <a:ext cx="97094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Analyze dissimilarity using phylogenetic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272113-5428-C30E-50E3-F19C6C01D07F}"/>
              </a:ext>
            </a:extLst>
          </p:cNvPr>
          <p:cNvSpPr txBox="1"/>
          <p:nvPr/>
        </p:nvSpPr>
        <p:spPr>
          <a:xfrm>
            <a:off x="443884" y="923506"/>
            <a:ext cx="4784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Neonate Weighted UNIFRAC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8271F3-9737-5B1F-8DA1-0D23A7701B7C}"/>
              </a:ext>
            </a:extLst>
          </p:cNvPr>
          <p:cNvSpPr txBox="1"/>
          <p:nvPr/>
        </p:nvSpPr>
        <p:spPr>
          <a:xfrm>
            <a:off x="6096000" y="923506"/>
            <a:ext cx="54627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Neonate Unweighted UNIFRAC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55BE18-2F12-04E9-5574-89B1F9B60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30054"/>
              </p:ext>
            </p:extLst>
          </p:nvPr>
        </p:nvGraphicFramePr>
        <p:xfrm>
          <a:off x="852648" y="1758496"/>
          <a:ext cx="4310959" cy="1524000"/>
        </p:xfrm>
        <a:graphic>
          <a:graphicData uri="http://schemas.openxmlformats.org/drawingml/2006/table">
            <a:tbl>
              <a:tblPr/>
              <a:tblGrid>
                <a:gridCol w="1046163">
                  <a:extLst>
                    <a:ext uri="{9D8B030D-6E8A-4147-A177-3AD203B41FA5}">
                      <a16:colId xmlns:a16="http://schemas.microsoft.com/office/drawing/2014/main" val="3216972733"/>
                    </a:ext>
                  </a:extLst>
                </a:gridCol>
                <a:gridCol w="447363">
                  <a:extLst>
                    <a:ext uri="{9D8B030D-6E8A-4147-A177-3AD203B41FA5}">
                      <a16:colId xmlns:a16="http://schemas.microsoft.com/office/drawing/2014/main" val="1026309152"/>
                    </a:ext>
                  </a:extLst>
                </a:gridCol>
                <a:gridCol w="672630">
                  <a:extLst>
                    <a:ext uri="{9D8B030D-6E8A-4147-A177-3AD203B41FA5}">
                      <a16:colId xmlns:a16="http://schemas.microsoft.com/office/drawing/2014/main" val="1783431208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949792686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629049179"/>
                    </a:ext>
                  </a:extLst>
                </a:gridCol>
                <a:gridCol w="469572">
                  <a:extLst>
                    <a:ext uri="{9D8B030D-6E8A-4147-A177-3AD203B41FA5}">
                      <a16:colId xmlns:a16="http://schemas.microsoft.com/office/drawing/2014/main" val="4102613261"/>
                    </a:ext>
                  </a:extLst>
                </a:gridCol>
                <a:gridCol w="609175">
                  <a:extLst>
                    <a:ext uri="{9D8B030D-6E8A-4147-A177-3AD203B41FA5}">
                      <a16:colId xmlns:a16="http://schemas.microsoft.com/office/drawing/2014/main" val="19430902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Unifrac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107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78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0.0001719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409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0.0035876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0.12897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13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0.0004311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005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HbA1C_1trym_2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0.0003518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3956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140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0.0278168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8437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A6F606-9DF4-2BEC-BE1B-64C9378A6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79908"/>
              </p:ext>
            </p:extLst>
          </p:nvPr>
        </p:nvGraphicFramePr>
        <p:xfrm>
          <a:off x="6551720" y="1758496"/>
          <a:ext cx="4546601" cy="1524000"/>
        </p:xfrm>
        <a:graphic>
          <a:graphicData uri="http://schemas.openxmlformats.org/drawingml/2006/table">
            <a:tbl>
              <a:tblPr/>
              <a:tblGrid>
                <a:gridCol w="1281805">
                  <a:extLst>
                    <a:ext uri="{9D8B030D-6E8A-4147-A177-3AD203B41FA5}">
                      <a16:colId xmlns:a16="http://schemas.microsoft.com/office/drawing/2014/main" val="192343798"/>
                    </a:ext>
                  </a:extLst>
                </a:gridCol>
                <a:gridCol w="447363">
                  <a:extLst>
                    <a:ext uri="{9D8B030D-6E8A-4147-A177-3AD203B41FA5}">
                      <a16:colId xmlns:a16="http://schemas.microsoft.com/office/drawing/2014/main" val="3046509667"/>
                    </a:ext>
                  </a:extLst>
                </a:gridCol>
                <a:gridCol w="672630">
                  <a:extLst>
                    <a:ext uri="{9D8B030D-6E8A-4147-A177-3AD203B41FA5}">
                      <a16:colId xmlns:a16="http://schemas.microsoft.com/office/drawing/2014/main" val="3493837896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129933684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3436471502"/>
                    </a:ext>
                  </a:extLst>
                </a:gridCol>
                <a:gridCol w="469572">
                  <a:extLst>
                    <a:ext uri="{9D8B030D-6E8A-4147-A177-3AD203B41FA5}">
                      <a16:colId xmlns:a16="http://schemas.microsoft.com/office/drawing/2014/main" val="1197127666"/>
                    </a:ext>
                  </a:extLst>
                </a:gridCol>
                <a:gridCol w="609175">
                  <a:extLst>
                    <a:ext uri="{9D8B030D-6E8A-4147-A177-3AD203B41FA5}">
                      <a16:colId xmlns:a16="http://schemas.microsoft.com/office/drawing/2014/main" val="5456368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Unweighted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UniFrac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780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552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03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3987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2.0858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019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HbA1C_1trym_2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953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0.93681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274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3143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85B1B6-1A9E-849D-0131-6144CF18CCBB}"/>
              </a:ext>
            </a:extLst>
          </p:cNvPr>
          <p:cNvSpPr txBox="1"/>
          <p:nvPr/>
        </p:nvSpPr>
        <p:spPr>
          <a:xfrm>
            <a:off x="733147" y="3908644"/>
            <a:ext cx="49308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Maternal Weighted UNIFRAC</a:t>
            </a:r>
          </a:p>
        </p:txBody>
      </p:sp>
    </p:spTree>
    <p:extLst>
      <p:ext uri="{BB962C8B-B14F-4D97-AF65-F5344CB8AC3E}">
        <p14:creationId xmlns:p14="http://schemas.microsoft.com/office/powerpoint/2010/main" val="250273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78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90C6583D-4533-49BC-C25E-6BFDD2791925}"/>
              </a:ext>
            </a:extLst>
          </p:cNvPr>
          <p:cNvSpPr txBox="1"/>
          <p:nvPr/>
        </p:nvSpPr>
        <p:spPr>
          <a:xfrm>
            <a:off x="2101492" y="937728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" dirty="0"/>
              <a:t>&gt; list</a:t>
            </a:r>
          </a:p>
          <a:p>
            <a:r>
              <a:rPr lang="en-US" sz="300" dirty="0"/>
              <a:t># A </a:t>
            </a:r>
            <a:r>
              <a:rPr lang="en-US" sz="300" dirty="0" err="1"/>
              <a:t>tibble</a:t>
            </a:r>
            <a:r>
              <a:rPr lang="en-US" sz="300" dirty="0"/>
              <a:t>: 6 x 1</a:t>
            </a:r>
          </a:p>
          <a:p>
            <a:r>
              <a:rPr lang="en-US" sz="300" dirty="0"/>
              <a:t>  </a:t>
            </a:r>
            <a:r>
              <a:rPr lang="en-US" sz="300" dirty="0" err="1"/>
              <a:t>SampleType</a:t>
            </a:r>
            <a:endParaRPr lang="en-US" sz="300" dirty="0"/>
          </a:p>
          <a:p>
            <a:r>
              <a:rPr lang="en-US" sz="300" dirty="0"/>
              <a:t>  &lt;chr&gt;     </a:t>
            </a:r>
          </a:p>
          <a:p>
            <a:r>
              <a:rPr lang="en-US" sz="300" dirty="0"/>
              <a:t>1 Anus      </a:t>
            </a:r>
          </a:p>
          <a:p>
            <a:r>
              <a:rPr lang="en-US" sz="300" dirty="0"/>
              <a:t>2 Cervix    </a:t>
            </a:r>
          </a:p>
          <a:p>
            <a:r>
              <a:rPr lang="en-US" sz="300" dirty="0"/>
              <a:t>3 Ear       </a:t>
            </a:r>
          </a:p>
          <a:p>
            <a:r>
              <a:rPr lang="en-US" sz="300" dirty="0"/>
              <a:t>4 Introitus </a:t>
            </a:r>
          </a:p>
          <a:p>
            <a:r>
              <a:rPr lang="en-US" sz="300" dirty="0"/>
              <a:t>5 Stool     </a:t>
            </a:r>
          </a:p>
          <a:p>
            <a:r>
              <a:rPr lang="en-US" sz="300" dirty="0"/>
              <a:t>6 Vagina    </a:t>
            </a:r>
          </a:p>
          <a:p>
            <a:r>
              <a:rPr lang="en-US" sz="300" dirty="0"/>
              <a:t>&gt; </a:t>
            </a:r>
            <a:r>
              <a:rPr lang="en-US" sz="300" dirty="0" err="1"/>
              <a:t>lapply</a:t>
            </a:r>
            <a:r>
              <a:rPr lang="en-US" sz="300" dirty="0"/>
              <a:t>(</a:t>
            </a:r>
            <a:r>
              <a:rPr lang="en-US" sz="300" dirty="0" err="1"/>
              <a:t>list$SampleType</a:t>
            </a:r>
            <a:r>
              <a:rPr lang="en-US" sz="300" dirty="0"/>
              <a:t>, function(X) </a:t>
            </a:r>
            <a:r>
              <a:rPr lang="en-US" sz="300" dirty="0" err="1"/>
              <a:t>day_adonis</a:t>
            </a:r>
            <a:r>
              <a:rPr lang="en-US" sz="300" dirty="0"/>
              <a:t>(X = X))</a:t>
            </a:r>
          </a:p>
          <a:p>
            <a:r>
              <a:rPr lang="en-US" sz="300" dirty="0"/>
              <a:t>[[1]]</a:t>
            </a:r>
          </a:p>
          <a:p>
            <a:r>
              <a:rPr lang="en-US" sz="300" dirty="0"/>
              <a:t>Permutation test for </a:t>
            </a:r>
            <a:r>
              <a:rPr lang="en-US" sz="300" dirty="0" err="1"/>
              <a:t>adonis</a:t>
            </a:r>
            <a:r>
              <a:rPr lang="en-US" sz="300" dirty="0"/>
              <a:t> under reduced model</a:t>
            </a:r>
          </a:p>
          <a:p>
            <a:r>
              <a:rPr lang="en-US" sz="300" dirty="0"/>
              <a:t>Terms added sequentially (first to last)</a:t>
            </a:r>
          </a:p>
          <a:p>
            <a:r>
              <a:rPr lang="en-US" sz="300" dirty="0"/>
              <a:t>Permutation: free</a:t>
            </a:r>
          </a:p>
          <a:p>
            <a:r>
              <a:rPr lang="en-US" sz="300" dirty="0"/>
              <a:t>Number of permutations: 9999</a:t>
            </a:r>
          </a:p>
          <a:p>
            <a:endParaRPr lang="en-US" sz="300" dirty="0"/>
          </a:p>
          <a:p>
            <a:r>
              <a:rPr lang="en-US" sz="300" dirty="0"/>
              <a:t>adonis2(formula = </a:t>
            </a:r>
            <a:r>
              <a:rPr lang="en-US" sz="300" dirty="0" err="1"/>
              <a:t>Day_unifrac</a:t>
            </a:r>
            <a:r>
              <a:rPr lang="en-US" sz="300" dirty="0"/>
              <a:t> ~ disease, data = </a:t>
            </a:r>
            <a:r>
              <a:rPr lang="en-US" sz="300" dirty="0" err="1"/>
              <a:t>Day_meta</a:t>
            </a:r>
            <a:r>
              <a:rPr lang="en-US" sz="300" dirty="0"/>
              <a:t>, permutations = 9999, parallel = T)</a:t>
            </a:r>
          </a:p>
          <a:p>
            <a:r>
              <a:rPr lang="en-US" sz="300" dirty="0"/>
              <a:t>         </a:t>
            </a:r>
            <a:r>
              <a:rPr lang="en-US" sz="300" dirty="0" err="1"/>
              <a:t>Df</a:t>
            </a:r>
            <a:r>
              <a:rPr lang="en-US" sz="300" dirty="0"/>
              <a:t> </a:t>
            </a:r>
            <a:r>
              <a:rPr lang="en-US" sz="300" dirty="0" err="1"/>
              <a:t>SumOfSqs</a:t>
            </a:r>
            <a:r>
              <a:rPr lang="en-US" sz="300" dirty="0"/>
              <a:t>      R2      F </a:t>
            </a:r>
            <a:r>
              <a:rPr lang="en-US" sz="300" dirty="0" err="1"/>
              <a:t>Pr</a:t>
            </a:r>
            <a:r>
              <a:rPr lang="en-US" sz="300" dirty="0"/>
              <a:t>(&gt;F)</a:t>
            </a:r>
          </a:p>
          <a:p>
            <a:r>
              <a:rPr lang="en-US" sz="300" dirty="0"/>
              <a:t>disease   1  10634.7 0.87192 619.51 0.1594</a:t>
            </a:r>
          </a:p>
          <a:p>
            <a:r>
              <a:rPr lang="en-US" sz="300" dirty="0"/>
              <a:t>Residual 91   1562.1 0.12808              </a:t>
            </a:r>
          </a:p>
          <a:p>
            <a:r>
              <a:rPr lang="en-US" sz="300" dirty="0"/>
              <a:t>Total    92  12196.8 1.00000              </a:t>
            </a:r>
          </a:p>
          <a:p>
            <a:endParaRPr lang="en-US" sz="300" dirty="0"/>
          </a:p>
          <a:p>
            <a:r>
              <a:rPr lang="en-US" sz="300" dirty="0"/>
              <a:t>[[2]]</a:t>
            </a:r>
          </a:p>
          <a:p>
            <a:r>
              <a:rPr lang="en-US" sz="300" dirty="0"/>
              <a:t>Permutation test for </a:t>
            </a:r>
            <a:r>
              <a:rPr lang="en-US" sz="300" dirty="0" err="1"/>
              <a:t>adonis</a:t>
            </a:r>
            <a:r>
              <a:rPr lang="en-US" sz="300" dirty="0"/>
              <a:t> under reduced model</a:t>
            </a:r>
          </a:p>
          <a:p>
            <a:r>
              <a:rPr lang="en-US" sz="300" dirty="0"/>
              <a:t>Terms added sequentially (first to last)</a:t>
            </a:r>
          </a:p>
          <a:p>
            <a:r>
              <a:rPr lang="en-US" sz="300" dirty="0"/>
              <a:t>Permutation: free</a:t>
            </a:r>
          </a:p>
          <a:p>
            <a:r>
              <a:rPr lang="en-US" sz="300" dirty="0"/>
              <a:t>Number of permutations: 9999</a:t>
            </a:r>
          </a:p>
          <a:p>
            <a:endParaRPr lang="en-US" sz="300" dirty="0"/>
          </a:p>
          <a:p>
            <a:r>
              <a:rPr lang="en-US" sz="300" dirty="0"/>
              <a:t>adonis2(formula = </a:t>
            </a:r>
            <a:r>
              <a:rPr lang="en-US" sz="300" dirty="0" err="1"/>
              <a:t>Day_unifrac</a:t>
            </a:r>
            <a:r>
              <a:rPr lang="en-US" sz="300" dirty="0"/>
              <a:t> ~ disease, data = </a:t>
            </a:r>
            <a:r>
              <a:rPr lang="en-US" sz="300" dirty="0" err="1"/>
              <a:t>Day_meta</a:t>
            </a:r>
            <a:r>
              <a:rPr lang="en-US" sz="300" dirty="0"/>
              <a:t>, permutations = 9999, parallel = T)</a:t>
            </a:r>
          </a:p>
          <a:p>
            <a:r>
              <a:rPr lang="en-US" sz="300" dirty="0"/>
              <a:t>         </a:t>
            </a:r>
            <a:r>
              <a:rPr lang="en-US" sz="300" dirty="0" err="1"/>
              <a:t>Df</a:t>
            </a:r>
            <a:r>
              <a:rPr lang="en-US" sz="300" dirty="0"/>
              <a:t> </a:t>
            </a:r>
            <a:r>
              <a:rPr lang="en-US" sz="300" dirty="0" err="1"/>
              <a:t>SumOfSqs</a:t>
            </a:r>
            <a:r>
              <a:rPr lang="en-US" sz="300" dirty="0"/>
              <a:t>       R2       F </a:t>
            </a:r>
            <a:r>
              <a:rPr lang="en-US" sz="300" dirty="0" err="1"/>
              <a:t>Pr</a:t>
            </a:r>
            <a:r>
              <a:rPr lang="en-US" sz="300" dirty="0"/>
              <a:t>(&gt;F)</a:t>
            </a:r>
          </a:p>
          <a:p>
            <a:r>
              <a:rPr lang="en-US" sz="300" dirty="0"/>
              <a:t>disease   1    -5122 -0.07318 -6.0687 0.6145</a:t>
            </a:r>
          </a:p>
          <a:p>
            <a:r>
              <a:rPr lang="en-US" sz="300" dirty="0"/>
              <a:t>Residual 89    75122  1.07318               </a:t>
            </a:r>
          </a:p>
          <a:p>
            <a:r>
              <a:rPr lang="en-US" sz="300" dirty="0"/>
              <a:t>Total    90    70000  1.00000               </a:t>
            </a:r>
          </a:p>
          <a:p>
            <a:endParaRPr lang="en-US" sz="300" dirty="0"/>
          </a:p>
          <a:p>
            <a:r>
              <a:rPr lang="en-US" sz="300" dirty="0"/>
              <a:t>[[3]]</a:t>
            </a:r>
          </a:p>
          <a:p>
            <a:r>
              <a:rPr lang="en-US" sz="300" dirty="0"/>
              <a:t>Permutation test for </a:t>
            </a:r>
            <a:r>
              <a:rPr lang="en-US" sz="300" dirty="0" err="1"/>
              <a:t>adonis</a:t>
            </a:r>
            <a:r>
              <a:rPr lang="en-US" sz="300" dirty="0"/>
              <a:t> under reduced model</a:t>
            </a:r>
          </a:p>
          <a:p>
            <a:r>
              <a:rPr lang="en-US" sz="300" dirty="0"/>
              <a:t>Terms added sequentially (first to last)</a:t>
            </a:r>
          </a:p>
          <a:p>
            <a:r>
              <a:rPr lang="en-US" sz="300" dirty="0"/>
              <a:t>Permutation: free</a:t>
            </a:r>
          </a:p>
          <a:p>
            <a:r>
              <a:rPr lang="en-US" sz="300" dirty="0"/>
              <a:t>Number of permutations: 9999</a:t>
            </a:r>
          </a:p>
          <a:p>
            <a:endParaRPr lang="en-US" sz="300" dirty="0"/>
          </a:p>
          <a:p>
            <a:r>
              <a:rPr lang="en-US" sz="300" dirty="0"/>
              <a:t>adonis2(formula = </a:t>
            </a:r>
            <a:r>
              <a:rPr lang="en-US" sz="300" dirty="0" err="1"/>
              <a:t>Day_unifrac</a:t>
            </a:r>
            <a:r>
              <a:rPr lang="en-US" sz="300" dirty="0"/>
              <a:t> ~ disease, data = </a:t>
            </a:r>
            <a:r>
              <a:rPr lang="en-US" sz="300" dirty="0" err="1"/>
              <a:t>Day_meta</a:t>
            </a:r>
            <a:r>
              <a:rPr lang="en-US" sz="300" dirty="0"/>
              <a:t>, permutations = 9999, parallel = T)</a:t>
            </a:r>
          </a:p>
          <a:p>
            <a:r>
              <a:rPr lang="en-US" sz="300" dirty="0"/>
              <a:t>         </a:t>
            </a:r>
            <a:r>
              <a:rPr lang="en-US" sz="300" dirty="0" err="1"/>
              <a:t>Df</a:t>
            </a:r>
            <a:r>
              <a:rPr lang="en-US" sz="300" dirty="0"/>
              <a:t> </a:t>
            </a:r>
            <a:r>
              <a:rPr lang="en-US" sz="300" dirty="0" err="1"/>
              <a:t>SumOfSqs</a:t>
            </a:r>
            <a:r>
              <a:rPr lang="en-US" sz="300" dirty="0"/>
              <a:t>       R2       F </a:t>
            </a:r>
            <a:r>
              <a:rPr lang="en-US" sz="300" dirty="0" err="1"/>
              <a:t>Pr</a:t>
            </a:r>
            <a:r>
              <a:rPr lang="en-US" sz="300" dirty="0"/>
              <a:t>(&gt;F)</a:t>
            </a:r>
          </a:p>
          <a:p>
            <a:r>
              <a:rPr lang="en-US" sz="300" dirty="0"/>
              <a:t>disease   1  -1034.0 -0.65223 -33.554 0.8989</a:t>
            </a:r>
          </a:p>
          <a:p>
            <a:r>
              <a:rPr lang="en-US" sz="300" dirty="0"/>
              <a:t>Residual 85   2619.2  1.65223               </a:t>
            </a:r>
          </a:p>
          <a:p>
            <a:r>
              <a:rPr lang="en-US" sz="300" dirty="0"/>
              <a:t>Total    86   1585.2  1.00000               </a:t>
            </a:r>
          </a:p>
          <a:p>
            <a:endParaRPr lang="en-US" sz="300" dirty="0"/>
          </a:p>
          <a:p>
            <a:r>
              <a:rPr lang="en-US" sz="300" dirty="0"/>
              <a:t>[[4]]</a:t>
            </a:r>
          </a:p>
          <a:p>
            <a:r>
              <a:rPr lang="en-US" sz="300" dirty="0"/>
              <a:t>Permutation test for </a:t>
            </a:r>
            <a:r>
              <a:rPr lang="en-US" sz="300" dirty="0" err="1"/>
              <a:t>adonis</a:t>
            </a:r>
            <a:r>
              <a:rPr lang="en-US" sz="300" dirty="0"/>
              <a:t> under reduced model</a:t>
            </a:r>
          </a:p>
          <a:p>
            <a:r>
              <a:rPr lang="en-US" sz="300" dirty="0"/>
              <a:t>Terms added sequentially (first to last)</a:t>
            </a:r>
          </a:p>
          <a:p>
            <a:r>
              <a:rPr lang="en-US" sz="300" dirty="0"/>
              <a:t>Permutation: free</a:t>
            </a:r>
          </a:p>
          <a:p>
            <a:r>
              <a:rPr lang="en-US" sz="300" dirty="0"/>
              <a:t>Number of permutations: 9999</a:t>
            </a:r>
          </a:p>
          <a:p>
            <a:endParaRPr lang="en-US" sz="300" dirty="0"/>
          </a:p>
          <a:p>
            <a:r>
              <a:rPr lang="en-US" sz="300" dirty="0"/>
              <a:t>adonis2(formula = </a:t>
            </a:r>
            <a:r>
              <a:rPr lang="en-US" sz="300" dirty="0" err="1"/>
              <a:t>Day_unifrac</a:t>
            </a:r>
            <a:r>
              <a:rPr lang="en-US" sz="300" dirty="0"/>
              <a:t> ~ disease, data = </a:t>
            </a:r>
            <a:r>
              <a:rPr lang="en-US" sz="300" dirty="0" err="1"/>
              <a:t>Day_meta</a:t>
            </a:r>
            <a:r>
              <a:rPr lang="en-US" sz="300" dirty="0"/>
              <a:t>, permutations = 9999, parallel = T)</a:t>
            </a:r>
          </a:p>
          <a:p>
            <a:r>
              <a:rPr lang="en-US" sz="300" dirty="0"/>
              <a:t>         </a:t>
            </a:r>
            <a:r>
              <a:rPr lang="en-US" sz="300" dirty="0" err="1"/>
              <a:t>Df</a:t>
            </a:r>
            <a:r>
              <a:rPr lang="en-US" sz="300" dirty="0"/>
              <a:t> </a:t>
            </a:r>
            <a:r>
              <a:rPr lang="en-US" sz="300" dirty="0" err="1"/>
              <a:t>SumOfSqs</a:t>
            </a:r>
            <a:r>
              <a:rPr lang="en-US" sz="300" dirty="0"/>
              <a:t>      R2       F </a:t>
            </a:r>
            <a:r>
              <a:rPr lang="en-US" sz="300" dirty="0" err="1"/>
              <a:t>Pr</a:t>
            </a:r>
            <a:r>
              <a:rPr lang="en-US" sz="300" dirty="0"/>
              <a:t>(&gt;F)</a:t>
            </a:r>
          </a:p>
          <a:p>
            <a:r>
              <a:rPr lang="en-US" sz="300" dirty="0"/>
              <a:t>disease   1   -475.9 -0.0757 -6.2634 0.5513</a:t>
            </a:r>
          </a:p>
          <a:p>
            <a:r>
              <a:rPr lang="en-US" sz="300" dirty="0"/>
              <a:t>Residual 89   6762.1  1.0757               </a:t>
            </a:r>
          </a:p>
          <a:p>
            <a:r>
              <a:rPr lang="en-US" sz="300" dirty="0"/>
              <a:t>Total    90   6286.3  1.0000               </a:t>
            </a:r>
          </a:p>
          <a:p>
            <a:endParaRPr lang="en-US" sz="300" dirty="0"/>
          </a:p>
          <a:p>
            <a:r>
              <a:rPr lang="en-US" sz="300" dirty="0"/>
              <a:t>[[5]]</a:t>
            </a:r>
          </a:p>
          <a:p>
            <a:r>
              <a:rPr lang="en-US" sz="300" dirty="0"/>
              <a:t>Permutation test for </a:t>
            </a:r>
            <a:r>
              <a:rPr lang="en-US" sz="300" dirty="0" err="1"/>
              <a:t>adonis</a:t>
            </a:r>
            <a:r>
              <a:rPr lang="en-US" sz="300" dirty="0"/>
              <a:t> under reduced model</a:t>
            </a:r>
          </a:p>
          <a:p>
            <a:r>
              <a:rPr lang="en-US" sz="300" dirty="0"/>
              <a:t>Terms added sequentially (first to last)</a:t>
            </a:r>
          </a:p>
          <a:p>
            <a:r>
              <a:rPr lang="en-US" sz="300" dirty="0"/>
              <a:t>Permutation: free</a:t>
            </a:r>
          </a:p>
          <a:p>
            <a:r>
              <a:rPr lang="en-US" sz="300" dirty="0"/>
              <a:t>Number of permutations: 9999</a:t>
            </a:r>
          </a:p>
          <a:p>
            <a:endParaRPr lang="en-US" sz="300" dirty="0"/>
          </a:p>
          <a:p>
            <a:r>
              <a:rPr lang="en-US" sz="300" dirty="0"/>
              <a:t>adonis2(formula = </a:t>
            </a:r>
            <a:r>
              <a:rPr lang="en-US" sz="300" dirty="0" err="1"/>
              <a:t>Day_unifrac</a:t>
            </a:r>
            <a:r>
              <a:rPr lang="en-US" sz="300" dirty="0"/>
              <a:t> ~ disease, data = </a:t>
            </a:r>
            <a:r>
              <a:rPr lang="en-US" sz="300" dirty="0" err="1"/>
              <a:t>Day_meta</a:t>
            </a:r>
            <a:r>
              <a:rPr lang="en-US" sz="300" dirty="0"/>
              <a:t>, permutations = 9999, parallel = T)</a:t>
            </a:r>
          </a:p>
          <a:p>
            <a:r>
              <a:rPr lang="en-US" sz="300" dirty="0"/>
              <a:t>         </a:t>
            </a:r>
            <a:r>
              <a:rPr lang="en-US" sz="300" dirty="0" err="1"/>
              <a:t>Df</a:t>
            </a:r>
            <a:r>
              <a:rPr lang="en-US" sz="300" dirty="0"/>
              <a:t> </a:t>
            </a:r>
            <a:r>
              <a:rPr lang="en-US" sz="300" dirty="0" err="1"/>
              <a:t>SumOfSqs</a:t>
            </a:r>
            <a:r>
              <a:rPr lang="en-US" sz="300" dirty="0"/>
              <a:t>      R2      F </a:t>
            </a:r>
            <a:r>
              <a:rPr lang="en-US" sz="300" dirty="0" err="1"/>
              <a:t>Pr</a:t>
            </a:r>
            <a:r>
              <a:rPr lang="en-US" sz="300" dirty="0"/>
              <a:t>(&gt;F)  </a:t>
            </a:r>
          </a:p>
          <a:p>
            <a:r>
              <a:rPr lang="en-US" sz="300" dirty="0"/>
              <a:t>disease   1   181.88 0.41143 48.932 0.0741 .</a:t>
            </a:r>
          </a:p>
          <a:p>
            <a:r>
              <a:rPr lang="en-US" sz="300" dirty="0"/>
              <a:t>Residual 70   260.20 0.58857                </a:t>
            </a:r>
          </a:p>
          <a:p>
            <a:r>
              <a:rPr lang="en-US" sz="300" dirty="0"/>
              <a:t>Total    71   442.08 1.00000                </a:t>
            </a:r>
          </a:p>
          <a:p>
            <a:r>
              <a:rPr lang="en-US" sz="300" dirty="0"/>
              <a:t>---</a:t>
            </a:r>
          </a:p>
          <a:p>
            <a:r>
              <a:rPr lang="en-US" sz="300" dirty="0" err="1"/>
              <a:t>Signif</a:t>
            </a:r>
            <a:r>
              <a:rPr lang="en-US" sz="300" dirty="0"/>
              <a:t>. codes:  0 ‘***’ 0.001 ‘**’ 0.01 ‘*’ 0.05 ‘.’ 0.1 ‘ ’ 1</a:t>
            </a:r>
          </a:p>
          <a:p>
            <a:endParaRPr lang="en-US" sz="300" dirty="0"/>
          </a:p>
          <a:p>
            <a:r>
              <a:rPr lang="en-US" sz="300" dirty="0"/>
              <a:t>[[6]]</a:t>
            </a:r>
          </a:p>
          <a:p>
            <a:r>
              <a:rPr lang="en-US" sz="300" dirty="0"/>
              <a:t>Permutation test for </a:t>
            </a:r>
            <a:r>
              <a:rPr lang="en-US" sz="300" dirty="0" err="1"/>
              <a:t>adonis</a:t>
            </a:r>
            <a:r>
              <a:rPr lang="en-US" sz="300" dirty="0"/>
              <a:t> under reduced model</a:t>
            </a:r>
          </a:p>
          <a:p>
            <a:r>
              <a:rPr lang="en-US" sz="300" dirty="0"/>
              <a:t>Terms added sequentially (first to last)</a:t>
            </a:r>
          </a:p>
          <a:p>
            <a:r>
              <a:rPr lang="en-US" sz="300" dirty="0"/>
              <a:t>Permutation: free</a:t>
            </a:r>
          </a:p>
          <a:p>
            <a:r>
              <a:rPr lang="en-US" sz="300" dirty="0"/>
              <a:t>Number of permutations: 9999</a:t>
            </a:r>
          </a:p>
          <a:p>
            <a:endParaRPr lang="en-US" sz="300" dirty="0"/>
          </a:p>
          <a:p>
            <a:r>
              <a:rPr lang="en-US" sz="300" dirty="0"/>
              <a:t>adonis2(formula = </a:t>
            </a:r>
            <a:r>
              <a:rPr lang="en-US" sz="300" dirty="0" err="1"/>
              <a:t>Day_unifrac</a:t>
            </a:r>
            <a:r>
              <a:rPr lang="en-US" sz="300" dirty="0"/>
              <a:t> ~ disease, data = </a:t>
            </a:r>
            <a:r>
              <a:rPr lang="en-US" sz="300" dirty="0" err="1"/>
              <a:t>Day_meta</a:t>
            </a:r>
            <a:r>
              <a:rPr lang="en-US" sz="300" dirty="0"/>
              <a:t>, permutations = 9999, parallel = T)</a:t>
            </a:r>
          </a:p>
          <a:p>
            <a:r>
              <a:rPr lang="en-US" sz="300" dirty="0"/>
              <a:t>         </a:t>
            </a:r>
            <a:r>
              <a:rPr lang="en-US" sz="300" dirty="0" err="1"/>
              <a:t>Df</a:t>
            </a:r>
            <a:r>
              <a:rPr lang="en-US" sz="300" dirty="0"/>
              <a:t> </a:t>
            </a:r>
            <a:r>
              <a:rPr lang="en-US" sz="300" dirty="0" err="1"/>
              <a:t>SumOfSqs</a:t>
            </a:r>
            <a:r>
              <a:rPr lang="en-US" sz="300" dirty="0"/>
              <a:t>       R2     F </a:t>
            </a:r>
            <a:r>
              <a:rPr lang="en-US" sz="300" dirty="0" err="1"/>
              <a:t>Pr</a:t>
            </a:r>
            <a:r>
              <a:rPr lang="en-US" sz="300" dirty="0"/>
              <a:t>(&gt;F)</a:t>
            </a:r>
          </a:p>
          <a:p>
            <a:r>
              <a:rPr lang="en-US" sz="300" dirty="0"/>
              <a:t>disease   1  -1783.5 -0.55289 -32.4 0.9332</a:t>
            </a:r>
          </a:p>
          <a:p>
            <a:r>
              <a:rPr lang="en-US" sz="300" dirty="0"/>
              <a:t>Residual 91   5009.2  1.55289             </a:t>
            </a:r>
          </a:p>
          <a:p>
            <a:r>
              <a:rPr lang="en-US" sz="300" dirty="0"/>
              <a:t>Total    92   3225.8  1.00000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D74C88-C1F9-76A3-A3E3-9387E5BFCBE7}"/>
              </a:ext>
            </a:extLst>
          </p:cNvPr>
          <p:cNvGrpSpPr/>
          <p:nvPr/>
        </p:nvGrpSpPr>
        <p:grpSpPr>
          <a:xfrm>
            <a:off x="1000987" y="0"/>
            <a:ext cx="10053432" cy="6065441"/>
            <a:chOff x="954400" y="736752"/>
            <a:chExt cx="16085491" cy="970470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C7E9ED2-E67E-7FB7-88A1-63026A13934D}"/>
                </a:ext>
              </a:extLst>
            </p:cNvPr>
            <p:cNvGrpSpPr/>
            <p:nvPr/>
          </p:nvGrpSpPr>
          <p:grpSpPr>
            <a:xfrm>
              <a:off x="9461240" y="736752"/>
              <a:ext cx="7578651" cy="5311827"/>
              <a:chOff x="9461240" y="749278"/>
              <a:chExt cx="7578651" cy="5311827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D0E8A61-A891-0321-ED50-B2BAE787D8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75" r="16441" b="21829"/>
              <a:stretch/>
            </p:blipFill>
            <p:spPr>
              <a:xfrm>
                <a:off x="9461240" y="3546778"/>
                <a:ext cx="3747739" cy="1745471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F16332F-8E55-9E08-58BB-ECD3B51BDC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106" r="16441" b="5793"/>
              <a:stretch/>
            </p:blipFill>
            <p:spPr>
              <a:xfrm>
                <a:off x="9461240" y="749278"/>
                <a:ext cx="3747739" cy="2735324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4F94334-BD12-6448-8E70-49C03F3F09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99" r="16441"/>
              <a:stretch/>
            </p:blipFill>
            <p:spPr>
              <a:xfrm>
                <a:off x="13272014" y="749278"/>
                <a:ext cx="3747739" cy="2735324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5EAFDC0-C0FF-A8F5-CB5A-E2F652BF08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5992"/>
              <a:stretch/>
            </p:blipFill>
            <p:spPr>
              <a:xfrm>
                <a:off x="13272014" y="3025291"/>
                <a:ext cx="3767877" cy="3035814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CDC3406-629F-73F0-2E6A-2CD4581A92A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61217" y="1259679"/>
              <a:ext cx="7962137" cy="4265972"/>
              <a:chOff x="2282989" y="1466568"/>
              <a:chExt cx="7140365" cy="382568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363DE7E-DF94-4CE9-D7F9-AD23D6F2D9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695" r="14825" b="17458"/>
              <a:stretch/>
            </p:blipFill>
            <p:spPr>
              <a:xfrm>
                <a:off x="2282989" y="1466568"/>
                <a:ext cx="7140365" cy="3825681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4B1C94D5-7CB4-08A1-B588-8F3D00772B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001" t="52159" r="1588" b="32859"/>
              <a:stretch/>
            </p:blipFill>
            <p:spPr>
              <a:xfrm>
                <a:off x="2987590" y="1547345"/>
                <a:ext cx="839929" cy="760426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00FBE24F-E88A-5622-CB7D-FC77822418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021" t="35214" r="3979" b="57973"/>
              <a:stretch/>
            </p:blipFill>
            <p:spPr>
              <a:xfrm>
                <a:off x="3865405" y="1667024"/>
                <a:ext cx="917936" cy="521068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2E5B711-CCF1-2A25-639A-37447B195FCD}"/>
                </a:ext>
              </a:extLst>
            </p:cNvPr>
            <p:cNvGrpSpPr/>
            <p:nvPr/>
          </p:nvGrpSpPr>
          <p:grpSpPr>
            <a:xfrm>
              <a:off x="9451171" y="5696938"/>
              <a:ext cx="3767877" cy="4744519"/>
              <a:chOff x="9451171" y="5317578"/>
              <a:chExt cx="3767877" cy="4744519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79DAE0A-7D4E-C59A-EFAA-103B4AEC55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484" r="16441" b="7377"/>
              <a:stretch/>
            </p:blipFill>
            <p:spPr>
              <a:xfrm>
                <a:off x="9461240" y="7416719"/>
                <a:ext cx="3747739" cy="2645378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C872D64-B5C9-72F7-0184-EFD67383A7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84" r="15992" b="16189"/>
              <a:stretch/>
            </p:blipFill>
            <p:spPr>
              <a:xfrm>
                <a:off x="9451171" y="5317578"/>
                <a:ext cx="3767877" cy="2092496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3646BB-FDA0-4FE5-86E6-602DFEA7BEA2}"/>
                </a:ext>
              </a:extLst>
            </p:cNvPr>
            <p:cNvSpPr txBox="1"/>
            <p:nvPr/>
          </p:nvSpPr>
          <p:spPr>
            <a:xfrm rot="16200000">
              <a:off x="469653" y="3177222"/>
              <a:ext cx="1400384" cy="43088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750" dirty="0">
                  <a:latin typeface="Arial" panose="020B0604020202020204" pitchFamily="34" charset="0"/>
                  <a:cs typeface="Arial" panose="020B0604020202020204" pitchFamily="34" charset="0"/>
                </a:rPr>
                <a:t>Maternal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1C27A8-EF46-4DFC-A97B-3789C412931F}"/>
                </a:ext>
              </a:extLst>
            </p:cNvPr>
            <p:cNvSpPr txBox="1"/>
            <p:nvPr/>
          </p:nvSpPr>
          <p:spPr>
            <a:xfrm rot="16200000">
              <a:off x="450415" y="7853755"/>
              <a:ext cx="1438856" cy="43088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750" dirty="0">
                  <a:latin typeface="Arial" panose="020B0604020202020204" pitchFamily="34" charset="0"/>
                  <a:cs typeface="Arial" panose="020B0604020202020204" pitchFamily="34" charset="0"/>
                </a:rPr>
                <a:t>Neonatal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6ABF729-2DDE-899A-EBF0-805C7E07998E}"/>
                </a:ext>
              </a:extLst>
            </p:cNvPr>
            <p:cNvSpPr txBox="1"/>
            <p:nvPr/>
          </p:nvSpPr>
          <p:spPr>
            <a:xfrm>
              <a:off x="9464217" y="736752"/>
              <a:ext cx="240765" cy="369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500" b="1" dirty="0"/>
                <a:t>C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7CF109C-E081-1A89-E266-0124B4FC0F9D}"/>
                </a:ext>
              </a:extLst>
            </p:cNvPr>
            <p:cNvSpPr txBox="1"/>
            <p:nvPr/>
          </p:nvSpPr>
          <p:spPr>
            <a:xfrm>
              <a:off x="13294165" y="736752"/>
              <a:ext cx="240765" cy="369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500" b="1" dirty="0"/>
                <a:t>D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AC81D21-7A99-C556-C1A6-C197F89202F2}"/>
                </a:ext>
              </a:extLst>
            </p:cNvPr>
            <p:cNvSpPr txBox="1"/>
            <p:nvPr/>
          </p:nvSpPr>
          <p:spPr>
            <a:xfrm>
              <a:off x="9461240" y="5578712"/>
              <a:ext cx="172461" cy="369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500" b="1" dirty="0"/>
                <a:t>G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38C8E21-8CB8-9ECF-0E59-C389E2382F47}"/>
                </a:ext>
              </a:extLst>
            </p:cNvPr>
            <p:cNvSpPr txBox="1"/>
            <p:nvPr/>
          </p:nvSpPr>
          <p:spPr>
            <a:xfrm>
              <a:off x="9464217" y="3392811"/>
              <a:ext cx="202296" cy="369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500" b="1" dirty="0"/>
                <a:t>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347FAA9-CD4A-12C5-082E-4C9D5F75AC5D}"/>
                </a:ext>
              </a:extLst>
            </p:cNvPr>
            <p:cNvSpPr txBox="1"/>
            <p:nvPr/>
          </p:nvSpPr>
          <p:spPr>
            <a:xfrm>
              <a:off x="9464217" y="7721324"/>
              <a:ext cx="240765" cy="369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500" b="1" dirty="0"/>
                <a:t>H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A63A3A7-A2D1-AD6D-519A-320B4D3339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90" r="14825" b="11006"/>
            <a:stretch/>
          </p:blipFill>
          <p:spPr>
            <a:xfrm>
              <a:off x="1872103" y="5739598"/>
              <a:ext cx="7140365" cy="4659199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797533E-3F70-1049-52B7-750C5807200D}"/>
                </a:ext>
              </a:extLst>
            </p:cNvPr>
            <p:cNvSpPr txBox="1"/>
            <p:nvPr/>
          </p:nvSpPr>
          <p:spPr>
            <a:xfrm>
              <a:off x="1624314" y="5690292"/>
              <a:ext cx="218234" cy="369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500" b="1" dirty="0"/>
                <a:t>B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8552AC7-44BF-C8CC-CE73-8CF166F6B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86" t="39122" r="4872" b="54191"/>
            <a:stretch/>
          </p:blipFill>
          <p:spPr>
            <a:xfrm>
              <a:off x="7879771" y="9329317"/>
              <a:ext cx="930400" cy="488997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F6AD2AD-111E-F212-C3C3-F39A3750DF2B}"/>
                </a:ext>
              </a:extLst>
            </p:cNvPr>
            <p:cNvSpPr txBox="1"/>
            <p:nvPr/>
          </p:nvSpPr>
          <p:spPr>
            <a:xfrm>
              <a:off x="13294165" y="2940017"/>
              <a:ext cx="240765" cy="369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500" b="1" dirty="0"/>
                <a:t>F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49E1990-6686-8738-8D69-EFB26088B6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98" t="46658" r="1381" b="44218"/>
            <a:stretch/>
          </p:blipFill>
          <p:spPr>
            <a:xfrm>
              <a:off x="9951394" y="1042935"/>
              <a:ext cx="597483" cy="276999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5530CB4-9701-A5E4-C6ED-96B5AC717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98" t="46658" r="1381" b="44218"/>
            <a:stretch/>
          </p:blipFill>
          <p:spPr>
            <a:xfrm>
              <a:off x="13711930" y="1092884"/>
              <a:ext cx="597483" cy="27699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75FCBE8-5447-1B08-4AD9-017780B00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98" t="46658" r="1381" b="44218"/>
            <a:stretch/>
          </p:blipFill>
          <p:spPr>
            <a:xfrm>
              <a:off x="13814866" y="3289587"/>
              <a:ext cx="597483" cy="27699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D40C59F-58AC-EF7E-C9C3-C9DCE08624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98" t="46658" r="1381" b="44218"/>
            <a:stretch/>
          </p:blipFill>
          <p:spPr>
            <a:xfrm>
              <a:off x="9908441" y="3792273"/>
              <a:ext cx="441790" cy="204818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773730A-3C83-F3EE-61C4-949263D04D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98" t="46658" r="1381" b="44218"/>
            <a:stretch/>
          </p:blipFill>
          <p:spPr>
            <a:xfrm>
              <a:off x="9901784" y="5944954"/>
              <a:ext cx="448448" cy="20790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01ACEA1-230A-098F-FFDC-0E896C1897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98" t="46658" r="1381" b="44218"/>
            <a:stretch/>
          </p:blipFill>
          <p:spPr>
            <a:xfrm>
              <a:off x="9901783" y="8104867"/>
              <a:ext cx="448448" cy="20790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A786232-D70A-4D68-F429-22D3A56007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1" t="35214" r="3979" b="57973"/>
            <a:stretch/>
          </p:blipFill>
          <p:spPr>
            <a:xfrm>
              <a:off x="6961835" y="9271261"/>
              <a:ext cx="917936" cy="521068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B62A882-3E04-6DA1-8EEF-7D32C083BD5F}"/>
                </a:ext>
              </a:extLst>
            </p:cNvPr>
            <p:cNvSpPr txBox="1"/>
            <p:nvPr/>
          </p:nvSpPr>
          <p:spPr>
            <a:xfrm flipH="1">
              <a:off x="1624314" y="810403"/>
              <a:ext cx="295462" cy="51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A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C200506-A70A-5F4C-5ADE-5EC7AB739EAC}"/>
              </a:ext>
            </a:extLst>
          </p:cNvPr>
          <p:cNvSpPr txBox="1"/>
          <p:nvPr/>
        </p:nvSpPr>
        <p:spPr>
          <a:xfrm>
            <a:off x="413817" y="6049119"/>
            <a:ext cx="1139718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25" b="1" dirty="0"/>
              <a:t>Supplemental Figure 8</a:t>
            </a:r>
            <a:r>
              <a:rPr lang="en-US" sz="1125" dirty="0"/>
              <a:t>. Beta Diversity PCoA plots comparing microbiome composition based on variance stabilizing transformed (VST) Euclidean distances in </a:t>
            </a:r>
            <a:r>
              <a:rPr lang="en-US" sz="1125" b="1" dirty="0"/>
              <a:t>A)</a:t>
            </a:r>
            <a:r>
              <a:rPr lang="en-US" sz="1125" dirty="0"/>
              <a:t> Maternal </a:t>
            </a:r>
            <a:r>
              <a:rPr lang="en-US" sz="1125" b="1" dirty="0"/>
              <a:t>(top) </a:t>
            </a:r>
            <a:r>
              <a:rPr lang="en-US" sz="1125" dirty="0"/>
              <a:t>and </a:t>
            </a:r>
            <a:r>
              <a:rPr lang="en-US" sz="1125" b="1" dirty="0"/>
              <a:t>B)</a:t>
            </a:r>
            <a:r>
              <a:rPr lang="en-US" sz="1125" dirty="0"/>
              <a:t> Neonatal </a:t>
            </a:r>
            <a:r>
              <a:rPr lang="en-US" sz="1125" b="1" dirty="0"/>
              <a:t>(bottom) </a:t>
            </a:r>
            <a:r>
              <a:rPr lang="en-US" sz="1125" dirty="0"/>
              <a:t>microbiomes faceted by maternal sample types </a:t>
            </a:r>
            <a:r>
              <a:rPr lang="en-US" sz="1125" b="1" dirty="0"/>
              <a:t>C) </a:t>
            </a:r>
            <a:r>
              <a:rPr lang="en-US" sz="1125" dirty="0"/>
              <a:t>Vaginal Introitus; </a:t>
            </a:r>
            <a:r>
              <a:rPr lang="en-US" sz="1125" b="1" dirty="0"/>
              <a:t>D) </a:t>
            </a:r>
            <a:r>
              <a:rPr lang="en-US" sz="1125" dirty="0" err="1"/>
              <a:t>Midvaginal</a:t>
            </a:r>
            <a:r>
              <a:rPr lang="en-US" sz="1125" dirty="0"/>
              <a:t>;</a:t>
            </a:r>
            <a:r>
              <a:rPr lang="en-US" sz="1125" b="1" dirty="0"/>
              <a:t> E) </a:t>
            </a:r>
            <a:r>
              <a:rPr lang="en-US" sz="1125" dirty="0"/>
              <a:t>Cervix; </a:t>
            </a:r>
            <a:r>
              <a:rPr lang="en-US" sz="1125" b="1" dirty="0"/>
              <a:t>F) </a:t>
            </a:r>
            <a:r>
              <a:rPr lang="en-US" sz="1125" dirty="0"/>
              <a:t>Rectum; and neonatal sample types </a:t>
            </a:r>
            <a:r>
              <a:rPr lang="en-US" sz="1125" b="1" dirty="0"/>
              <a:t>G) </a:t>
            </a:r>
            <a:r>
              <a:rPr lang="en-US" sz="1125" dirty="0"/>
              <a:t>Ear; and </a:t>
            </a:r>
            <a:r>
              <a:rPr lang="en-US" sz="1125" b="1" dirty="0"/>
              <a:t>H) </a:t>
            </a:r>
            <a:r>
              <a:rPr lang="en-US" sz="1125" dirty="0"/>
              <a:t>Stool. Samples are shaped by disease state and colored by sample type in panels A and B, or disease state in panels C-H where Type 1 diabetic microbiomes are depicted in red and control samples are depicted in black. P values significance scores located in the bottom left of each plot were conducted using an </a:t>
            </a:r>
            <a:r>
              <a:rPr lang="en-US" sz="1125" dirty="0" err="1"/>
              <a:t>adonis</a:t>
            </a:r>
            <a:r>
              <a:rPr lang="en-US" sz="1125" dirty="0"/>
              <a:t> permutational ANOVA test comparing ASV counts against disease state (perm= 9999).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37140B-A2FC-9221-4983-C430DD4E9055}"/>
              </a:ext>
            </a:extLst>
          </p:cNvPr>
          <p:cNvSpPr txBox="1"/>
          <p:nvPr/>
        </p:nvSpPr>
        <p:spPr>
          <a:xfrm>
            <a:off x="6596324" y="2519574"/>
            <a:ext cx="4392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p = 0.615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CE015D-EF2A-5E02-84CE-EB73D895E044}"/>
              </a:ext>
            </a:extLst>
          </p:cNvPr>
          <p:cNvSpPr txBox="1"/>
          <p:nvPr/>
        </p:nvSpPr>
        <p:spPr>
          <a:xfrm>
            <a:off x="6593101" y="1369256"/>
            <a:ext cx="4392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p = 0.551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A0932A-3532-8940-6796-ABB15F68E393}"/>
              </a:ext>
            </a:extLst>
          </p:cNvPr>
          <p:cNvSpPr txBox="1"/>
          <p:nvPr/>
        </p:nvSpPr>
        <p:spPr>
          <a:xfrm>
            <a:off x="9038778" y="2931506"/>
            <a:ext cx="4392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p = 0.159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A5403B-3717-E7BA-A158-60CD7F673FC7}"/>
              </a:ext>
            </a:extLst>
          </p:cNvPr>
          <p:cNvSpPr txBox="1"/>
          <p:nvPr/>
        </p:nvSpPr>
        <p:spPr>
          <a:xfrm>
            <a:off x="8985411" y="1092992"/>
            <a:ext cx="4392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p = 0.933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ADAAF3-218F-0B1F-A077-B83BD689D62A}"/>
              </a:ext>
            </a:extLst>
          </p:cNvPr>
          <p:cNvSpPr txBox="1"/>
          <p:nvPr/>
        </p:nvSpPr>
        <p:spPr>
          <a:xfrm>
            <a:off x="6578388" y="4094440"/>
            <a:ext cx="4392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p = 0.899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26BAFB-E3DC-ED7D-F97C-8E479E7DA234}"/>
              </a:ext>
            </a:extLst>
          </p:cNvPr>
          <p:cNvSpPr txBox="1"/>
          <p:nvPr/>
        </p:nvSpPr>
        <p:spPr>
          <a:xfrm>
            <a:off x="6593101" y="5735736"/>
            <a:ext cx="4392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p = 0.074</a:t>
            </a:r>
          </a:p>
        </p:txBody>
      </p:sp>
    </p:spTree>
    <p:extLst>
      <p:ext uri="{BB962C8B-B14F-4D97-AF65-F5344CB8AC3E}">
        <p14:creationId xmlns:p14="http://schemas.microsoft.com/office/powerpoint/2010/main" val="162620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959</Words>
  <Application>Microsoft Office PowerPoint</Application>
  <PresentationFormat>Widescreen</PresentationFormat>
  <Paragraphs>222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T1D Beta diversity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T1D Beta diversity update</dc:title>
  <dc:creator>Jochum, Michael D.</dc:creator>
  <cp:lastModifiedBy>Jochum, Michael D.</cp:lastModifiedBy>
  <cp:revision>3</cp:revision>
  <dcterms:created xsi:type="dcterms:W3CDTF">2022-07-21T15:25:38Z</dcterms:created>
  <dcterms:modified xsi:type="dcterms:W3CDTF">2022-07-29T23:58:13Z</dcterms:modified>
</cp:coreProperties>
</file>