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21 July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993088" y="6340197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 21 July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52663" y="1225689"/>
            <a:ext cx="106847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n-US" sz="2400" dirty="0"/>
              <a:t>Generate a norm distribution of healthy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 </a:t>
            </a:r>
            <a:br>
              <a:rPr lang="en-US" sz="2400" dirty="0"/>
            </a:br>
            <a:r>
              <a:rPr lang="en-US" sz="2400" dirty="0"/>
              <a:t>for the Control patients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252663" y="14847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4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1" y="47945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1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5" y="1113983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4" y="2249780"/>
            <a:ext cx="3444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EDF08-9564-8952-812B-BA5A47EE34C5}"/>
              </a:ext>
            </a:extLst>
          </p:cNvPr>
          <p:cNvSpPr txBox="1"/>
          <p:nvPr/>
        </p:nvSpPr>
        <p:spPr>
          <a:xfrm>
            <a:off x="673767" y="24353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Analyze dissimilarity using phylogenetic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72113-5428-C30E-50E3-F19C6C01D07F}"/>
              </a:ext>
            </a:extLst>
          </p:cNvPr>
          <p:cNvSpPr txBox="1"/>
          <p:nvPr/>
        </p:nvSpPr>
        <p:spPr>
          <a:xfrm>
            <a:off x="661718" y="923506"/>
            <a:ext cx="478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Neonate Weighted UNIFRAC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271F3-9737-5B1F-8DA1-0D23A7701B7C}"/>
              </a:ext>
            </a:extLst>
          </p:cNvPr>
          <p:cNvSpPr txBox="1"/>
          <p:nvPr/>
        </p:nvSpPr>
        <p:spPr>
          <a:xfrm>
            <a:off x="6131756" y="923506"/>
            <a:ext cx="5462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Neonate Unweighted UNIFRAC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55BE18-2F12-04E9-5574-89B1F9B6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56117"/>
              </p:ext>
            </p:extLst>
          </p:nvPr>
        </p:nvGraphicFramePr>
        <p:xfrm>
          <a:off x="234739" y="1712181"/>
          <a:ext cx="5367443" cy="1560195"/>
        </p:xfrm>
        <a:graphic>
          <a:graphicData uri="http://schemas.openxmlformats.org/drawingml/2006/table">
            <a:tbl>
              <a:tblPr/>
              <a:tblGrid>
                <a:gridCol w="1302545">
                  <a:extLst>
                    <a:ext uri="{9D8B030D-6E8A-4147-A177-3AD203B41FA5}">
                      <a16:colId xmlns:a16="http://schemas.microsoft.com/office/drawing/2014/main" val="3216972733"/>
                    </a:ext>
                  </a:extLst>
                </a:gridCol>
                <a:gridCol w="556998">
                  <a:extLst>
                    <a:ext uri="{9D8B030D-6E8A-4147-A177-3AD203B41FA5}">
                      <a16:colId xmlns:a16="http://schemas.microsoft.com/office/drawing/2014/main" val="1026309152"/>
                    </a:ext>
                  </a:extLst>
                </a:gridCol>
                <a:gridCol w="837471">
                  <a:extLst>
                    <a:ext uri="{9D8B030D-6E8A-4147-A177-3AD203B41FA5}">
                      <a16:colId xmlns:a16="http://schemas.microsoft.com/office/drawing/2014/main" val="1783431208"/>
                    </a:ext>
                  </a:extLst>
                </a:gridCol>
                <a:gridCol w="663657">
                  <a:extLst>
                    <a:ext uri="{9D8B030D-6E8A-4147-A177-3AD203B41FA5}">
                      <a16:colId xmlns:a16="http://schemas.microsoft.com/office/drawing/2014/main" val="949792686"/>
                    </a:ext>
                  </a:extLst>
                </a:gridCol>
                <a:gridCol w="663657">
                  <a:extLst>
                    <a:ext uri="{9D8B030D-6E8A-4147-A177-3AD203B41FA5}">
                      <a16:colId xmlns:a16="http://schemas.microsoft.com/office/drawing/2014/main" val="629049179"/>
                    </a:ext>
                  </a:extLst>
                </a:gridCol>
                <a:gridCol w="584650">
                  <a:extLst>
                    <a:ext uri="{9D8B030D-6E8A-4147-A177-3AD203B41FA5}">
                      <a16:colId xmlns:a16="http://schemas.microsoft.com/office/drawing/2014/main" val="4102613261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9430902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Unifrac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0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09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13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005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Trim HbA1C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95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140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437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6F606-9DF4-2BEC-BE1B-64C9378A6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49897"/>
              </p:ext>
            </p:extLst>
          </p:nvPr>
        </p:nvGraphicFramePr>
        <p:xfrm>
          <a:off x="6060245" y="1758496"/>
          <a:ext cx="5543240" cy="1603758"/>
        </p:xfrm>
        <a:graphic>
          <a:graphicData uri="http://schemas.openxmlformats.org/drawingml/2006/table">
            <a:tbl>
              <a:tblPr/>
              <a:tblGrid>
                <a:gridCol w="1562783">
                  <a:extLst>
                    <a:ext uri="{9D8B030D-6E8A-4147-A177-3AD203B41FA5}">
                      <a16:colId xmlns:a16="http://schemas.microsoft.com/office/drawing/2014/main" val="192343798"/>
                    </a:ext>
                  </a:extLst>
                </a:gridCol>
                <a:gridCol w="545427">
                  <a:extLst>
                    <a:ext uri="{9D8B030D-6E8A-4147-A177-3AD203B41FA5}">
                      <a16:colId xmlns:a16="http://schemas.microsoft.com/office/drawing/2014/main" val="3046509667"/>
                    </a:ext>
                  </a:extLst>
                </a:gridCol>
                <a:gridCol w="820074">
                  <a:extLst>
                    <a:ext uri="{9D8B030D-6E8A-4147-A177-3AD203B41FA5}">
                      <a16:colId xmlns:a16="http://schemas.microsoft.com/office/drawing/2014/main" val="3493837896"/>
                    </a:ext>
                  </a:extLst>
                </a:gridCol>
                <a:gridCol w="649871">
                  <a:extLst>
                    <a:ext uri="{9D8B030D-6E8A-4147-A177-3AD203B41FA5}">
                      <a16:colId xmlns:a16="http://schemas.microsoft.com/office/drawing/2014/main" val="129933684"/>
                    </a:ext>
                  </a:extLst>
                </a:gridCol>
                <a:gridCol w="649871">
                  <a:extLst>
                    <a:ext uri="{9D8B030D-6E8A-4147-A177-3AD203B41FA5}">
                      <a16:colId xmlns:a16="http://schemas.microsoft.com/office/drawing/2014/main" val="3436471502"/>
                    </a:ext>
                  </a:extLst>
                </a:gridCol>
                <a:gridCol w="572504">
                  <a:extLst>
                    <a:ext uri="{9D8B030D-6E8A-4147-A177-3AD203B41FA5}">
                      <a16:colId xmlns:a16="http://schemas.microsoft.com/office/drawing/2014/main" val="1197127666"/>
                    </a:ext>
                  </a:extLst>
                </a:gridCol>
                <a:gridCol w="742710">
                  <a:extLst>
                    <a:ext uri="{9D8B030D-6E8A-4147-A177-3AD203B41FA5}">
                      <a16:colId xmlns:a16="http://schemas.microsoft.com/office/drawing/2014/main" val="5456368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UniFrac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78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3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398740"/>
                  </a:ext>
                </a:extLst>
              </a:tr>
              <a:tr h="2664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19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Trim HbA1C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953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274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14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85B1B6-1A9E-849D-0131-6144CF18CCBB}"/>
              </a:ext>
            </a:extLst>
          </p:cNvPr>
          <p:cNvSpPr txBox="1"/>
          <p:nvPr/>
        </p:nvSpPr>
        <p:spPr>
          <a:xfrm>
            <a:off x="588515" y="3864995"/>
            <a:ext cx="4930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Maternal Weighted UNIFRAC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4F309-A78B-046C-387E-2D43BF1FC74A}"/>
              </a:ext>
            </a:extLst>
          </p:cNvPr>
          <p:cNvSpPr txBox="1"/>
          <p:nvPr/>
        </p:nvSpPr>
        <p:spPr>
          <a:xfrm>
            <a:off x="6131757" y="3864995"/>
            <a:ext cx="5462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Maternal Unweighted UNIFRAC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753437-605E-6284-4CD9-6E064D6A6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66"/>
              </p:ext>
            </p:extLst>
          </p:nvPr>
        </p:nvGraphicFramePr>
        <p:xfrm>
          <a:off x="234739" y="4634085"/>
          <a:ext cx="5607285" cy="1783080"/>
        </p:xfrm>
        <a:graphic>
          <a:graphicData uri="http://schemas.openxmlformats.org/drawingml/2006/table">
            <a:tbl>
              <a:tblPr/>
              <a:tblGrid>
                <a:gridCol w="1323395">
                  <a:extLst>
                    <a:ext uri="{9D8B030D-6E8A-4147-A177-3AD203B41FA5}">
                      <a16:colId xmlns:a16="http://schemas.microsoft.com/office/drawing/2014/main" val="3101893685"/>
                    </a:ext>
                  </a:extLst>
                </a:gridCol>
                <a:gridCol w="587006">
                  <a:extLst>
                    <a:ext uri="{9D8B030D-6E8A-4147-A177-3AD203B41FA5}">
                      <a16:colId xmlns:a16="http://schemas.microsoft.com/office/drawing/2014/main" val="3082121461"/>
                    </a:ext>
                  </a:extLst>
                </a:gridCol>
                <a:gridCol w="882589">
                  <a:extLst>
                    <a:ext uri="{9D8B030D-6E8A-4147-A177-3AD203B41FA5}">
                      <a16:colId xmlns:a16="http://schemas.microsoft.com/office/drawing/2014/main" val="112159187"/>
                    </a:ext>
                  </a:extLst>
                </a:gridCol>
                <a:gridCol w="699411">
                  <a:extLst>
                    <a:ext uri="{9D8B030D-6E8A-4147-A177-3AD203B41FA5}">
                      <a16:colId xmlns:a16="http://schemas.microsoft.com/office/drawing/2014/main" val="2114473381"/>
                    </a:ext>
                  </a:extLst>
                </a:gridCol>
                <a:gridCol w="699411">
                  <a:extLst>
                    <a:ext uri="{9D8B030D-6E8A-4147-A177-3AD203B41FA5}">
                      <a16:colId xmlns:a16="http://schemas.microsoft.com/office/drawing/2014/main" val="3570227972"/>
                    </a:ext>
                  </a:extLst>
                </a:gridCol>
                <a:gridCol w="616147">
                  <a:extLst>
                    <a:ext uri="{9D8B030D-6E8A-4147-A177-3AD203B41FA5}">
                      <a16:colId xmlns:a16="http://schemas.microsoft.com/office/drawing/2014/main" val="964918823"/>
                    </a:ext>
                  </a:extLst>
                </a:gridCol>
                <a:gridCol w="799326">
                  <a:extLst>
                    <a:ext uri="{9D8B030D-6E8A-4147-A177-3AD203B41FA5}">
                      <a16:colId xmlns:a16="http://schemas.microsoft.com/office/drawing/2014/main" val="35341197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Unifrac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937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HbA1C_1trym_2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01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2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22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700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64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3280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FCFA77-DFA4-04BB-33D9-EEEA4614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20153"/>
              </p:ext>
            </p:extLst>
          </p:nvPr>
        </p:nvGraphicFramePr>
        <p:xfrm>
          <a:off x="6349979" y="4634085"/>
          <a:ext cx="5462726" cy="1783080"/>
        </p:xfrm>
        <a:graphic>
          <a:graphicData uri="http://schemas.openxmlformats.org/drawingml/2006/table">
            <a:tbl>
              <a:tblPr/>
              <a:tblGrid>
                <a:gridCol w="1588871">
                  <a:extLst>
                    <a:ext uri="{9D8B030D-6E8A-4147-A177-3AD203B41FA5}">
                      <a16:colId xmlns:a16="http://schemas.microsoft.com/office/drawing/2014/main" val="3848791685"/>
                    </a:ext>
                  </a:extLst>
                </a:gridCol>
                <a:gridCol w="554532">
                  <a:extLst>
                    <a:ext uri="{9D8B030D-6E8A-4147-A177-3AD203B41FA5}">
                      <a16:colId xmlns:a16="http://schemas.microsoft.com/office/drawing/2014/main" val="719447360"/>
                    </a:ext>
                  </a:extLst>
                </a:gridCol>
                <a:gridCol w="833765">
                  <a:extLst>
                    <a:ext uri="{9D8B030D-6E8A-4147-A177-3AD203B41FA5}">
                      <a16:colId xmlns:a16="http://schemas.microsoft.com/office/drawing/2014/main" val="1579773234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3909140853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3874584130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36385906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7866434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3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14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22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760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Trim HbA1C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3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923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8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22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3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12C56A-CFDC-A7CA-ACF0-6CB76B3BF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405534" y="760982"/>
            <a:ext cx="6618849" cy="5715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3A42BA3-F1BA-B151-DF1A-6E7D9E9AA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54"/>
          <a:stretch/>
        </p:blipFill>
        <p:spPr>
          <a:xfrm>
            <a:off x="832054" y="1074515"/>
            <a:ext cx="2760596" cy="5616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3C41F-3216-EE8C-23CB-1CFFA4FB68BB}"/>
              </a:ext>
            </a:extLst>
          </p:cNvPr>
          <p:cNvSpPr txBox="1"/>
          <p:nvPr/>
        </p:nvSpPr>
        <p:spPr>
          <a:xfrm>
            <a:off x="451556" y="120408"/>
            <a:ext cx="40865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Neonate Weighted UNIFRAC </a:t>
            </a:r>
            <a:r>
              <a:rPr lang="en-US" sz="2800" dirty="0" err="1"/>
              <a:t>pcoa</a:t>
            </a:r>
            <a:r>
              <a:rPr lang="en-US" sz="2800" dirty="0"/>
              <a:t> plots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64751-A363-FFE0-D8F9-C4A2DF3CBCBD}"/>
              </a:ext>
            </a:extLst>
          </p:cNvPr>
          <p:cNvSpPr txBox="1"/>
          <p:nvPr/>
        </p:nvSpPr>
        <p:spPr>
          <a:xfrm>
            <a:off x="4617155" y="237762"/>
            <a:ext cx="6694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Maternal Weighted UNIFRAC </a:t>
            </a:r>
            <a:r>
              <a:rPr lang="en-US" sz="2800" dirty="0" err="1"/>
              <a:t>pcoa</a:t>
            </a:r>
            <a:r>
              <a:rPr lang="en-US" sz="2800" dirty="0"/>
              <a:t>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2A111-BE68-D426-4F69-32BFCCC23447}"/>
              </a:ext>
            </a:extLst>
          </p:cNvPr>
          <p:cNvSpPr txBox="1"/>
          <p:nvPr/>
        </p:nvSpPr>
        <p:spPr>
          <a:xfrm>
            <a:off x="5170310" y="2935110"/>
            <a:ext cx="108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= 0.1143</a:t>
            </a:r>
          </a:p>
        </p:txBody>
      </p:sp>
    </p:spTree>
    <p:extLst>
      <p:ext uri="{BB962C8B-B14F-4D97-AF65-F5344CB8AC3E}">
        <p14:creationId xmlns:p14="http://schemas.microsoft.com/office/powerpoint/2010/main" val="24997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0C6583D-4533-49BC-C25E-6BFDD2791925}"/>
              </a:ext>
            </a:extLst>
          </p:cNvPr>
          <p:cNvSpPr txBox="1"/>
          <p:nvPr/>
        </p:nvSpPr>
        <p:spPr>
          <a:xfrm>
            <a:off x="2101492" y="93772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/>
              <a:t>&gt; list</a:t>
            </a:r>
          </a:p>
          <a:p>
            <a:r>
              <a:rPr lang="en-US" sz="300" dirty="0"/>
              <a:t># A </a:t>
            </a:r>
            <a:r>
              <a:rPr lang="en-US" sz="300" dirty="0" err="1"/>
              <a:t>tibble</a:t>
            </a:r>
            <a:r>
              <a:rPr lang="en-US" sz="300" dirty="0"/>
              <a:t>: 6 x 1</a:t>
            </a:r>
          </a:p>
          <a:p>
            <a:r>
              <a:rPr lang="en-US" sz="300" dirty="0"/>
              <a:t>  </a:t>
            </a:r>
            <a:r>
              <a:rPr lang="en-US" sz="300" dirty="0" err="1"/>
              <a:t>SampleType</a:t>
            </a:r>
            <a:endParaRPr lang="en-US" sz="300" dirty="0"/>
          </a:p>
          <a:p>
            <a:r>
              <a:rPr lang="en-US" sz="300" dirty="0"/>
              <a:t>  &lt;chr&gt;     </a:t>
            </a:r>
          </a:p>
          <a:p>
            <a:r>
              <a:rPr lang="en-US" sz="300" dirty="0"/>
              <a:t>1 Anus      </a:t>
            </a:r>
          </a:p>
          <a:p>
            <a:r>
              <a:rPr lang="en-US" sz="300" dirty="0"/>
              <a:t>2 Cervix    </a:t>
            </a:r>
          </a:p>
          <a:p>
            <a:r>
              <a:rPr lang="en-US" sz="300" dirty="0"/>
              <a:t>3 Ear       </a:t>
            </a:r>
          </a:p>
          <a:p>
            <a:r>
              <a:rPr lang="en-US" sz="300" dirty="0"/>
              <a:t>4 Introitus </a:t>
            </a:r>
          </a:p>
          <a:p>
            <a:r>
              <a:rPr lang="en-US" sz="300" dirty="0"/>
              <a:t>5 Stool     </a:t>
            </a:r>
          </a:p>
          <a:p>
            <a:r>
              <a:rPr lang="en-US" sz="300" dirty="0"/>
              <a:t>6 Vagina    </a:t>
            </a:r>
          </a:p>
          <a:p>
            <a:r>
              <a:rPr lang="en-US" sz="300" dirty="0"/>
              <a:t>&gt; </a:t>
            </a:r>
            <a:r>
              <a:rPr lang="en-US" sz="300" dirty="0" err="1"/>
              <a:t>lapply</a:t>
            </a:r>
            <a:r>
              <a:rPr lang="en-US" sz="300" dirty="0"/>
              <a:t>(</a:t>
            </a:r>
            <a:r>
              <a:rPr lang="en-US" sz="300" dirty="0" err="1"/>
              <a:t>list$SampleType</a:t>
            </a:r>
            <a:r>
              <a:rPr lang="en-US" sz="300" dirty="0"/>
              <a:t>, function(X) </a:t>
            </a:r>
            <a:r>
              <a:rPr lang="en-US" sz="300" dirty="0" err="1"/>
              <a:t>day_adonis</a:t>
            </a:r>
            <a:r>
              <a:rPr lang="en-US" sz="300" dirty="0"/>
              <a:t>(X = X))</a:t>
            </a:r>
          </a:p>
          <a:p>
            <a:r>
              <a:rPr lang="en-US" sz="300" dirty="0"/>
              <a:t>[[1]]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R2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10634.7 0.87192 619.51 0.1594</a:t>
            </a:r>
          </a:p>
          <a:p>
            <a:r>
              <a:rPr lang="en-US" sz="300" dirty="0"/>
              <a:t>Residual 91   1562.1 0.12808              </a:t>
            </a:r>
          </a:p>
          <a:p>
            <a:r>
              <a:rPr lang="en-US" sz="300" dirty="0"/>
              <a:t>Total    92  12196.8 1.00000              </a:t>
            </a:r>
          </a:p>
          <a:p>
            <a:endParaRPr lang="en-US" sz="300" dirty="0"/>
          </a:p>
          <a:p>
            <a:r>
              <a:rPr lang="en-US" sz="300" dirty="0"/>
              <a:t>[[2]]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 R2 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  -5122 -0.07318 -6.0687 0.6145</a:t>
            </a:r>
          </a:p>
          <a:p>
            <a:r>
              <a:rPr lang="en-US" sz="300" dirty="0"/>
              <a:t>Residual 89    75122  1.07318               </a:t>
            </a:r>
          </a:p>
          <a:p>
            <a:r>
              <a:rPr lang="en-US" sz="300" dirty="0"/>
              <a:t>Total    90    70000  1.00000               </a:t>
            </a:r>
          </a:p>
          <a:p>
            <a:endParaRPr lang="en-US" sz="300" dirty="0"/>
          </a:p>
          <a:p>
            <a:r>
              <a:rPr lang="en-US" sz="300" dirty="0"/>
              <a:t>[[3]]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 R2 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-1034.0 -0.65223 -33.554 0.8989</a:t>
            </a:r>
          </a:p>
          <a:p>
            <a:r>
              <a:rPr lang="en-US" sz="300" dirty="0"/>
              <a:t>Residual 85   2619.2  1.65223               </a:t>
            </a:r>
          </a:p>
          <a:p>
            <a:r>
              <a:rPr lang="en-US" sz="300" dirty="0"/>
              <a:t>Total    86   1585.2  1.00000               </a:t>
            </a:r>
          </a:p>
          <a:p>
            <a:endParaRPr lang="en-US" sz="300" dirty="0"/>
          </a:p>
          <a:p>
            <a:r>
              <a:rPr lang="en-US" sz="300" dirty="0"/>
              <a:t>[[4]]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R2  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 -475.9 -0.0757 -6.2634 0.5513</a:t>
            </a:r>
          </a:p>
          <a:p>
            <a:r>
              <a:rPr lang="en-US" sz="300" dirty="0"/>
              <a:t>Residual 89   6762.1  1.0757               </a:t>
            </a:r>
          </a:p>
          <a:p>
            <a:r>
              <a:rPr lang="en-US" sz="300" dirty="0"/>
              <a:t>Total    90   6286.3  1.0000               </a:t>
            </a:r>
          </a:p>
          <a:p>
            <a:endParaRPr lang="en-US" sz="300" dirty="0"/>
          </a:p>
          <a:p>
            <a:r>
              <a:rPr lang="en-US" sz="300" dirty="0"/>
              <a:t>[[5]]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R2      F </a:t>
            </a:r>
            <a:r>
              <a:rPr lang="en-US" sz="300" dirty="0" err="1"/>
              <a:t>Pr</a:t>
            </a:r>
            <a:r>
              <a:rPr lang="en-US" sz="300" dirty="0"/>
              <a:t>(&gt;F)  </a:t>
            </a:r>
          </a:p>
          <a:p>
            <a:r>
              <a:rPr lang="en-US" sz="300" dirty="0"/>
              <a:t>disease   1   181.88 0.41143 48.932 0.0741 .</a:t>
            </a:r>
          </a:p>
          <a:p>
            <a:r>
              <a:rPr lang="en-US" sz="300" dirty="0"/>
              <a:t>Residual 70   260.20 0.58857                </a:t>
            </a:r>
          </a:p>
          <a:p>
            <a:r>
              <a:rPr lang="en-US" sz="300" dirty="0"/>
              <a:t>Total    71   442.08 1.00000                </a:t>
            </a:r>
          </a:p>
          <a:p>
            <a:r>
              <a:rPr lang="en-US" sz="300" dirty="0"/>
              <a:t>---</a:t>
            </a:r>
          </a:p>
          <a:p>
            <a:r>
              <a:rPr lang="en-US" sz="300" dirty="0" err="1"/>
              <a:t>Signif</a:t>
            </a:r>
            <a:r>
              <a:rPr lang="en-US" sz="300" dirty="0"/>
              <a:t>. codes:  0 ‘***’ 0.001 ‘**’ 0.01 ‘*’ 0.05 ‘.’ 0.1 ‘ ’ 1</a:t>
            </a:r>
          </a:p>
          <a:p>
            <a:endParaRPr lang="en-US" sz="300" dirty="0"/>
          </a:p>
          <a:p>
            <a:r>
              <a:rPr lang="en-US" sz="300" dirty="0"/>
              <a:t>[[6]]</a:t>
            </a:r>
          </a:p>
          <a:p>
            <a:r>
              <a:rPr lang="en-US" sz="300" dirty="0"/>
              <a:t>Permutation test for </a:t>
            </a:r>
            <a:r>
              <a:rPr lang="en-US" sz="300" dirty="0" err="1"/>
              <a:t>adonis</a:t>
            </a:r>
            <a:r>
              <a:rPr lang="en-US" sz="300" dirty="0"/>
              <a:t> under reduced model</a:t>
            </a:r>
          </a:p>
          <a:p>
            <a:r>
              <a:rPr lang="en-US" sz="300" dirty="0"/>
              <a:t>Terms added sequentially (first to last)</a:t>
            </a:r>
          </a:p>
          <a:p>
            <a:r>
              <a:rPr lang="en-US" sz="300" dirty="0"/>
              <a:t>Permutation: free</a:t>
            </a:r>
          </a:p>
          <a:p>
            <a:r>
              <a:rPr lang="en-US" sz="300" dirty="0"/>
              <a:t>Number of permutations: 9999</a:t>
            </a:r>
          </a:p>
          <a:p>
            <a:endParaRPr lang="en-US" sz="300" dirty="0"/>
          </a:p>
          <a:p>
            <a:r>
              <a:rPr lang="en-US" sz="300" dirty="0"/>
              <a:t>adonis2(formula = </a:t>
            </a:r>
            <a:r>
              <a:rPr lang="en-US" sz="300" dirty="0" err="1"/>
              <a:t>Day_unifrac</a:t>
            </a:r>
            <a:r>
              <a:rPr lang="en-US" sz="300" dirty="0"/>
              <a:t> ~ disease, data = </a:t>
            </a:r>
            <a:r>
              <a:rPr lang="en-US" sz="300" dirty="0" err="1"/>
              <a:t>Day_meta</a:t>
            </a:r>
            <a:r>
              <a:rPr lang="en-US" sz="300" dirty="0"/>
              <a:t>, permutations = 9999, parallel = T)</a:t>
            </a:r>
          </a:p>
          <a:p>
            <a:r>
              <a:rPr lang="en-US" sz="300" dirty="0"/>
              <a:t>         </a:t>
            </a:r>
            <a:r>
              <a:rPr lang="en-US" sz="300" dirty="0" err="1"/>
              <a:t>Df</a:t>
            </a:r>
            <a:r>
              <a:rPr lang="en-US" sz="300" dirty="0"/>
              <a:t> </a:t>
            </a:r>
            <a:r>
              <a:rPr lang="en-US" sz="300" dirty="0" err="1"/>
              <a:t>SumOfSqs</a:t>
            </a:r>
            <a:r>
              <a:rPr lang="en-US" sz="300" dirty="0"/>
              <a:t>       R2     F </a:t>
            </a:r>
            <a:r>
              <a:rPr lang="en-US" sz="300" dirty="0" err="1"/>
              <a:t>Pr</a:t>
            </a:r>
            <a:r>
              <a:rPr lang="en-US" sz="300" dirty="0"/>
              <a:t>(&gt;F)</a:t>
            </a:r>
          </a:p>
          <a:p>
            <a:r>
              <a:rPr lang="en-US" sz="300" dirty="0"/>
              <a:t>disease   1  -1783.5 -0.55289 -32.4 0.9332</a:t>
            </a:r>
          </a:p>
          <a:p>
            <a:r>
              <a:rPr lang="en-US" sz="300" dirty="0"/>
              <a:t>Residual 91   5009.2  1.55289             </a:t>
            </a:r>
          </a:p>
          <a:p>
            <a:r>
              <a:rPr lang="en-US" sz="300" dirty="0"/>
              <a:t>Total    92   3225.8  1.00000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74C88-C1F9-76A3-A3E3-9387E5BFCBE7}"/>
              </a:ext>
            </a:extLst>
          </p:cNvPr>
          <p:cNvGrpSpPr/>
          <p:nvPr/>
        </p:nvGrpSpPr>
        <p:grpSpPr>
          <a:xfrm>
            <a:off x="1000987" y="0"/>
            <a:ext cx="10053432" cy="6065441"/>
            <a:chOff x="954400" y="736752"/>
            <a:chExt cx="16085491" cy="97047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7E9ED2-E67E-7FB7-88A1-63026A13934D}"/>
                </a:ext>
              </a:extLst>
            </p:cNvPr>
            <p:cNvGrpSpPr/>
            <p:nvPr/>
          </p:nvGrpSpPr>
          <p:grpSpPr>
            <a:xfrm>
              <a:off x="9461240" y="736752"/>
              <a:ext cx="7578651" cy="5311827"/>
              <a:chOff x="9461240" y="749278"/>
              <a:chExt cx="7578651" cy="531182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0E8A61-A891-0321-ED50-B2BAE787D8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5" r="16441" b="21829"/>
              <a:stretch/>
            </p:blipFill>
            <p:spPr>
              <a:xfrm>
                <a:off x="9461240" y="3546778"/>
                <a:ext cx="3747739" cy="174547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16332F-8E55-9E08-58BB-ECD3B51BD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06" r="16441" b="5793"/>
              <a:stretch/>
            </p:blipFill>
            <p:spPr>
              <a:xfrm>
                <a:off x="9461240" y="749278"/>
                <a:ext cx="3747739" cy="273532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4F94334-BD12-6448-8E70-49C03F3F09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99" r="16441"/>
              <a:stretch/>
            </p:blipFill>
            <p:spPr>
              <a:xfrm>
                <a:off x="13272014" y="749278"/>
                <a:ext cx="3747739" cy="273532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5EAFDC0-C0FF-A8F5-CB5A-E2F652BF08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92"/>
              <a:stretch/>
            </p:blipFill>
            <p:spPr>
              <a:xfrm>
                <a:off x="13272014" y="3025291"/>
                <a:ext cx="3767877" cy="303581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DC3406-629F-73F0-2E6A-2CD4581A92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61217" y="1259679"/>
              <a:ext cx="7962137" cy="4265972"/>
              <a:chOff x="2282989" y="1466568"/>
              <a:chExt cx="7140365" cy="382568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363DE7E-DF94-4CE9-D7F9-AD23D6F2D9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695" r="14825" b="17458"/>
              <a:stretch/>
            </p:blipFill>
            <p:spPr>
              <a:xfrm>
                <a:off x="2282989" y="1466568"/>
                <a:ext cx="7140365" cy="3825681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4B1C94D5-7CB4-08A1-B588-8F3D00772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01" t="52159" r="1588" b="32859"/>
              <a:stretch/>
            </p:blipFill>
            <p:spPr>
              <a:xfrm>
                <a:off x="2987590" y="1547345"/>
                <a:ext cx="839929" cy="7604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0FBE24F-E88A-5622-CB7D-FC7782241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021" t="35214" r="3979" b="57973"/>
              <a:stretch/>
            </p:blipFill>
            <p:spPr>
              <a:xfrm>
                <a:off x="3865405" y="1667024"/>
                <a:ext cx="917936" cy="521068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E5B711-CCF1-2A25-639A-37447B195FCD}"/>
                </a:ext>
              </a:extLst>
            </p:cNvPr>
            <p:cNvGrpSpPr/>
            <p:nvPr/>
          </p:nvGrpSpPr>
          <p:grpSpPr>
            <a:xfrm>
              <a:off x="9451171" y="5696938"/>
              <a:ext cx="3767877" cy="4744519"/>
              <a:chOff x="9451171" y="5317578"/>
              <a:chExt cx="3767877" cy="474451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9DAE0A-7D4E-C59A-EFAA-103B4AEC55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84" r="16441" b="7377"/>
              <a:stretch/>
            </p:blipFill>
            <p:spPr>
              <a:xfrm>
                <a:off x="9461240" y="7416719"/>
                <a:ext cx="3747739" cy="26453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872D64-B5C9-72F7-0184-EFD67383A7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4" r="15992" b="16189"/>
              <a:stretch/>
            </p:blipFill>
            <p:spPr>
              <a:xfrm>
                <a:off x="9451171" y="5317578"/>
                <a:ext cx="3767877" cy="209249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646BB-FDA0-4FE5-86E6-602DFEA7BEA2}"/>
                </a:ext>
              </a:extLst>
            </p:cNvPr>
            <p:cNvSpPr txBox="1"/>
            <p:nvPr/>
          </p:nvSpPr>
          <p:spPr>
            <a:xfrm rot="16200000">
              <a:off x="469653" y="3177222"/>
              <a:ext cx="1400384" cy="4308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Maternal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1C27A8-EF46-4DFC-A97B-3789C412931F}"/>
                </a:ext>
              </a:extLst>
            </p:cNvPr>
            <p:cNvSpPr txBox="1"/>
            <p:nvPr/>
          </p:nvSpPr>
          <p:spPr>
            <a:xfrm rot="16200000">
              <a:off x="450415" y="7853755"/>
              <a:ext cx="1438856" cy="4308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Neonatal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ABF729-2DDE-899A-EBF0-805C7E07998E}"/>
                </a:ext>
              </a:extLst>
            </p:cNvPr>
            <p:cNvSpPr txBox="1"/>
            <p:nvPr/>
          </p:nvSpPr>
          <p:spPr>
            <a:xfrm>
              <a:off x="9464217" y="736752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7CF109C-E081-1A89-E266-0124B4FC0F9D}"/>
                </a:ext>
              </a:extLst>
            </p:cNvPr>
            <p:cNvSpPr txBox="1"/>
            <p:nvPr/>
          </p:nvSpPr>
          <p:spPr>
            <a:xfrm>
              <a:off x="13294165" y="736752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D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C81D21-7A99-C556-C1A6-C197F89202F2}"/>
                </a:ext>
              </a:extLst>
            </p:cNvPr>
            <p:cNvSpPr txBox="1"/>
            <p:nvPr/>
          </p:nvSpPr>
          <p:spPr>
            <a:xfrm>
              <a:off x="9461240" y="5578712"/>
              <a:ext cx="172461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38C8E21-8CB8-9ECF-0E59-C389E2382F47}"/>
                </a:ext>
              </a:extLst>
            </p:cNvPr>
            <p:cNvSpPr txBox="1"/>
            <p:nvPr/>
          </p:nvSpPr>
          <p:spPr>
            <a:xfrm>
              <a:off x="9464217" y="3392811"/>
              <a:ext cx="202296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347FAA9-CD4A-12C5-082E-4C9D5F75AC5D}"/>
                </a:ext>
              </a:extLst>
            </p:cNvPr>
            <p:cNvSpPr txBox="1"/>
            <p:nvPr/>
          </p:nvSpPr>
          <p:spPr>
            <a:xfrm>
              <a:off x="9464217" y="7721324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H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63A3A7-A2D1-AD6D-519A-320B4D333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90" r="14825" b="11006"/>
            <a:stretch/>
          </p:blipFill>
          <p:spPr>
            <a:xfrm>
              <a:off x="1872103" y="5739598"/>
              <a:ext cx="7140365" cy="465919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97533E-3F70-1049-52B7-750C5807200D}"/>
                </a:ext>
              </a:extLst>
            </p:cNvPr>
            <p:cNvSpPr txBox="1"/>
            <p:nvPr/>
          </p:nvSpPr>
          <p:spPr>
            <a:xfrm>
              <a:off x="1624314" y="5690292"/>
              <a:ext cx="218234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B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8552AC7-44BF-C8CC-CE73-8CF166F6B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86" t="39122" r="4872" b="54191"/>
            <a:stretch/>
          </p:blipFill>
          <p:spPr>
            <a:xfrm>
              <a:off x="7879771" y="9329317"/>
              <a:ext cx="930400" cy="48899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6AD2AD-111E-F212-C3C3-F39A3750DF2B}"/>
                </a:ext>
              </a:extLst>
            </p:cNvPr>
            <p:cNvSpPr txBox="1"/>
            <p:nvPr/>
          </p:nvSpPr>
          <p:spPr>
            <a:xfrm>
              <a:off x="13294165" y="2940017"/>
              <a:ext cx="240765" cy="369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b="1" dirty="0"/>
                <a:t>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49E1990-6686-8738-8D69-EFB26088B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51394" y="1042935"/>
              <a:ext cx="597483" cy="27699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5530CB4-9701-A5E4-C6ED-96B5AC717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13711930" y="1092884"/>
              <a:ext cx="597483" cy="27699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75FCBE8-5447-1B08-4AD9-017780B00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13814866" y="3289587"/>
              <a:ext cx="597483" cy="27699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D40C59F-58AC-EF7E-C9C3-C9DCE0862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8441" y="3792273"/>
              <a:ext cx="441790" cy="20481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73730A-3C83-F3EE-61C4-949263D04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1784" y="5944954"/>
              <a:ext cx="448448" cy="2079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1ACEA1-230A-098F-FFDC-0E896C189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1783" y="8104867"/>
              <a:ext cx="448448" cy="20790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A786232-D70A-4D68-F429-22D3A5600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1" t="35214" r="3979" b="57973"/>
            <a:stretch/>
          </p:blipFill>
          <p:spPr>
            <a:xfrm>
              <a:off x="6961835" y="9271261"/>
              <a:ext cx="917936" cy="52106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62A882-3E04-6DA1-8EEF-7D32C083BD5F}"/>
                </a:ext>
              </a:extLst>
            </p:cNvPr>
            <p:cNvSpPr txBox="1"/>
            <p:nvPr/>
          </p:nvSpPr>
          <p:spPr>
            <a:xfrm flipH="1">
              <a:off x="1624314" y="810403"/>
              <a:ext cx="295462" cy="51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C200506-A70A-5F4C-5ADE-5EC7AB739EAC}"/>
              </a:ext>
            </a:extLst>
          </p:cNvPr>
          <p:cNvSpPr txBox="1"/>
          <p:nvPr/>
        </p:nvSpPr>
        <p:spPr>
          <a:xfrm>
            <a:off x="413817" y="6049119"/>
            <a:ext cx="1139718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5" b="1" dirty="0"/>
              <a:t>Supplemental Figure 8</a:t>
            </a:r>
            <a:r>
              <a:rPr lang="en-US" sz="1125" dirty="0"/>
              <a:t>. Beta Diversity PCoA plots comparing microbiome composition based on variance stabilizing transformed (VST) Euclidean distances in </a:t>
            </a:r>
            <a:r>
              <a:rPr lang="en-US" sz="1125" b="1" dirty="0"/>
              <a:t>A)</a:t>
            </a:r>
            <a:r>
              <a:rPr lang="en-US" sz="1125" dirty="0"/>
              <a:t> Maternal </a:t>
            </a:r>
            <a:r>
              <a:rPr lang="en-US" sz="1125" b="1" dirty="0"/>
              <a:t>(top) </a:t>
            </a:r>
            <a:r>
              <a:rPr lang="en-US" sz="1125" dirty="0"/>
              <a:t>and </a:t>
            </a:r>
            <a:r>
              <a:rPr lang="en-US" sz="1125" b="1" dirty="0"/>
              <a:t>B)</a:t>
            </a:r>
            <a:r>
              <a:rPr lang="en-US" sz="1125" dirty="0"/>
              <a:t> Neonatal </a:t>
            </a:r>
            <a:r>
              <a:rPr lang="en-US" sz="1125" b="1" dirty="0"/>
              <a:t>(bottom) </a:t>
            </a:r>
            <a:r>
              <a:rPr lang="en-US" sz="1125" dirty="0"/>
              <a:t>microbiomes faceted by maternal sample types </a:t>
            </a:r>
            <a:r>
              <a:rPr lang="en-US" sz="1125" b="1" dirty="0"/>
              <a:t>C) </a:t>
            </a:r>
            <a:r>
              <a:rPr lang="en-US" sz="1125" dirty="0"/>
              <a:t>Vaginal Introitus; </a:t>
            </a:r>
            <a:r>
              <a:rPr lang="en-US" sz="1125" b="1" dirty="0"/>
              <a:t>D) </a:t>
            </a:r>
            <a:r>
              <a:rPr lang="en-US" sz="1125" dirty="0" err="1"/>
              <a:t>Midvaginal</a:t>
            </a:r>
            <a:r>
              <a:rPr lang="en-US" sz="1125" dirty="0"/>
              <a:t>;</a:t>
            </a:r>
            <a:r>
              <a:rPr lang="en-US" sz="1125" b="1" dirty="0"/>
              <a:t> E) </a:t>
            </a:r>
            <a:r>
              <a:rPr lang="en-US" sz="1125" dirty="0"/>
              <a:t>Cervix; </a:t>
            </a:r>
            <a:r>
              <a:rPr lang="en-US" sz="1125" b="1" dirty="0"/>
              <a:t>F) </a:t>
            </a:r>
            <a:r>
              <a:rPr lang="en-US" sz="1125" dirty="0"/>
              <a:t>Rectum; and neonatal sample types </a:t>
            </a:r>
            <a:r>
              <a:rPr lang="en-US" sz="1125" b="1" dirty="0"/>
              <a:t>G) </a:t>
            </a:r>
            <a:r>
              <a:rPr lang="en-US" sz="1125" dirty="0"/>
              <a:t>Ear; and </a:t>
            </a:r>
            <a:r>
              <a:rPr lang="en-US" sz="1125" b="1" dirty="0"/>
              <a:t>H) </a:t>
            </a:r>
            <a:r>
              <a:rPr lang="en-US" sz="1125" dirty="0"/>
              <a:t>Stool. Samples are shaped by disease state and colored by sample type in panels A and B, or disease state in panels C-H where Type 1 diabetic microbiomes are depicted in red and control samples are depicted in black. P values significance scores located in the bottom left of each plot were conducted using an </a:t>
            </a:r>
            <a:r>
              <a:rPr lang="en-US" sz="1125" dirty="0" err="1"/>
              <a:t>adonis</a:t>
            </a:r>
            <a:r>
              <a:rPr lang="en-US" sz="1125" dirty="0"/>
              <a:t> permutational ANOVA test comparing ASV counts against disease state (perm= 9999).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7140B-A2FC-9221-4983-C430DD4E9055}"/>
              </a:ext>
            </a:extLst>
          </p:cNvPr>
          <p:cNvSpPr txBox="1"/>
          <p:nvPr/>
        </p:nvSpPr>
        <p:spPr>
          <a:xfrm>
            <a:off x="6596324" y="2519574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0.615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E015D-EF2A-5E02-84CE-EB73D895E044}"/>
              </a:ext>
            </a:extLst>
          </p:cNvPr>
          <p:cNvSpPr txBox="1"/>
          <p:nvPr/>
        </p:nvSpPr>
        <p:spPr>
          <a:xfrm>
            <a:off x="6593101" y="1369256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0.551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A0932A-3532-8940-6796-ABB15F68E393}"/>
              </a:ext>
            </a:extLst>
          </p:cNvPr>
          <p:cNvSpPr txBox="1"/>
          <p:nvPr/>
        </p:nvSpPr>
        <p:spPr>
          <a:xfrm>
            <a:off x="9038778" y="2931506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0.159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A5403B-3717-E7BA-A158-60CD7F673FC7}"/>
              </a:ext>
            </a:extLst>
          </p:cNvPr>
          <p:cNvSpPr txBox="1"/>
          <p:nvPr/>
        </p:nvSpPr>
        <p:spPr>
          <a:xfrm>
            <a:off x="8985411" y="1092992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0.933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ADAAF3-218F-0B1F-A077-B83BD689D62A}"/>
              </a:ext>
            </a:extLst>
          </p:cNvPr>
          <p:cNvSpPr txBox="1"/>
          <p:nvPr/>
        </p:nvSpPr>
        <p:spPr>
          <a:xfrm>
            <a:off x="6578388" y="4094440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0.899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6BAFB-E3DC-ED7D-F97C-8E479E7DA234}"/>
              </a:ext>
            </a:extLst>
          </p:cNvPr>
          <p:cNvSpPr txBox="1"/>
          <p:nvPr/>
        </p:nvSpPr>
        <p:spPr>
          <a:xfrm>
            <a:off x="6593101" y="5735736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 = 0.074</a:t>
            </a:r>
          </a:p>
        </p:txBody>
      </p:sp>
    </p:spTree>
    <p:extLst>
      <p:ext uri="{BB962C8B-B14F-4D97-AF65-F5344CB8AC3E}">
        <p14:creationId xmlns:p14="http://schemas.microsoft.com/office/powerpoint/2010/main" val="162620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1061</Words>
  <Application>Microsoft Office PowerPoint</Application>
  <PresentationFormat>Widescreen</PresentationFormat>
  <Paragraphs>302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5</cp:revision>
  <cp:lastPrinted>2022-07-30T01:19:47Z</cp:lastPrinted>
  <dcterms:created xsi:type="dcterms:W3CDTF">2022-07-21T15:25:38Z</dcterms:created>
  <dcterms:modified xsi:type="dcterms:W3CDTF">2022-07-30T01:28:09Z</dcterms:modified>
</cp:coreProperties>
</file>