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2" r:id="rId2"/>
    <p:sldId id="277" r:id="rId3"/>
    <p:sldId id="279" r:id="rId4"/>
    <p:sldId id="274" r:id="rId5"/>
    <p:sldId id="276" r:id="rId6"/>
    <p:sldId id="275" r:id="rId7"/>
  </p:sldIdLst>
  <p:sldSz cx="18288000" cy="109728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ochum" initials="MJ" lastIdx="1" clrIdx="0">
    <p:extLst>
      <p:ext uri="{19B8F6BF-5375-455C-9EA6-DF929625EA0E}">
        <p15:presenceInfo xmlns:p15="http://schemas.microsoft.com/office/powerpoint/2012/main" userId="8883876d26b07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160" d="100"/>
          <a:sy n="160" d="100"/>
        </p:scale>
        <p:origin x="-996"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795781"/>
            <a:ext cx="13716000" cy="382016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763261"/>
            <a:ext cx="13716000" cy="2649219"/>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7FCA95-A647-447A-ADA1-A1C0D2CA76E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332986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FCA95-A647-447A-ADA1-A1C0D2CA76E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138120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84200"/>
            <a:ext cx="3943350"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84200"/>
            <a:ext cx="11601450"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FCA95-A647-447A-ADA1-A1C0D2CA76E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270055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FCA95-A647-447A-ADA1-A1C0D2CA76E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204480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735582"/>
            <a:ext cx="15773400" cy="456437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7343142"/>
            <a:ext cx="15773400" cy="2400299"/>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7FCA95-A647-447A-ADA1-A1C0D2CA76E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181212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921000"/>
            <a:ext cx="777240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921000"/>
            <a:ext cx="777240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7FCA95-A647-447A-ADA1-A1C0D2CA76E4}"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352943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84201"/>
            <a:ext cx="1577340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689861"/>
            <a:ext cx="7736681" cy="13182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4008120"/>
            <a:ext cx="7736681"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689861"/>
            <a:ext cx="7774782" cy="13182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008120"/>
            <a:ext cx="7774782"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7FCA95-A647-447A-ADA1-A1C0D2CA76E4}"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238248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7FCA95-A647-447A-ADA1-A1C0D2CA76E4}"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75182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FCA95-A647-447A-ADA1-A1C0D2CA76E4}"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107366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731520"/>
            <a:ext cx="5898356" cy="256032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579881"/>
            <a:ext cx="9258300" cy="779780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291840"/>
            <a:ext cx="5898356" cy="609854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C47FCA95-A647-447A-ADA1-A1C0D2CA76E4}"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335595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731520"/>
            <a:ext cx="5898356" cy="256032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579881"/>
            <a:ext cx="9258300" cy="7797800"/>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291840"/>
            <a:ext cx="5898356" cy="609854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C47FCA95-A647-447A-ADA1-A1C0D2CA76E4}"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F9261-04DB-4710-B177-431E93127E90}" type="slidenum">
              <a:rPr lang="en-US" smtClean="0"/>
              <a:t>‹#›</a:t>
            </a:fld>
            <a:endParaRPr lang="en-US"/>
          </a:p>
        </p:txBody>
      </p:sp>
    </p:spTree>
    <p:extLst>
      <p:ext uri="{BB962C8B-B14F-4D97-AF65-F5344CB8AC3E}">
        <p14:creationId xmlns:p14="http://schemas.microsoft.com/office/powerpoint/2010/main" val="92940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84201"/>
            <a:ext cx="1577340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921000"/>
            <a:ext cx="1577340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0170161"/>
            <a:ext cx="4114800" cy="584200"/>
          </a:xfrm>
          <a:prstGeom prst="rect">
            <a:avLst/>
          </a:prstGeom>
        </p:spPr>
        <p:txBody>
          <a:bodyPr vert="horz" lIns="91440" tIns="45720" rIns="91440" bIns="45720" rtlCol="0" anchor="ctr"/>
          <a:lstStyle>
            <a:lvl1pPr algn="l">
              <a:defRPr sz="1800">
                <a:solidFill>
                  <a:schemeClr val="tx1">
                    <a:tint val="75000"/>
                  </a:schemeClr>
                </a:solidFill>
              </a:defRPr>
            </a:lvl1pPr>
          </a:lstStyle>
          <a:p>
            <a:fld id="{C47FCA95-A647-447A-ADA1-A1C0D2CA76E4}" type="datetimeFigureOut">
              <a:rPr lang="en-US" smtClean="0"/>
              <a:t>6/7/2022</a:t>
            </a:fld>
            <a:endParaRPr lang="en-US"/>
          </a:p>
        </p:txBody>
      </p:sp>
      <p:sp>
        <p:nvSpPr>
          <p:cNvPr id="5" name="Footer Placeholder 4"/>
          <p:cNvSpPr>
            <a:spLocks noGrp="1"/>
          </p:cNvSpPr>
          <p:nvPr>
            <p:ph type="ftr" sz="quarter" idx="3"/>
          </p:nvPr>
        </p:nvSpPr>
        <p:spPr>
          <a:xfrm>
            <a:off x="6057900" y="10170161"/>
            <a:ext cx="6172200" cy="584200"/>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0170161"/>
            <a:ext cx="4114800" cy="584200"/>
          </a:xfrm>
          <a:prstGeom prst="rect">
            <a:avLst/>
          </a:prstGeom>
        </p:spPr>
        <p:txBody>
          <a:bodyPr vert="horz" lIns="91440" tIns="45720" rIns="91440" bIns="45720" rtlCol="0" anchor="ctr"/>
          <a:lstStyle>
            <a:lvl1pPr algn="r">
              <a:defRPr sz="1800">
                <a:solidFill>
                  <a:schemeClr val="tx1">
                    <a:tint val="75000"/>
                  </a:schemeClr>
                </a:solidFill>
              </a:defRPr>
            </a:lvl1pPr>
          </a:lstStyle>
          <a:p>
            <a:fld id="{0FFF9261-04DB-4710-B177-431E93127E90}" type="slidenum">
              <a:rPr lang="en-US" smtClean="0"/>
              <a:t>‹#›</a:t>
            </a:fld>
            <a:endParaRPr lang="en-US"/>
          </a:p>
        </p:txBody>
      </p:sp>
    </p:spTree>
    <p:extLst>
      <p:ext uri="{BB962C8B-B14F-4D97-AF65-F5344CB8AC3E}">
        <p14:creationId xmlns:p14="http://schemas.microsoft.com/office/powerpoint/2010/main" val="22765620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adscientist314.github.io/T1D_sourcetracker_network.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BD74C88-C1F9-76A3-A3E3-9387E5BFCBE7}"/>
              </a:ext>
            </a:extLst>
          </p:cNvPr>
          <p:cNvGrpSpPr/>
          <p:nvPr/>
        </p:nvGrpSpPr>
        <p:grpSpPr>
          <a:xfrm>
            <a:off x="991978" y="0"/>
            <a:ext cx="16085491" cy="9704705"/>
            <a:chOff x="954400" y="736752"/>
            <a:chExt cx="16085491" cy="9704705"/>
          </a:xfrm>
        </p:grpSpPr>
        <p:grpSp>
          <p:nvGrpSpPr>
            <p:cNvPr id="22" name="Group 21">
              <a:extLst>
                <a:ext uri="{FF2B5EF4-FFF2-40B4-BE49-F238E27FC236}">
                  <a16:creationId xmlns:a16="http://schemas.microsoft.com/office/drawing/2014/main" id="{AC7E9ED2-E67E-7FB7-88A1-63026A13934D}"/>
                </a:ext>
              </a:extLst>
            </p:cNvPr>
            <p:cNvGrpSpPr/>
            <p:nvPr/>
          </p:nvGrpSpPr>
          <p:grpSpPr>
            <a:xfrm>
              <a:off x="9461240" y="736752"/>
              <a:ext cx="7578651" cy="5311827"/>
              <a:chOff x="9461240" y="749278"/>
              <a:chExt cx="7578651" cy="5311827"/>
            </a:xfrm>
          </p:grpSpPr>
          <p:pic>
            <p:nvPicPr>
              <p:cNvPr id="15" name="Picture 14">
                <a:extLst>
                  <a:ext uri="{FF2B5EF4-FFF2-40B4-BE49-F238E27FC236}">
                    <a16:creationId xmlns:a16="http://schemas.microsoft.com/office/drawing/2014/main" id="{8D0E8A61-A891-0321-ED50-B2BAE787D85D}"/>
                  </a:ext>
                </a:extLst>
              </p:cNvPr>
              <p:cNvPicPr>
                <a:picLocks noChangeAspect="1"/>
              </p:cNvPicPr>
              <p:nvPr/>
            </p:nvPicPr>
            <p:blipFill rotWithShape="1">
              <a:blip r:embed="rId2">
                <a:extLst>
                  <a:ext uri="{28A0092B-C50C-407E-A947-70E740481C1C}">
                    <a14:useLocalDpi xmlns:a14="http://schemas.microsoft.com/office/drawing/2010/main" val="0"/>
                  </a:ext>
                </a:extLst>
              </a:blip>
              <a:srcRect t="20675" r="16441" b="21829"/>
              <a:stretch/>
            </p:blipFill>
            <p:spPr>
              <a:xfrm>
                <a:off x="9461240" y="3546778"/>
                <a:ext cx="3747739" cy="1745471"/>
              </a:xfrm>
              <a:prstGeom prst="rect">
                <a:avLst/>
              </a:prstGeom>
            </p:spPr>
          </p:pic>
          <p:pic>
            <p:nvPicPr>
              <p:cNvPr id="19" name="Picture 18">
                <a:extLst>
                  <a:ext uri="{FF2B5EF4-FFF2-40B4-BE49-F238E27FC236}">
                    <a16:creationId xmlns:a16="http://schemas.microsoft.com/office/drawing/2014/main" id="{7F16332F-8E55-9E08-58BB-ECD3B51BDC90}"/>
                  </a:ext>
                </a:extLst>
              </p:cNvPr>
              <p:cNvPicPr>
                <a:picLocks noChangeAspect="1"/>
              </p:cNvPicPr>
              <p:nvPr/>
            </p:nvPicPr>
            <p:blipFill rotWithShape="1">
              <a:blip r:embed="rId3">
                <a:extLst>
                  <a:ext uri="{28A0092B-C50C-407E-A947-70E740481C1C}">
                    <a14:useLocalDpi xmlns:a14="http://schemas.microsoft.com/office/drawing/2010/main" val="0"/>
                  </a:ext>
                </a:extLst>
              </a:blip>
              <a:srcRect t="4106" r="16441" b="5793"/>
              <a:stretch/>
            </p:blipFill>
            <p:spPr>
              <a:xfrm>
                <a:off x="9461240" y="749278"/>
                <a:ext cx="3747739" cy="2735324"/>
              </a:xfrm>
              <a:prstGeom prst="rect">
                <a:avLst/>
              </a:prstGeom>
            </p:spPr>
          </p:pic>
          <p:pic>
            <p:nvPicPr>
              <p:cNvPr id="17" name="Picture 16">
                <a:extLst>
                  <a:ext uri="{FF2B5EF4-FFF2-40B4-BE49-F238E27FC236}">
                    <a16:creationId xmlns:a16="http://schemas.microsoft.com/office/drawing/2014/main" id="{24F94334-BD12-6448-8E70-49C03F3F09FD}"/>
                  </a:ext>
                </a:extLst>
              </p:cNvPr>
              <p:cNvPicPr>
                <a:picLocks noChangeAspect="1"/>
              </p:cNvPicPr>
              <p:nvPr/>
            </p:nvPicPr>
            <p:blipFill rotWithShape="1">
              <a:blip r:embed="rId4">
                <a:extLst>
                  <a:ext uri="{28A0092B-C50C-407E-A947-70E740481C1C}">
                    <a14:useLocalDpi xmlns:a14="http://schemas.microsoft.com/office/drawing/2010/main" val="0"/>
                  </a:ext>
                </a:extLst>
              </a:blip>
              <a:srcRect t="9899" r="16441"/>
              <a:stretch/>
            </p:blipFill>
            <p:spPr>
              <a:xfrm>
                <a:off x="13272014" y="749278"/>
                <a:ext cx="3747739" cy="2735324"/>
              </a:xfrm>
              <a:prstGeom prst="rect">
                <a:avLst/>
              </a:prstGeom>
            </p:spPr>
          </p:pic>
          <p:pic>
            <p:nvPicPr>
              <p:cNvPr id="13" name="Picture 12">
                <a:extLst>
                  <a:ext uri="{FF2B5EF4-FFF2-40B4-BE49-F238E27FC236}">
                    <a16:creationId xmlns:a16="http://schemas.microsoft.com/office/drawing/2014/main" id="{15EAFDC0-C0FF-A8F5-CB5A-E2F652BF0800}"/>
                  </a:ext>
                </a:extLst>
              </p:cNvPr>
              <p:cNvPicPr>
                <a:picLocks noChangeAspect="1"/>
              </p:cNvPicPr>
              <p:nvPr/>
            </p:nvPicPr>
            <p:blipFill rotWithShape="1">
              <a:blip r:embed="rId5">
                <a:extLst>
                  <a:ext uri="{28A0092B-C50C-407E-A947-70E740481C1C}">
                    <a14:useLocalDpi xmlns:a14="http://schemas.microsoft.com/office/drawing/2010/main" val="0"/>
                  </a:ext>
                </a:extLst>
              </a:blip>
              <a:srcRect r="15992"/>
              <a:stretch/>
            </p:blipFill>
            <p:spPr>
              <a:xfrm>
                <a:off x="13272014" y="3025291"/>
                <a:ext cx="3767877" cy="3035814"/>
              </a:xfrm>
              <a:prstGeom prst="rect">
                <a:avLst/>
              </a:prstGeom>
            </p:spPr>
          </p:pic>
        </p:grpSp>
        <p:grpSp>
          <p:nvGrpSpPr>
            <p:cNvPr id="21" name="Group 20">
              <a:extLst>
                <a:ext uri="{FF2B5EF4-FFF2-40B4-BE49-F238E27FC236}">
                  <a16:creationId xmlns:a16="http://schemas.microsoft.com/office/drawing/2014/main" id="{9CDC3406-629F-73F0-2E6A-2CD4581A92AC}"/>
                </a:ext>
              </a:extLst>
            </p:cNvPr>
            <p:cNvGrpSpPr>
              <a:grpSpLocks noChangeAspect="1"/>
            </p:cNvGrpSpPr>
            <p:nvPr/>
          </p:nvGrpSpPr>
          <p:grpSpPr>
            <a:xfrm>
              <a:off x="1461217" y="1259679"/>
              <a:ext cx="7962137" cy="4265972"/>
              <a:chOff x="2282989" y="1466568"/>
              <a:chExt cx="7140365" cy="3825681"/>
            </a:xfrm>
          </p:grpSpPr>
          <p:pic>
            <p:nvPicPr>
              <p:cNvPr id="3" name="Picture 2">
                <a:extLst>
                  <a:ext uri="{FF2B5EF4-FFF2-40B4-BE49-F238E27FC236}">
                    <a16:creationId xmlns:a16="http://schemas.microsoft.com/office/drawing/2014/main" id="{0363DE7E-DF94-4CE9-D7F9-AD23D6F2D912}"/>
                  </a:ext>
                </a:extLst>
              </p:cNvPr>
              <p:cNvPicPr>
                <a:picLocks noChangeAspect="1"/>
              </p:cNvPicPr>
              <p:nvPr/>
            </p:nvPicPr>
            <p:blipFill rotWithShape="1">
              <a:blip r:embed="rId6">
                <a:extLst>
                  <a:ext uri="{28A0092B-C50C-407E-A947-70E740481C1C}">
                    <a14:useLocalDpi xmlns:a14="http://schemas.microsoft.com/office/drawing/2010/main" val="0"/>
                  </a:ext>
                </a:extLst>
              </a:blip>
              <a:srcRect t="21695" r="14825" b="17458"/>
              <a:stretch/>
            </p:blipFill>
            <p:spPr>
              <a:xfrm>
                <a:off x="2282989" y="1466568"/>
                <a:ext cx="7140365" cy="3825681"/>
              </a:xfrm>
              <a:prstGeom prst="rect">
                <a:avLst/>
              </a:prstGeom>
            </p:spPr>
          </p:pic>
          <p:pic>
            <p:nvPicPr>
              <p:cNvPr id="51" name="Picture 50">
                <a:extLst>
                  <a:ext uri="{FF2B5EF4-FFF2-40B4-BE49-F238E27FC236}">
                    <a16:creationId xmlns:a16="http://schemas.microsoft.com/office/drawing/2014/main" id="{4B1C94D5-7CB4-08A1-B588-8F3D00772B3F}"/>
                  </a:ext>
                </a:extLst>
              </p:cNvPr>
              <p:cNvPicPr>
                <a:picLocks noChangeAspect="1"/>
              </p:cNvPicPr>
              <p:nvPr/>
            </p:nvPicPr>
            <p:blipFill rotWithShape="1">
              <a:blip r:embed="rId6">
                <a:extLst>
                  <a:ext uri="{28A0092B-C50C-407E-A947-70E740481C1C}">
                    <a14:useLocalDpi xmlns:a14="http://schemas.microsoft.com/office/drawing/2010/main" val="0"/>
                  </a:ext>
                </a:extLst>
              </a:blip>
              <a:srcRect l="86001" t="52159" r="1588" b="32859"/>
              <a:stretch/>
            </p:blipFill>
            <p:spPr>
              <a:xfrm>
                <a:off x="2987590" y="1547345"/>
                <a:ext cx="839929" cy="760426"/>
              </a:xfrm>
              <a:prstGeom prst="rect">
                <a:avLst/>
              </a:prstGeom>
            </p:spPr>
          </p:pic>
          <p:pic>
            <p:nvPicPr>
              <p:cNvPr id="52" name="Picture 51">
                <a:extLst>
                  <a:ext uri="{FF2B5EF4-FFF2-40B4-BE49-F238E27FC236}">
                    <a16:creationId xmlns:a16="http://schemas.microsoft.com/office/drawing/2014/main" id="{00FBE24F-E88A-5622-CB7D-FC778224186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3865405" y="1667024"/>
                <a:ext cx="917936" cy="521068"/>
              </a:xfrm>
              <a:prstGeom prst="rect">
                <a:avLst/>
              </a:prstGeom>
            </p:spPr>
          </p:pic>
        </p:grpSp>
        <p:grpSp>
          <p:nvGrpSpPr>
            <p:cNvPr id="23" name="Group 22">
              <a:extLst>
                <a:ext uri="{FF2B5EF4-FFF2-40B4-BE49-F238E27FC236}">
                  <a16:creationId xmlns:a16="http://schemas.microsoft.com/office/drawing/2014/main" id="{72E5B711-CCF1-2A25-639A-37447B195FCD}"/>
                </a:ext>
              </a:extLst>
            </p:cNvPr>
            <p:cNvGrpSpPr/>
            <p:nvPr/>
          </p:nvGrpSpPr>
          <p:grpSpPr>
            <a:xfrm>
              <a:off x="9451171" y="5696938"/>
              <a:ext cx="3767877" cy="4744519"/>
              <a:chOff x="9451171" y="5317578"/>
              <a:chExt cx="3767877" cy="4744519"/>
            </a:xfrm>
          </p:grpSpPr>
          <p:pic>
            <p:nvPicPr>
              <p:cNvPr id="9" name="Picture 8">
                <a:extLst>
                  <a:ext uri="{FF2B5EF4-FFF2-40B4-BE49-F238E27FC236}">
                    <a16:creationId xmlns:a16="http://schemas.microsoft.com/office/drawing/2014/main" id="{879DAE0A-7D4E-C59A-EFAA-103B4AEC550B}"/>
                  </a:ext>
                </a:extLst>
              </p:cNvPr>
              <p:cNvPicPr>
                <a:picLocks noChangeAspect="1"/>
              </p:cNvPicPr>
              <p:nvPr/>
            </p:nvPicPr>
            <p:blipFill rotWithShape="1">
              <a:blip r:embed="rId7">
                <a:extLst>
                  <a:ext uri="{28A0092B-C50C-407E-A947-70E740481C1C}">
                    <a14:useLocalDpi xmlns:a14="http://schemas.microsoft.com/office/drawing/2010/main" val="0"/>
                  </a:ext>
                </a:extLst>
              </a:blip>
              <a:srcRect t="5484" r="16441" b="7377"/>
              <a:stretch/>
            </p:blipFill>
            <p:spPr>
              <a:xfrm>
                <a:off x="9461240" y="7416719"/>
                <a:ext cx="3747739" cy="2645378"/>
              </a:xfrm>
              <a:prstGeom prst="rect">
                <a:avLst/>
              </a:prstGeom>
            </p:spPr>
          </p:pic>
          <p:pic>
            <p:nvPicPr>
              <p:cNvPr id="11" name="Picture 10">
                <a:extLst>
                  <a:ext uri="{FF2B5EF4-FFF2-40B4-BE49-F238E27FC236}">
                    <a16:creationId xmlns:a16="http://schemas.microsoft.com/office/drawing/2014/main" id="{7C872D64-B5C9-72F7-0184-EFD67383A77C}"/>
                  </a:ext>
                </a:extLst>
              </p:cNvPr>
              <p:cNvPicPr>
                <a:picLocks noChangeAspect="1"/>
              </p:cNvPicPr>
              <p:nvPr/>
            </p:nvPicPr>
            <p:blipFill rotWithShape="1">
              <a:blip r:embed="rId8">
                <a:extLst>
                  <a:ext uri="{28A0092B-C50C-407E-A947-70E740481C1C}">
                    <a14:useLocalDpi xmlns:a14="http://schemas.microsoft.com/office/drawing/2010/main" val="0"/>
                  </a:ext>
                </a:extLst>
              </a:blip>
              <a:srcRect t="14884" r="15992" b="16189"/>
              <a:stretch/>
            </p:blipFill>
            <p:spPr>
              <a:xfrm>
                <a:off x="9451171" y="5317578"/>
                <a:ext cx="3767877" cy="2092496"/>
              </a:xfrm>
              <a:prstGeom prst="rect">
                <a:avLst/>
              </a:prstGeom>
            </p:spPr>
          </p:pic>
        </p:grpSp>
        <p:sp>
          <p:nvSpPr>
            <p:cNvPr id="7" name="TextBox 6">
              <a:extLst>
                <a:ext uri="{FF2B5EF4-FFF2-40B4-BE49-F238E27FC236}">
                  <a16:creationId xmlns:a16="http://schemas.microsoft.com/office/drawing/2014/main" id="{F73646BB-FDA0-4FE5-86E6-602DFEA7BEA2}"/>
                </a:ext>
              </a:extLst>
            </p:cNvPr>
            <p:cNvSpPr txBox="1"/>
            <p:nvPr/>
          </p:nvSpPr>
          <p:spPr>
            <a:xfrm rot="16200000">
              <a:off x="469332" y="3177222"/>
              <a:ext cx="1401025" cy="430887"/>
            </a:xfrm>
            <a:prstGeom prst="rect">
              <a:avLst/>
            </a:prstGeom>
            <a:noFill/>
          </p:spPr>
          <p:txBody>
            <a:bodyPr wrap="none" lIns="0" tIns="0" rIns="0" bIns="0" rtlCol="0">
              <a:spAutoFit/>
            </a:bodyPr>
            <a:lstStyle/>
            <a:p>
              <a:r>
                <a:rPr lang="en-US" sz="2800" dirty="0">
                  <a:latin typeface="Arial" panose="020B0604020202020204" pitchFamily="34" charset="0"/>
                  <a:cs typeface="Arial" panose="020B0604020202020204" pitchFamily="34" charset="0"/>
                </a:rPr>
                <a:t>Maternal</a:t>
              </a:r>
            </a:p>
          </p:txBody>
        </p:sp>
        <p:sp>
          <p:nvSpPr>
            <p:cNvPr id="28" name="TextBox 27">
              <a:extLst>
                <a:ext uri="{FF2B5EF4-FFF2-40B4-BE49-F238E27FC236}">
                  <a16:creationId xmlns:a16="http://schemas.microsoft.com/office/drawing/2014/main" id="{A51C27A8-EF46-4DFC-A97B-3789C412931F}"/>
                </a:ext>
              </a:extLst>
            </p:cNvPr>
            <p:cNvSpPr txBox="1"/>
            <p:nvPr/>
          </p:nvSpPr>
          <p:spPr>
            <a:xfrm rot="16200000">
              <a:off x="449294" y="7853754"/>
              <a:ext cx="1441100" cy="430887"/>
            </a:xfrm>
            <a:prstGeom prst="rect">
              <a:avLst/>
            </a:prstGeom>
            <a:noFill/>
          </p:spPr>
          <p:txBody>
            <a:bodyPr wrap="none" lIns="0" tIns="0" rIns="0" bIns="0" rtlCol="0">
              <a:spAutoFit/>
            </a:bodyPr>
            <a:lstStyle/>
            <a:p>
              <a:r>
                <a:rPr lang="en-US" sz="2800" dirty="0">
                  <a:latin typeface="Arial" panose="020B0604020202020204" pitchFamily="34" charset="0"/>
                  <a:cs typeface="Arial" panose="020B0604020202020204" pitchFamily="34" charset="0"/>
                </a:rPr>
                <a:t>Neonatal</a:t>
              </a:r>
            </a:p>
          </p:txBody>
        </p:sp>
        <p:sp>
          <p:nvSpPr>
            <p:cNvPr id="81" name="TextBox 80">
              <a:extLst>
                <a:ext uri="{FF2B5EF4-FFF2-40B4-BE49-F238E27FC236}">
                  <a16:creationId xmlns:a16="http://schemas.microsoft.com/office/drawing/2014/main" id="{46ABF729-2DDE-899A-EBF0-805C7E07998E}"/>
                </a:ext>
              </a:extLst>
            </p:cNvPr>
            <p:cNvSpPr txBox="1"/>
            <p:nvPr/>
          </p:nvSpPr>
          <p:spPr>
            <a:xfrm>
              <a:off x="9464218" y="736752"/>
              <a:ext cx="240764" cy="369332"/>
            </a:xfrm>
            <a:prstGeom prst="rect">
              <a:avLst/>
            </a:prstGeom>
            <a:noFill/>
          </p:spPr>
          <p:txBody>
            <a:bodyPr wrap="square" lIns="0" tIns="0" rIns="0" bIns="0" rtlCol="0">
              <a:spAutoFit/>
            </a:bodyPr>
            <a:lstStyle/>
            <a:p>
              <a:r>
                <a:rPr lang="en-US" sz="2400" b="1" dirty="0"/>
                <a:t>B</a:t>
              </a:r>
            </a:p>
          </p:txBody>
        </p:sp>
        <p:sp>
          <p:nvSpPr>
            <p:cNvPr id="82" name="TextBox 81">
              <a:extLst>
                <a:ext uri="{FF2B5EF4-FFF2-40B4-BE49-F238E27FC236}">
                  <a16:creationId xmlns:a16="http://schemas.microsoft.com/office/drawing/2014/main" id="{07CF109C-E081-1A89-E266-0124B4FC0F9D}"/>
                </a:ext>
              </a:extLst>
            </p:cNvPr>
            <p:cNvSpPr txBox="1"/>
            <p:nvPr/>
          </p:nvSpPr>
          <p:spPr>
            <a:xfrm>
              <a:off x="13294164" y="736752"/>
              <a:ext cx="240764" cy="369332"/>
            </a:xfrm>
            <a:prstGeom prst="rect">
              <a:avLst/>
            </a:prstGeom>
            <a:noFill/>
          </p:spPr>
          <p:txBody>
            <a:bodyPr wrap="square" lIns="0" tIns="0" rIns="0" bIns="0" rtlCol="0">
              <a:spAutoFit/>
            </a:bodyPr>
            <a:lstStyle/>
            <a:p>
              <a:r>
                <a:rPr lang="en-US" sz="2400" b="1" dirty="0"/>
                <a:t>C</a:t>
              </a:r>
            </a:p>
          </p:txBody>
        </p:sp>
        <p:sp>
          <p:nvSpPr>
            <p:cNvPr id="84" name="TextBox 83">
              <a:extLst>
                <a:ext uri="{FF2B5EF4-FFF2-40B4-BE49-F238E27FC236}">
                  <a16:creationId xmlns:a16="http://schemas.microsoft.com/office/drawing/2014/main" id="{1AC81D21-7A99-C556-C1A6-C197F89202F2}"/>
                </a:ext>
              </a:extLst>
            </p:cNvPr>
            <p:cNvSpPr txBox="1"/>
            <p:nvPr/>
          </p:nvSpPr>
          <p:spPr>
            <a:xfrm>
              <a:off x="9461240" y="5578712"/>
              <a:ext cx="172460" cy="369332"/>
            </a:xfrm>
            <a:prstGeom prst="rect">
              <a:avLst/>
            </a:prstGeom>
            <a:noFill/>
          </p:spPr>
          <p:txBody>
            <a:bodyPr wrap="square" lIns="0" tIns="0" rIns="0" bIns="0" rtlCol="0">
              <a:spAutoFit/>
            </a:bodyPr>
            <a:lstStyle/>
            <a:p>
              <a:r>
                <a:rPr lang="en-US" sz="2400" b="1" dirty="0"/>
                <a:t>F</a:t>
              </a:r>
            </a:p>
          </p:txBody>
        </p:sp>
        <p:sp>
          <p:nvSpPr>
            <p:cNvPr id="85" name="TextBox 84">
              <a:extLst>
                <a:ext uri="{FF2B5EF4-FFF2-40B4-BE49-F238E27FC236}">
                  <a16:creationId xmlns:a16="http://schemas.microsoft.com/office/drawing/2014/main" id="{F38C8E21-8CB8-9ECF-0E59-C389E2382F47}"/>
                </a:ext>
              </a:extLst>
            </p:cNvPr>
            <p:cNvSpPr txBox="1"/>
            <p:nvPr/>
          </p:nvSpPr>
          <p:spPr>
            <a:xfrm>
              <a:off x="9464218" y="3392811"/>
              <a:ext cx="202296" cy="369332"/>
            </a:xfrm>
            <a:prstGeom prst="rect">
              <a:avLst/>
            </a:prstGeom>
            <a:noFill/>
          </p:spPr>
          <p:txBody>
            <a:bodyPr wrap="square" lIns="0" tIns="0" rIns="0" bIns="0" rtlCol="0">
              <a:spAutoFit/>
            </a:bodyPr>
            <a:lstStyle/>
            <a:p>
              <a:r>
                <a:rPr lang="en-US" sz="2400" b="1" dirty="0"/>
                <a:t>D</a:t>
              </a:r>
            </a:p>
          </p:txBody>
        </p:sp>
        <p:sp>
          <p:nvSpPr>
            <p:cNvPr id="86" name="TextBox 85">
              <a:extLst>
                <a:ext uri="{FF2B5EF4-FFF2-40B4-BE49-F238E27FC236}">
                  <a16:creationId xmlns:a16="http://schemas.microsoft.com/office/drawing/2014/main" id="{F347FAA9-CD4A-12C5-082E-4C9D5F75AC5D}"/>
                </a:ext>
              </a:extLst>
            </p:cNvPr>
            <p:cNvSpPr txBox="1"/>
            <p:nvPr/>
          </p:nvSpPr>
          <p:spPr>
            <a:xfrm>
              <a:off x="9464218" y="7721325"/>
              <a:ext cx="240764" cy="369332"/>
            </a:xfrm>
            <a:prstGeom prst="rect">
              <a:avLst/>
            </a:prstGeom>
            <a:noFill/>
          </p:spPr>
          <p:txBody>
            <a:bodyPr wrap="square" lIns="0" tIns="0" rIns="0" bIns="0" rtlCol="0">
              <a:spAutoFit/>
            </a:bodyPr>
            <a:lstStyle/>
            <a:p>
              <a:r>
                <a:rPr lang="en-US" sz="2400" b="1" dirty="0"/>
                <a:t>G</a:t>
              </a:r>
            </a:p>
          </p:txBody>
        </p:sp>
        <p:pic>
          <p:nvPicPr>
            <p:cNvPr id="5" name="Picture 4">
              <a:extLst>
                <a:ext uri="{FF2B5EF4-FFF2-40B4-BE49-F238E27FC236}">
                  <a16:creationId xmlns:a16="http://schemas.microsoft.com/office/drawing/2014/main" id="{1A63A3A7-A2D1-AD6D-519A-320B4D33398D}"/>
                </a:ext>
              </a:extLst>
            </p:cNvPr>
            <p:cNvPicPr>
              <a:picLocks noChangeAspect="1"/>
            </p:cNvPicPr>
            <p:nvPr/>
          </p:nvPicPr>
          <p:blipFill rotWithShape="1">
            <a:blip r:embed="rId9">
              <a:extLst>
                <a:ext uri="{28A0092B-C50C-407E-A947-70E740481C1C}">
                  <a14:useLocalDpi xmlns:a14="http://schemas.microsoft.com/office/drawing/2010/main" val="0"/>
                </a:ext>
              </a:extLst>
            </a:blip>
            <a:srcRect t="14890" r="14825" b="11006"/>
            <a:stretch/>
          </p:blipFill>
          <p:spPr>
            <a:xfrm>
              <a:off x="1872103" y="5739598"/>
              <a:ext cx="7140365" cy="4659199"/>
            </a:xfrm>
            <a:prstGeom prst="rect">
              <a:avLst/>
            </a:prstGeom>
          </p:spPr>
        </p:pic>
        <p:sp>
          <p:nvSpPr>
            <p:cNvPr id="89" name="TextBox 88">
              <a:extLst>
                <a:ext uri="{FF2B5EF4-FFF2-40B4-BE49-F238E27FC236}">
                  <a16:creationId xmlns:a16="http://schemas.microsoft.com/office/drawing/2014/main" id="{4797533E-3F70-1049-52B7-750C5807200D}"/>
                </a:ext>
              </a:extLst>
            </p:cNvPr>
            <p:cNvSpPr txBox="1"/>
            <p:nvPr/>
          </p:nvSpPr>
          <p:spPr>
            <a:xfrm>
              <a:off x="1624313" y="5690293"/>
              <a:ext cx="218234" cy="369332"/>
            </a:xfrm>
            <a:prstGeom prst="rect">
              <a:avLst/>
            </a:prstGeom>
            <a:noFill/>
          </p:spPr>
          <p:txBody>
            <a:bodyPr wrap="square" lIns="0" tIns="0" rIns="0" bIns="0" rtlCol="0">
              <a:spAutoFit/>
            </a:bodyPr>
            <a:lstStyle/>
            <a:p>
              <a:r>
                <a:rPr lang="en-US" sz="2400" b="1" dirty="0"/>
                <a:t>H</a:t>
              </a:r>
            </a:p>
          </p:txBody>
        </p:sp>
        <p:pic>
          <p:nvPicPr>
            <p:cNvPr id="30" name="Picture 29">
              <a:extLst>
                <a:ext uri="{FF2B5EF4-FFF2-40B4-BE49-F238E27FC236}">
                  <a16:creationId xmlns:a16="http://schemas.microsoft.com/office/drawing/2014/main" id="{28552AC7-44BF-C8CC-CE73-8CF166F6BCD4}"/>
                </a:ext>
              </a:extLst>
            </p:cNvPr>
            <p:cNvPicPr>
              <a:picLocks noChangeAspect="1"/>
            </p:cNvPicPr>
            <p:nvPr/>
          </p:nvPicPr>
          <p:blipFill rotWithShape="1">
            <a:blip r:embed="rId9">
              <a:extLst>
                <a:ext uri="{28A0092B-C50C-407E-A947-70E740481C1C}">
                  <a14:useLocalDpi xmlns:a14="http://schemas.microsoft.com/office/drawing/2010/main" val="0"/>
                </a:ext>
              </a:extLst>
            </a:blip>
            <a:srcRect l="85586" t="39122" r="4872" b="54191"/>
            <a:stretch/>
          </p:blipFill>
          <p:spPr>
            <a:xfrm>
              <a:off x="7879771" y="9329317"/>
              <a:ext cx="930400" cy="488997"/>
            </a:xfrm>
            <a:prstGeom prst="rect">
              <a:avLst/>
            </a:prstGeom>
          </p:spPr>
        </p:pic>
        <p:sp>
          <p:nvSpPr>
            <p:cNvPr id="83" name="TextBox 82">
              <a:extLst>
                <a:ext uri="{FF2B5EF4-FFF2-40B4-BE49-F238E27FC236}">
                  <a16:creationId xmlns:a16="http://schemas.microsoft.com/office/drawing/2014/main" id="{EF6AD2AD-111E-F212-C3C3-F39A3750DF2B}"/>
                </a:ext>
              </a:extLst>
            </p:cNvPr>
            <p:cNvSpPr txBox="1"/>
            <p:nvPr/>
          </p:nvSpPr>
          <p:spPr>
            <a:xfrm>
              <a:off x="13294164" y="2940018"/>
              <a:ext cx="240764" cy="369332"/>
            </a:xfrm>
            <a:prstGeom prst="rect">
              <a:avLst/>
            </a:prstGeom>
            <a:noFill/>
          </p:spPr>
          <p:txBody>
            <a:bodyPr wrap="square" lIns="0" tIns="0" rIns="0" bIns="0" rtlCol="0">
              <a:spAutoFit/>
            </a:bodyPr>
            <a:lstStyle/>
            <a:p>
              <a:r>
                <a:rPr lang="en-US" sz="2400" b="1" dirty="0"/>
                <a:t>E</a:t>
              </a:r>
            </a:p>
          </p:txBody>
        </p:sp>
        <p:pic>
          <p:nvPicPr>
            <p:cNvPr id="43" name="Picture 42">
              <a:extLst>
                <a:ext uri="{FF2B5EF4-FFF2-40B4-BE49-F238E27FC236}">
                  <a16:creationId xmlns:a16="http://schemas.microsoft.com/office/drawing/2014/main" id="{049E1990-6686-8738-8D69-EFB26088B6DB}"/>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51394" y="1042935"/>
              <a:ext cx="597483" cy="276999"/>
            </a:xfrm>
            <a:prstGeom prst="rect">
              <a:avLst/>
            </a:prstGeom>
          </p:spPr>
        </p:pic>
        <p:pic>
          <p:nvPicPr>
            <p:cNvPr id="44" name="Picture 43">
              <a:extLst>
                <a:ext uri="{FF2B5EF4-FFF2-40B4-BE49-F238E27FC236}">
                  <a16:creationId xmlns:a16="http://schemas.microsoft.com/office/drawing/2014/main" id="{F5530CB4-9701-A5E4-C6ED-96B5AC7171CD}"/>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711930" y="1092884"/>
              <a:ext cx="597483" cy="276999"/>
            </a:xfrm>
            <a:prstGeom prst="rect">
              <a:avLst/>
            </a:prstGeom>
          </p:spPr>
        </p:pic>
        <p:pic>
          <p:nvPicPr>
            <p:cNvPr id="45" name="Picture 44">
              <a:extLst>
                <a:ext uri="{FF2B5EF4-FFF2-40B4-BE49-F238E27FC236}">
                  <a16:creationId xmlns:a16="http://schemas.microsoft.com/office/drawing/2014/main" id="{075FCBE8-5447-1B08-4AD9-017780B003CC}"/>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814866" y="3289587"/>
              <a:ext cx="597483" cy="276999"/>
            </a:xfrm>
            <a:prstGeom prst="rect">
              <a:avLst/>
            </a:prstGeom>
          </p:spPr>
        </p:pic>
        <p:pic>
          <p:nvPicPr>
            <p:cNvPr id="46" name="Picture 45">
              <a:extLst>
                <a:ext uri="{FF2B5EF4-FFF2-40B4-BE49-F238E27FC236}">
                  <a16:creationId xmlns:a16="http://schemas.microsoft.com/office/drawing/2014/main" id="{DD40C59F-58AC-EF7E-C9C3-C9DCE08624B4}"/>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8441" y="3792273"/>
              <a:ext cx="441790" cy="204818"/>
            </a:xfrm>
            <a:prstGeom prst="rect">
              <a:avLst/>
            </a:prstGeom>
          </p:spPr>
        </p:pic>
        <p:pic>
          <p:nvPicPr>
            <p:cNvPr id="49" name="Picture 48">
              <a:extLst>
                <a:ext uri="{FF2B5EF4-FFF2-40B4-BE49-F238E27FC236}">
                  <a16:creationId xmlns:a16="http://schemas.microsoft.com/office/drawing/2014/main" id="{7773730A-3C83-F3EE-61C4-949263D04DB9}"/>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4" y="5944954"/>
              <a:ext cx="448448" cy="207905"/>
            </a:xfrm>
            <a:prstGeom prst="rect">
              <a:avLst/>
            </a:prstGeom>
          </p:spPr>
        </p:pic>
        <p:pic>
          <p:nvPicPr>
            <p:cNvPr id="50" name="Picture 49">
              <a:extLst>
                <a:ext uri="{FF2B5EF4-FFF2-40B4-BE49-F238E27FC236}">
                  <a16:creationId xmlns:a16="http://schemas.microsoft.com/office/drawing/2014/main" id="{601ACEA1-230A-098F-FFDC-0E896C1897B5}"/>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3" y="8104867"/>
              <a:ext cx="448448" cy="207905"/>
            </a:xfrm>
            <a:prstGeom prst="rect">
              <a:avLst/>
            </a:prstGeom>
          </p:spPr>
        </p:pic>
        <p:pic>
          <p:nvPicPr>
            <p:cNvPr id="53" name="Picture 52">
              <a:extLst>
                <a:ext uri="{FF2B5EF4-FFF2-40B4-BE49-F238E27FC236}">
                  <a16:creationId xmlns:a16="http://schemas.microsoft.com/office/drawing/2014/main" id="{2A786232-D70A-4D68-F429-22D3A56007E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6961835" y="9271261"/>
              <a:ext cx="917936" cy="521068"/>
            </a:xfrm>
            <a:prstGeom prst="rect">
              <a:avLst/>
            </a:prstGeom>
          </p:spPr>
        </p:pic>
        <p:sp>
          <p:nvSpPr>
            <p:cNvPr id="80" name="TextBox 79">
              <a:extLst>
                <a:ext uri="{FF2B5EF4-FFF2-40B4-BE49-F238E27FC236}">
                  <a16:creationId xmlns:a16="http://schemas.microsoft.com/office/drawing/2014/main" id="{CB62A882-3E04-6DA1-8EEF-7D32C083BD5F}"/>
                </a:ext>
              </a:extLst>
            </p:cNvPr>
            <p:cNvSpPr txBox="1"/>
            <p:nvPr/>
          </p:nvSpPr>
          <p:spPr>
            <a:xfrm flipH="1">
              <a:off x="1624313" y="810403"/>
              <a:ext cx="295463" cy="461665"/>
            </a:xfrm>
            <a:prstGeom prst="rect">
              <a:avLst/>
            </a:prstGeom>
            <a:noFill/>
          </p:spPr>
          <p:txBody>
            <a:bodyPr wrap="square" rtlCol="0">
              <a:spAutoFit/>
            </a:bodyPr>
            <a:lstStyle/>
            <a:p>
              <a:r>
                <a:rPr lang="en-US" sz="2400" b="1" dirty="0"/>
                <a:t>A</a:t>
              </a:r>
            </a:p>
          </p:txBody>
        </p:sp>
      </p:grpSp>
      <p:sp>
        <p:nvSpPr>
          <p:cNvPr id="39" name="TextBox 38">
            <a:extLst>
              <a:ext uri="{FF2B5EF4-FFF2-40B4-BE49-F238E27FC236}">
                <a16:creationId xmlns:a16="http://schemas.microsoft.com/office/drawing/2014/main" id="{BC200506-A70A-5F4C-5ADE-5EC7AB739EAC}"/>
              </a:ext>
            </a:extLst>
          </p:cNvPr>
          <p:cNvSpPr txBox="1"/>
          <p:nvPr/>
        </p:nvSpPr>
        <p:spPr>
          <a:xfrm>
            <a:off x="1143713" y="9881490"/>
            <a:ext cx="17144287" cy="923330"/>
          </a:xfrm>
          <a:prstGeom prst="rect">
            <a:avLst/>
          </a:prstGeom>
          <a:noFill/>
        </p:spPr>
        <p:txBody>
          <a:bodyPr wrap="square">
            <a:spAutoFit/>
          </a:bodyPr>
          <a:lstStyle/>
          <a:p>
            <a:r>
              <a:rPr lang="en-US" b="1" dirty="0"/>
              <a:t>Supplemental Figure 8</a:t>
            </a:r>
            <a:r>
              <a:rPr lang="en-US" dirty="0"/>
              <a:t>. Beta Diversity </a:t>
            </a:r>
            <a:r>
              <a:rPr lang="en-US" dirty="0" err="1"/>
              <a:t>PCoA</a:t>
            </a:r>
            <a:r>
              <a:rPr lang="en-US" dirty="0"/>
              <a:t> plots comparing microbiome composition based on variance stabilizing transformed (VST) Euclidean distances in Maternal (top) and Neonatal (bottom) microbiomes faceted by sample type. Samples are shaped by disease state and colored by sample type in panels A and H, or disease state in panels B-G where T1D samples are depicted in red and control samples are depicted in black.</a:t>
            </a:r>
          </a:p>
        </p:txBody>
      </p:sp>
    </p:spTree>
    <p:extLst>
      <p:ext uri="{BB962C8B-B14F-4D97-AF65-F5344CB8AC3E}">
        <p14:creationId xmlns:p14="http://schemas.microsoft.com/office/powerpoint/2010/main" val="162620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7D8F4-EFED-BA44-C803-116E217C3D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16" y="1603332"/>
            <a:ext cx="18278758" cy="6772578"/>
          </a:xfrm>
          <a:prstGeom prst="rect">
            <a:avLst/>
          </a:prstGeom>
          <a:noFill/>
        </p:spPr>
      </p:pic>
      <p:sp>
        <p:nvSpPr>
          <p:cNvPr id="9" name="Text Box 19">
            <a:extLst>
              <a:ext uri="{FF2B5EF4-FFF2-40B4-BE49-F238E27FC236}">
                <a16:creationId xmlns:a16="http://schemas.microsoft.com/office/drawing/2014/main" id="{EEAEB2E2-CE37-87DC-78D8-A7F5304D4CB4}"/>
              </a:ext>
            </a:extLst>
          </p:cNvPr>
          <p:cNvSpPr txBox="1"/>
          <p:nvPr/>
        </p:nvSpPr>
        <p:spPr>
          <a:xfrm>
            <a:off x="876821" y="9121548"/>
            <a:ext cx="16997820" cy="138499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b="1" i="0" dirty="0">
                <a:effectLst/>
                <a:latin typeface="Calibri" panose="020F0502020204030204" pitchFamily="34" charset="0"/>
                <a:ea typeface="Calibri" panose="020F0502020204030204" pitchFamily="34" charset="0"/>
                <a:cs typeface="Times New Roman" panose="02020603050405020304" pitchFamily="18" charset="0"/>
              </a:rPr>
              <a:t>Supplemental Figure 9. </a:t>
            </a:r>
            <a:r>
              <a:rPr lang="en-US" i="0" dirty="0">
                <a:effectLst/>
                <a:latin typeface="Calibri" panose="020F0502020204030204" pitchFamily="34" charset="0"/>
                <a:ea typeface="Calibri" panose="020F0502020204030204" pitchFamily="34" charset="0"/>
                <a:cs typeface="Times New Roman" panose="02020603050405020304" pitchFamily="18" charset="0"/>
              </a:rPr>
              <a:t>Beta Diversity </a:t>
            </a:r>
            <a:r>
              <a:rPr lang="en-US" i="0" dirty="0" err="1">
                <a:effectLst/>
                <a:latin typeface="Calibri" panose="020F0502020204030204" pitchFamily="34" charset="0"/>
                <a:ea typeface="Calibri" panose="020F0502020204030204" pitchFamily="34" charset="0"/>
                <a:cs typeface="Times New Roman" panose="02020603050405020304" pitchFamily="18" charset="0"/>
              </a:rPr>
              <a:t>PCoA</a:t>
            </a:r>
            <a:r>
              <a:rPr lang="en-US" i="0" dirty="0">
                <a:effectLst/>
                <a:latin typeface="Calibri" panose="020F0502020204030204" pitchFamily="34" charset="0"/>
                <a:ea typeface="Calibri" panose="020F0502020204030204" pitchFamily="34" charset="0"/>
                <a:cs typeface="Times New Roman" panose="02020603050405020304" pitchFamily="18" charset="0"/>
              </a:rPr>
              <a:t> plots comparing microbiome composition distances based on Bray </a:t>
            </a:r>
            <a:r>
              <a:rPr lang="en-US" i="0" dirty="0" err="1">
                <a:effectLst/>
                <a:latin typeface="Calibri" panose="020F0502020204030204" pitchFamily="34" charset="0"/>
                <a:ea typeface="Calibri" panose="020F0502020204030204" pitchFamily="34" charset="0"/>
                <a:cs typeface="Times New Roman" panose="02020603050405020304" pitchFamily="18" charset="0"/>
              </a:rPr>
              <a:t>curtis</a:t>
            </a:r>
            <a:r>
              <a:rPr lang="en-US" i="0" dirty="0">
                <a:effectLst/>
                <a:latin typeface="Calibri" panose="020F0502020204030204" pitchFamily="34" charset="0"/>
                <a:ea typeface="Calibri" panose="020F0502020204030204" pitchFamily="34" charset="0"/>
                <a:cs typeface="Times New Roman" panose="02020603050405020304" pitchFamily="18" charset="0"/>
              </a:rPr>
              <a:t> dissimilarity indices in Maternal (top) and Neonatal (bottom). Samples are shaped by sample type and colored by disease state (left) where T1D samples are depicted in red and control samples are depicted in black, delivery method (center) where </a:t>
            </a:r>
            <a:r>
              <a:rPr lang="en-US" i="0" dirty="0" err="1">
                <a:effectLst/>
                <a:latin typeface="Calibri" panose="020F0502020204030204" pitchFamily="34" charset="0"/>
                <a:ea typeface="Calibri" panose="020F0502020204030204" pitchFamily="34" charset="0"/>
                <a:cs typeface="Times New Roman" panose="02020603050405020304" pitchFamily="18" charset="0"/>
              </a:rPr>
              <a:t>Csection</a:t>
            </a:r>
            <a:r>
              <a:rPr lang="en-US" i="0" dirty="0">
                <a:effectLst/>
                <a:latin typeface="Calibri" panose="020F0502020204030204" pitchFamily="34" charset="0"/>
                <a:ea typeface="Calibri" panose="020F0502020204030204" pitchFamily="34" charset="0"/>
                <a:cs typeface="Times New Roman" panose="02020603050405020304" pitchFamily="18" charset="0"/>
              </a:rPr>
              <a:t> samples are depicted in red and vaginal delivered microbiomes samples are depicted in black, and 1</a:t>
            </a:r>
            <a:r>
              <a:rPr lang="en-US" i="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i="0" dirty="0">
                <a:effectLst/>
                <a:latin typeface="Calibri" panose="020F0502020204030204" pitchFamily="34" charset="0"/>
                <a:ea typeface="Calibri" panose="020F0502020204030204" pitchFamily="34" charset="0"/>
                <a:cs typeface="Times New Roman" panose="02020603050405020304" pitchFamily="18" charset="0"/>
              </a:rPr>
              <a:t> trimester HbA1c values (right) where maternal 1</a:t>
            </a:r>
            <a:r>
              <a:rPr lang="en-US" i="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i="0" dirty="0">
                <a:effectLst/>
                <a:latin typeface="Calibri" panose="020F0502020204030204" pitchFamily="34" charset="0"/>
                <a:ea typeface="Calibri" panose="020F0502020204030204" pitchFamily="34" charset="0"/>
                <a:cs typeface="Times New Roman" panose="02020603050405020304" pitchFamily="18" charset="0"/>
              </a:rPr>
              <a:t> Trimester uncontrolled samples are depicted in red, controlled diabetes are depicted in black, and nondiabetic samples are depicted in grey. The threshold for defining controlled vs uncontrolled diabetes was based on 1</a:t>
            </a:r>
            <a:r>
              <a:rPr lang="en-US" i="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i="0" dirty="0">
                <a:effectLst/>
                <a:latin typeface="Calibri" panose="020F0502020204030204" pitchFamily="34" charset="0"/>
                <a:ea typeface="Calibri" panose="020F0502020204030204" pitchFamily="34" charset="0"/>
                <a:cs typeface="Times New Roman" panose="02020603050405020304" pitchFamily="18" charset="0"/>
              </a:rPr>
              <a:t> trimester HbA1C values &gt; 7.2.</a:t>
            </a:r>
            <a:endParaRPr lang="en-US"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81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30097C1-8E54-8AB7-9783-76C695F75289}"/>
              </a:ext>
            </a:extLst>
          </p:cNvPr>
          <p:cNvSpPr txBox="1"/>
          <p:nvPr/>
        </p:nvSpPr>
        <p:spPr>
          <a:xfrm>
            <a:off x="2098623" y="9239312"/>
            <a:ext cx="13772064" cy="126464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Supplementary Figure 9.</a:t>
            </a:r>
            <a:r>
              <a:rPr lang="en-US" sz="1800" dirty="0">
                <a:effectLst/>
                <a:latin typeface="Calibri" panose="020F0502020204030204" pitchFamily="34" charset="0"/>
                <a:ea typeface="Calibri" panose="020F0502020204030204" pitchFamily="34" charset="0"/>
                <a:cs typeface="Times New Roman" panose="02020603050405020304" pitchFamily="18" charset="0"/>
              </a:rPr>
              <a:t>  Network of Sourcetracker2 derived maternal contributions (outside nodes) to neonatal microbiomes (inside nodes) by disease states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Control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 </a:t>
            </a:r>
            <a:r>
              <a:rPr lang="en-US" sz="1800" dirty="0">
                <a:effectLst/>
                <a:latin typeface="Calibri" panose="020F0502020204030204" pitchFamily="34" charset="0"/>
                <a:ea typeface="Calibri" panose="020F0502020204030204" pitchFamily="34" charset="0"/>
                <a:cs typeface="Times New Roman" panose="02020603050405020304" pitchFamily="18" charset="0"/>
              </a:rPr>
              <a:t>Type one diabetes by delivery modes Cesarean (left) and Vaginal (right). Results show statistically significant increases in maternal source Anus contributions to the ear microbiome when comparing vaginally delivered neonatal ear microbiomes from type 1 diabetic mothers to the control.</a:t>
            </a:r>
          </a:p>
        </p:txBody>
      </p:sp>
      <p:grpSp>
        <p:nvGrpSpPr>
          <p:cNvPr id="26" name="Group 25">
            <a:extLst>
              <a:ext uri="{FF2B5EF4-FFF2-40B4-BE49-F238E27FC236}">
                <a16:creationId xmlns:a16="http://schemas.microsoft.com/office/drawing/2014/main" id="{A16A2394-9A07-821F-BC2A-F9836F3BC6D8}"/>
              </a:ext>
            </a:extLst>
          </p:cNvPr>
          <p:cNvGrpSpPr/>
          <p:nvPr/>
        </p:nvGrpSpPr>
        <p:grpSpPr>
          <a:xfrm>
            <a:off x="1767969" y="958578"/>
            <a:ext cx="14752063" cy="7406727"/>
            <a:chOff x="1306286" y="711307"/>
            <a:chExt cx="14752063" cy="7406727"/>
          </a:xfrm>
        </p:grpSpPr>
        <p:grpSp>
          <p:nvGrpSpPr>
            <p:cNvPr id="25" name="Group 24">
              <a:extLst>
                <a:ext uri="{FF2B5EF4-FFF2-40B4-BE49-F238E27FC236}">
                  <a16:creationId xmlns:a16="http://schemas.microsoft.com/office/drawing/2014/main" id="{56E280D3-CC82-1DCD-56F2-7A9CF78224E2}"/>
                </a:ext>
              </a:extLst>
            </p:cNvPr>
            <p:cNvGrpSpPr/>
            <p:nvPr/>
          </p:nvGrpSpPr>
          <p:grpSpPr>
            <a:xfrm>
              <a:off x="2192548" y="711307"/>
              <a:ext cx="6361684" cy="7406727"/>
              <a:chOff x="2782316" y="711307"/>
              <a:chExt cx="6361684" cy="7406727"/>
            </a:xfrm>
          </p:grpSpPr>
          <p:grpSp>
            <p:nvGrpSpPr>
              <p:cNvPr id="3" name="Group 2">
                <a:extLst>
                  <a:ext uri="{FF2B5EF4-FFF2-40B4-BE49-F238E27FC236}">
                    <a16:creationId xmlns:a16="http://schemas.microsoft.com/office/drawing/2014/main" id="{85D65C28-0E73-41A3-CF00-5A35CE71A0AD}"/>
                  </a:ext>
                </a:extLst>
              </p:cNvPr>
              <p:cNvGrpSpPr/>
              <p:nvPr/>
            </p:nvGrpSpPr>
            <p:grpSpPr>
              <a:xfrm>
                <a:off x="2782316" y="711307"/>
                <a:ext cx="6361683" cy="959998"/>
                <a:chOff x="3364725" y="711307"/>
                <a:chExt cx="4588902" cy="959998"/>
              </a:xfrm>
            </p:grpSpPr>
            <p:sp>
              <p:nvSpPr>
                <p:cNvPr id="12" name="TextBox 11">
                  <a:extLst>
                    <a:ext uri="{FF2B5EF4-FFF2-40B4-BE49-F238E27FC236}">
                      <a16:creationId xmlns:a16="http://schemas.microsoft.com/office/drawing/2014/main" id="{49C6D7DE-9B71-9FFF-3B5F-F911F4AA2923}"/>
                    </a:ext>
                  </a:extLst>
                </p:cNvPr>
                <p:cNvSpPr txBox="1"/>
                <p:nvPr/>
              </p:nvSpPr>
              <p:spPr>
                <a:xfrm>
                  <a:off x="5203502" y="711307"/>
                  <a:ext cx="911349" cy="523220"/>
                </a:xfrm>
                <a:prstGeom prst="rect">
                  <a:avLst/>
                </a:prstGeom>
                <a:noFill/>
              </p:spPr>
              <p:txBody>
                <a:bodyPr wrap="square" rtlCol="0">
                  <a:spAutoFit/>
                </a:bodyPr>
                <a:lstStyle/>
                <a:p>
                  <a:r>
                    <a:rPr lang="en-US" sz="2800" dirty="0"/>
                    <a:t>Control</a:t>
                  </a:r>
                </a:p>
              </p:txBody>
            </p:sp>
            <p:sp>
              <p:nvSpPr>
                <p:cNvPr id="7" name="TextBox 6">
                  <a:extLst>
                    <a:ext uri="{FF2B5EF4-FFF2-40B4-BE49-F238E27FC236}">
                      <a16:creationId xmlns:a16="http://schemas.microsoft.com/office/drawing/2014/main" id="{829D7A03-F877-D2C8-D5CD-D617595CCAB3}"/>
                    </a:ext>
                  </a:extLst>
                </p:cNvPr>
                <p:cNvSpPr txBox="1"/>
                <p:nvPr/>
              </p:nvSpPr>
              <p:spPr>
                <a:xfrm>
                  <a:off x="3364725" y="1148085"/>
                  <a:ext cx="1099921" cy="523220"/>
                </a:xfrm>
                <a:prstGeom prst="rect">
                  <a:avLst/>
                </a:prstGeom>
                <a:noFill/>
              </p:spPr>
              <p:txBody>
                <a:bodyPr wrap="none" rtlCol="0">
                  <a:spAutoFit/>
                </a:bodyPr>
                <a:lstStyle/>
                <a:p>
                  <a:r>
                    <a:rPr lang="en-US" sz="2800" dirty="0"/>
                    <a:t>Cesarean</a:t>
                  </a:r>
                </a:p>
              </p:txBody>
            </p:sp>
            <p:sp>
              <p:nvSpPr>
                <p:cNvPr id="8" name="TextBox 7">
                  <a:extLst>
                    <a:ext uri="{FF2B5EF4-FFF2-40B4-BE49-F238E27FC236}">
                      <a16:creationId xmlns:a16="http://schemas.microsoft.com/office/drawing/2014/main" id="{31BF513E-2FE4-ED61-6D88-183D13BB795C}"/>
                    </a:ext>
                  </a:extLst>
                </p:cNvPr>
                <p:cNvSpPr txBox="1"/>
                <p:nvPr/>
              </p:nvSpPr>
              <p:spPr>
                <a:xfrm>
                  <a:off x="6721367" y="1148085"/>
                  <a:ext cx="1232260" cy="523220"/>
                </a:xfrm>
                <a:prstGeom prst="rect">
                  <a:avLst/>
                </a:prstGeom>
                <a:noFill/>
              </p:spPr>
              <p:txBody>
                <a:bodyPr wrap="none" rtlCol="0">
                  <a:spAutoFit/>
                </a:bodyPr>
                <a:lstStyle/>
                <a:p>
                  <a:r>
                    <a:rPr lang="en-US" sz="2800" dirty="0"/>
                    <a:t>Vaginal</a:t>
                  </a:r>
                </a:p>
              </p:txBody>
            </p:sp>
          </p:grpSp>
          <p:pic>
            <p:nvPicPr>
              <p:cNvPr id="6" name="Picture 5" descr="Chart, radar chart&#10;&#10;Description automatically generated">
                <a:extLst>
                  <a:ext uri="{FF2B5EF4-FFF2-40B4-BE49-F238E27FC236}">
                    <a16:creationId xmlns:a16="http://schemas.microsoft.com/office/drawing/2014/main" id="{BF2C6858-B9D6-A018-7E09-543043ED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317" y="1733488"/>
                <a:ext cx="6361683" cy="6384546"/>
              </a:xfrm>
              <a:prstGeom prst="rect">
                <a:avLst/>
              </a:prstGeom>
            </p:spPr>
          </p:pic>
        </p:grpSp>
        <p:grpSp>
          <p:nvGrpSpPr>
            <p:cNvPr id="24" name="Group 23">
              <a:extLst>
                <a:ext uri="{FF2B5EF4-FFF2-40B4-BE49-F238E27FC236}">
                  <a16:creationId xmlns:a16="http://schemas.microsoft.com/office/drawing/2014/main" id="{6B63A0D7-DC06-B73A-0CE7-7DDB956DCF95}"/>
                </a:ext>
              </a:extLst>
            </p:cNvPr>
            <p:cNvGrpSpPr/>
            <p:nvPr/>
          </p:nvGrpSpPr>
          <p:grpSpPr>
            <a:xfrm>
              <a:off x="9696665" y="806937"/>
              <a:ext cx="6361684" cy="7215466"/>
              <a:chOff x="9696665" y="711307"/>
              <a:chExt cx="6361684" cy="7215466"/>
            </a:xfrm>
          </p:grpSpPr>
          <p:grpSp>
            <p:nvGrpSpPr>
              <p:cNvPr id="15" name="Group 14">
                <a:extLst>
                  <a:ext uri="{FF2B5EF4-FFF2-40B4-BE49-F238E27FC236}">
                    <a16:creationId xmlns:a16="http://schemas.microsoft.com/office/drawing/2014/main" id="{BDD91F14-62B5-E693-CC7B-D01F97DF1614}"/>
                  </a:ext>
                </a:extLst>
              </p:cNvPr>
              <p:cNvGrpSpPr/>
              <p:nvPr/>
            </p:nvGrpSpPr>
            <p:grpSpPr>
              <a:xfrm>
                <a:off x="9696665" y="711307"/>
                <a:ext cx="6361683" cy="959998"/>
                <a:chOff x="3364725" y="711307"/>
                <a:chExt cx="4588902" cy="959998"/>
              </a:xfrm>
            </p:grpSpPr>
            <p:sp>
              <p:nvSpPr>
                <p:cNvPr id="16" name="TextBox 15">
                  <a:extLst>
                    <a:ext uri="{FF2B5EF4-FFF2-40B4-BE49-F238E27FC236}">
                      <a16:creationId xmlns:a16="http://schemas.microsoft.com/office/drawing/2014/main" id="{36BA41C9-F9B2-BB0E-ECDA-A248F5E5D93B}"/>
                    </a:ext>
                  </a:extLst>
                </p:cNvPr>
                <p:cNvSpPr txBox="1"/>
                <p:nvPr/>
              </p:nvSpPr>
              <p:spPr>
                <a:xfrm>
                  <a:off x="5277501" y="711307"/>
                  <a:ext cx="763351" cy="523220"/>
                </a:xfrm>
                <a:prstGeom prst="rect">
                  <a:avLst/>
                </a:prstGeom>
                <a:noFill/>
              </p:spPr>
              <p:txBody>
                <a:bodyPr wrap="none" rtlCol="0">
                  <a:spAutoFit/>
                </a:bodyPr>
                <a:lstStyle/>
                <a:p>
                  <a:r>
                    <a:rPr lang="en-US" sz="2800" dirty="0"/>
                    <a:t>T1D</a:t>
                  </a:r>
                </a:p>
              </p:txBody>
            </p:sp>
            <p:sp>
              <p:nvSpPr>
                <p:cNvPr id="17" name="TextBox 16">
                  <a:extLst>
                    <a:ext uri="{FF2B5EF4-FFF2-40B4-BE49-F238E27FC236}">
                      <a16:creationId xmlns:a16="http://schemas.microsoft.com/office/drawing/2014/main" id="{F3D919C4-6FDB-7F0D-8FA2-4803A52EBBDC}"/>
                    </a:ext>
                  </a:extLst>
                </p:cNvPr>
                <p:cNvSpPr txBox="1"/>
                <p:nvPr/>
              </p:nvSpPr>
              <p:spPr>
                <a:xfrm>
                  <a:off x="3364725" y="1148085"/>
                  <a:ext cx="1099921" cy="523220"/>
                </a:xfrm>
                <a:prstGeom prst="rect">
                  <a:avLst/>
                </a:prstGeom>
                <a:noFill/>
              </p:spPr>
              <p:txBody>
                <a:bodyPr wrap="none" rtlCol="0">
                  <a:spAutoFit/>
                </a:bodyPr>
                <a:lstStyle/>
                <a:p>
                  <a:r>
                    <a:rPr lang="en-US" sz="2800" dirty="0"/>
                    <a:t>Cesarean</a:t>
                  </a:r>
                </a:p>
              </p:txBody>
            </p:sp>
            <p:sp>
              <p:nvSpPr>
                <p:cNvPr id="18" name="TextBox 17">
                  <a:extLst>
                    <a:ext uri="{FF2B5EF4-FFF2-40B4-BE49-F238E27FC236}">
                      <a16:creationId xmlns:a16="http://schemas.microsoft.com/office/drawing/2014/main" id="{085B12B5-F1A1-85DD-A41F-EFE2C99A6DA9}"/>
                    </a:ext>
                  </a:extLst>
                </p:cNvPr>
                <p:cNvSpPr txBox="1"/>
                <p:nvPr/>
              </p:nvSpPr>
              <p:spPr>
                <a:xfrm>
                  <a:off x="6721367" y="1148085"/>
                  <a:ext cx="1232260" cy="523220"/>
                </a:xfrm>
                <a:prstGeom prst="rect">
                  <a:avLst/>
                </a:prstGeom>
                <a:noFill/>
              </p:spPr>
              <p:txBody>
                <a:bodyPr wrap="none" rtlCol="0">
                  <a:spAutoFit/>
                </a:bodyPr>
                <a:lstStyle/>
                <a:p>
                  <a:r>
                    <a:rPr lang="en-US" sz="2800" dirty="0"/>
                    <a:t>Vaginal</a:t>
                  </a:r>
                </a:p>
              </p:txBody>
            </p:sp>
          </p:grpSp>
          <p:pic>
            <p:nvPicPr>
              <p:cNvPr id="19" name="Picture 18">
                <a:extLst>
                  <a:ext uri="{FF2B5EF4-FFF2-40B4-BE49-F238E27FC236}">
                    <a16:creationId xmlns:a16="http://schemas.microsoft.com/office/drawing/2014/main" id="{019B2216-2962-AB77-8953-520FA03AEB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96666" y="1671305"/>
                <a:ext cx="6361683" cy="6255468"/>
              </a:xfrm>
              <a:prstGeom prst="rect">
                <a:avLst/>
              </a:prstGeom>
            </p:spPr>
          </p:pic>
        </p:grpSp>
        <p:sp>
          <p:nvSpPr>
            <p:cNvPr id="22" name="TextBox 21">
              <a:extLst>
                <a:ext uri="{FF2B5EF4-FFF2-40B4-BE49-F238E27FC236}">
                  <a16:creationId xmlns:a16="http://schemas.microsoft.com/office/drawing/2014/main" id="{B21E5E75-C1E5-CEE0-A825-06910AA5DEB2}"/>
                </a:ext>
              </a:extLst>
            </p:cNvPr>
            <p:cNvSpPr txBox="1"/>
            <p:nvPr/>
          </p:nvSpPr>
          <p:spPr>
            <a:xfrm>
              <a:off x="1306286" y="4106894"/>
              <a:ext cx="630091" cy="615553"/>
            </a:xfrm>
            <a:prstGeom prst="rect">
              <a:avLst/>
            </a:prstGeom>
            <a:noFill/>
          </p:spPr>
          <p:txBody>
            <a:bodyPr wrap="square">
              <a:spAutoFit/>
            </a:bodyPr>
            <a:lstStyle/>
            <a:p>
              <a:r>
                <a:rPr lang="en-US" sz="3400" dirty="0"/>
                <a:t>A)</a:t>
              </a:r>
            </a:p>
          </p:txBody>
        </p:sp>
        <p:sp>
          <p:nvSpPr>
            <p:cNvPr id="23" name="TextBox 22">
              <a:extLst>
                <a:ext uri="{FF2B5EF4-FFF2-40B4-BE49-F238E27FC236}">
                  <a16:creationId xmlns:a16="http://schemas.microsoft.com/office/drawing/2014/main" id="{742A526E-5219-703C-9FEB-56DA0FBA8A91}"/>
                </a:ext>
              </a:extLst>
            </p:cNvPr>
            <p:cNvSpPr txBox="1"/>
            <p:nvPr/>
          </p:nvSpPr>
          <p:spPr>
            <a:xfrm>
              <a:off x="8810403" y="4106894"/>
              <a:ext cx="630091" cy="615553"/>
            </a:xfrm>
            <a:prstGeom prst="rect">
              <a:avLst/>
            </a:prstGeom>
            <a:noFill/>
          </p:spPr>
          <p:txBody>
            <a:bodyPr wrap="square">
              <a:spAutoFit/>
            </a:bodyPr>
            <a:lstStyle/>
            <a:p>
              <a:r>
                <a:rPr lang="en-US" sz="3400" dirty="0"/>
                <a:t>B)</a:t>
              </a:r>
            </a:p>
          </p:txBody>
        </p:sp>
      </p:grpSp>
    </p:spTree>
    <p:extLst>
      <p:ext uri="{BB962C8B-B14F-4D97-AF65-F5344CB8AC3E}">
        <p14:creationId xmlns:p14="http://schemas.microsoft.com/office/powerpoint/2010/main" val="331066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extLst>
              <a:ext uri="{FF2B5EF4-FFF2-40B4-BE49-F238E27FC236}">
                <a16:creationId xmlns:a16="http://schemas.microsoft.com/office/drawing/2014/main" id="{DF91BD7E-E752-6110-9E86-AFE3F28B1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703"/>
            <a:ext cx="10813093" cy="10272438"/>
          </a:xfrm>
          <a:prstGeom prst="rect">
            <a:avLst/>
          </a:prstGeom>
        </p:spPr>
      </p:pic>
      <p:sp>
        <p:nvSpPr>
          <p:cNvPr id="4" name="TextBox 3">
            <a:extLst>
              <a:ext uri="{FF2B5EF4-FFF2-40B4-BE49-F238E27FC236}">
                <a16:creationId xmlns:a16="http://schemas.microsoft.com/office/drawing/2014/main" id="{9F3793B6-02AC-151D-B8B9-AD6B163C04D5}"/>
              </a:ext>
            </a:extLst>
          </p:cNvPr>
          <p:cNvSpPr txBox="1"/>
          <p:nvPr/>
        </p:nvSpPr>
        <p:spPr>
          <a:xfrm>
            <a:off x="0" y="10004522"/>
            <a:ext cx="11974882" cy="968278"/>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Supplementary Figure 9.</a:t>
            </a:r>
            <a:r>
              <a:rPr lang="en-US" sz="1800" dirty="0">
                <a:effectLst/>
                <a:latin typeface="Calibri" panose="020F0502020204030204" pitchFamily="34" charset="0"/>
                <a:ea typeface="Calibri" panose="020F0502020204030204" pitchFamily="34" charset="0"/>
                <a:cs typeface="Times New Roman" panose="02020603050405020304" pitchFamily="18" charset="0"/>
              </a:rPr>
              <a:t>  Network of Sourcetracker2 derived maternal contributions to neonatal microbiomes by disease state, sample type, delivery mode. Results show statistically significant increases in maternal source Anus contributions to the ear microbiome when comparing vaginally delivered neonatal ear microbiomes from type 1 diabetic mothers to the control.</a:t>
            </a:r>
          </a:p>
        </p:txBody>
      </p:sp>
      <p:graphicFrame>
        <p:nvGraphicFramePr>
          <p:cNvPr id="6" name="Table 5">
            <a:extLst>
              <a:ext uri="{FF2B5EF4-FFF2-40B4-BE49-F238E27FC236}">
                <a16:creationId xmlns:a16="http://schemas.microsoft.com/office/drawing/2014/main" id="{56BB601F-F4F0-8E33-FA2F-848BC07E9192}"/>
              </a:ext>
            </a:extLst>
          </p:cNvPr>
          <p:cNvGraphicFramePr>
            <a:graphicFrameLocks noGrp="1"/>
          </p:cNvGraphicFramePr>
          <p:nvPr>
            <p:extLst>
              <p:ext uri="{D42A27DB-BD31-4B8C-83A1-F6EECF244321}">
                <p14:modId xmlns:p14="http://schemas.microsoft.com/office/powerpoint/2010/main" val="3370073052"/>
              </p:ext>
            </p:extLst>
          </p:nvPr>
        </p:nvGraphicFramePr>
        <p:xfrm>
          <a:off x="10359023" y="3977545"/>
          <a:ext cx="7866347" cy="3017710"/>
        </p:xfrm>
        <a:graphic>
          <a:graphicData uri="http://schemas.openxmlformats.org/drawingml/2006/table">
            <a:tbl>
              <a:tblPr firstRow="1" firstCol="1" bandRow="1"/>
              <a:tblGrid>
                <a:gridCol w="830380">
                  <a:extLst>
                    <a:ext uri="{9D8B030D-6E8A-4147-A177-3AD203B41FA5}">
                      <a16:colId xmlns:a16="http://schemas.microsoft.com/office/drawing/2014/main" val="3583062955"/>
                    </a:ext>
                  </a:extLst>
                </a:gridCol>
                <a:gridCol w="542784">
                  <a:extLst>
                    <a:ext uri="{9D8B030D-6E8A-4147-A177-3AD203B41FA5}">
                      <a16:colId xmlns:a16="http://schemas.microsoft.com/office/drawing/2014/main" val="2479120348"/>
                    </a:ext>
                  </a:extLst>
                </a:gridCol>
                <a:gridCol w="719168">
                  <a:extLst>
                    <a:ext uri="{9D8B030D-6E8A-4147-A177-3AD203B41FA5}">
                      <a16:colId xmlns:a16="http://schemas.microsoft.com/office/drawing/2014/main" val="514176885"/>
                    </a:ext>
                  </a:extLst>
                </a:gridCol>
                <a:gridCol w="1139302">
                  <a:extLst>
                    <a:ext uri="{9D8B030D-6E8A-4147-A177-3AD203B41FA5}">
                      <a16:colId xmlns:a16="http://schemas.microsoft.com/office/drawing/2014/main" val="2891191553"/>
                    </a:ext>
                  </a:extLst>
                </a:gridCol>
                <a:gridCol w="1139302">
                  <a:extLst>
                    <a:ext uri="{9D8B030D-6E8A-4147-A177-3AD203B41FA5}">
                      <a16:colId xmlns:a16="http://schemas.microsoft.com/office/drawing/2014/main" val="3319371728"/>
                    </a:ext>
                  </a:extLst>
                </a:gridCol>
                <a:gridCol w="1139302">
                  <a:extLst>
                    <a:ext uri="{9D8B030D-6E8A-4147-A177-3AD203B41FA5}">
                      <a16:colId xmlns:a16="http://schemas.microsoft.com/office/drawing/2014/main" val="174534887"/>
                    </a:ext>
                  </a:extLst>
                </a:gridCol>
                <a:gridCol w="1139302">
                  <a:extLst>
                    <a:ext uri="{9D8B030D-6E8A-4147-A177-3AD203B41FA5}">
                      <a16:colId xmlns:a16="http://schemas.microsoft.com/office/drawing/2014/main" val="1720346803"/>
                    </a:ext>
                  </a:extLst>
                </a:gridCol>
                <a:gridCol w="1216807">
                  <a:extLst>
                    <a:ext uri="{9D8B030D-6E8A-4147-A177-3AD203B41FA5}">
                      <a16:colId xmlns:a16="http://schemas.microsoft.com/office/drawing/2014/main" val="2727880583"/>
                    </a:ext>
                  </a:extLst>
                </a:gridCol>
              </a:tblGrid>
              <a:tr h="301771">
                <a:tc>
                  <a:txBody>
                    <a:bodyPr/>
                    <a:lstStyle/>
                    <a:p>
                      <a:pPr algn="l">
                        <a:lnSpc>
                          <a:spcPct val="107000"/>
                        </a:lnSpc>
                      </a:pPr>
                      <a:endParaRPr lang="en-US" sz="14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gn="l">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gn="l">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301771">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301771">
                <a:tc rowSpan="4">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301771">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78370441"/>
                  </a:ext>
                </a:extLst>
              </a:tr>
              <a:tr h="301771">
                <a:tc vMerge="1">
                  <a:txBody>
                    <a:bodyPr/>
                    <a:lstStyle/>
                    <a:p>
                      <a:endParaRPr lang="en-US"/>
                    </a:p>
                  </a:txBody>
                  <a:tcPr/>
                </a:tc>
                <a:tc rowSpan="2">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864942743"/>
                  </a:ext>
                </a:extLst>
              </a:tr>
              <a:tr h="301771">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922261006"/>
                  </a:ext>
                </a:extLst>
              </a:tr>
              <a:tr h="301771">
                <a:tc rowSpan="4">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79492272"/>
                  </a:ext>
                </a:extLst>
              </a:tr>
              <a:tr h="301771">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798663544"/>
                  </a:ext>
                </a:extLst>
              </a:tr>
              <a:tr h="301771">
                <a:tc vMerge="1">
                  <a:txBody>
                    <a:bodyPr/>
                    <a:lstStyle/>
                    <a:p>
                      <a:endParaRPr lang="en-US"/>
                    </a:p>
                  </a:txBody>
                  <a:tcPr/>
                </a:tc>
                <a:tc rowSpan="2">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607586446"/>
                  </a:ext>
                </a:extLst>
              </a:tr>
              <a:tr h="301771">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F000099E-7A17-0D3D-6843-95A7A9CAC7F8}"/>
              </a:ext>
            </a:extLst>
          </p:cNvPr>
          <p:cNvSpPr txBox="1"/>
          <p:nvPr/>
        </p:nvSpPr>
        <p:spPr>
          <a:xfrm>
            <a:off x="10421655" y="3305630"/>
            <a:ext cx="7866345" cy="671915"/>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Supplementary Table X</a:t>
            </a:r>
            <a:r>
              <a:rPr lang="en-US" sz="1800" dirty="0">
                <a:effectLst/>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486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E77BAB-824A-DE99-E507-E7415C116CF5}"/>
              </a:ext>
            </a:extLst>
          </p:cNvPr>
          <p:cNvSpPr txBox="1"/>
          <p:nvPr/>
        </p:nvSpPr>
        <p:spPr>
          <a:xfrm>
            <a:off x="695195" y="9902068"/>
            <a:ext cx="16897611" cy="671915"/>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Supplementary Figure 10.</a:t>
            </a:r>
            <a:r>
              <a:rPr lang="en-US" sz="1800" dirty="0">
                <a:effectLst/>
                <a:latin typeface="Calibri" panose="020F0502020204030204" pitchFamily="34" charset="0"/>
                <a:ea typeface="Calibri" panose="020F0502020204030204" pitchFamily="34" charset="0"/>
                <a:cs typeface="Times New Roman" panose="02020603050405020304" pitchFamily="18" charset="0"/>
              </a:rPr>
              <a:t>  Sourcetracker2 derived maternal contributions to neonatal microbiomes by sample type and delivery mode. Results show statistically significant increases in maternal source Anus contributions to the ear microbiome when comparing vaginally delivered neonatal ear microbiomes from type 1 diabetic mothers to the control.</a:t>
            </a:r>
          </a:p>
        </p:txBody>
      </p:sp>
      <p:pic>
        <p:nvPicPr>
          <p:cNvPr id="8" name="Picture 7" descr="A picture containing diagram&#10;&#10;Description automatically generated">
            <a:extLst>
              <a:ext uri="{FF2B5EF4-FFF2-40B4-BE49-F238E27FC236}">
                <a16:creationId xmlns:a16="http://schemas.microsoft.com/office/drawing/2014/main" id="{F7738BD3-B911-733B-0F42-E0180D6399E8}"/>
              </a:ext>
            </a:extLst>
          </p:cNvPr>
          <p:cNvPicPr>
            <a:picLocks noChangeAspect="1"/>
          </p:cNvPicPr>
          <p:nvPr/>
        </p:nvPicPr>
        <p:blipFill rotWithShape="1">
          <a:blip r:embed="rId2">
            <a:extLst>
              <a:ext uri="{28A0092B-C50C-407E-A947-70E740481C1C}">
                <a14:useLocalDpi xmlns:a14="http://schemas.microsoft.com/office/drawing/2010/main" val="0"/>
              </a:ext>
            </a:extLst>
          </a:blip>
          <a:srcRect t="10840"/>
          <a:stretch/>
        </p:blipFill>
        <p:spPr bwMode="auto">
          <a:xfrm>
            <a:off x="3737529" y="260982"/>
            <a:ext cx="10812943" cy="96410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10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06536CA-8A1E-D77E-4051-D73A30068151}"/>
              </a:ext>
            </a:extLst>
          </p:cNvPr>
          <p:cNvGraphicFramePr>
            <a:graphicFrameLocks noGrp="1"/>
          </p:cNvGraphicFramePr>
          <p:nvPr>
            <p:extLst>
              <p:ext uri="{D42A27DB-BD31-4B8C-83A1-F6EECF244321}">
                <p14:modId xmlns:p14="http://schemas.microsoft.com/office/powerpoint/2010/main" val="1865439902"/>
              </p:ext>
            </p:extLst>
          </p:nvPr>
        </p:nvGraphicFramePr>
        <p:xfrm>
          <a:off x="2292263" y="1942597"/>
          <a:ext cx="13703474" cy="3017710"/>
        </p:xfrm>
        <a:graphic>
          <a:graphicData uri="http://schemas.openxmlformats.org/drawingml/2006/table">
            <a:tbl>
              <a:tblPr firstRow="1" firstCol="1" bandRow="1"/>
              <a:tblGrid>
                <a:gridCol w="1406095">
                  <a:extLst>
                    <a:ext uri="{9D8B030D-6E8A-4147-A177-3AD203B41FA5}">
                      <a16:colId xmlns:a16="http://schemas.microsoft.com/office/drawing/2014/main" val="3583062955"/>
                    </a:ext>
                  </a:extLst>
                </a:gridCol>
                <a:gridCol w="1143943">
                  <a:extLst>
                    <a:ext uri="{9D8B030D-6E8A-4147-A177-3AD203B41FA5}">
                      <a16:colId xmlns:a16="http://schemas.microsoft.com/office/drawing/2014/main" val="2479120348"/>
                    </a:ext>
                  </a:extLst>
                </a:gridCol>
                <a:gridCol w="1858906">
                  <a:extLst>
                    <a:ext uri="{9D8B030D-6E8A-4147-A177-3AD203B41FA5}">
                      <a16:colId xmlns:a16="http://schemas.microsoft.com/office/drawing/2014/main" val="514176885"/>
                    </a:ext>
                  </a:extLst>
                </a:gridCol>
                <a:gridCol w="1858906">
                  <a:extLst>
                    <a:ext uri="{9D8B030D-6E8A-4147-A177-3AD203B41FA5}">
                      <a16:colId xmlns:a16="http://schemas.microsoft.com/office/drawing/2014/main" val="2891191553"/>
                    </a:ext>
                  </a:extLst>
                </a:gridCol>
                <a:gridCol w="1858906">
                  <a:extLst>
                    <a:ext uri="{9D8B030D-6E8A-4147-A177-3AD203B41FA5}">
                      <a16:colId xmlns:a16="http://schemas.microsoft.com/office/drawing/2014/main" val="3319371728"/>
                    </a:ext>
                  </a:extLst>
                </a:gridCol>
                <a:gridCol w="1858906">
                  <a:extLst>
                    <a:ext uri="{9D8B030D-6E8A-4147-A177-3AD203B41FA5}">
                      <a16:colId xmlns:a16="http://schemas.microsoft.com/office/drawing/2014/main" val="174534887"/>
                    </a:ext>
                  </a:extLst>
                </a:gridCol>
                <a:gridCol w="1858906">
                  <a:extLst>
                    <a:ext uri="{9D8B030D-6E8A-4147-A177-3AD203B41FA5}">
                      <a16:colId xmlns:a16="http://schemas.microsoft.com/office/drawing/2014/main" val="1720346803"/>
                    </a:ext>
                  </a:extLst>
                </a:gridCol>
                <a:gridCol w="1858906">
                  <a:extLst>
                    <a:ext uri="{9D8B030D-6E8A-4147-A177-3AD203B41FA5}">
                      <a16:colId xmlns:a16="http://schemas.microsoft.com/office/drawing/2014/main" val="2727880583"/>
                    </a:ext>
                  </a:extLst>
                </a:gridCol>
              </a:tblGrid>
              <a:tr h="301771">
                <a:tc>
                  <a:txBody>
                    <a:bodyPr/>
                    <a:lstStyle/>
                    <a:p>
                      <a:pPr algn="l">
                        <a:lnSpc>
                          <a:spcPct val="107000"/>
                        </a:lnSpc>
                      </a:pPr>
                      <a:endParaRPr lang="en-US" sz="18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gn="l">
                        <a:lnSpc>
                          <a:spcPct val="107000"/>
                        </a:lnSpc>
                      </a:pPr>
                      <a:endParaRPr lang="en-US" sz="18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gn="l">
                        <a:lnSpc>
                          <a:spcPct val="107000"/>
                        </a:lnSpc>
                      </a:pPr>
                      <a:endParaRPr lang="en-US" sz="18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301771">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301771">
                <a:tc rowSpan="4">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301771">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78370441"/>
                  </a:ext>
                </a:extLst>
              </a:tr>
              <a:tr h="301771">
                <a:tc vMerge="1">
                  <a:txBody>
                    <a:bodyPr/>
                    <a:lstStyle/>
                    <a:p>
                      <a:endParaRPr lang="en-US"/>
                    </a:p>
                  </a:txBody>
                  <a:tcPr/>
                </a:tc>
                <a:tc rowSpan="2">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864942743"/>
                  </a:ext>
                </a:extLst>
              </a:tr>
              <a:tr h="301771">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922261006"/>
                  </a:ext>
                </a:extLst>
              </a:tr>
              <a:tr h="301771">
                <a:tc rowSpan="4">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79492272"/>
                  </a:ext>
                </a:extLst>
              </a:tr>
              <a:tr h="301771">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798663544"/>
                  </a:ext>
                </a:extLst>
              </a:tr>
              <a:tr h="301771">
                <a:tc vMerge="1">
                  <a:txBody>
                    <a:bodyPr/>
                    <a:lstStyle/>
                    <a:p>
                      <a:endParaRPr lang="en-US"/>
                    </a:p>
                  </a:txBody>
                  <a:tcPr/>
                </a:tc>
                <a:tc rowSpan="2">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607586446"/>
                  </a:ext>
                </a:extLst>
              </a:tr>
              <a:tr h="301771">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8B6F50E6-C603-BEE5-1BFC-18BE4C002956}"/>
              </a:ext>
            </a:extLst>
          </p:cNvPr>
          <p:cNvSpPr txBox="1"/>
          <p:nvPr/>
        </p:nvSpPr>
        <p:spPr>
          <a:xfrm>
            <a:off x="2361158" y="1270682"/>
            <a:ext cx="13565685"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Supplementary Table X</a:t>
            </a:r>
            <a:r>
              <a:rPr lang="en-US" sz="1800" dirty="0">
                <a:effectLst/>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749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756</TotalTime>
  <Words>740</Words>
  <Application>Microsoft Office PowerPoint</Application>
  <PresentationFormat>Custom</PresentationFormat>
  <Paragraphs>151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Jochum</dc:creator>
  <cp:lastModifiedBy>Jochum, Michael D.</cp:lastModifiedBy>
  <cp:revision>9</cp:revision>
  <cp:lastPrinted>2022-05-16T21:25:26Z</cp:lastPrinted>
  <dcterms:created xsi:type="dcterms:W3CDTF">2022-05-16T18:00:45Z</dcterms:created>
  <dcterms:modified xsi:type="dcterms:W3CDTF">2022-06-07T23:51:10Z</dcterms:modified>
</cp:coreProperties>
</file>