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7" r:id="rId2"/>
    <p:sldId id="263" r:id="rId3"/>
    <p:sldId id="259" r:id="rId4"/>
    <p:sldId id="266" r:id="rId5"/>
    <p:sldId id="26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659" autoAdjust="0"/>
    <p:restoredTop sz="94660"/>
  </p:normalViewPr>
  <p:slideViewPr>
    <p:cSldViewPr snapToGrid="0">
      <p:cViewPr varScale="1">
        <p:scale>
          <a:sx n="114" d="100"/>
          <a:sy n="114" d="100"/>
        </p:scale>
        <p:origin x="72" y="1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8DE29C-0EDC-4444-86E6-CE22414E5464}" type="datetimeFigureOut">
              <a:rPr lang="en-US" smtClean="0"/>
              <a:t>3/12/2020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039D6-A2AC-4F22-AFCE-14015D09CA72}" type="slidenum">
              <a:rPr lang="en-US" smtClean="0"/>
              <a:t>‹#›</a:t>
            </a:fld>
            <a:endParaRPr lang="en-US"/>
          </a:p>
        </p:txBody>
      </p:sp>
    </p:spTree>
    <p:extLst>
      <p:ext uri="{BB962C8B-B14F-4D97-AF65-F5344CB8AC3E}">
        <p14:creationId xmlns:p14="http://schemas.microsoft.com/office/powerpoint/2010/main" val="1194036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 really sure, but I have several datasets that we have run both 16S amplicon and WGS reads, and was looking for something that could utilize the sensitivity of amplicon sequencing as well as the resolution of WGS sequencing for an integrated comparative or hybrid analysis.</a:t>
            </a:r>
            <a:endParaRPr lang="en-US" dirty="0"/>
          </a:p>
        </p:txBody>
      </p:sp>
      <p:sp>
        <p:nvSpPr>
          <p:cNvPr id="4" name="Slide Number Placeholder 3"/>
          <p:cNvSpPr>
            <a:spLocks noGrp="1"/>
          </p:cNvSpPr>
          <p:nvPr>
            <p:ph type="sldNum" sz="quarter" idx="5"/>
          </p:nvPr>
        </p:nvSpPr>
        <p:spPr/>
        <p:txBody>
          <a:bodyPr/>
          <a:lstStyle/>
          <a:p>
            <a:fld id="{D579C1B6-1039-459D-890C-510714D514DE}" type="slidenum">
              <a:rPr lang="en-US" smtClean="0"/>
              <a:t>2</a:t>
            </a:fld>
            <a:endParaRPr lang="en-US"/>
          </a:p>
        </p:txBody>
      </p:sp>
    </p:spTree>
    <p:extLst>
      <p:ext uri="{BB962C8B-B14F-4D97-AF65-F5344CB8AC3E}">
        <p14:creationId xmlns:p14="http://schemas.microsoft.com/office/powerpoint/2010/main" val="138622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16S data has great strength in samples that are overwhelmed with host DNA, but lack resolution and confidence at the lower taxonomic levels. WGS provides adequate resolution, but are often comprised of 99.99% host, which can mask low abundant microbiomes if not deep-sequenced.</a:t>
            </a:r>
            <a:endParaRPr lang="en-US" dirty="0"/>
          </a:p>
        </p:txBody>
      </p:sp>
      <p:sp>
        <p:nvSpPr>
          <p:cNvPr id="4" name="Slide Number Placeholder 3"/>
          <p:cNvSpPr>
            <a:spLocks noGrp="1"/>
          </p:cNvSpPr>
          <p:nvPr>
            <p:ph type="sldNum" sz="quarter" idx="5"/>
          </p:nvPr>
        </p:nvSpPr>
        <p:spPr/>
        <p:txBody>
          <a:bodyPr/>
          <a:lstStyle/>
          <a:p>
            <a:fld id="{D579C1B6-1039-459D-890C-510714D514DE}" type="slidenum">
              <a:rPr lang="en-US" smtClean="0"/>
              <a:t>3</a:t>
            </a:fld>
            <a:endParaRPr lang="en-US"/>
          </a:p>
        </p:txBody>
      </p:sp>
    </p:spTree>
    <p:extLst>
      <p:ext uri="{BB962C8B-B14F-4D97-AF65-F5344CB8AC3E}">
        <p14:creationId xmlns:p14="http://schemas.microsoft.com/office/powerpoint/2010/main" val="4257287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16S data has great strength in samples that are overwhelmed with host DNA, but lack resolution and confidence at the lower taxonomic levels. WGS provides adequate resolution, but are often comprised of 99.99% host, which can mask low abundant microbiomes if not deep-sequenced.</a:t>
            </a:r>
            <a:endParaRPr lang="en-US" dirty="0"/>
          </a:p>
        </p:txBody>
      </p:sp>
      <p:sp>
        <p:nvSpPr>
          <p:cNvPr id="4" name="Slide Number Placeholder 3"/>
          <p:cNvSpPr>
            <a:spLocks noGrp="1"/>
          </p:cNvSpPr>
          <p:nvPr>
            <p:ph type="sldNum" sz="quarter" idx="5"/>
          </p:nvPr>
        </p:nvSpPr>
        <p:spPr/>
        <p:txBody>
          <a:bodyPr/>
          <a:lstStyle/>
          <a:p>
            <a:fld id="{D579C1B6-1039-459D-890C-510714D514DE}" type="slidenum">
              <a:rPr lang="en-US" smtClean="0"/>
              <a:t>4</a:t>
            </a:fld>
            <a:endParaRPr lang="en-US"/>
          </a:p>
        </p:txBody>
      </p:sp>
    </p:spTree>
    <p:extLst>
      <p:ext uri="{BB962C8B-B14F-4D97-AF65-F5344CB8AC3E}">
        <p14:creationId xmlns:p14="http://schemas.microsoft.com/office/powerpoint/2010/main" val="3447371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16S data has great strength in samples that are overwhelmed with host DNA, but lack resolution and confidence at the lower taxonomic levels. WGS provides adequate resolution, but are often comprised of 99.99% host, which can mask low abundant microbiomes if not deep-sequenced.</a:t>
            </a:r>
            <a:endParaRPr lang="en-US" dirty="0"/>
          </a:p>
        </p:txBody>
      </p:sp>
      <p:sp>
        <p:nvSpPr>
          <p:cNvPr id="4" name="Slide Number Placeholder 3"/>
          <p:cNvSpPr>
            <a:spLocks noGrp="1"/>
          </p:cNvSpPr>
          <p:nvPr>
            <p:ph type="sldNum" sz="quarter" idx="5"/>
          </p:nvPr>
        </p:nvSpPr>
        <p:spPr/>
        <p:txBody>
          <a:bodyPr/>
          <a:lstStyle/>
          <a:p>
            <a:fld id="{D579C1B6-1039-459D-890C-510714D514DE}" type="slidenum">
              <a:rPr lang="en-US" smtClean="0"/>
              <a:t>5</a:t>
            </a:fld>
            <a:endParaRPr lang="en-US"/>
          </a:p>
        </p:txBody>
      </p:sp>
    </p:spTree>
    <p:extLst>
      <p:ext uri="{BB962C8B-B14F-4D97-AF65-F5344CB8AC3E}">
        <p14:creationId xmlns:p14="http://schemas.microsoft.com/office/powerpoint/2010/main" val="3844733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3/12/2020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www.semanticscholar.org/paper/The-Human-Microbiome-Meisel-Grice/2da63dcac729c9e548d5ee05c61ff9ce28d1cc0a/figure/0" TargetMode="External"/><Relationship Id="rId4" Type="http://schemas.openxmlformats.org/officeDocument/2006/relationships/image" Target="../media/image5.jpe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8.emf"/><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BAB7F-9492-4186-A689-132B2495E1CC}"/>
              </a:ext>
            </a:extLst>
          </p:cNvPr>
          <p:cNvSpPr>
            <a:spLocks noGrp="1"/>
          </p:cNvSpPr>
          <p:nvPr>
            <p:ph type="ctrTitle"/>
          </p:nvPr>
        </p:nvSpPr>
        <p:spPr>
          <a:xfrm>
            <a:off x="2554941" y="1964267"/>
            <a:ext cx="8605184" cy="2421464"/>
          </a:xfrm>
        </p:spPr>
        <p:txBody>
          <a:bodyPr/>
          <a:lstStyle/>
          <a:p>
            <a:r>
              <a:rPr lang="en-US" dirty="0"/>
              <a:t>Hybrid microbiome analysis</a:t>
            </a:r>
          </a:p>
        </p:txBody>
      </p:sp>
      <p:sp>
        <p:nvSpPr>
          <p:cNvPr id="3" name="Subtitle 2">
            <a:extLst>
              <a:ext uri="{FF2B5EF4-FFF2-40B4-BE49-F238E27FC236}">
                <a16:creationId xmlns:a16="http://schemas.microsoft.com/office/drawing/2014/main" id="{8A1213AF-D126-4708-AC35-B5544BAC077F}"/>
              </a:ext>
            </a:extLst>
          </p:cNvPr>
          <p:cNvSpPr>
            <a:spLocks noGrp="1"/>
          </p:cNvSpPr>
          <p:nvPr>
            <p:ph type="subTitle" idx="1"/>
          </p:nvPr>
        </p:nvSpPr>
        <p:spPr/>
        <p:txBody>
          <a:bodyPr/>
          <a:lstStyle/>
          <a:p>
            <a:r>
              <a:rPr lang="en-US" dirty="0"/>
              <a:t>Jochum, Michael D</a:t>
            </a:r>
          </a:p>
          <a:p>
            <a:r>
              <a:rPr lang="en-US" dirty="0"/>
              <a:t>12 March 2020</a:t>
            </a:r>
          </a:p>
          <a:p>
            <a:r>
              <a:rPr lang="en-US" dirty="0"/>
              <a:t>Container Camp 2020</a:t>
            </a:r>
          </a:p>
        </p:txBody>
      </p:sp>
    </p:spTree>
    <p:extLst>
      <p:ext uri="{BB962C8B-B14F-4D97-AF65-F5344CB8AC3E}">
        <p14:creationId xmlns:p14="http://schemas.microsoft.com/office/powerpoint/2010/main" val="3685760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13182F9-EF73-4448-BC08-C8DD835E9A70}"/>
              </a:ext>
            </a:extLst>
          </p:cNvPr>
          <p:cNvGrpSpPr/>
          <p:nvPr/>
        </p:nvGrpSpPr>
        <p:grpSpPr>
          <a:xfrm>
            <a:off x="4241631" y="34657"/>
            <a:ext cx="3694855" cy="1723086"/>
            <a:chOff x="130618" y="102197"/>
            <a:chExt cx="5798921" cy="2199939"/>
          </a:xfrm>
        </p:grpSpPr>
        <p:pic>
          <p:nvPicPr>
            <p:cNvPr id="5122" name="Picture 2" descr="Image result for microbiome sequencing workflow">
              <a:extLst>
                <a:ext uri="{FF2B5EF4-FFF2-40B4-BE49-F238E27FC236}">
                  <a16:creationId xmlns:a16="http://schemas.microsoft.com/office/drawing/2014/main" id="{93D06CE5-0AEC-4183-9A2A-FF1E115FCE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6990"/>
            <a:stretch/>
          </p:blipFill>
          <p:spPr bwMode="auto">
            <a:xfrm>
              <a:off x="130618" y="102197"/>
              <a:ext cx="5798921" cy="21999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868B696A-D404-43B4-BD3D-B9E31B0186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70" y="396986"/>
              <a:ext cx="1967123" cy="784757"/>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a:extLst>
              <a:ext uri="{FF2B5EF4-FFF2-40B4-BE49-F238E27FC236}">
                <a16:creationId xmlns:a16="http://schemas.microsoft.com/office/drawing/2014/main" id="{84216190-B72D-44F6-90B0-DE0E7D367887}"/>
              </a:ext>
            </a:extLst>
          </p:cNvPr>
          <p:cNvSpPr/>
          <p:nvPr/>
        </p:nvSpPr>
        <p:spPr>
          <a:xfrm>
            <a:off x="88677" y="6540359"/>
            <a:ext cx="6096000" cy="215444"/>
          </a:xfrm>
          <a:prstGeom prst="rect">
            <a:avLst/>
          </a:prstGeom>
        </p:spPr>
        <p:txBody>
          <a:bodyPr>
            <a:spAutoFit/>
          </a:bodyPr>
          <a:lstStyle/>
          <a:p>
            <a:r>
              <a:rPr lang="en-US" sz="800" dirty="0">
                <a:hlinkClick r:id="rId5"/>
              </a:rPr>
              <a:t>https://www.semanticscholar.org/paper/The-Human-Microbiome-Meisel-Grice/2da63dcac729c9e548d5ee05c61ff9ce28d1cc0a/figure/0</a:t>
            </a:r>
            <a:endParaRPr lang="en-US" sz="800" dirty="0"/>
          </a:p>
        </p:txBody>
      </p:sp>
      <p:grpSp>
        <p:nvGrpSpPr>
          <p:cNvPr id="13" name="Group 12">
            <a:extLst>
              <a:ext uri="{FF2B5EF4-FFF2-40B4-BE49-F238E27FC236}">
                <a16:creationId xmlns:a16="http://schemas.microsoft.com/office/drawing/2014/main" id="{FA77075B-EBF1-439A-BA89-23FE679C59F7}"/>
              </a:ext>
            </a:extLst>
          </p:cNvPr>
          <p:cNvGrpSpPr/>
          <p:nvPr/>
        </p:nvGrpSpPr>
        <p:grpSpPr>
          <a:xfrm>
            <a:off x="370236" y="1423070"/>
            <a:ext cx="11775562" cy="1233433"/>
            <a:chOff x="370236" y="1423070"/>
            <a:chExt cx="11775562" cy="1233433"/>
          </a:xfrm>
        </p:grpSpPr>
        <p:grpSp>
          <p:nvGrpSpPr>
            <p:cNvPr id="11" name="Group 10">
              <a:extLst>
                <a:ext uri="{FF2B5EF4-FFF2-40B4-BE49-F238E27FC236}">
                  <a16:creationId xmlns:a16="http://schemas.microsoft.com/office/drawing/2014/main" id="{199201CC-BD46-4129-9FF8-6BA42352BE2F}"/>
                </a:ext>
              </a:extLst>
            </p:cNvPr>
            <p:cNvGrpSpPr/>
            <p:nvPr/>
          </p:nvGrpSpPr>
          <p:grpSpPr>
            <a:xfrm>
              <a:off x="4241631" y="1751325"/>
              <a:ext cx="7904167" cy="905178"/>
              <a:chOff x="4241631" y="1751325"/>
              <a:chExt cx="7904167" cy="905178"/>
            </a:xfrm>
          </p:grpSpPr>
          <p:pic>
            <p:nvPicPr>
              <p:cNvPr id="7" name="Picture 2" descr="Image result for microbiome sequencing workflow">
                <a:extLst>
                  <a:ext uri="{FF2B5EF4-FFF2-40B4-BE49-F238E27FC236}">
                    <a16:creationId xmlns:a16="http://schemas.microsoft.com/office/drawing/2014/main" id="{B384F1E3-3BE6-468F-B779-5C6780FDD8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661" b="46024"/>
              <a:stretch/>
            </p:blipFill>
            <p:spPr bwMode="auto">
              <a:xfrm>
                <a:off x="4241631" y="1751325"/>
                <a:ext cx="3694855" cy="90517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mplicon vs shotgun sequencing">
                <a:extLst>
                  <a:ext uri="{FF2B5EF4-FFF2-40B4-BE49-F238E27FC236}">
                    <a16:creationId xmlns:a16="http://schemas.microsoft.com/office/drawing/2014/main" id="{6F6D194C-5BE8-4F04-A6CB-0484F6053CF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8633"/>
              <a:stretch/>
            </p:blipFill>
            <p:spPr bwMode="auto">
              <a:xfrm>
                <a:off x="8016134" y="1758875"/>
                <a:ext cx="4129664" cy="858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a:extLst>
                <a:ext uri="{FF2B5EF4-FFF2-40B4-BE49-F238E27FC236}">
                  <a16:creationId xmlns:a16="http://schemas.microsoft.com/office/drawing/2014/main" id="{F682A10D-E6CC-430A-BF56-2C90407F9005}"/>
                </a:ext>
              </a:extLst>
            </p:cNvPr>
            <p:cNvGrpSpPr/>
            <p:nvPr/>
          </p:nvGrpSpPr>
          <p:grpSpPr>
            <a:xfrm>
              <a:off x="370236" y="1423070"/>
              <a:ext cx="3671457" cy="1231717"/>
              <a:chOff x="27737" y="2316165"/>
              <a:chExt cx="3431268" cy="1151137"/>
            </a:xfrm>
          </p:grpSpPr>
          <p:pic>
            <p:nvPicPr>
              <p:cNvPr id="14" name="Picture 2" descr="Image result for amplicon vs shotgun sequencing">
                <a:extLst>
                  <a:ext uri="{FF2B5EF4-FFF2-40B4-BE49-F238E27FC236}">
                    <a16:creationId xmlns:a16="http://schemas.microsoft.com/office/drawing/2014/main" id="{5566D195-C417-4E6A-ADE3-5191FAAEDCF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40931"/>
              <a:stretch/>
            </p:blipFill>
            <p:spPr bwMode="auto">
              <a:xfrm>
                <a:off x="27737" y="2449221"/>
                <a:ext cx="3430971" cy="101808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mage result for amplicon vs shotgun sequencing">
                <a:extLst>
                  <a:ext uri="{FF2B5EF4-FFF2-40B4-BE49-F238E27FC236}">
                    <a16:creationId xmlns:a16="http://schemas.microsoft.com/office/drawing/2014/main" id="{D594D915-A168-4730-83B8-FE1772060B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7" b="92143"/>
              <a:stretch/>
            </p:blipFill>
            <p:spPr bwMode="auto">
              <a:xfrm>
                <a:off x="28034" y="2316165"/>
                <a:ext cx="3430971" cy="134949"/>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8" name="Picture 2">
            <a:extLst>
              <a:ext uri="{FF2B5EF4-FFF2-40B4-BE49-F238E27FC236}">
                <a16:creationId xmlns:a16="http://schemas.microsoft.com/office/drawing/2014/main" id="{8D62CBD9-2E9B-4DBB-B7E7-2A335AF65C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30" y="2684278"/>
            <a:ext cx="5988723" cy="414528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a:extLst>
              <a:ext uri="{FF2B5EF4-FFF2-40B4-BE49-F238E27FC236}">
                <a16:creationId xmlns:a16="http://schemas.microsoft.com/office/drawing/2014/main" id="{34789253-B908-4249-8D16-2CDDA1D96A2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0277" y="2684071"/>
            <a:ext cx="5990644" cy="414549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A screenshot of a cell phone&#10;&#10;Description automatically generated">
            <a:extLst>
              <a:ext uri="{FF2B5EF4-FFF2-40B4-BE49-F238E27FC236}">
                <a16:creationId xmlns:a16="http://schemas.microsoft.com/office/drawing/2014/main" id="{7F43D660-44F1-40EC-B465-D4523E67F005}"/>
              </a:ext>
            </a:extLst>
          </p:cNvPr>
          <p:cNvPicPr>
            <a:picLocks noChangeAspect="1"/>
          </p:cNvPicPr>
          <p:nvPr/>
        </p:nvPicPr>
        <p:blipFill rotWithShape="1">
          <a:blip r:embed="rId9"/>
          <a:srcRect r="52223"/>
          <a:stretch/>
        </p:blipFill>
        <p:spPr>
          <a:xfrm>
            <a:off x="43908" y="696397"/>
            <a:ext cx="4118076" cy="1953183"/>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3ABB54E6-3E64-4E86-BDB9-77ACD26EEC6E}"/>
              </a:ext>
            </a:extLst>
          </p:cNvPr>
          <p:cNvPicPr>
            <a:picLocks noChangeAspect="1"/>
          </p:cNvPicPr>
          <p:nvPr/>
        </p:nvPicPr>
        <p:blipFill rotWithShape="1">
          <a:blip r:embed="rId9"/>
          <a:srcRect l="49948"/>
          <a:stretch/>
        </p:blipFill>
        <p:spPr>
          <a:xfrm>
            <a:off x="8016134" y="753197"/>
            <a:ext cx="4116899" cy="1863857"/>
          </a:xfrm>
          <a:prstGeom prst="rect">
            <a:avLst/>
          </a:prstGeom>
        </p:spPr>
      </p:pic>
    </p:spTree>
    <p:extLst>
      <p:ext uri="{BB962C8B-B14F-4D97-AF65-F5344CB8AC3E}">
        <p14:creationId xmlns:p14="http://schemas.microsoft.com/office/powerpoint/2010/main" val="375887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ldTgt/>
                                        </p:tgtEl>
                                        <p:attrNameLst>
                                          <p:attrName>style.visibility</p:attrName>
                                        </p:attrNameLst>
                                      </p:cBhvr>
                                      <p:to>
                                        <p:strVal val="visible"/>
                                      </p:to>
                                    </p:set>
                                    <p:animEffect transition="in" filter="fade">
                                      <p:cBhvr>
                                        <p:cTn id="7" dur="500"/>
                                        <p:tgtEl>
                                          <p:sld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EA33DB-C0EC-49A9-A261-4CE079201827}"/>
              </a:ext>
            </a:extLst>
          </p:cNvPr>
          <p:cNvPicPr>
            <a:picLocks noChangeAspect="1"/>
          </p:cNvPicPr>
          <p:nvPr/>
        </p:nvPicPr>
        <p:blipFill rotWithShape="1">
          <a:blip r:embed="rId3"/>
          <a:srcRect b="62446"/>
          <a:stretch/>
        </p:blipFill>
        <p:spPr>
          <a:xfrm>
            <a:off x="201336" y="1627022"/>
            <a:ext cx="6214014" cy="3030524"/>
          </a:xfrm>
          <a:prstGeom prst="rect">
            <a:avLst/>
          </a:prstGeom>
        </p:spPr>
      </p:pic>
      <p:pic>
        <p:nvPicPr>
          <p:cNvPr id="3" name="Picture 2">
            <a:extLst>
              <a:ext uri="{FF2B5EF4-FFF2-40B4-BE49-F238E27FC236}">
                <a16:creationId xmlns:a16="http://schemas.microsoft.com/office/drawing/2014/main" id="{8169B8A1-16BE-4833-828A-D9E405E05817}"/>
              </a:ext>
            </a:extLst>
          </p:cNvPr>
          <p:cNvPicPr>
            <a:picLocks noChangeAspect="1"/>
          </p:cNvPicPr>
          <p:nvPr/>
        </p:nvPicPr>
        <p:blipFill rotWithShape="1">
          <a:blip r:embed="rId3"/>
          <a:srcRect t="58328" b="24302"/>
          <a:stretch/>
        </p:blipFill>
        <p:spPr>
          <a:xfrm>
            <a:off x="6737075" y="75501"/>
            <a:ext cx="5280837" cy="1191238"/>
          </a:xfrm>
          <a:prstGeom prst="rect">
            <a:avLst/>
          </a:prstGeom>
        </p:spPr>
      </p:pic>
      <p:pic>
        <p:nvPicPr>
          <p:cNvPr id="2" name="Picture 1">
            <a:extLst>
              <a:ext uri="{FF2B5EF4-FFF2-40B4-BE49-F238E27FC236}">
                <a16:creationId xmlns:a16="http://schemas.microsoft.com/office/drawing/2014/main" id="{A5C2ED7B-129E-4C00-84D4-1D2D4DFD2703}"/>
              </a:ext>
            </a:extLst>
          </p:cNvPr>
          <p:cNvPicPr>
            <a:picLocks noChangeAspect="1"/>
          </p:cNvPicPr>
          <p:nvPr/>
        </p:nvPicPr>
        <p:blipFill>
          <a:blip r:embed="rId4"/>
          <a:stretch>
            <a:fillRect/>
          </a:stretch>
        </p:blipFill>
        <p:spPr>
          <a:xfrm>
            <a:off x="6744549" y="1346432"/>
            <a:ext cx="5265888" cy="1417739"/>
          </a:xfrm>
          <a:prstGeom prst="rect">
            <a:avLst/>
          </a:prstGeom>
        </p:spPr>
      </p:pic>
      <p:pic>
        <p:nvPicPr>
          <p:cNvPr id="5" name="Picture 4">
            <a:extLst>
              <a:ext uri="{FF2B5EF4-FFF2-40B4-BE49-F238E27FC236}">
                <a16:creationId xmlns:a16="http://schemas.microsoft.com/office/drawing/2014/main" id="{ADEB9D29-7500-4ED4-8133-B32E45BAF388}"/>
              </a:ext>
            </a:extLst>
          </p:cNvPr>
          <p:cNvPicPr>
            <a:picLocks noChangeAspect="1"/>
          </p:cNvPicPr>
          <p:nvPr/>
        </p:nvPicPr>
        <p:blipFill rotWithShape="1">
          <a:blip r:embed="rId5"/>
          <a:srcRect t="1" b="1602"/>
          <a:stretch/>
        </p:blipFill>
        <p:spPr>
          <a:xfrm>
            <a:off x="6760043" y="2877421"/>
            <a:ext cx="5283950" cy="3791826"/>
          </a:xfrm>
          <a:prstGeom prst="rect">
            <a:avLst/>
          </a:prstGeom>
        </p:spPr>
      </p:pic>
    </p:spTree>
    <p:extLst>
      <p:ext uri="{BB962C8B-B14F-4D97-AF65-F5344CB8AC3E}">
        <p14:creationId xmlns:p14="http://schemas.microsoft.com/office/powerpoint/2010/main" val="292711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0" name="Group 599">
            <a:extLst>
              <a:ext uri="{FF2B5EF4-FFF2-40B4-BE49-F238E27FC236}">
                <a16:creationId xmlns:a16="http://schemas.microsoft.com/office/drawing/2014/main" id="{D6CE938F-C82F-4818-91D6-523450BE2DDF}"/>
              </a:ext>
            </a:extLst>
          </p:cNvPr>
          <p:cNvGrpSpPr/>
          <p:nvPr/>
        </p:nvGrpSpPr>
        <p:grpSpPr>
          <a:xfrm>
            <a:off x="2672005" y="988150"/>
            <a:ext cx="3317560" cy="4881700"/>
            <a:chOff x="2831149" y="1210293"/>
            <a:chExt cx="2197940" cy="4437415"/>
          </a:xfrm>
        </p:grpSpPr>
        <p:grpSp>
          <p:nvGrpSpPr>
            <p:cNvPr id="599" name="Group 598">
              <a:extLst>
                <a:ext uri="{FF2B5EF4-FFF2-40B4-BE49-F238E27FC236}">
                  <a16:creationId xmlns:a16="http://schemas.microsoft.com/office/drawing/2014/main" id="{E1158C99-7383-4F06-A2CF-63F06301E3A2}"/>
                </a:ext>
              </a:extLst>
            </p:cNvPr>
            <p:cNvGrpSpPr/>
            <p:nvPr/>
          </p:nvGrpSpPr>
          <p:grpSpPr>
            <a:xfrm>
              <a:off x="2849365" y="1604439"/>
              <a:ext cx="2179724" cy="3649123"/>
              <a:chOff x="-8236" y="47544"/>
              <a:chExt cx="3732451" cy="6557352"/>
            </a:xfrm>
          </p:grpSpPr>
          <p:sp>
            <p:nvSpPr>
              <p:cNvPr id="593" name="Rectangle: Rounded Corners 592">
                <a:extLst>
                  <a:ext uri="{FF2B5EF4-FFF2-40B4-BE49-F238E27FC236}">
                    <a16:creationId xmlns:a16="http://schemas.microsoft.com/office/drawing/2014/main" id="{09BD1CC6-92B5-40C3-9328-37B1A77CFF4F}"/>
                  </a:ext>
                </a:extLst>
              </p:cNvPr>
              <p:cNvSpPr/>
              <p:nvPr/>
            </p:nvSpPr>
            <p:spPr>
              <a:xfrm>
                <a:off x="-8236" y="3148928"/>
                <a:ext cx="3732451" cy="3455968"/>
              </a:xfrm>
              <a:prstGeom prst="roundRect">
                <a:avLst>
                  <a:gd name="adj" fmla="val 3174"/>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8" name="Group 597">
                <a:extLst>
                  <a:ext uri="{FF2B5EF4-FFF2-40B4-BE49-F238E27FC236}">
                    <a16:creationId xmlns:a16="http://schemas.microsoft.com/office/drawing/2014/main" id="{4D93A763-DD39-4D70-B8FD-4EE5DF12D67D}"/>
                  </a:ext>
                </a:extLst>
              </p:cNvPr>
              <p:cNvGrpSpPr/>
              <p:nvPr/>
            </p:nvGrpSpPr>
            <p:grpSpPr>
              <a:xfrm>
                <a:off x="48448" y="47544"/>
                <a:ext cx="3675767" cy="6557351"/>
                <a:chOff x="48448" y="47544"/>
                <a:chExt cx="3675767" cy="6557351"/>
              </a:xfrm>
            </p:grpSpPr>
            <p:sp>
              <p:nvSpPr>
                <p:cNvPr id="589" name="Rectangle: Rounded Corners 588">
                  <a:extLst>
                    <a:ext uri="{FF2B5EF4-FFF2-40B4-BE49-F238E27FC236}">
                      <a16:creationId xmlns:a16="http://schemas.microsoft.com/office/drawing/2014/main" id="{7E3A82F7-E32F-46DE-99FB-5A38631196BF}"/>
                    </a:ext>
                  </a:extLst>
                </p:cNvPr>
                <p:cNvSpPr/>
                <p:nvPr/>
              </p:nvSpPr>
              <p:spPr>
                <a:xfrm>
                  <a:off x="218262" y="47544"/>
                  <a:ext cx="1895412" cy="3101383"/>
                </a:xfrm>
                <a:prstGeom prst="roundRect">
                  <a:avLst>
                    <a:gd name="adj" fmla="val 6179"/>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A1BCDAAC-30E9-4B63-A3AC-C733301686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48" y="89936"/>
                  <a:ext cx="3675767" cy="6514959"/>
                </a:xfrm>
                <a:prstGeom prst="rect">
                  <a:avLst/>
                </a:prstGeom>
              </p:spPr>
            </p:pic>
          </p:grpSp>
        </p:grpSp>
        <p:sp>
          <p:nvSpPr>
            <p:cNvPr id="596" name="TextBox 595">
              <a:extLst>
                <a:ext uri="{FF2B5EF4-FFF2-40B4-BE49-F238E27FC236}">
                  <a16:creationId xmlns:a16="http://schemas.microsoft.com/office/drawing/2014/main" id="{6BA39935-A054-4C52-BB69-1519451A52EA}"/>
                </a:ext>
              </a:extLst>
            </p:cNvPr>
            <p:cNvSpPr txBox="1"/>
            <p:nvPr/>
          </p:nvSpPr>
          <p:spPr>
            <a:xfrm>
              <a:off x="2981638" y="1210293"/>
              <a:ext cx="1260258" cy="335719"/>
            </a:xfrm>
            <a:prstGeom prst="rect">
              <a:avLst/>
            </a:prstGeom>
            <a:noFill/>
          </p:spPr>
          <p:txBody>
            <a:bodyPr wrap="square" rtlCol="0">
              <a:spAutoFit/>
            </a:bodyPr>
            <a:lstStyle/>
            <a:p>
              <a:pPr algn="ctr"/>
              <a:r>
                <a:rPr lang="en-US" dirty="0"/>
                <a:t>Analysis Pipeline</a:t>
              </a:r>
            </a:p>
          </p:txBody>
        </p:sp>
        <p:sp>
          <p:nvSpPr>
            <p:cNvPr id="597" name="TextBox 596">
              <a:extLst>
                <a:ext uri="{FF2B5EF4-FFF2-40B4-BE49-F238E27FC236}">
                  <a16:creationId xmlns:a16="http://schemas.microsoft.com/office/drawing/2014/main" id="{BD000D27-E5B7-4ED8-9F32-A1E7AB9CFF87}"/>
                </a:ext>
              </a:extLst>
            </p:cNvPr>
            <p:cNvSpPr txBox="1"/>
            <p:nvPr/>
          </p:nvSpPr>
          <p:spPr>
            <a:xfrm>
              <a:off x="2831149" y="5311989"/>
              <a:ext cx="2184631" cy="335719"/>
            </a:xfrm>
            <a:prstGeom prst="rect">
              <a:avLst/>
            </a:prstGeom>
            <a:noFill/>
          </p:spPr>
          <p:txBody>
            <a:bodyPr wrap="square" rtlCol="0">
              <a:spAutoFit/>
            </a:bodyPr>
            <a:lstStyle/>
            <a:p>
              <a:pPr algn="ctr"/>
              <a:r>
                <a:rPr lang="en-US" dirty="0"/>
                <a:t>Interpretation Pipeline</a:t>
              </a:r>
            </a:p>
          </p:txBody>
        </p:sp>
      </p:grpSp>
      <p:grpSp>
        <p:nvGrpSpPr>
          <p:cNvPr id="4" name="Group 3">
            <a:extLst>
              <a:ext uri="{FF2B5EF4-FFF2-40B4-BE49-F238E27FC236}">
                <a16:creationId xmlns:a16="http://schemas.microsoft.com/office/drawing/2014/main" id="{D4C56E9F-5786-4163-A208-C8BAFCF798B7}"/>
              </a:ext>
            </a:extLst>
          </p:cNvPr>
          <p:cNvGrpSpPr/>
          <p:nvPr/>
        </p:nvGrpSpPr>
        <p:grpSpPr>
          <a:xfrm>
            <a:off x="6139542" y="75646"/>
            <a:ext cx="6215176" cy="6234320"/>
            <a:chOff x="6139542" y="75646"/>
            <a:chExt cx="6215176" cy="6234320"/>
          </a:xfrm>
        </p:grpSpPr>
        <p:grpSp>
          <p:nvGrpSpPr>
            <p:cNvPr id="595" name="Group 594">
              <a:extLst>
                <a:ext uri="{FF2B5EF4-FFF2-40B4-BE49-F238E27FC236}">
                  <a16:creationId xmlns:a16="http://schemas.microsoft.com/office/drawing/2014/main" id="{DE600C62-1926-4AC5-ABCB-2AA63FD2C25E}"/>
                </a:ext>
              </a:extLst>
            </p:cNvPr>
            <p:cNvGrpSpPr/>
            <p:nvPr/>
          </p:nvGrpSpPr>
          <p:grpSpPr>
            <a:xfrm>
              <a:off x="6139542" y="548034"/>
              <a:ext cx="6215176" cy="5761932"/>
              <a:chOff x="6128220" y="1096068"/>
              <a:chExt cx="6215176" cy="5761932"/>
            </a:xfrm>
          </p:grpSpPr>
          <p:sp>
            <p:nvSpPr>
              <p:cNvPr id="592" name="Rectangle: Rounded Corners 591">
                <a:extLst>
                  <a:ext uri="{FF2B5EF4-FFF2-40B4-BE49-F238E27FC236}">
                    <a16:creationId xmlns:a16="http://schemas.microsoft.com/office/drawing/2014/main" id="{626BC5D9-AA48-4F77-B2E7-1B4860259FA0}"/>
                  </a:ext>
                </a:extLst>
              </p:cNvPr>
              <p:cNvSpPr/>
              <p:nvPr/>
            </p:nvSpPr>
            <p:spPr>
              <a:xfrm>
                <a:off x="6206940" y="1096068"/>
                <a:ext cx="5936612" cy="5565123"/>
              </a:xfrm>
              <a:prstGeom prst="roundRect">
                <a:avLst>
                  <a:gd name="adj" fmla="val 3174"/>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88" name="Picture 587" descr="A picture containing screenshot&#10;&#10;Description automatically generated">
                <a:extLst>
                  <a:ext uri="{FF2B5EF4-FFF2-40B4-BE49-F238E27FC236}">
                    <a16:creationId xmlns:a16="http://schemas.microsoft.com/office/drawing/2014/main" id="{B661A403-333B-4435-A69F-6E30F08F200D}"/>
                  </a:ext>
                </a:extLst>
              </p:cNvPr>
              <p:cNvPicPr>
                <a:picLocks noChangeAspect="1"/>
              </p:cNvPicPr>
              <p:nvPr/>
            </p:nvPicPr>
            <p:blipFill rotWithShape="1">
              <a:blip r:embed="rId5"/>
              <a:srcRect l="-2671" t="47485" r="-2463" b="-1827"/>
              <a:stretch/>
            </p:blipFill>
            <p:spPr>
              <a:xfrm>
                <a:off x="6128220" y="1174792"/>
                <a:ext cx="6215176" cy="5683208"/>
              </a:xfrm>
              <a:prstGeom prst="rect">
                <a:avLst/>
              </a:prstGeom>
            </p:spPr>
          </p:pic>
        </p:grpSp>
        <p:sp>
          <p:nvSpPr>
            <p:cNvPr id="601" name="TextBox 600">
              <a:extLst>
                <a:ext uri="{FF2B5EF4-FFF2-40B4-BE49-F238E27FC236}">
                  <a16:creationId xmlns:a16="http://schemas.microsoft.com/office/drawing/2014/main" id="{DCCDA2D1-FCAE-49D5-8801-F6BDD15120F0}"/>
                </a:ext>
              </a:extLst>
            </p:cNvPr>
            <p:cNvSpPr txBox="1"/>
            <p:nvPr/>
          </p:nvSpPr>
          <p:spPr>
            <a:xfrm>
              <a:off x="7598395" y="75646"/>
              <a:ext cx="3297471" cy="369332"/>
            </a:xfrm>
            <a:prstGeom prst="rect">
              <a:avLst/>
            </a:prstGeom>
            <a:noFill/>
          </p:spPr>
          <p:txBody>
            <a:bodyPr wrap="square" rtlCol="0">
              <a:spAutoFit/>
            </a:bodyPr>
            <a:lstStyle/>
            <a:p>
              <a:pPr algn="ctr"/>
              <a:r>
                <a:rPr lang="en-US" dirty="0"/>
                <a:t>Interpretation Pipeline</a:t>
              </a:r>
            </a:p>
          </p:txBody>
        </p:sp>
      </p:grpSp>
      <p:grpSp>
        <p:nvGrpSpPr>
          <p:cNvPr id="2" name="Group 1">
            <a:extLst>
              <a:ext uri="{FF2B5EF4-FFF2-40B4-BE49-F238E27FC236}">
                <a16:creationId xmlns:a16="http://schemas.microsoft.com/office/drawing/2014/main" id="{6B31F990-5A7B-49FA-8C93-E7D783FDF500}"/>
              </a:ext>
            </a:extLst>
          </p:cNvPr>
          <p:cNvGrpSpPr/>
          <p:nvPr/>
        </p:nvGrpSpPr>
        <p:grpSpPr>
          <a:xfrm>
            <a:off x="29676" y="75646"/>
            <a:ext cx="2519847" cy="6646719"/>
            <a:chOff x="29676" y="75646"/>
            <a:chExt cx="2519847" cy="6646719"/>
          </a:xfrm>
        </p:grpSpPr>
        <p:grpSp>
          <p:nvGrpSpPr>
            <p:cNvPr id="594" name="Group 593">
              <a:extLst>
                <a:ext uri="{FF2B5EF4-FFF2-40B4-BE49-F238E27FC236}">
                  <a16:creationId xmlns:a16="http://schemas.microsoft.com/office/drawing/2014/main" id="{67CAA0C3-1EAD-4BE0-8F6E-E7F3CB7D4F76}"/>
                </a:ext>
              </a:extLst>
            </p:cNvPr>
            <p:cNvGrpSpPr/>
            <p:nvPr/>
          </p:nvGrpSpPr>
          <p:grpSpPr>
            <a:xfrm>
              <a:off x="29676" y="548034"/>
              <a:ext cx="2519847" cy="6174331"/>
              <a:chOff x="3773901" y="18166"/>
              <a:chExt cx="2492351" cy="6586729"/>
            </a:xfrm>
          </p:grpSpPr>
          <p:sp>
            <p:nvSpPr>
              <p:cNvPr id="590" name="Rectangle: Rounded Corners 589">
                <a:extLst>
                  <a:ext uri="{FF2B5EF4-FFF2-40B4-BE49-F238E27FC236}">
                    <a16:creationId xmlns:a16="http://schemas.microsoft.com/office/drawing/2014/main" id="{F2A1855F-ADC0-43DA-9FC0-A45929C8255B}"/>
                  </a:ext>
                </a:extLst>
              </p:cNvPr>
              <p:cNvSpPr/>
              <p:nvPr/>
            </p:nvSpPr>
            <p:spPr>
              <a:xfrm>
                <a:off x="3845214" y="18166"/>
                <a:ext cx="2204360" cy="6586729"/>
              </a:xfrm>
              <a:prstGeom prst="roundRect">
                <a:avLst>
                  <a:gd name="adj" fmla="val 10741"/>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87" name="Picture 586" descr="A picture containing screenshot&#10;&#10;Description automatically generated">
                <a:extLst>
                  <a:ext uri="{FF2B5EF4-FFF2-40B4-BE49-F238E27FC236}">
                    <a16:creationId xmlns:a16="http://schemas.microsoft.com/office/drawing/2014/main" id="{7995FE68-49CA-425C-ADB0-B8ACCAF8CA40}"/>
                  </a:ext>
                </a:extLst>
              </p:cNvPr>
              <p:cNvPicPr>
                <a:picLocks noChangeAspect="1"/>
              </p:cNvPicPr>
              <p:nvPr/>
            </p:nvPicPr>
            <p:blipFill rotWithShape="1">
              <a:blip r:embed="rId5"/>
              <a:srcRect l="15320" r="52413" b="52848"/>
              <a:stretch/>
            </p:blipFill>
            <p:spPr>
              <a:xfrm>
                <a:off x="3773901" y="89936"/>
                <a:ext cx="2492351" cy="6443189"/>
              </a:xfrm>
              <a:prstGeom prst="rect">
                <a:avLst/>
              </a:prstGeom>
            </p:spPr>
          </p:pic>
        </p:grpSp>
        <p:sp>
          <p:nvSpPr>
            <p:cNvPr id="602" name="TextBox 601">
              <a:extLst>
                <a:ext uri="{FF2B5EF4-FFF2-40B4-BE49-F238E27FC236}">
                  <a16:creationId xmlns:a16="http://schemas.microsoft.com/office/drawing/2014/main" id="{39C19CD4-1242-4837-8BFD-EA0B2A96DC90}"/>
                </a:ext>
              </a:extLst>
            </p:cNvPr>
            <p:cNvSpPr txBox="1"/>
            <p:nvPr/>
          </p:nvSpPr>
          <p:spPr>
            <a:xfrm>
              <a:off x="324738" y="75646"/>
              <a:ext cx="1902227" cy="369332"/>
            </a:xfrm>
            <a:prstGeom prst="rect">
              <a:avLst/>
            </a:prstGeom>
            <a:noFill/>
          </p:spPr>
          <p:txBody>
            <a:bodyPr wrap="square" rtlCol="0">
              <a:spAutoFit/>
            </a:bodyPr>
            <a:lstStyle/>
            <a:p>
              <a:pPr algn="ctr"/>
              <a:r>
                <a:rPr lang="en-US" dirty="0"/>
                <a:t>Analysis Pipeline</a:t>
              </a:r>
            </a:p>
          </p:txBody>
        </p:sp>
      </p:grpSp>
    </p:spTree>
    <p:extLst>
      <p:ext uri="{BB962C8B-B14F-4D97-AF65-F5344CB8AC3E}">
        <p14:creationId xmlns:p14="http://schemas.microsoft.com/office/powerpoint/2010/main" val="145429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0"/>
                                        </p:tgtEl>
                                        <p:attrNameLst>
                                          <p:attrName>style.visibility</p:attrName>
                                        </p:attrNameLst>
                                      </p:cBhvr>
                                      <p:to>
                                        <p:strVal val="visible"/>
                                      </p:to>
                                    </p:set>
                                    <p:animEffect transition="in" filter="fade">
                                      <p:cBhvr>
                                        <p:cTn id="7" dur="500"/>
                                        <p:tgtEl>
                                          <p:spTgt spid="600"/>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C8BD584E-557C-4111-873B-B05E50389A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5945" y="547104"/>
            <a:ext cx="6366247" cy="576379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5DB09B7E-1B06-4178-A676-808D62491E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729" y="2818575"/>
            <a:ext cx="4853666" cy="39144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B5BA844-C231-41A2-BEED-76325D22957A}"/>
              </a:ext>
            </a:extLst>
          </p:cNvPr>
          <p:cNvPicPr>
            <a:picLocks noChangeAspect="1"/>
          </p:cNvPicPr>
          <p:nvPr/>
        </p:nvPicPr>
        <p:blipFill rotWithShape="1">
          <a:blip r:embed="rId5"/>
          <a:srcRect l="24986" t="40541"/>
          <a:stretch/>
        </p:blipFill>
        <p:spPr>
          <a:xfrm>
            <a:off x="136172" y="569228"/>
            <a:ext cx="5526065" cy="2182539"/>
          </a:xfrm>
          <a:prstGeom prst="rect">
            <a:avLst/>
          </a:prstGeom>
        </p:spPr>
      </p:pic>
      <p:pic>
        <p:nvPicPr>
          <p:cNvPr id="15" name="Picture 14">
            <a:extLst>
              <a:ext uri="{FF2B5EF4-FFF2-40B4-BE49-F238E27FC236}">
                <a16:creationId xmlns:a16="http://schemas.microsoft.com/office/drawing/2014/main" id="{F42316C1-43D9-41BA-BE3E-A01AE0340D4D}"/>
              </a:ext>
            </a:extLst>
          </p:cNvPr>
          <p:cNvPicPr>
            <a:picLocks noChangeAspect="1"/>
          </p:cNvPicPr>
          <p:nvPr/>
        </p:nvPicPr>
        <p:blipFill rotWithShape="1">
          <a:blip r:embed="rId5"/>
          <a:srcRect b="80909"/>
          <a:stretch/>
        </p:blipFill>
        <p:spPr>
          <a:xfrm>
            <a:off x="136173" y="43557"/>
            <a:ext cx="5526065" cy="525672"/>
          </a:xfrm>
          <a:prstGeom prst="rect">
            <a:avLst/>
          </a:prstGeom>
        </p:spPr>
      </p:pic>
    </p:spTree>
    <p:extLst>
      <p:ext uri="{BB962C8B-B14F-4D97-AF65-F5344CB8AC3E}">
        <p14:creationId xmlns:p14="http://schemas.microsoft.com/office/powerpoint/2010/main" val="711321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28</TotalTime>
  <Words>238</Words>
  <Application>Microsoft Office PowerPoint</Application>
  <PresentationFormat>Widescreen</PresentationFormat>
  <Paragraphs>17</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Celestial</vt:lpstr>
      <vt:lpstr>Hybrid microbiome analysis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microbiome analysis</dc:title>
  <dc:creator>Michael Jochum</dc:creator>
  <cp:lastModifiedBy>Michael Jochum</cp:lastModifiedBy>
  <cp:revision>4</cp:revision>
  <dcterms:created xsi:type="dcterms:W3CDTF">2020-03-12T19:50:48Z</dcterms:created>
  <dcterms:modified xsi:type="dcterms:W3CDTF">2020-03-12T20:19:39Z</dcterms:modified>
</cp:coreProperties>
</file>