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sldIdLst>
    <p:sldId id="284" r:id="rId2"/>
    <p:sldId id="312" r:id="rId3"/>
    <p:sldId id="320" r:id="rId4"/>
    <p:sldId id="321" r:id="rId5"/>
    <p:sldId id="322" r:id="rId6"/>
    <p:sldId id="325" r:id="rId7"/>
    <p:sldId id="323" r:id="rId8"/>
    <p:sldId id="324" r:id="rId9"/>
    <p:sldId id="283" r:id="rId10"/>
    <p:sldId id="326" r:id="rId11"/>
    <p:sldId id="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99A4"/>
    <a:srgbClr val="E7E7E7"/>
    <a:srgbClr val="EAB122"/>
    <a:srgbClr val="DBDBDB"/>
    <a:srgbClr val="34FF01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36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B2AA-6863-49FF-BDB9-F28B89C2433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62B53-25B4-4D08-854B-98805A903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E70D2F-27C9-4DEE-A412-7141B9C84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20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E70D2F-27C9-4DEE-A412-7141B9C84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71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E70D2F-27C9-4DEE-A412-7141B9C84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39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E70D2F-27C9-4DEE-A412-7141B9C84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47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E70D2F-27C9-4DEE-A412-7141B9C84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21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E70D2F-27C9-4DEE-A412-7141B9C84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634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E70D2F-27C9-4DEE-A412-7141B9C84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18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7603-8249-48CA-801E-076D3B555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4464"/>
            <a:ext cx="9144000" cy="189958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EFC0A-F898-4F89-9553-2C44A3745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733534"/>
          </a:xfrm>
        </p:spPr>
        <p:txBody>
          <a:bodyPr anchor="t" anchorCtr="0">
            <a:spAutoFit/>
          </a:bodyPr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00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08D5-0393-49EC-8A5E-39E05F2C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12437-5F32-48EC-A1CF-92CDA432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320074"/>
            <a:ext cx="9326835" cy="701731"/>
          </a:xfrm>
          <a:effectLst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1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F227-5D3A-4A14-ABC3-B27B3F22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99" y="5364124"/>
            <a:ext cx="10789802" cy="75713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ED084D2-EB80-4D88-829E-EF76BA22FC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308" y="594391"/>
            <a:ext cx="10789384" cy="43890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3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B0EF-6E59-4F12-9D78-B89E98F05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60" y="2697488"/>
            <a:ext cx="5181600" cy="22467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7D2C4-D8BC-4112-8FA4-2C5ABA8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17" y="1508781"/>
            <a:ext cx="5212080" cy="4754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B5EE97-406E-4E48-AEC8-3D4C5D2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320074"/>
            <a:ext cx="9326835" cy="701731"/>
          </a:xfrm>
          <a:effectLst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3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EDF45F8-B51D-4085-B782-0A4A3C88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320074"/>
            <a:ext cx="9326835" cy="701731"/>
          </a:xfrm>
          <a:effectLst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633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3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875F9-7388-4E34-BBA7-E1D67D81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320074"/>
            <a:ext cx="10424160" cy="7017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/>
            </a:outerShdw>
          </a:effectLst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83D2-FB40-4CB7-84DC-7FC52142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920" y="3154683"/>
            <a:ext cx="10424160" cy="1528624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/>
            </a:outerShdw>
          </a:effectLst>
        </p:spPr>
        <p:txBody>
          <a:bodyPr vert="horz" lIns="91440" tIns="45720" rIns="91440" bIns="45720" rtlCol="0" anchor="ctr" anchorCtr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94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lnSpc>
          <a:spcPts val="5600"/>
        </a:lnSpc>
        <a:spcBef>
          <a:spcPts val="1000"/>
        </a:spcBef>
        <a:buClr>
          <a:schemeClr val="accent4"/>
        </a:buClr>
        <a:buSzPct val="110000"/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1pPr>
      <a:lvl2pPr marL="855663" indent="-398463" algn="l" defTabSz="914400" rtl="0" eaLnBrk="1" latinLnBrk="0" hangingPunct="1">
        <a:lnSpc>
          <a:spcPts val="5600"/>
        </a:lnSpc>
        <a:spcBef>
          <a:spcPts val="500"/>
        </a:spcBef>
        <a:buClr>
          <a:schemeClr val="accent4"/>
        </a:buClr>
        <a:buSzPct val="110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jochum@bcm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qiime2.org/2020.6/install/native/#install-qiime-2-within-a-conda-environment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qiime2.org/2020.6/tutorials/moving-pictur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fCd6B5HRaZ8?feature=oembed" TargetMode="External"/><Relationship Id="rId5" Type="http://schemas.openxmlformats.org/officeDocument/2006/relationships/hyperlink" Target="https://www.youtube.com/watch?v=fCd6B5HRaZ8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mf.csb.univie.ac.at/highly-multiplexed-gene-amplicon-sequenc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strobiomike.github.io/abou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9B828F-FD4C-4096-9ED0-4CE53A2C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665"/>
            <a:ext cx="9144000" cy="23083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Michael Jochum, PhD</a:t>
            </a:r>
            <a:br>
              <a:rPr lang="en-US" sz="2400" dirty="0"/>
            </a:br>
            <a:r>
              <a:rPr lang="en-US" sz="2400" dirty="0"/>
              <a:t>Postdoctoral Research Associate</a:t>
            </a:r>
            <a:br>
              <a:rPr lang="en-US" sz="2400" dirty="0"/>
            </a:br>
            <a:r>
              <a:rPr lang="en-US" sz="2400" dirty="0"/>
              <a:t>Department of Obstetrics &amp; Gynecology</a:t>
            </a:r>
            <a:br>
              <a:rPr lang="en-US" sz="2400" dirty="0"/>
            </a:br>
            <a:r>
              <a:rPr lang="en-US" sz="2400" dirty="0"/>
              <a:t>Baylor College of Medicine</a:t>
            </a:r>
            <a:br>
              <a:rPr lang="en-US" sz="2400" dirty="0"/>
            </a:br>
            <a:r>
              <a:rPr lang="en-US" sz="2400" dirty="0"/>
              <a:t>1 Baylor Plaza, Houston TX 77401</a:t>
            </a:r>
            <a:br>
              <a:rPr lang="en-US" sz="2400" dirty="0"/>
            </a:br>
            <a:r>
              <a:rPr lang="en-US" sz="2400" dirty="0"/>
              <a:t>email </a:t>
            </a: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michael.jochum@bcm.edu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6A4A6C-2718-4688-800D-51A4BD97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9721"/>
            <a:ext cx="9144000" cy="1754326"/>
          </a:xfrm>
        </p:spPr>
        <p:txBody>
          <a:bodyPr/>
          <a:lstStyle/>
          <a:p>
            <a:r>
              <a:rPr lang="en-US" dirty="0"/>
              <a:t>Bioinformatics Tutorial Lecture 3</a:t>
            </a:r>
          </a:p>
        </p:txBody>
      </p:sp>
    </p:spTree>
    <p:extLst>
      <p:ext uri="{BB962C8B-B14F-4D97-AF65-F5344CB8AC3E}">
        <p14:creationId xmlns:p14="http://schemas.microsoft.com/office/powerpoint/2010/main" val="99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99F9FC-48EC-4D52-99C0-4FB36BEF5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87" y="161381"/>
            <a:ext cx="3238500" cy="1466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6782F2-00DF-422C-8F45-C19D15B0BE66}"/>
              </a:ext>
            </a:extLst>
          </p:cNvPr>
          <p:cNvSpPr/>
          <p:nvPr/>
        </p:nvSpPr>
        <p:spPr>
          <a:xfrm>
            <a:off x="4401487" y="371281"/>
            <a:ext cx="78617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Helvetica Neue"/>
              </a:rPr>
              <a:t>QIIME 2™ is a next-generation microbiome bioinformatics platform that is extensible, free, open source, and community developed.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Helvetica Neue"/>
              </a:rPr>
              <a:t>QIIME2 encompasses many tools in a single environment that allow for streamlined microbiome processing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Helvetica Neue"/>
              </a:rPr>
              <a:t>QIIME2 is easy and fast to use but has limitations with custom analyses.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9C915C-8E80-4A52-ADBF-E595B3D98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653" y="2765372"/>
            <a:ext cx="5847755" cy="66362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These instructions are identical to the Linux (64-bit) instructions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https://data.qiime2.org/distro/core/qiime2-2020.6-py36-linux-conda.yml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env create -n qiime2-2020.6 --file qiime2-2020.6-py36-linux-conda.yml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OPTIONAL CLEANUP rm qiime2-2020.6-py36-linux-conda.yml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152D4-0F79-4D2E-8B70-D8E3D5E4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" y="2778011"/>
            <a:ext cx="5693866" cy="50974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https://data.qiime2.org/distro/core/qiime2-2020.6-py36-osx-conda.yml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env create -n qiime2-2020.6 --file qiime2-2020.6-py36-osx-conda.yml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OPTIONAL CLEANUP rm qiime2-2020.6-py36-osx-conda.yml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DB7964-5894-4FA1-B803-EBF0C191548A}"/>
              </a:ext>
            </a:extLst>
          </p:cNvPr>
          <p:cNvSpPr/>
          <p:nvPr/>
        </p:nvSpPr>
        <p:spPr>
          <a:xfrm>
            <a:off x="1732584" y="2086559"/>
            <a:ext cx="2318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Helvetica Neue"/>
              </a:rPr>
              <a:t>MAC USERS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679C1-4425-4AC5-BFAA-7B3839EDDC57}"/>
              </a:ext>
            </a:extLst>
          </p:cNvPr>
          <p:cNvSpPr/>
          <p:nvPr/>
        </p:nvSpPr>
        <p:spPr>
          <a:xfrm>
            <a:off x="5927836" y="2086559"/>
            <a:ext cx="6335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Helvetica Neue"/>
              </a:rPr>
              <a:t>Windows Subsystem for Linux USERS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94A4F-DDFB-452F-90EA-422272F48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406" y="3759559"/>
            <a:ext cx="7099577" cy="28831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1705E7-BBE3-441E-8D59-6D447F63AE41}"/>
              </a:ext>
            </a:extLst>
          </p:cNvPr>
          <p:cNvSpPr/>
          <p:nvPr/>
        </p:nvSpPr>
        <p:spPr>
          <a:xfrm>
            <a:off x="0" y="6611779"/>
            <a:ext cx="120194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https://docs.qiime2.org/2020.6/install/native/#install-qiime-2-within-a-conda-environment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99F9FC-48EC-4D52-99C0-4FB36BEF5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87" y="161381"/>
            <a:ext cx="3238500" cy="1466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6782F2-00DF-422C-8F45-C19D15B0BE66}"/>
              </a:ext>
            </a:extLst>
          </p:cNvPr>
          <p:cNvSpPr/>
          <p:nvPr/>
        </p:nvSpPr>
        <p:spPr>
          <a:xfrm>
            <a:off x="210207" y="1860809"/>
            <a:ext cx="1198179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We are now going to be performing the “Moving Pictures Tutorial” from the QIIME2 Website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In this tutorial you’ll use QIIME 2 to perform an analysis of human microbiome samples from two individuals at four body sites at five timepoints, the first of which immediately followed antibiotic usage. 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 study based on these samples was originally published in </a:t>
            </a:r>
            <a:r>
              <a:rPr lang="en-US" sz="2000" dirty="0" err="1">
                <a:solidFill>
                  <a:srgbClr val="0070C0"/>
                </a:solidFill>
              </a:rPr>
              <a:t>Caporaso</a:t>
            </a:r>
            <a:r>
              <a:rPr lang="en-US" sz="2000" dirty="0">
                <a:solidFill>
                  <a:srgbClr val="0070C0"/>
                </a:solidFill>
              </a:rPr>
              <a:t> et al. (2011). 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The data used in this tutorial were sequenced on an Illumina </a:t>
            </a:r>
            <a:r>
              <a:rPr lang="en-US" sz="2000" dirty="0" err="1">
                <a:solidFill>
                  <a:srgbClr val="0070C0"/>
                </a:solidFill>
              </a:rPr>
              <a:t>HiSeq</a:t>
            </a:r>
            <a:r>
              <a:rPr lang="en-US" sz="2000" dirty="0">
                <a:solidFill>
                  <a:srgbClr val="0070C0"/>
                </a:solidFill>
              </a:rPr>
              <a:t> using the Earth Microbiome Project hypervariable region 4 (V4) 16S rRNA sequencing protocol.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Please click the following link and proceed and proceed with the tutorial: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https://docs.qiime2.org/2020.6/tutorials/moving-pictures/</a:t>
            </a:r>
            <a:r>
              <a:rPr lang="en-US" sz="2800" dirty="0">
                <a:solidFill>
                  <a:srgbClr val="0070C0"/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3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19EC-0488-4A3E-84C6-E64DC73E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366398"/>
            <a:ext cx="9326835" cy="70173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2BED89-A8B9-40CF-8738-21F342B6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340090"/>
            <a:ext cx="10424160" cy="31239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Marker Gene Sequencing overview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Background of sequencing technology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Intro to FASTA/FASTQ file formats 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Compression formats and tools (zip, </a:t>
            </a:r>
            <a:r>
              <a:rPr lang="en-US" sz="2400" dirty="0" err="1"/>
              <a:t>gzip</a:t>
            </a:r>
            <a:r>
              <a:rPr lang="en-US" sz="2400" dirty="0"/>
              <a:t>, </a:t>
            </a:r>
            <a:r>
              <a:rPr lang="en-US" sz="2400" dirty="0" err="1"/>
              <a:t>pbzip</a:t>
            </a:r>
            <a:r>
              <a:rPr lang="en-US" sz="2400" dirty="0"/>
              <a:t>, bzip2, </a:t>
            </a:r>
            <a:r>
              <a:rPr lang="en-US" sz="2400" dirty="0" err="1"/>
              <a:t>pigz</a:t>
            </a:r>
            <a:r>
              <a:rPr lang="en-US" sz="2400" dirty="0"/>
              <a:t>) 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Demultiplexing example (Sabre / QIIME </a:t>
            </a:r>
            <a:r>
              <a:rPr lang="en-US" sz="2400" dirty="0" err="1"/>
              <a:t>demux</a:t>
            </a:r>
            <a:r>
              <a:rPr lang="en-US" sz="2400" dirty="0"/>
              <a:t>) 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Trimming / QA/QC (</a:t>
            </a:r>
            <a:r>
              <a:rPr lang="en-US" sz="2400" dirty="0" err="1"/>
              <a:t>Trimmomatic</a:t>
            </a:r>
            <a:r>
              <a:rPr lang="en-US" sz="2400" dirty="0"/>
              <a:t>, </a:t>
            </a:r>
            <a:r>
              <a:rPr lang="en-US" sz="2400" dirty="0" err="1"/>
              <a:t>cutadapt</a:t>
            </a:r>
            <a:r>
              <a:rPr lang="en-US" sz="2400" dirty="0"/>
              <a:t>, FASTQC/</a:t>
            </a:r>
            <a:r>
              <a:rPr lang="en-US" sz="2400" dirty="0" err="1"/>
              <a:t>MultiQC</a:t>
            </a:r>
            <a:r>
              <a:rPr lang="en-US" sz="2400" dirty="0"/>
              <a:t>)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QIIME2 Pipeline</a:t>
            </a:r>
          </a:p>
        </p:txBody>
      </p:sp>
    </p:spTree>
    <p:extLst>
      <p:ext uri="{BB962C8B-B14F-4D97-AF65-F5344CB8AC3E}">
        <p14:creationId xmlns:p14="http://schemas.microsoft.com/office/powerpoint/2010/main" val="31681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llumina Sequencing by Synthesis">
            <a:hlinkClick r:id="" action="ppaction://media"/>
            <a:extLst>
              <a:ext uri="{FF2B5EF4-FFF2-40B4-BE49-F238E27FC236}">
                <a16:creationId xmlns:a16="http://schemas.microsoft.com/office/drawing/2014/main" id="{48749BDD-C053-4B74-88BA-8EECE1D518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01099" y="820593"/>
            <a:ext cx="10282211" cy="57837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D14C337-FC5B-4E92-BF52-B0D7ED9C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566" y="227622"/>
            <a:ext cx="9932067" cy="4616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Introduction to Sequencing by Synthesis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54E03295-530A-465F-8938-AA7C0FD87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8AEBA-7BAD-423E-A77E-521F11EC4F30}"/>
              </a:ext>
            </a:extLst>
          </p:cNvPr>
          <p:cNvSpPr/>
          <p:nvPr/>
        </p:nvSpPr>
        <p:spPr>
          <a:xfrm>
            <a:off x="977566" y="253663"/>
            <a:ext cx="5349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Watch this video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A7DAB-7553-4A36-9AD1-C119568CCA66}"/>
              </a:ext>
            </a:extLst>
          </p:cNvPr>
          <p:cNvSpPr/>
          <p:nvPr/>
        </p:nvSpPr>
        <p:spPr>
          <a:xfrm>
            <a:off x="977566" y="307029"/>
            <a:ext cx="5349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Watch this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1815CE5-2838-40DE-82F4-3E26AC20C4C4}"/>
              </a:ext>
            </a:extLst>
          </p:cNvPr>
          <p:cNvSpPr/>
          <p:nvPr/>
        </p:nvSpPr>
        <p:spPr>
          <a:xfrm>
            <a:off x="73572" y="797210"/>
            <a:ext cx="12044856" cy="5954110"/>
          </a:xfrm>
          <a:prstGeom prst="rect">
            <a:avLst/>
          </a:prstGeom>
          <a:effectLst>
            <a:outerShdw dist="508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A FASTQ file normally uses four lines per sequence.</a:t>
            </a:r>
          </a:p>
          <a:p>
            <a:pPr lvl="0"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Line 1 begins with a '@' character and is followed by a sequence identifier and an optional description (like a FASTA title line).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Line 2 is the raw sequence letters.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Line 3 begins with a '+' character and is optionally followed by the same sequence identifier (and any description) again.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Line 4 encodes the quality values for the sequence in Line 2, and must contain the same number of symbols as letters in the sequence.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A FASTQ file containing a single sequence might look like this:</a:t>
            </a:r>
          </a:p>
          <a:p>
            <a:pPr lvl="0"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@SEQ_ID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GATTTGGGGTTCAAAGCAGTATCGATCAAATAGTAAATCCATTTGTTCAACTCACAGTTT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+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!''*((((***+))%%%++)(%%%%).1***-+*''))**55CCF&gt;&gt;&gt;&gt;&gt;&gt;CCCCCCC65</a:t>
            </a:r>
          </a:p>
          <a:p>
            <a:pPr lvl="0"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The byte representing quality runs from 0x21 (lowest quality; '!' in ASCII) to 0x7e (highest quality; '~' in ASCII). Here are the quality value characters in left-to-right increasing order of quality (ASCII):</a:t>
            </a:r>
          </a:p>
          <a:p>
            <a:pPr lvl="0"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</a:rPr>
              <a:t> !"#$%&amp;'()*+,./0123456789:;&lt;=&gt;?@ABCDEFGHIJKLMNOPQRSTUVWXYZ[\]^_`</a:t>
            </a:r>
            <a:r>
              <a:rPr lang="en-US" dirty="0" err="1">
                <a:solidFill>
                  <a:schemeClr val="tx1"/>
                </a:solidFill>
              </a:rPr>
              <a:t>abcdefghijklmnopqrstuvwxyz</a:t>
            </a:r>
            <a:r>
              <a:rPr lang="en-US" dirty="0">
                <a:solidFill>
                  <a:schemeClr val="tx1"/>
                </a:solidFill>
              </a:rPr>
              <a:t>{|}~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14C337-FC5B-4E92-BF52-B0D7ED9C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82" y="106680"/>
            <a:ext cx="9932067" cy="4616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FASTQ Files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54E03295-530A-465F-8938-AA7C0FD87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1815CE5-2838-40DE-82F4-3E26AC20C4C4}"/>
              </a:ext>
            </a:extLst>
          </p:cNvPr>
          <p:cNvSpPr/>
          <p:nvPr/>
        </p:nvSpPr>
        <p:spPr>
          <a:xfrm>
            <a:off x="785182" y="787355"/>
            <a:ext cx="9932066" cy="2270234"/>
          </a:xfrm>
          <a:prstGeom prst="rect">
            <a:avLst/>
          </a:prstGeom>
          <a:effectLst>
            <a:outerShdw dist="508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Compression formats and tools (zip, </a:t>
            </a:r>
            <a:r>
              <a:rPr lang="en-US" sz="2800" dirty="0" err="1">
                <a:solidFill>
                  <a:schemeClr val="tx1"/>
                </a:solidFill>
              </a:rPr>
              <a:t>gzip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pbzip</a:t>
            </a:r>
            <a:r>
              <a:rPr lang="en-US" sz="2800" dirty="0">
                <a:solidFill>
                  <a:schemeClr val="tx1"/>
                </a:solidFill>
              </a:rPr>
              <a:t>, bzip2, </a:t>
            </a:r>
            <a:r>
              <a:rPr lang="en-US" sz="2800" dirty="0" err="1">
                <a:solidFill>
                  <a:schemeClr val="tx1"/>
                </a:solidFill>
              </a:rPr>
              <a:t>pigz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Demultiplexing example (Sabre / QIIME </a:t>
            </a:r>
            <a:r>
              <a:rPr lang="en-US" sz="2800" dirty="0" err="1">
                <a:solidFill>
                  <a:schemeClr val="tx1"/>
                </a:solidFill>
              </a:rPr>
              <a:t>demux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Trimming / QA/QC (</a:t>
            </a:r>
            <a:r>
              <a:rPr lang="en-US" sz="2800" dirty="0" err="1">
                <a:solidFill>
                  <a:schemeClr val="tx1"/>
                </a:solidFill>
              </a:rPr>
              <a:t>Trimmomatic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cutadapt</a:t>
            </a:r>
            <a:r>
              <a:rPr lang="en-US" sz="2800" dirty="0">
                <a:solidFill>
                  <a:schemeClr val="tx1"/>
                </a:solidFill>
              </a:rPr>
              <a:t>, FASTQC/</a:t>
            </a:r>
            <a:r>
              <a:rPr lang="en-US" sz="2800" dirty="0" err="1">
                <a:solidFill>
                  <a:schemeClr val="tx1"/>
                </a:solidFill>
              </a:rPr>
              <a:t>MultiQC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14C337-FC5B-4E92-BF52-B0D7ED9C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82" y="106680"/>
            <a:ext cx="9932067" cy="4616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Compression formats and tools (zip, </a:t>
            </a:r>
            <a:r>
              <a:rPr lang="en-US" sz="2400" dirty="0" err="1"/>
              <a:t>gzip</a:t>
            </a:r>
            <a:r>
              <a:rPr lang="en-US" sz="2400" dirty="0"/>
              <a:t>, </a:t>
            </a:r>
            <a:r>
              <a:rPr lang="en-US" sz="2400" dirty="0" err="1"/>
              <a:t>pbzip</a:t>
            </a:r>
            <a:r>
              <a:rPr lang="en-US" sz="2400" dirty="0"/>
              <a:t>, bzip2, </a:t>
            </a:r>
            <a:r>
              <a:rPr lang="en-US" sz="2400" dirty="0" err="1"/>
              <a:t>pigz</a:t>
            </a:r>
            <a:r>
              <a:rPr lang="en-US" sz="2400" dirty="0"/>
              <a:t>) 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54E03295-530A-465F-8938-AA7C0FD87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2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1815CE5-2838-40DE-82F4-3E26AC20C4C4}"/>
              </a:ext>
            </a:extLst>
          </p:cNvPr>
          <p:cNvSpPr/>
          <p:nvPr/>
        </p:nvSpPr>
        <p:spPr>
          <a:xfrm>
            <a:off x="785182" y="787355"/>
            <a:ext cx="9932066" cy="2270234"/>
          </a:xfrm>
          <a:prstGeom prst="rect">
            <a:avLst/>
          </a:prstGeom>
          <a:effectLst>
            <a:outerShdw dist="508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cd ~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curl -L -o demultiplex_ex.tar.gz https://ndownloader.figshare.com/files/11461430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tar -</a:t>
            </a:r>
            <a:r>
              <a:rPr lang="en-US" sz="2800" dirty="0" err="1">
                <a:solidFill>
                  <a:schemeClr val="tx1"/>
                </a:solidFill>
              </a:rPr>
              <a:t>xzvf</a:t>
            </a:r>
            <a:r>
              <a:rPr lang="en-US" sz="2800" dirty="0">
                <a:solidFill>
                  <a:schemeClr val="tx1"/>
                </a:solidFill>
              </a:rPr>
              <a:t> demultiplex_ex.tar.gz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rm demultiplex_ex.tar.gz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cd </a:t>
            </a:r>
            <a:r>
              <a:rPr lang="en-US" sz="2800" dirty="0" err="1">
                <a:solidFill>
                  <a:schemeClr val="tx1"/>
                </a:solidFill>
              </a:rPr>
              <a:t>demultiplex_ex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14C337-FC5B-4E92-BF52-B0D7ED9C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82" y="106680"/>
            <a:ext cx="9932067" cy="4616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Demultiplexing Example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54E03295-530A-465F-8938-AA7C0FD87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1815CE5-2838-40DE-82F4-3E26AC20C4C4}"/>
              </a:ext>
            </a:extLst>
          </p:cNvPr>
          <p:cNvSpPr/>
          <p:nvPr/>
        </p:nvSpPr>
        <p:spPr>
          <a:xfrm>
            <a:off x="73573" y="903890"/>
            <a:ext cx="10247586" cy="683172"/>
          </a:xfrm>
          <a:prstGeom prst="rect">
            <a:avLst/>
          </a:prstGeom>
          <a:effectLst>
            <a:outerShdw dist="508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Compression formats and tools (zip, </a:t>
            </a:r>
            <a:r>
              <a:rPr lang="en-US" sz="2800" dirty="0" err="1">
                <a:solidFill>
                  <a:schemeClr val="tx1"/>
                </a:solidFill>
              </a:rPr>
              <a:t>gzip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pbzip</a:t>
            </a:r>
            <a:r>
              <a:rPr lang="en-US" sz="2800" dirty="0">
                <a:solidFill>
                  <a:schemeClr val="tx1"/>
                </a:solidFill>
              </a:rPr>
              <a:t>, bzip2, </a:t>
            </a:r>
            <a:r>
              <a:rPr lang="en-US" sz="2800" dirty="0" err="1">
                <a:solidFill>
                  <a:schemeClr val="tx1"/>
                </a:solidFill>
              </a:rPr>
              <a:t>pigz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14C337-FC5B-4E92-BF52-B0D7ED9C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82" y="106680"/>
            <a:ext cx="9932067" cy="4616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Compression formats and tools (zip, </a:t>
            </a:r>
            <a:r>
              <a:rPr lang="en-US" sz="2400" dirty="0" err="1"/>
              <a:t>gzip</a:t>
            </a:r>
            <a:r>
              <a:rPr lang="en-US" sz="2400" dirty="0"/>
              <a:t>, </a:t>
            </a:r>
            <a:r>
              <a:rPr lang="en-US" sz="2400" dirty="0" err="1"/>
              <a:t>pbzip</a:t>
            </a:r>
            <a:r>
              <a:rPr lang="en-US" sz="2400" dirty="0"/>
              <a:t>, bzip2, </a:t>
            </a:r>
            <a:r>
              <a:rPr lang="en-US" sz="2400" dirty="0" err="1"/>
              <a:t>pigz</a:t>
            </a:r>
            <a:r>
              <a:rPr lang="en-US" sz="2400" dirty="0"/>
              <a:t>) 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54E03295-530A-465F-8938-AA7C0FD87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pigz">
            <a:extLst>
              <a:ext uri="{FF2B5EF4-FFF2-40B4-BE49-F238E27FC236}">
                <a16:creationId xmlns:a16="http://schemas.microsoft.com/office/drawing/2014/main" id="{259572B4-B77A-44C9-8470-93B69398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87" y="1622534"/>
            <a:ext cx="3352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bzip2">
            <a:extLst>
              <a:ext uri="{FF2B5EF4-FFF2-40B4-BE49-F238E27FC236}">
                <a16:creationId xmlns:a16="http://schemas.microsoft.com/office/drawing/2014/main" id="{88CAD5E1-C29E-45B0-8991-F0739BED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87" y="4600903"/>
            <a:ext cx="23241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gzip">
            <a:extLst>
              <a:ext uri="{FF2B5EF4-FFF2-40B4-BE49-F238E27FC236}">
                <a16:creationId xmlns:a16="http://schemas.microsoft.com/office/drawing/2014/main" id="{93BC5853-D716-42D0-A202-93554001F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18" y="3276600"/>
            <a:ext cx="28479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0F6ABF-783B-43A8-8ED9-753FAA46F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387" y="3045374"/>
            <a:ext cx="4438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4C337-FC5B-4E92-BF52-B0D7ED9C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967" y="125146"/>
            <a:ext cx="9932067" cy="424732"/>
          </a:xfrm>
        </p:spPr>
        <p:txBody>
          <a:bodyPr/>
          <a:lstStyle/>
          <a:p>
            <a:pPr lvl="0">
              <a:defRPr/>
            </a:pPr>
            <a:r>
              <a:rPr lang="en-US" sz="2400" dirty="0"/>
              <a:t>Demultiplexing, Trimming, and QA/QC 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54E03295-530A-465F-8938-AA7C0FD87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78DE012-79F0-4C76-96E9-125B471D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04" y="795392"/>
            <a:ext cx="7510392" cy="55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1B493E-ECF2-47BC-B613-0633AC8376E3}"/>
              </a:ext>
            </a:extLst>
          </p:cNvPr>
          <p:cNvSpPr/>
          <p:nvPr/>
        </p:nvSpPr>
        <p:spPr>
          <a:xfrm>
            <a:off x="1799897" y="6355008"/>
            <a:ext cx="8592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https://jmf.csb.univie.ac.at/highly-multiplexed-gene-amplicon-sequencing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59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3BF86C-CDAB-43D4-95CF-BE186791C403}"/>
              </a:ext>
            </a:extLst>
          </p:cNvPr>
          <p:cNvSpPr/>
          <p:nvPr/>
        </p:nvSpPr>
        <p:spPr>
          <a:xfrm>
            <a:off x="3952174" y="6272119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https://astrobiomike.github.io/about/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8D816D-2769-47A0-B031-9E5181FB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54" y="69669"/>
            <a:ext cx="8960530" cy="620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DBDBDB"/>
      </a:dk1>
      <a:lt1>
        <a:srgbClr val="121212"/>
      </a:lt1>
      <a:dk2>
        <a:srgbClr val="EDEDED"/>
      </a:dk2>
      <a:lt2>
        <a:srgbClr val="000000"/>
      </a:lt2>
      <a:accent1>
        <a:srgbClr val="2B2B2B"/>
      </a:accent1>
      <a:accent2>
        <a:srgbClr val="3E3E3E"/>
      </a:accent2>
      <a:accent3>
        <a:srgbClr val="425C8A"/>
      </a:accent3>
      <a:accent4>
        <a:srgbClr val="9B633D"/>
      </a:accent4>
      <a:accent5>
        <a:srgbClr val="998135"/>
      </a:accent5>
      <a:accent6>
        <a:srgbClr val="4E6E38"/>
      </a:accent6>
      <a:hlink>
        <a:srgbClr val="FF0000"/>
      </a:hlink>
      <a:folHlink>
        <a:srgbClr val="FF0000"/>
      </a:folHlink>
    </a:clrScheme>
    <a:fontScheme name="device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Widescreen</PresentationFormat>
  <Paragraphs>66</Paragraphs>
  <Slides>11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Helvetica Neue</vt:lpstr>
      <vt:lpstr>Roboto</vt:lpstr>
      <vt:lpstr>Roboto Light</vt:lpstr>
      <vt:lpstr>1_Office Theme</vt:lpstr>
      <vt:lpstr>Bioinformatics Tutorial Lecture 3</vt:lpstr>
      <vt:lpstr>Objectives</vt:lpstr>
      <vt:lpstr>Introduction to Sequencing by Synthesis</vt:lpstr>
      <vt:lpstr>FASTQ Files</vt:lpstr>
      <vt:lpstr>Compression formats and tools (zip, gzip, pbzip, bzip2, pigz) </vt:lpstr>
      <vt:lpstr>Demultiplexing Example</vt:lpstr>
      <vt:lpstr>Compression formats and tools (zip, gzip, pbzip, bzip2, pigz) </vt:lpstr>
      <vt:lpstr>Demultiplexing, Trimming, and QA/QC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2019-10-28T16:11:26Z</dcterms:created>
  <dcterms:modified xsi:type="dcterms:W3CDTF">2020-07-07T15:34:59Z</dcterms:modified>
</cp:coreProperties>
</file>