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1"/>
  </p:notesMasterIdLst>
  <p:sldIdLst>
    <p:sldId id="284" r:id="rId2"/>
    <p:sldId id="312" r:id="rId3"/>
    <p:sldId id="321" r:id="rId4"/>
    <p:sldId id="322" r:id="rId5"/>
    <p:sldId id="329" r:id="rId6"/>
    <p:sldId id="330" r:id="rId7"/>
    <p:sldId id="331" r:id="rId8"/>
    <p:sldId id="332" r:id="rId9"/>
    <p:sldId id="33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E7E7E7"/>
    <a:srgbClr val="8D99A4"/>
    <a:srgbClr val="EAB122"/>
    <a:srgbClr val="DBDBDB"/>
    <a:srgbClr val="34FF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73" autoAdjust="0"/>
    <p:restoredTop sz="97436" autoAdjust="0"/>
  </p:normalViewPr>
  <p:slideViewPr>
    <p:cSldViewPr snapToGrid="0" showGuides="1">
      <p:cViewPr>
        <p:scale>
          <a:sx n="98" d="100"/>
          <a:sy n="98" d="100"/>
        </p:scale>
        <p:origin x="168" y="14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B2AA-6863-49FF-BDB9-F28B89C24331}" type="datetimeFigureOut">
              <a:rPr lang="en-US" smtClean="0"/>
              <a:t>7/7/2020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62B53-25B4-4D08-854B-98805A9037D9}" type="slidenum">
              <a:rPr lang="en-US" smtClean="0"/>
              <a:t>‹#›</a:t>
            </a:fld>
            <a:endParaRPr lang="en-US"/>
          </a:p>
        </p:txBody>
      </p:sp>
    </p:spTree>
    <p:extLst>
      <p:ext uri="{BB962C8B-B14F-4D97-AF65-F5344CB8AC3E}">
        <p14:creationId xmlns:p14="http://schemas.microsoft.com/office/powerpoint/2010/main" val="280436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E70D2F-27C9-4DEE-A412-7141B9C8421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620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E70D2F-27C9-4DEE-A412-7141B9C8421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3395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E70D2F-27C9-4DEE-A412-7141B9C8421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3476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E70D2F-27C9-4DEE-A412-7141B9C8421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2720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E70D2F-27C9-4DEE-A412-7141B9C8421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273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E70D2F-27C9-4DEE-A412-7141B9C8421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7211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E70D2F-27C9-4DEE-A412-7141B9C8421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223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E70D2F-27C9-4DEE-A412-7141B9C8421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831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87603-8249-48CA-801E-076D3B555D04}"/>
              </a:ext>
            </a:extLst>
          </p:cNvPr>
          <p:cNvSpPr>
            <a:spLocks noGrp="1"/>
          </p:cNvSpPr>
          <p:nvPr>
            <p:ph type="ctrTitle"/>
          </p:nvPr>
        </p:nvSpPr>
        <p:spPr>
          <a:xfrm>
            <a:off x="1524000" y="1234464"/>
            <a:ext cx="9144000" cy="1899583"/>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F0DEFC0A-F898-4F89-9553-2C44A374554D}"/>
              </a:ext>
            </a:extLst>
          </p:cNvPr>
          <p:cNvSpPr>
            <a:spLocks noGrp="1"/>
          </p:cNvSpPr>
          <p:nvPr>
            <p:ph type="subTitle" idx="1"/>
          </p:nvPr>
        </p:nvSpPr>
        <p:spPr>
          <a:xfrm>
            <a:off x="1524000" y="3429001"/>
            <a:ext cx="9144000" cy="733534"/>
          </a:xfrm>
        </p:spPr>
        <p:txBody>
          <a:bodyPr anchor="t" anchorCtr="0">
            <a:spAutoFit/>
          </a:bodyPr>
          <a:lstStyle>
            <a:lvl1pPr marL="0" indent="0" algn="ctr">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226006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C708D5-0393-49EC-8A5E-39E05F2C19F7}"/>
              </a:ext>
            </a:extLst>
          </p:cNvPr>
          <p:cNvSpPr>
            <a:spLocks noGrp="1"/>
          </p:cNvSpPr>
          <p:nvPr>
            <p:ph idx="1"/>
          </p:nvPr>
        </p:nvSpPr>
        <p:spPr/>
        <p:txBody>
          <a:bodyPr/>
          <a:lstStyle/>
          <a:p>
            <a:pPr lvl="0"/>
            <a:r>
              <a:rPr lang="en-US" dirty="0"/>
              <a:t>Click to edit Master text styles</a:t>
            </a:r>
          </a:p>
          <a:p>
            <a:pPr lvl="1"/>
            <a:r>
              <a:rPr lang="en-US" dirty="0"/>
              <a:t>Second level</a:t>
            </a:r>
          </a:p>
        </p:txBody>
      </p:sp>
      <p:sp>
        <p:nvSpPr>
          <p:cNvPr id="2" name="Title 1">
            <a:extLst>
              <a:ext uri="{FF2B5EF4-FFF2-40B4-BE49-F238E27FC236}">
                <a16:creationId xmlns:a16="http://schemas.microsoft.com/office/drawing/2014/main" id="{A0012437-5F32-48EC-A1CF-92CDA4326C1C}"/>
              </a:ext>
            </a:extLst>
          </p:cNvPr>
          <p:cNvSpPr>
            <a:spLocks noGrp="1"/>
          </p:cNvSpPr>
          <p:nvPr>
            <p:ph type="title"/>
          </p:nvPr>
        </p:nvSpPr>
        <p:spPr>
          <a:xfrm>
            <a:off x="883920" y="320074"/>
            <a:ext cx="9326835" cy="701731"/>
          </a:xfrm>
          <a:effectLst/>
        </p:spPr>
        <p:txBody>
          <a:bodyPr/>
          <a:lstStyle/>
          <a:p>
            <a:r>
              <a:rPr lang="en-US" dirty="0"/>
              <a:t>Click to edit Master title style</a:t>
            </a:r>
          </a:p>
        </p:txBody>
      </p:sp>
    </p:spTree>
    <p:extLst>
      <p:ext uri="{BB962C8B-B14F-4D97-AF65-F5344CB8AC3E}">
        <p14:creationId xmlns:p14="http://schemas.microsoft.com/office/powerpoint/2010/main" val="38361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F227-5D3A-4A14-ABC3-B27B3F22B8D0}"/>
              </a:ext>
            </a:extLst>
          </p:cNvPr>
          <p:cNvSpPr>
            <a:spLocks noGrp="1"/>
          </p:cNvSpPr>
          <p:nvPr>
            <p:ph type="title"/>
          </p:nvPr>
        </p:nvSpPr>
        <p:spPr>
          <a:xfrm>
            <a:off x="701099" y="5364124"/>
            <a:ext cx="10789802" cy="757130"/>
          </a:xfrm>
        </p:spPr>
        <p:txBody>
          <a:bodyPr anchor="ctr" anchorCtr="0"/>
          <a:lstStyle>
            <a:lvl1pPr algn="ctr">
              <a:defRPr sz="4800"/>
            </a:lvl1pPr>
          </a:lstStyle>
          <a:p>
            <a:r>
              <a:rPr lang="en-US" dirty="0"/>
              <a:t>Click to edit Master title style</a:t>
            </a:r>
          </a:p>
        </p:txBody>
      </p:sp>
      <p:sp>
        <p:nvSpPr>
          <p:cNvPr id="8" name="Picture Placeholder 7">
            <a:extLst>
              <a:ext uri="{FF2B5EF4-FFF2-40B4-BE49-F238E27FC236}">
                <a16:creationId xmlns:a16="http://schemas.microsoft.com/office/drawing/2014/main" id="{DED084D2-EB80-4D88-829E-EF76BA22FCEE}"/>
              </a:ext>
            </a:extLst>
          </p:cNvPr>
          <p:cNvSpPr>
            <a:spLocks noGrp="1"/>
          </p:cNvSpPr>
          <p:nvPr>
            <p:ph type="pic" sz="quarter" idx="10"/>
          </p:nvPr>
        </p:nvSpPr>
        <p:spPr>
          <a:xfrm>
            <a:off x="701308" y="594391"/>
            <a:ext cx="10789384" cy="4389072"/>
          </a:xfrm>
        </p:spPr>
        <p:txBody>
          <a:bodyPr/>
          <a:lstStyle>
            <a:lvl1pPr marL="0" indent="0">
              <a:buNone/>
              <a:defRPr/>
            </a:lvl1pPr>
          </a:lstStyle>
          <a:p>
            <a:endParaRPr lang="en-US" dirty="0"/>
          </a:p>
        </p:txBody>
      </p:sp>
    </p:spTree>
    <p:extLst>
      <p:ext uri="{BB962C8B-B14F-4D97-AF65-F5344CB8AC3E}">
        <p14:creationId xmlns:p14="http://schemas.microsoft.com/office/powerpoint/2010/main" val="334353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17B0EF-6E59-4F12-9D78-B89E98F05E48}"/>
              </a:ext>
            </a:extLst>
          </p:cNvPr>
          <p:cNvSpPr>
            <a:spLocks noGrp="1"/>
          </p:cNvSpPr>
          <p:nvPr>
            <p:ph sz="half" idx="1"/>
          </p:nvPr>
        </p:nvSpPr>
        <p:spPr>
          <a:xfrm>
            <a:off x="609660" y="2697488"/>
            <a:ext cx="5181600" cy="2246769"/>
          </a:xfrm>
        </p:spPr>
        <p:txBody>
          <a:bodyPr/>
          <a:lstStyle/>
          <a:p>
            <a:pPr lvl="0"/>
            <a:r>
              <a:rPr lang="en-US" dirty="0"/>
              <a:t>Click to edit Master text styles</a:t>
            </a:r>
          </a:p>
          <a:p>
            <a:pPr lvl="1"/>
            <a:r>
              <a:rPr lang="en-US" dirty="0"/>
              <a:t>Second level</a:t>
            </a:r>
          </a:p>
        </p:txBody>
      </p:sp>
      <p:sp>
        <p:nvSpPr>
          <p:cNvPr id="4" name="Content Placeholder 3">
            <a:extLst>
              <a:ext uri="{FF2B5EF4-FFF2-40B4-BE49-F238E27FC236}">
                <a16:creationId xmlns:a16="http://schemas.microsoft.com/office/drawing/2014/main" id="{F2F7D2C4-D8BC-4112-8FA4-2C5ABA899A7D}"/>
              </a:ext>
            </a:extLst>
          </p:cNvPr>
          <p:cNvSpPr>
            <a:spLocks noGrp="1"/>
          </p:cNvSpPr>
          <p:nvPr>
            <p:ph sz="half" idx="2"/>
          </p:nvPr>
        </p:nvSpPr>
        <p:spPr>
          <a:xfrm>
            <a:off x="6370317" y="1508781"/>
            <a:ext cx="5212080" cy="4754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FAB5EE97-406E-4E48-AEC8-3D4C5D279A00}"/>
              </a:ext>
            </a:extLst>
          </p:cNvPr>
          <p:cNvSpPr>
            <a:spLocks noGrp="1"/>
          </p:cNvSpPr>
          <p:nvPr>
            <p:ph type="title"/>
          </p:nvPr>
        </p:nvSpPr>
        <p:spPr>
          <a:xfrm>
            <a:off x="883920" y="320074"/>
            <a:ext cx="9326835" cy="701731"/>
          </a:xfrm>
          <a:effectLst/>
        </p:spPr>
        <p:txBody>
          <a:bodyPr/>
          <a:lstStyle/>
          <a:p>
            <a:r>
              <a:rPr lang="en-US" dirty="0"/>
              <a:t>Click to edit Master title style</a:t>
            </a:r>
          </a:p>
        </p:txBody>
      </p:sp>
    </p:spTree>
    <p:extLst>
      <p:ext uri="{BB962C8B-B14F-4D97-AF65-F5344CB8AC3E}">
        <p14:creationId xmlns:p14="http://schemas.microsoft.com/office/powerpoint/2010/main" val="5003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EDF45F8-B51D-4085-B782-0A4A3C886098}"/>
              </a:ext>
            </a:extLst>
          </p:cNvPr>
          <p:cNvSpPr>
            <a:spLocks noGrp="1"/>
          </p:cNvSpPr>
          <p:nvPr>
            <p:ph type="title"/>
          </p:nvPr>
        </p:nvSpPr>
        <p:spPr>
          <a:xfrm>
            <a:off x="883920" y="320074"/>
            <a:ext cx="9326835" cy="701731"/>
          </a:xfrm>
          <a:effectLst/>
        </p:spPr>
        <p:txBody>
          <a:bodyPr/>
          <a:lstStyle/>
          <a:p>
            <a:r>
              <a:rPr lang="en-US" dirty="0"/>
              <a:t>Click to edit Master title style</a:t>
            </a:r>
          </a:p>
        </p:txBody>
      </p:sp>
    </p:spTree>
    <p:extLst>
      <p:ext uri="{BB962C8B-B14F-4D97-AF65-F5344CB8AC3E}">
        <p14:creationId xmlns:p14="http://schemas.microsoft.com/office/powerpoint/2010/main" val="191633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3230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D875F9-7388-4E34-BBA7-E1D67D81AECF}"/>
              </a:ext>
            </a:extLst>
          </p:cNvPr>
          <p:cNvSpPr>
            <a:spLocks noGrp="1"/>
          </p:cNvSpPr>
          <p:nvPr>
            <p:ph type="title"/>
          </p:nvPr>
        </p:nvSpPr>
        <p:spPr>
          <a:xfrm>
            <a:off x="883920" y="320074"/>
            <a:ext cx="10424160" cy="701731"/>
          </a:xfrm>
          <a:prstGeom prst="rect">
            <a:avLst/>
          </a:prstGeom>
          <a:solidFill>
            <a:schemeClr val="accent1"/>
          </a:solidFill>
          <a:effectLst>
            <a:outerShdw dist="50800" dir="2700000" algn="tl" rotWithShape="0">
              <a:prstClr val="black"/>
            </a:outerShdw>
          </a:effectLst>
        </p:spPr>
        <p:txBody>
          <a:bodyPr vert="horz" lIns="91440" tIns="45720" rIns="91440" bIns="45720" rtlCol="0" anchor="t"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9A883D2-FB40-4CB7-84DC-7FC52142811F}"/>
              </a:ext>
            </a:extLst>
          </p:cNvPr>
          <p:cNvSpPr>
            <a:spLocks noGrp="1"/>
          </p:cNvSpPr>
          <p:nvPr>
            <p:ph type="body" idx="1"/>
          </p:nvPr>
        </p:nvSpPr>
        <p:spPr>
          <a:xfrm>
            <a:off x="883920" y="3154683"/>
            <a:ext cx="10424160" cy="1528624"/>
          </a:xfrm>
          <a:prstGeom prst="rect">
            <a:avLst/>
          </a:prstGeom>
          <a:solidFill>
            <a:schemeClr val="accent1"/>
          </a:solidFill>
          <a:effectLst>
            <a:outerShdw dist="50800" dir="2700000" algn="tl" rotWithShape="0">
              <a:prstClr val="black"/>
            </a:outerShdw>
          </a:effectLst>
        </p:spPr>
        <p:txBody>
          <a:bodyPr vert="horz" lIns="91440" tIns="45720" rIns="91440" bIns="45720" rtlCol="0" anchor="ctr" anchorCtr="0">
            <a:sp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99402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03225" indent="-403225" algn="l" defTabSz="914400" rtl="0" eaLnBrk="1" latinLnBrk="0" hangingPunct="1">
        <a:lnSpc>
          <a:spcPts val="5600"/>
        </a:lnSpc>
        <a:spcBef>
          <a:spcPts val="1000"/>
        </a:spcBef>
        <a:buClr>
          <a:schemeClr val="accent4"/>
        </a:buClr>
        <a:buSzPct val="110000"/>
        <a:buFont typeface="Arial" panose="020B0604020202020204" pitchFamily="34" charset="0"/>
        <a:buChar char="•"/>
        <a:defRPr sz="4000" kern="1200">
          <a:solidFill>
            <a:schemeClr val="tx1"/>
          </a:solidFill>
          <a:latin typeface="+mj-lt"/>
          <a:ea typeface="+mn-ea"/>
          <a:cs typeface="+mn-cs"/>
        </a:defRPr>
      </a:lvl1pPr>
      <a:lvl2pPr marL="855663" indent="-398463" algn="l" defTabSz="914400" rtl="0" eaLnBrk="1" latinLnBrk="0" hangingPunct="1">
        <a:lnSpc>
          <a:spcPts val="5600"/>
        </a:lnSpc>
        <a:spcBef>
          <a:spcPts val="500"/>
        </a:spcBef>
        <a:buClr>
          <a:schemeClr val="accent4"/>
        </a:buClr>
        <a:buSzPct val="110000"/>
        <a:buFont typeface="Arial" panose="020B0604020202020204" pitchFamily="34" charset="0"/>
        <a:buChar char="•"/>
        <a:defRPr sz="36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ichael.jochum@bcm.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project.org/"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astrobiomike.github.io/R/basics" TargetMode="External"/><Relationship Id="rId5" Type="http://schemas.openxmlformats.org/officeDocument/2006/relationships/hyperlink" Target="https://cran.r-project.org/doc/manuals/r-release/R-intro.html" TargetMode="External"/><Relationship Id="rId4" Type="http://schemas.openxmlformats.org/officeDocument/2006/relationships/hyperlink" Target="https://cran.r-project.org/web/package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download1.rstudio.org/desktop/macos/RStudio-1.3.959.dmg" TargetMode="External"/><Relationship Id="rId11" Type="http://schemas.openxmlformats.org/officeDocument/2006/relationships/hyperlink" Target="https://fast.wistia.net/embed/iframe/520zbd3tij?videoFoam=true" TargetMode="External"/><Relationship Id="rId5" Type="http://schemas.openxmlformats.org/officeDocument/2006/relationships/image" Target="../media/image5.jpeg"/><Relationship Id="rId10" Type="http://schemas.openxmlformats.org/officeDocument/2006/relationships/hyperlink" Target="https://cran.revolutionanalytics.com/bin/macosx/R-4.0.2.pkg" TargetMode="External"/><Relationship Id="rId4" Type="http://schemas.openxmlformats.org/officeDocument/2006/relationships/hyperlink" Target="https://download1.rstudio.org/desktop/windows/RStudio-1.3.959.exe" TargetMode="External"/><Relationship Id="rId9" Type="http://schemas.openxmlformats.org/officeDocument/2006/relationships/hyperlink" Target="https://cran.rstudio.com/bin/windows/base/R-4.0.2-win.ex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mybinder.org/" TargetMode="External"/><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hyperlink" Target="https://mybinder.org/v2/gh/AstrobioMike/binder-R-basics/master?urlpath=rstudio"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mybinder.org/v2/gh/AstrobioMike/binder-R-basics/master?urlpath=rstudio"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mybinder.org/v2/gh/AstrobioMike/binder-R-basics/master?urlpath=rstudio"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mybinder.org/v2/gh/AstrobioMike/binder-R-basics/master?urlpath=rstudio" TargetMode="External"/><Relationship Id="rId7" Type="http://schemas.openxmlformats.org/officeDocument/2006/relationships/image" Target="../media/image14.gi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mybinder.org/v2/gh/AstrobioMike/binder-R-basics/master?urlpath=rstudio" TargetMode="External"/><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astrobiomike.github.io/amplicon/dada2_workflow_e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A9B828F-FD4C-4096-9ED0-4CE53A2CDAAB}"/>
              </a:ext>
            </a:extLst>
          </p:cNvPr>
          <p:cNvSpPr>
            <a:spLocks noGrp="1"/>
          </p:cNvSpPr>
          <p:nvPr>
            <p:ph type="subTitle" idx="1"/>
          </p:nvPr>
        </p:nvSpPr>
        <p:spPr>
          <a:xfrm>
            <a:off x="1524000" y="3890665"/>
            <a:ext cx="9144000" cy="2308324"/>
          </a:xfrm>
        </p:spPr>
        <p:txBody>
          <a:bodyPr/>
          <a:lstStyle/>
          <a:p>
            <a:pPr>
              <a:lnSpc>
                <a:spcPct val="100000"/>
              </a:lnSpc>
            </a:pPr>
            <a:r>
              <a:rPr lang="en-US" sz="2400" dirty="0"/>
              <a:t>Michael Jochum, PhD</a:t>
            </a:r>
            <a:br>
              <a:rPr lang="en-US" sz="2400" dirty="0"/>
            </a:br>
            <a:r>
              <a:rPr lang="en-US" sz="2400" dirty="0"/>
              <a:t>Postdoctoral Research Associate</a:t>
            </a:r>
            <a:br>
              <a:rPr lang="en-US" sz="2400" dirty="0"/>
            </a:br>
            <a:r>
              <a:rPr lang="en-US" sz="2400" dirty="0"/>
              <a:t>Department of Obstetrics &amp; Gynecology</a:t>
            </a:r>
            <a:br>
              <a:rPr lang="en-US" sz="2400" dirty="0"/>
            </a:br>
            <a:r>
              <a:rPr lang="en-US" sz="2400" dirty="0"/>
              <a:t>Baylor College of Medicine</a:t>
            </a:r>
            <a:br>
              <a:rPr lang="en-US" sz="2400" dirty="0"/>
            </a:br>
            <a:r>
              <a:rPr lang="en-US" sz="2400" dirty="0"/>
              <a:t>1 Baylor Plaza, Houston TX 77401</a:t>
            </a:r>
            <a:br>
              <a:rPr lang="en-US" sz="2400" dirty="0"/>
            </a:br>
            <a:r>
              <a:rPr lang="en-US" sz="2400" dirty="0"/>
              <a:t>email </a:t>
            </a:r>
            <a:r>
              <a:rPr lang="en-US" sz="2400" dirty="0">
                <a:solidFill>
                  <a:srgbClr val="00B0F0"/>
                </a:solidFill>
                <a:hlinkClick r:id="rId3">
                  <a:extLst>
                    <a:ext uri="{A12FA001-AC4F-418D-AE19-62706E023703}">
                      <ahyp:hlinkClr xmlns:ahyp="http://schemas.microsoft.com/office/drawing/2018/hyperlinkcolor" val="tx"/>
                    </a:ext>
                  </a:extLst>
                </a:hlinkClick>
              </a:rPr>
              <a:t>michael.jochum@bcm.edu</a:t>
            </a:r>
            <a:endParaRPr lang="en-US" sz="2400" dirty="0">
              <a:solidFill>
                <a:srgbClr val="00B0F0"/>
              </a:solidFill>
            </a:endParaRPr>
          </a:p>
        </p:txBody>
      </p:sp>
      <p:sp>
        <p:nvSpPr>
          <p:cNvPr id="5" name="Title 4">
            <a:extLst>
              <a:ext uri="{FF2B5EF4-FFF2-40B4-BE49-F238E27FC236}">
                <a16:creationId xmlns:a16="http://schemas.microsoft.com/office/drawing/2014/main" id="{EA6A4A6C-2718-4688-800D-51A4BD977425}"/>
              </a:ext>
            </a:extLst>
          </p:cNvPr>
          <p:cNvSpPr>
            <a:spLocks noGrp="1"/>
          </p:cNvSpPr>
          <p:nvPr>
            <p:ph type="ctrTitle"/>
          </p:nvPr>
        </p:nvSpPr>
        <p:spPr>
          <a:xfrm>
            <a:off x="1524000" y="1379721"/>
            <a:ext cx="9144000" cy="1754326"/>
          </a:xfrm>
        </p:spPr>
        <p:txBody>
          <a:bodyPr/>
          <a:lstStyle/>
          <a:p>
            <a:r>
              <a:rPr lang="en-US" dirty="0"/>
              <a:t>Bioinformatics Tutorial Lecture 4</a:t>
            </a:r>
          </a:p>
        </p:txBody>
      </p:sp>
    </p:spTree>
    <p:extLst>
      <p:ext uri="{BB962C8B-B14F-4D97-AF65-F5344CB8AC3E}">
        <p14:creationId xmlns:p14="http://schemas.microsoft.com/office/powerpoint/2010/main" val="9972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19EC-0488-4A3E-84C6-E64DC73E388E}"/>
              </a:ext>
            </a:extLst>
          </p:cNvPr>
          <p:cNvSpPr>
            <a:spLocks noGrp="1"/>
          </p:cNvSpPr>
          <p:nvPr>
            <p:ph type="title"/>
          </p:nvPr>
        </p:nvSpPr>
        <p:spPr>
          <a:xfrm>
            <a:off x="883920" y="366398"/>
            <a:ext cx="9326835" cy="701731"/>
          </a:xfrm>
        </p:spPr>
        <p:txBody>
          <a:bodyPr/>
          <a:lstStyle/>
          <a:p>
            <a:pPr algn="ctr"/>
            <a:r>
              <a:rPr lang="en-US" dirty="0"/>
              <a:t>Objectives</a:t>
            </a:r>
          </a:p>
        </p:txBody>
      </p:sp>
      <p:pic>
        <p:nvPicPr>
          <p:cNvPr id="6" name="Picture 5">
            <a:extLst>
              <a:ext uri="{FF2B5EF4-FFF2-40B4-BE49-F238E27FC236}">
                <a16:creationId xmlns:a16="http://schemas.microsoft.com/office/drawing/2014/main" id="{25210C0B-15F1-462C-B48C-3A696CC66DFB}"/>
              </a:ext>
            </a:extLst>
          </p:cNvPr>
          <p:cNvPicPr>
            <a:picLocks noChangeAspect="1"/>
          </p:cNvPicPr>
          <p:nvPr/>
        </p:nvPicPr>
        <p:blipFill>
          <a:blip r:embed="rId2"/>
          <a:stretch>
            <a:fillRect/>
          </a:stretch>
        </p:blipFill>
        <p:spPr>
          <a:xfrm>
            <a:off x="131898" y="1964507"/>
            <a:ext cx="5900738" cy="2967038"/>
          </a:xfrm>
          <a:prstGeom prst="rect">
            <a:avLst/>
          </a:prstGeom>
        </p:spPr>
      </p:pic>
      <p:pic>
        <p:nvPicPr>
          <p:cNvPr id="7" name="Picture 6">
            <a:extLst>
              <a:ext uri="{FF2B5EF4-FFF2-40B4-BE49-F238E27FC236}">
                <a16:creationId xmlns:a16="http://schemas.microsoft.com/office/drawing/2014/main" id="{F0FA6885-97D6-41C4-BC43-39B6E8ECC6DE}"/>
              </a:ext>
            </a:extLst>
          </p:cNvPr>
          <p:cNvPicPr>
            <a:picLocks noChangeAspect="1"/>
          </p:cNvPicPr>
          <p:nvPr/>
        </p:nvPicPr>
        <p:blipFill>
          <a:blip r:embed="rId3"/>
          <a:stretch>
            <a:fillRect/>
          </a:stretch>
        </p:blipFill>
        <p:spPr>
          <a:xfrm>
            <a:off x="6075995" y="1964508"/>
            <a:ext cx="5987415" cy="4820603"/>
          </a:xfrm>
          <a:prstGeom prst="rect">
            <a:avLst/>
          </a:prstGeom>
        </p:spPr>
      </p:pic>
      <p:sp>
        <p:nvSpPr>
          <p:cNvPr id="8" name="Title 1">
            <a:extLst>
              <a:ext uri="{FF2B5EF4-FFF2-40B4-BE49-F238E27FC236}">
                <a16:creationId xmlns:a16="http://schemas.microsoft.com/office/drawing/2014/main" id="{6E0FB83A-78E6-498A-8FBD-51AA6313FBC0}"/>
              </a:ext>
            </a:extLst>
          </p:cNvPr>
          <p:cNvSpPr txBox="1">
            <a:spLocks/>
          </p:cNvSpPr>
          <p:nvPr/>
        </p:nvSpPr>
        <p:spPr>
          <a:xfrm>
            <a:off x="546673" y="1165451"/>
            <a:ext cx="4933827" cy="701731"/>
          </a:xfrm>
          <a:prstGeom prst="rect">
            <a:avLst/>
          </a:prstGeom>
          <a:solidFill>
            <a:schemeClr val="accent1"/>
          </a:solidFill>
          <a:effectLst/>
        </p:spPr>
        <p:txBody>
          <a:bodyPr vert="horz" wrap="square" lIns="91440" tIns="45720" rIns="91440" bIns="4572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Completed</a:t>
            </a:r>
          </a:p>
        </p:txBody>
      </p:sp>
      <p:sp>
        <p:nvSpPr>
          <p:cNvPr id="9" name="Title 1">
            <a:extLst>
              <a:ext uri="{FF2B5EF4-FFF2-40B4-BE49-F238E27FC236}">
                <a16:creationId xmlns:a16="http://schemas.microsoft.com/office/drawing/2014/main" id="{E166DB55-05FA-4CCF-BCAB-C6AE9A4CB428}"/>
              </a:ext>
            </a:extLst>
          </p:cNvPr>
          <p:cNvSpPr txBox="1">
            <a:spLocks/>
          </p:cNvSpPr>
          <p:nvPr/>
        </p:nvSpPr>
        <p:spPr>
          <a:xfrm>
            <a:off x="6854709" y="1165452"/>
            <a:ext cx="4287160" cy="701731"/>
          </a:xfrm>
          <a:prstGeom prst="rect">
            <a:avLst/>
          </a:prstGeom>
          <a:solidFill>
            <a:schemeClr val="accent1"/>
          </a:solidFill>
          <a:effectLst/>
        </p:spPr>
        <p:txBody>
          <a:bodyPr vert="horz" wrap="square" lIns="91440" tIns="45720" rIns="91440" bIns="4572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Future</a:t>
            </a:r>
          </a:p>
        </p:txBody>
      </p:sp>
    </p:spTree>
    <p:extLst>
      <p:ext uri="{BB962C8B-B14F-4D97-AF65-F5344CB8AC3E}">
        <p14:creationId xmlns:p14="http://schemas.microsoft.com/office/powerpoint/2010/main" val="316817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1815CE5-2838-40DE-82F4-3E26AC20C4C4}"/>
              </a:ext>
            </a:extLst>
          </p:cNvPr>
          <p:cNvSpPr/>
          <p:nvPr/>
        </p:nvSpPr>
        <p:spPr>
          <a:xfrm>
            <a:off x="73572" y="1143000"/>
            <a:ext cx="12044856" cy="5608320"/>
          </a:xfrm>
          <a:prstGeom prst="rect">
            <a:avLst/>
          </a:prstGeom>
          <a:effectLst>
            <a:outerShdw dist="508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rgbClr val="E7E7E7"/>
                </a:solidFill>
                <a:hlinkClick r:id="rId3">
                  <a:extLst>
                    <a:ext uri="{A12FA001-AC4F-418D-AE19-62706E023703}">
                      <ahyp:hlinkClr xmlns:ahyp="http://schemas.microsoft.com/office/drawing/2018/hyperlinkcolor" val="tx"/>
                    </a:ext>
                  </a:extLst>
                </a:hlinkClick>
              </a:rPr>
              <a:t>R</a:t>
            </a:r>
            <a:r>
              <a:rPr lang="en-US" dirty="0">
                <a:solidFill>
                  <a:srgbClr val="E7E7E7"/>
                </a:solidFill>
              </a:rPr>
              <a:t> is generally a big, glorious calculator. </a:t>
            </a:r>
          </a:p>
          <a:p>
            <a:pPr marL="285750" indent="-285750">
              <a:buFont typeface="Arial" panose="020B0604020202020204" pitchFamily="34" charset="0"/>
              <a:buChar char="•"/>
            </a:pPr>
            <a:r>
              <a:rPr lang="en-US" dirty="0">
                <a:solidFill>
                  <a:srgbClr val="E7E7E7"/>
                </a:solidFill>
              </a:rPr>
              <a:t>More specifically, it’s a </a:t>
            </a:r>
            <a:r>
              <a:rPr lang="en-US" sz="2400" b="1" dirty="0">
                <a:solidFill>
                  <a:srgbClr val="E7E7E7"/>
                </a:solidFill>
              </a:rPr>
              <a:t>programming language </a:t>
            </a:r>
            <a:r>
              <a:rPr lang="en-US" sz="2400" dirty="0">
                <a:solidFill>
                  <a:srgbClr val="E7E7E7"/>
                </a:solidFill>
              </a:rPr>
              <a:t>and </a:t>
            </a:r>
            <a:r>
              <a:rPr lang="en-US" sz="2400" b="1" dirty="0">
                <a:solidFill>
                  <a:srgbClr val="E7E7E7"/>
                </a:solidFill>
              </a:rPr>
              <a:t>working environment </a:t>
            </a:r>
            <a:r>
              <a:rPr lang="en-US" dirty="0">
                <a:solidFill>
                  <a:srgbClr val="E7E7E7"/>
                </a:solidFill>
              </a:rPr>
              <a:t>for statistical analyses and figure generation, and </a:t>
            </a:r>
            <a:r>
              <a:rPr lang="en-US" sz="2400" b="1" dirty="0">
                <a:solidFill>
                  <a:srgbClr val="E7E7E7"/>
                </a:solidFill>
              </a:rPr>
              <a:t>it’s pretty sweet</a:t>
            </a:r>
            <a:r>
              <a:rPr lang="en-US" dirty="0">
                <a:solidFill>
                  <a:srgbClr val="E7E7E7"/>
                </a:solidFill>
              </a:rPr>
              <a:t>. </a:t>
            </a:r>
          </a:p>
          <a:p>
            <a:pPr marL="285750" indent="-285750">
              <a:buFont typeface="Arial" panose="020B0604020202020204" pitchFamily="34" charset="0"/>
              <a:buChar char="•"/>
            </a:pPr>
            <a:r>
              <a:rPr lang="en-US" dirty="0">
                <a:solidFill>
                  <a:srgbClr val="E7E7E7"/>
                </a:solidFill>
              </a:rPr>
              <a:t>What really makes R powerful is that it is completely </a:t>
            </a:r>
            <a:r>
              <a:rPr lang="en-US" sz="2400" b="1" dirty="0">
                <a:solidFill>
                  <a:srgbClr val="E7E7E7"/>
                </a:solidFill>
              </a:rPr>
              <a:t>open source </a:t>
            </a:r>
            <a:r>
              <a:rPr lang="en-US" dirty="0">
                <a:solidFill>
                  <a:srgbClr val="E7E7E7"/>
                </a:solidFill>
              </a:rPr>
              <a:t>and it has a tremendous number of incredible people that contribute </a:t>
            </a:r>
            <a:r>
              <a:rPr lang="en-US" sz="2400" b="1" dirty="0">
                <a:solidFill>
                  <a:srgbClr val="E7E7E7"/>
                </a:solidFill>
              </a:rPr>
              <a:t>“packages” </a:t>
            </a:r>
            <a:r>
              <a:rPr lang="en-US" dirty="0">
                <a:solidFill>
                  <a:srgbClr val="E7E7E7"/>
                </a:solidFill>
              </a:rPr>
              <a:t>to it for all to use. </a:t>
            </a:r>
          </a:p>
          <a:p>
            <a:pPr marL="285750" indent="-285750">
              <a:buFont typeface="Arial" panose="020B0604020202020204" pitchFamily="34" charset="0"/>
              <a:buChar char="•"/>
            </a:pPr>
            <a:r>
              <a:rPr lang="en-US" dirty="0">
                <a:solidFill>
                  <a:srgbClr val="E7E7E7"/>
                </a:solidFill>
              </a:rPr>
              <a:t>Packages are bundles of code that perform specific tasks, and they are </a:t>
            </a:r>
            <a:r>
              <a:rPr lang="en-US" dirty="0" err="1">
                <a:solidFill>
                  <a:srgbClr val="E7E7E7"/>
                </a:solidFill>
              </a:rPr>
              <a:t>kinda</a:t>
            </a:r>
            <a:r>
              <a:rPr lang="en-US" dirty="0">
                <a:solidFill>
                  <a:srgbClr val="E7E7E7"/>
                </a:solidFill>
              </a:rPr>
              <a:t> like Apps in the sense that for most of the things you’ll want to do, “there’s a package for that”. </a:t>
            </a:r>
          </a:p>
          <a:p>
            <a:pPr marL="285750" indent="-285750">
              <a:buFont typeface="Arial" panose="020B0604020202020204" pitchFamily="34" charset="0"/>
              <a:buChar char="•"/>
            </a:pPr>
            <a:r>
              <a:rPr lang="en-US" dirty="0">
                <a:solidFill>
                  <a:srgbClr val="E7E7E7"/>
                </a:solidFill>
              </a:rPr>
              <a:t>Often you will end up searching for a package that you know exists already either from hearing about it from someone, or seeing it used in a paper, but you can also search the </a:t>
            </a:r>
            <a:r>
              <a:rPr lang="en-US" sz="2400" b="1" dirty="0">
                <a:solidFill>
                  <a:srgbClr val="E7E7E7"/>
                </a:solidFill>
                <a:hlinkClick r:id="rId4">
                  <a:extLst>
                    <a:ext uri="{A12FA001-AC4F-418D-AE19-62706E023703}">
                      <ahyp:hlinkClr xmlns:ahyp="http://schemas.microsoft.com/office/drawing/2018/hyperlinkcolor" val="tx"/>
                    </a:ext>
                  </a:extLst>
                </a:hlinkClick>
              </a:rPr>
              <a:t>Comprehensive R Archive Network (CRAN) for packages</a:t>
            </a:r>
            <a:r>
              <a:rPr lang="en-US" sz="2400" b="1" dirty="0">
                <a:solidFill>
                  <a:srgbClr val="E7E7E7"/>
                </a:solidFill>
              </a:rPr>
              <a:t> </a:t>
            </a:r>
            <a:r>
              <a:rPr lang="en-US" dirty="0">
                <a:solidFill>
                  <a:srgbClr val="E7E7E7"/>
                </a:solidFill>
              </a:rPr>
              <a:t>directly. </a:t>
            </a:r>
          </a:p>
          <a:p>
            <a:pPr marL="285750" indent="-285750">
              <a:buFont typeface="Arial" panose="020B0604020202020204" pitchFamily="34" charset="0"/>
              <a:buChar char="•"/>
            </a:pPr>
            <a:r>
              <a:rPr lang="en-US" dirty="0">
                <a:solidFill>
                  <a:srgbClr val="E7E7E7"/>
                </a:solidFill>
              </a:rPr>
              <a:t>R serves as the foundation upon which you can utilize this large swath of tools that people all over the world have developed and contributed, and it also is invaluable for parsing tables and creating figures. </a:t>
            </a:r>
            <a:br>
              <a:rPr lang="en-US" dirty="0">
                <a:solidFill>
                  <a:srgbClr val="E7E7E7"/>
                </a:solidFill>
              </a:rPr>
            </a:br>
            <a:endParaRPr lang="en-US" dirty="0">
              <a:solidFill>
                <a:srgbClr val="E7E7E7"/>
              </a:solidFill>
            </a:endParaRPr>
          </a:p>
          <a:p>
            <a:pPr marL="285750" indent="-285750">
              <a:buFont typeface="Arial" panose="020B0604020202020204" pitchFamily="34" charset="0"/>
              <a:buChar char="•"/>
            </a:pPr>
            <a:r>
              <a:rPr lang="en-US" dirty="0">
                <a:solidFill>
                  <a:srgbClr val="E7E7E7"/>
                </a:solidFill>
              </a:rPr>
              <a:t>There is extensive documentation on R at the CRAN </a:t>
            </a:r>
            <a:r>
              <a:rPr lang="en-US" sz="2400" b="1" dirty="0">
                <a:solidFill>
                  <a:srgbClr val="E7E7E7"/>
                </a:solidFill>
                <a:hlinkClick r:id="rId5">
                  <a:extLst>
                    <a:ext uri="{A12FA001-AC4F-418D-AE19-62706E023703}">
                      <ahyp:hlinkClr xmlns:ahyp="http://schemas.microsoft.com/office/drawing/2018/hyperlinkcolor" val="tx"/>
                    </a:ext>
                  </a:extLst>
                </a:hlinkClick>
              </a:rPr>
              <a:t>Introduction to R site</a:t>
            </a:r>
            <a:r>
              <a:rPr lang="en-US" dirty="0">
                <a:solidFill>
                  <a:srgbClr val="E7E7E7"/>
                </a:solidFill>
              </a:rPr>
              <a:t>, and it would probably be worthwhile going through it at some point. Consistent with the general approach of the site here, I try to distill things down to just the baseline skills to start in the</a:t>
            </a:r>
            <a:r>
              <a:rPr lang="en-US" sz="2400" b="1" dirty="0">
                <a:solidFill>
                  <a:srgbClr val="E7E7E7"/>
                </a:solidFill>
              </a:rPr>
              <a:t> </a:t>
            </a:r>
            <a:r>
              <a:rPr lang="en-US" sz="2400" b="1" dirty="0">
                <a:solidFill>
                  <a:srgbClr val="E7E7E7"/>
                </a:solidFill>
                <a:hlinkClick r:id="rId6">
                  <a:extLst>
                    <a:ext uri="{A12FA001-AC4F-418D-AE19-62706E023703}">
                      <ahyp:hlinkClr xmlns:ahyp="http://schemas.microsoft.com/office/drawing/2018/hyperlinkcolor" val="tx"/>
                    </a:ext>
                  </a:extLst>
                </a:hlinkClick>
              </a:rPr>
              <a:t>R basics</a:t>
            </a:r>
            <a:r>
              <a:rPr lang="en-US" dirty="0">
                <a:solidFill>
                  <a:srgbClr val="E7E7E7"/>
                </a:solidFill>
              </a:rPr>
              <a:t> page.</a:t>
            </a:r>
          </a:p>
          <a:p>
            <a:br>
              <a:rPr lang="en-US" dirty="0"/>
            </a:br>
            <a:endParaRPr kumimoji="0" lang="en-US" sz="1800" b="0" i="0" u="none" strike="noStrike" kern="1200" cap="none" spc="0" normalizeH="0" baseline="0" noProof="0" dirty="0">
              <a:ln>
                <a:noFill/>
              </a:ln>
              <a:solidFill>
                <a:schemeClr val="tx1"/>
              </a:solidFill>
              <a:effectLst/>
              <a:uLnTx/>
              <a:uFillTx/>
              <a:latin typeface="Roboto"/>
            </a:endParaRPr>
          </a:p>
        </p:txBody>
      </p:sp>
      <p:sp>
        <p:nvSpPr>
          <p:cNvPr id="5" name="Title 4">
            <a:extLst>
              <a:ext uri="{FF2B5EF4-FFF2-40B4-BE49-F238E27FC236}">
                <a16:creationId xmlns:a16="http://schemas.microsoft.com/office/drawing/2014/main" id="{BD14C337-FC5B-4E92-BF52-B0D7ED9C234F}"/>
              </a:ext>
            </a:extLst>
          </p:cNvPr>
          <p:cNvSpPr>
            <a:spLocks noGrp="1"/>
          </p:cNvSpPr>
          <p:nvPr>
            <p:ph type="title"/>
          </p:nvPr>
        </p:nvSpPr>
        <p:spPr>
          <a:xfrm>
            <a:off x="832807" y="106680"/>
            <a:ext cx="9397043" cy="830997"/>
          </a:xfrm>
        </p:spPr>
        <p:txBody>
          <a:bodyPr/>
          <a:lstStyle/>
          <a:p>
            <a:pPr>
              <a:lnSpc>
                <a:spcPct val="100000"/>
              </a:lnSpc>
            </a:pPr>
            <a:r>
              <a:rPr lang="en-US" dirty="0"/>
              <a:t>R is our friend</a:t>
            </a:r>
            <a:endParaRPr lang="en-US" sz="2400" dirty="0"/>
          </a:p>
        </p:txBody>
      </p:sp>
      <p:sp>
        <p:nvSpPr>
          <p:cNvPr id="4" name="AutoShape 2" descr="image">
            <a:extLst>
              <a:ext uri="{FF2B5EF4-FFF2-40B4-BE49-F238E27FC236}">
                <a16:creationId xmlns:a16="http://schemas.microsoft.com/office/drawing/2014/main" id="{54E03295-530A-465F-8938-AA7C0FD87F6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45A3FFFA-F477-423D-9DC2-6533EB7ED55B}"/>
              </a:ext>
            </a:extLst>
          </p:cNvPr>
          <p:cNvPicPr>
            <a:picLocks noChangeAspect="1"/>
          </p:cNvPicPr>
          <p:nvPr/>
        </p:nvPicPr>
        <p:blipFill>
          <a:blip r:embed="rId7"/>
          <a:stretch>
            <a:fillRect/>
          </a:stretch>
        </p:blipFill>
        <p:spPr>
          <a:xfrm>
            <a:off x="10510837" y="66675"/>
            <a:ext cx="1400175" cy="1057275"/>
          </a:xfrm>
          <a:prstGeom prst="rect">
            <a:avLst/>
          </a:prstGeom>
        </p:spPr>
      </p:pic>
    </p:spTree>
    <p:extLst>
      <p:ext uri="{BB962C8B-B14F-4D97-AF65-F5344CB8AC3E}">
        <p14:creationId xmlns:p14="http://schemas.microsoft.com/office/powerpoint/2010/main" val="370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14C337-FC5B-4E92-BF52-B0D7ED9C234F}"/>
              </a:ext>
            </a:extLst>
          </p:cNvPr>
          <p:cNvSpPr>
            <a:spLocks noGrp="1"/>
          </p:cNvSpPr>
          <p:nvPr>
            <p:ph type="title"/>
          </p:nvPr>
        </p:nvSpPr>
        <p:spPr>
          <a:xfrm>
            <a:off x="785182" y="45125"/>
            <a:ext cx="9932067" cy="584775"/>
          </a:xfrm>
        </p:spPr>
        <p:txBody>
          <a:bodyPr/>
          <a:lstStyle/>
          <a:p>
            <a:pPr>
              <a:lnSpc>
                <a:spcPct val="100000"/>
              </a:lnSpc>
            </a:pPr>
            <a:r>
              <a:rPr lang="en-US" sz="3200" b="1" dirty="0"/>
              <a:t>Installing R</a:t>
            </a:r>
          </a:p>
        </p:txBody>
      </p:sp>
      <p:pic>
        <p:nvPicPr>
          <p:cNvPr id="6" name="Picture 5">
            <a:extLst>
              <a:ext uri="{FF2B5EF4-FFF2-40B4-BE49-F238E27FC236}">
                <a16:creationId xmlns:a16="http://schemas.microsoft.com/office/drawing/2014/main" id="{7E502CE5-B780-4AEA-927E-0E6F20344A96}"/>
              </a:ext>
            </a:extLst>
          </p:cNvPr>
          <p:cNvPicPr>
            <a:picLocks noChangeAspect="1"/>
          </p:cNvPicPr>
          <p:nvPr/>
        </p:nvPicPr>
        <p:blipFill>
          <a:blip r:embed="rId3"/>
          <a:stretch>
            <a:fillRect/>
          </a:stretch>
        </p:blipFill>
        <p:spPr>
          <a:xfrm>
            <a:off x="3436640" y="4180865"/>
            <a:ext cx="2314575" cy="1581150"/>
          </a:xfrm>
          <a:prstGeom prst="rect">
            <a:avLst/>
          </a:prstGeom>
        </p:spPr>
      </p:pic>
      <p:pic>
        <p:nvPicPr>
          <p:cNvPr id="1032" name="Picture 8" descr="3 ways to regain control of Windows 10 updates | CIO">
            <a:hlinkClick r:id="rId4"/>
            <a:extLst>
              <a:ext uri="{FF2B5EF4-FFF2-40B4-BE49-F238E27FC236}">
                <a16:creationId xmlns:a16="http://schemas.microsoft.com/office/drawing/2014/main" id="{4858AB62-8ADC-43E2-9121-B71F3697C7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5989" y="4180865"/>
            <a:ext cx="2909888" cy="16355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w to Set Paste and Match Style as the Default Behavior on Mac OSX">
            <a:hlinkClick r:id="rId6"/>
            <a:extLst>
              <a:ext uri="{FF2B5EF4-FFF2-40B4-BE49-F238E27FC236}">
                <a16:creationId xmlns:a16="http://schemas.microsoft.com/office/drawing/2014/main" id="{70C75A83-A3B2-47CA-AEAA-4FC8B44585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2619" y="4289835"/>
            <a:ext cx="2945556" cy="1417618"/>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4">
            <a:extLst>
              <a:ext uri="{FF2B5EF4-FFF2-40B4-BE49-F238E27FC236}">
                <a16:creationId xmlns:a16="http://schemas.microsoft.com/office/drawing/2014/main" id="{876A7EA7-35D4-44E9-B545-13EF9FB9F03E}"/>
              </a:ext>
            </a:extLst>
          </p:cNvPr>
          <p:cNvSpPr txBox="1">
            <a:spLocks/>
          </p:cNvSpPr>
          <p:nvPr/>
        </p:nvSpPr>
        <p:spPr>
          <a:xfrm>
            <a:off x="339392" y="2228943"/>
            <a:ext cx="2908633" cy="400110"/>
          </a:xfrm>
          <a:prstGeom prst="rect">
            <a:avLst/>
          </a:prstGeom>
          <a:solidFill>
            <a:schemeClr val="accent1"/>
          </a:solidFill>
          <a:effectLst/>
        </p:spPr>
        <p:txBody>
          <a:bodyPr vert="horz" wrap="square" lIns="91440" tIns="45720" rIns="91440" bIns="45720" rtlCol="0" anchor="ctr" anchorCtr="0">
            <a:sp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pPr>
              <a:lnSpc>
                <a:spcPct val="100000"/>
              </a:lnSpc>
            </a:pPr>
            <a:r>
              <a:rPr lang="en-US" sz="2000" b="1" dirty="0"/>
              <a:t>Step 1) Install R</a:t>
            </a:r>
          </a:p>
        </p:txBody>
      </p:sp>
      <p:sp>
        <p:nvSpPr>
          <p:cNvPr id="15" name="Title 4">
            <a:extLst>
              <a:ext uri="{FF2B5EF4-FFF2-40B4-BE49-F238E27FC236}">
                <a16:creationId xmlns:a16="http://schemas.microsoft.com/office/drawing/2014/main" id="{86288150-4882-41D1-975E-5A7D6E54D02A}"/>
              </a:ext>
            </a:extLst>
          </p:cNvPr>
          <p:cNvSpPr txBox="1">
            <a:spLocks/>
          </p:cNvSpPr>
          <p:nvPr/>
        </p:nvSpPr>
        <p:spPr>
          <a:xfrm>
            <a:off x="339391" y="4584506"/>
            <a:ext cx="2908633" cy="400110"/>
          </a:xfrm>
          <a:prstGeom prst="rect">
            <a:avLst/>
          </a:prstGeom>
          <a:solidFill>
            <a:schemeClr val="accent1"/>
          </a:solidFill>
          <a:effectLst/>
        </p:spPr>
        <p:txBody>
          <a:bodyPr vert="horz" wrap="square" lIns="91440" tIns="45720" rIns="91440" bIns="45720" rtlCol="0" anchor="ctr" anchorCtr="0">
            <a:sp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pPr>
              <a:lnSpc>
                <a:spcPct val="100000"/>
              </a:lnSpc>
            </a:pPr>
            <a:r>
              <a:rPr lang="en-US" sz="2000" b="1" dirty="0"/>
              <a:t>Step 2) Install </a:t>
            </a:r>
            <a:r>
              <a:rPr lang="en-US" sz="2000" b="1" dirty="0" err="1"/>
              <a:t>Rstudio</a:t>
            </a:r>
            <a:endParaRPr lang="en-US" sz="2000" b="1" dirty="0"/>
          </a:p>
        </p:txBody>
      </p:sp>
      <p:pic>
        <p:nvPicPr>
          <p:cNvPr id="16" name="Picture 15">
            <a:extLst>
              <a:ext uri="{FF2B5EF4-FFF2-40B4-BE49-F238E27FC236}">
                <a16:creationId xmlns:a16="http://schemas.microsoft.com/office/drawing/2014/main" id="{28A60F31-28FA-4A53-BC94-DEBA273844FD}"/>
              </a:ext>
            </a:extLst>
          </p:cNvPr>
          <p:cNvPicPr>
            <a:picLocks noChangeAspect="1"/>
          </p:cNvPicPr>
          <p:nvPr/>
        </p:nvPicPr>
        <p:blipFill>
          <a:blip r:embed="rId8"/>
          <a:stretch>
            <a:fillRect/>
          </a:stretch>
        </p:blipFill>
        <p:spPr>
          <a:xfrm>
            <a:off x="3893839" y="1900360"/>
            <a:ext cx="1400175" cy="1057275"/>
          </a:xfrm>
          <a:prstGeom prst="rect">
            <a:avLst/>
          </a:prstGeom>
        </p:spPr>
      </p:pic>
      <p:pic>
        <p:nvPicPr>
          <p:cNvPr id="17" name="Picture 8" descr="3 ways to regain control of Windows 10 updates | CIO">
            <a:hlinkClick r:id="rId9"/>
            <a:extLst>
              <a:ext uri="{FF2B5EF4-FFF2-40B4-BE49-F238E27FC236}">
                <a16:creationId xmlns:a16="http://schemas.microsoft.com/office/drawing/2014/main" id="{EF5A6EEA-AE88-4BF7-A3A6-199F22FC0D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2639" y="1642088"/>
            <a:ext cx="2909888" cy="16355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How to Set Paste and Match Style as the Default Behavior on Mac OSX">
            <a:hlinkClick r:id="rId10"/>
            <a:extLst>
              <a:ext uri="{FF2B5EF4-FFF2-40B4-BE49-F238E27FC236}">
                <a16:creationId xmlns:a16="http://schemas.microsoft.com/office/drawing/2014/main" id="{AE3C24F2-9652-4014-9D3F-D5012993EE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89269" y="1751058"/>
            <a:ext cx="2945556" cy="14176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7FF264DD-14C3-4430-BD3D-4315A920B30F}"/>
              </a:ext>
            </a:extLst>
          </p:cNvPr>
          <p:cNvGraphicFramePr>
            <a:graphicFrameLocks noGrp="1"/>
          </p:cNvGraphicFramePr>
          <p:nvPr>
            <p:extLst>
              <p:ext uri="{D42A27DB-BD31-4B8C-83A1-F6EECF244321}">
                <p14:modId xmlns:p14="http://schemas.microsoft.com/office/powerpoint/2010/main" val="730612520"/>
              </p:ext>
            </p:extLst>
          </p:nvPr>
        </p:nvGraphicFramePr>
        <p:xfrm>
          <a:off x="9593299" y="1248327"/>
          <a:ext cx="2247900" cy="365760"/>
        </p:xfrm>
        <a:graphic>
          <a:graphicData uri="http://schemas.openxmlformats.org/drawingml/2006/table">
            <a:tbl>
              <a:tblPr/>
              <a:tblGrid>
                <a:gridCol w="2247900">
                  <a:extLst>
                    <a:ext uri="{9D8B030D-6E8A-4147-A177-3AD203B41FA5}">
                      <a16:colId xmlns:a16="http://schemas.microsoft.com/office/drawing/2014/main" val="1841732999"/>
                    </a:ext>
                  </a:extLst>
                </a:gridCol>
              </a:tblGrid>
              <a:tr h="0">
                <a:tc>
                  <a:txBody>
                    <a:bodyPr/>
                    <a:lstStyle/>
                    <a:p>
                      <a:pPr algn="ctr"/>
                      <a:r>
                        <a:rPr lang="en-US" dirty="0">
                          <a:solidFill>
                            <a:srgbClr val="800080"/>
                          </a:solidFill>
                          <a:effectLst/>
                          <a:hlinkClick r:id="rId10"/>
                        </a:rPr>
                        <a:t>R-4.0.2.pkg</a:t>
                      </a:r>
                      <a:r>
                        <a:rPr lang="en-US" dirty="0"/>
                        <a:t> </a:t>
                      </a:r>
                    </a:p>
                  </a:txBody>
                  <a:tcPr>
                    <a:lnL>
                      <a:noFill/>
                    </a:lnL>
                    <a:lnR>
                      <a:noFill/>
                    </a:lnR>
                    <a:lnT>
                      <a:noFill/>
                    </a:lnT>
                    <a:lnB>
                      <a:noFill/>
                    </a:lnB>
                  </a:tcPr>
                </a:tc>
                <a:extLst>
                  <a:ext uri="{0D108BD9-81ED-4DB2-BD59-A6C34878D82A}">
                    <a16:rowId xmlns:a16="http://schemas.microsoft.com/office/drawing/2014/main" val="1484177201"/>
                  </a:ext>
                </a:extLst>
              </a:tr>
            </a:tbl>
          </a:graphicData>
        </a:graphic>
      </p:graphicFrame>
      <p:sp>
        <p:nvSpPr>
          <p:cNvPr id="10" name="Rectangle 9">
            <a:extLst>
              <a:ext uri="{FF2B5EF4-FFF2-40B4-BE49-F238E27FC236}">
                <a16:creationId xmlns:a16="http://schemas.microsoft.com/office/drawing/2014/main" id="{1F7744AD-8846-4B76-AEC9-1E54833C69D3}"/>
              </a:ext>
            </a:extLst>
          </p:cNvPr>
          <p:cNvSpPr/>
          <p:nvPr/>
        </p:nvSpPr>
        <p:spPr>
          <a:xfrm>
            <a:off x="5816799" y="1244755"/>
            <a:ext cx="3268267" cy="369332"/>
          </a:xfrm>
          <a:prstGeom prst="rect">
            <a:avLst/>
          </a:prstGeom>
        </p:spPr>
        <p:txBody>
          <a:bodyPr wrap="none">
            <a:spAutoFit/>
          </a:bodyPr>
          <a:lstStyle/>
          <a:p>
            <a:r>
              <a:rPr lang="en-US" dirty="0">
                <a:solidFill>
                  <a:srgbClr val="800080"/>
                </a:solidFill>
                <a:latin typeface="Times New Roman" panose="02020603050405020304" pitchFamily="18" charset="0"/>
                <a:hlinkClick r:id="rId9"/>
              </a:rPr>
              <a:t>Download R 4.0.2 for Windows</a:t>
            </a:r>
            <a:r>
              <a:rPr lang="en-US" dirty="0">
                <a:solidFill>
                  <a:srgbClr val="000000"/>
                </a:solidFill>
                <a:latin typeface="Times New Roman" panose="02020603050405020304" pitchFamily="18" charset="0"/>
              </a:rPr>
              <a:t> (</a:t>
            </a:r>
            <a:endParaRPr lang="en-US" dirty="0"/>
          </a:p>
        </p:txBody>
      </p:sp>
      <p:sp>
        <p:nvSpPr>
          <p:cNvPr id="20" name="Title 4">
            <a:hlinkClick r:id="rId11"/>
            <a:extLst>
              <a:ext uri="{FF2B5EF4-FFF2-40B4-BE49-F238E27FC236}">
                <a16:creationId xmlns:a16="http://schemas.microsoft.com/office/drawing/2014/main" id="{F7F877AB-B9B3-42DF-BC39-C308A2A2419F}"/>
              </a:ext>
            </a:extLst>
          </p:cNvPr>
          <p:cNvSpPr txBox="1">
            <a:spLocks/>
          </p:cNvSpPr>
          <p:nvPr/>
        </p:nvSpPr>
        <p:spPr>
          <a:xfrm>
            <a:off x="2693691" y="6057884"/>
            <a:ext cx="6899608" cy="400110"/>
          </a:xfrm>
          <a:prstGeom prst="rect">
            <a:avLst/>
          </a:prstGeom>
          <a:solidFill>
            <a:schemeClr val="accent1"/>
          </a:solidFill>
          <a:effectLst/>
        </p:spPr>
        <p:txBody>
          <a:bodyPr vert="horz" wrap="square" lIns="91440" tIns="45720" rIns="91440" bIns="45720" rtlCol="0" anchor="ctr" anchorCtr="0">
            <a:sp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pPr>
              <a:lnSpc>
                <a:spcPct val="100000"/>
              </a:lnSpc>
            </a:pPr>
            <a:r>
              <a:rPr lang="en-US" sz="2000" b="1" dirty="0"/>
              <a:t>Play this video during the install</a:t>
            </a:r>
          </a:p>
        </p:txBody>
      </p:sp>
    </p:spTree>
    <p:extLst>
      <p:ext uri="{BB962C8B-B14F-4D97-AF65-F5344CB8AC3E}">
        <p14:creationId xmlns:p14="http://schemas.microsoft.com/office/powerpoint/2010/main" val="378332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14C337-FC5B-4E92-BF52-B0D7ED9C234F}"/>
              </a:ext>
            </a:extLst>
          </p:cNvPr>
          <p:cNvSpPr>
            <a:spLocks noGrp="1"/>
          </p:cNvSpPr>
          <p:nvPr>
            <p:ph type="title"/>
          </p:nvPr>
        </p:nvSpPr>
        <p:spPr>
          <a:xfrm>
            <a:off x="197241" y="300359"/>
            <a:ext cx="4668473" cy="461665"/>
          </a:xfrm>
        </p:spPr>
        <p:txBody>
          <a:bodyPr/>
          <a:lstStyle/>
          <a:p>
            <a:pPr>
              <a:lnSpc>
                <a:spcPct val="100000"/>
              </a:lnSpc>
            </a:pPr>
            <a:r>
              <a:rPr lang="en-US" sz="2400" b="1" dirty="0"/>
              <a:t>Backup option</a:t>
            </a:r>
          </a:p>
        </p:txBody>
      </p:sp>
      <p:sp>
        <p:nvSpPr>
          <p:cNvPr id="15" name="Title 4">
            <a:extLst>
              <a:ext uri="{FF2B5EF4-FFF2-40B4-BE49-F238E27FC236}">
                <a16:creationId xmlns:a16="http://schemas.microsoft.com/office/drawing/2014/main" id="{86288150-4882-41D1-975E-5A7D6E54D02A}"/>
              </a:ext>
            </a:extLst>
          </p:cNvPr>
          <p:cNvSpPr txBox="1">
            <a:spLocks/>
          </p:cNvSpPr>
          <p:nvPr/>
        </p:nvSpPr>
        <p:spPr>
          <a:xfrm>
            <a:off x="197241" y="818080"/>
            <a:ext cx="4804008" cy="5909310"/>
          </a:xfrm>
          <a:prstGeom prst="rect">
            <a:avLst/>
          </a:prstGeom>
          <a:solidFill>
            <a:schemeClr val="accent1"/>
          </a:solidFill>
          <a:effectLst/>
        </p:spPr>
        <p:txBody>
          <a:bodyPr vert="horz" wrap="square" lIns="91440" tIns="45720" rIns="91440" bIns="45720" rtlCol="0" anchor="ctr" anchorCtr="0">
            <a:sp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pPr marL="171450" lvl="0" indent="-171450" algn="l" eaLnBrk="0" fontAlgn="base" hangingPunct="0">
              <a:lnSpc>
                <a:spcPct val="100000"/>
              </a:lnSpc>
              <a:spcAft>
                <a:spcPct val="0"/>
              </a:spcAft>
              <a:buFont typeface="Arial" panose="020B0604020202020204" pitchFamily="34" charset="0"/>
              <a:buChar char="•"/>
            </a:pPr>
            <a:r>
              <a:rPr lang="en-US" altLang="en-US" sz="1800" dirty="0">
                <a:solidFill>
                  <a:srgbClr val="E7E7E7"/>
                </a:solidFill>
                <a:ea typeface="+mn-ea"/>
                <a:cs typeface="+mn-cs"/>
                <a:hlinkClick r:id="rId3">
                  <a:extLst>
                    <a:ext uri="{A12FA001-AC4F-418D-AE19-62706E023703}">
                      <ahyp:hlinkClr xmlns:ahyp="http://schemas.microsoft.com/office/drawing/2018/hyperlinkcolor" val="tx"/>
                    </a:ext>
                  </a:extLst>
                </a:hlinkClick>
              </a:rPr>
              <a:t>Binder</a:t>
            </a:r>
            <a:r>
              <a:rPr lang="en-US" altLang="en-US" sz="1800" dirty="0">
                <a:solidFill>
                  <a:srgbClr val="E7E7E7"/>
                </a:solidFill>
                <a:ea typeface="+mn-ea"/>
                <a:cs typeface="+mn-cs"/>
              </a:rPr>
              <a:t> is an incredible project with incredible people behind it. </a:t>
            </a:r>
            <a:br>
              <a:rPr lang="en-US" altLang="en-US" sz="1800" dirty="0">
                <a:solidFill>
                  <a:srgbClr val="E7E7E7"/>
                </a:solidFill>
                <a:ea typeface="+mn-ea"/>
                <a:cs typeface="+mn-cs"/>
              </a:rPr>
            </a:br>
            <a:endParaRPr lang="en-US" altLang="en-US" sz="1800" dirty="0">
              <a:solidFill>
                <a:srgbClr val="E7E7E7"/>
              </a:solidFill>
              <a:ea typeface="+mn-ea"/>
              <a:cs typeface="+mn-cs"/>
            </a:endParaRPr>
          </a:p>
          <a:p>
            <a:pPr marL="171450" lvl="0" indent="-171450" algn="l" eaLnBrk="0" fontAlgn="base" hangingPunct="0">
              <a:lnSpc>
                <a:spcPct val="100000"/>
              </a:lnSpc>
              <a:spcAft>
                <a:spcPct val="0"/>
              </a:spcAft>
              <a:buFont typeface="Arial" panose="020B0604020202020204" pitchFamily="34" charset="0"/>
              <a:buChar char="•"/>
            </a:pPr>
            <a:r>
              <a:rPr lang="en-US" altLang="en-US" sz="1800" dirty="0">
                <a:solidFill>
                  <a:srgbClr val="E7E7E7"/>
                </a:solidFill>
                <a:ea typeface="+mn-ea"/>
                <a:cs typeface="+mn-cs"/>
              </a:rPr>
              <a:t>I’m still pretty new to it, but the general idea is it makes it easier to setup and share specific working environments in support of open science. </a:t>
            </a:r>
            <a:br>
              <a:rPr lang="en-US" altLang="en-US" sz="1800" dirty="0">
                <a:solidFill>
                  <a:srgbClr val="E7E7E7"/>
                </a:solidFill>
                <a:ea typeface="+mn-ea"/>
                <a:cs typeface="+mn-cs"/>
              </a:rPr>
            </a:br>
            <a:endParaRPr lang="en-US" altLang="en-US" sz="1800" dirty="0">
              <a:solidFill>
                <a:srgbClr val="E7E7E7"/>
              </a:solidFill>
              <a:ea typeface="+mn-ea"/>
              <a:cs typeface="+mn-cs"/>
            </a:endParaRPr>
          </a:p>
          <a:p>
            <a:pPr marL="171450" lvl="0" indent="-171450" algn="l" eaLnBrk="0" fontAlgn="base" hangingPunct="0">
              <a:lnSpc>
                <a:spcPct val="100000"/>
              </a:lnSpc>
              <a:spcAft>
                <a:spcPct val="0"/>
              </a:spcAft>
              <a:buFont typeface="Arial" panose="020B0604020202020204" pitchFamily="34" charset="0"/>
              <a:buChar char="•"/>
            </a:pPr>
            <a:r>
              <a:rPr lang="en-US" altLang="en-US" sz="1800" dirty="0">
                <a:solidFill>
                  <a:srgbClr val="E7E7E7"/>
                </a:solidFill>
                <a:ea typeface="+mn-ea"/>
                <a:cs typeface="+mn-cs"/>
              </a:rPr>
              <a:t>What this means for us here is that we can just click this little badge 		      and it’ll open up the proper R environment with all our needed example files in a web-browser ready to rock… </a:t>
            </a:r>
            <a:br>
              <a:rPr lang="en-US" altLang="en-US" sz="1800" dirty="0">
                <a:solidFill>
                  <a:srgbClr val="E7E7E7"/>
                </a:solidFill>
                <a:ea typeface="+mn-ea"/>
                <a:cs typeface="+mn-cs"/>
              </a:rPr>
            </a:br>
            <a:endParaRPr lang="en-US" altLang="en-US" sz="1800" dirty="0">
              <a:solidFill>
                <a:srgbClr val="E7E7E7"/>
              </a:solidFill>
              <a:ea typeface="+mn-ea"/>
              <a:cs typeface="+mn-cs"/>
            </a:endParaRPr>
          </a:p>
          <a:p>
            <a:pPr marL="171450" lvl="0" indent="-171450" algn="l" eaLnBrk="0" fontAlgn="base" hangingPunct="0">
              <a:lnSpc>
                <a:spcPct val="100000"/>
              </a:lnSpc>
              <a:spcAft>
                <a:spcPct val="0"/>
              </a:spcAft>
              <a:buFont typeface="Arial" panose="020B0604020202020204" pitchFamily="34" charset="0"/>
              <a:buChar char="•"/>
            </a:pPr>
            <a:r>
              <a:rPr lang="en-US" altLang="en-US" sz="1800" dirty="0">
                <a:solidFill>
                  <a:srgbClr val="E7E7E7"/>
                </a:solidFill>
                <a:ea typeface="+mn-ea"/>
                <a:cs typeface="+mn-cs"/>
              </a:rPr>
              <a:t>how awesome is that?!? </a:t>
            </a:r>
            <a:br>
              <a:rPr lang="en-US" altLang="en-US" sz="1800" dirty="0">
                <a:solidFill>
                  <a:srgbClr val="E7E7E7"/>
                </a:solidFill>
                <a:ea typeface="+mn-ea"/>
                <a:cs typeface="+mn-cs"/>
              </a:rPr>
            </a:br>
            <a:endParaRPr lang="en-US" altLang="en-US" sz="1800" dirty="0">
              <a:solidFill>
                <a:srgbClr val="E7E7E7"/>
              </a:solidFill>
              <a:ea typeface="+mn-ea"/>
              <a:cs typeface="+mn-cs"/>
            </a:endParaRPr>
          </a:p>
          <a:p>
            <a:pPr marL="171450" lvl="0" indent="-171450" algn="l" eaLnBrk="0" fontAlgn="base" hangingPunct="0">
              <a:lnSpc>
                <a:spcPct val="100000"/>
              </a:lnSpc>
              <a:spcAft>
                <a:spcPct val="0"/>
              </a:spcAft>
              <a:buFont typeface="Arial" panose="020B0604020202020204" pitchFamily="34" charset="0"/>
              <a:buChar char="•"/>
            </a:pPr>
            <a:r>
              <a:rPr lang="en-US" altLang="en-US" sz="1800" dirty="0">
                <a:solidFill>
                  <a:srgbClr val="E7E7E7"/>
                </a:solidFill>
                <a:ea typeface="+mn-ea"/>
                <a:cs typeface="+mn-cs"/>
              </a:rPr>
              <a:t>So yeah, if you want to work in the binder, click it already!</a:t>
            </a:r>
          </a:p>
          <a:p>
            <a:pPr marL="171450" lvl="0" indent="-171450" algn="l" eaLnBrk="0" fontAlgn="base" hangingPunct="0">
              <a:lnSpc>
                <a:spcPct val="100000"/>
              </a:lnSpc>
              <a:spcAft>
                <a:spcPct val="0"/>
              </a:spcAft>
              <a:buFont typeface="Arial" panose="020B0604020202020204" pitchFamily="34" charset="0"/>
              <a:buChar char="•"/>
            </a:pPr>
            <a:r>
              <a:rPr lang="en-US" altLang="en-US" sz="1800" dirty="0">
                <a:solidFill>
                  <a:srgbClr val="E7E7E7"/>
                </a:solidFill>
                <a:ea typeface="+mn-ea"/>
                <a:cs typeface="+mn-cs"/>
              </a:rPr>
              <a:t>When that page finishes loading (it may take a couple minutes), you will see a screen like this:</a:t>
            </a:r>
          </a:p>
        </p:txBody>
      </p:sp>
      <p:pic>
        <p:nvPicPr>
          <p:cNvPr id="2" name="Picture 1">
            <a:extLst>
              <a:ext uri="{FF2B5EF4-FFF2-40B4-BE49-F238E27FC236}">
                <a16:creationId xmlns:a16="http://schemas.microsoft.com/office/drawing/2014/main" id="{2F2BBFDF-7541-4673-B24C-39DF45FE543E}"/>
              </a:ext>
            </a:extLst>
          </p:cNvPr>
          <p:cNvPicPr>
            <a:picLocks noChangeAspect="1"/>
          </p:cNvPicPr>
          <p:nvPr/>
        </p:nvPicPr>
        <p:blipFill>
          <a:blip r:embed="rId4"/>
          <a:stretch>
            <a:fillRect/>
          </a:stretch>
        </p:blipFill>
        <p:spPr>
          <a:xfrm>
            <a:off x="7570909" y="189263"/>
            <a:ext cx="3590925" cy="1000125"/>
          </a:xfrm>
          <a:prstGeom prst="rect">
            <a:avLst/>
          </a:prstGeom>
        </p:spPr>
      </p:pic>
      <p:pic>
        <p:nvPicPr>
          <p:cNvPr id="4" name="Picture 3">
            <a:hlinkClick r:id="rId5"/>
            <a:extLst>
              <a:ext uri="{FF2B5EF4-FFF2-40B4-BE49-F238E27FC236}">
                <a16:creationId xmlns:a16="http://schemas.microsoft.com/office/drawing/2014/main" id="{635F04BD-271C-4F33-BF21-51FF4E8CF9DA}"/>
              </a:ext>
            </a:extLst>
          </p:cNvPr>
          <p:cNvPicPr>
            <a:picLocks noChangeAspect="1"/>
          </p:cNvPicPr>
          <p:nvPr/>
        </p:nvPicPr>
        <p:blipFill rotWithShape="1">
          <a:blip r:embed="rId6"/>
          <a:srcRect l="476" t="1668" r="877" b="3741"/>
          <a:stretch/>
        </p:blipFill>
        <p:spPr>
          <a:xfrm>
            <a:off x="2988735" y="3409547"/>
            <a:ext cx="1244799" cy="229209"/>
          </a:xfrm>
          <a:prstGeom prst="rect">
            <a:avLst/>
          </a:prstGeom>
        </p:spPr>
      </p:pic>
      <p:sp>
        <p:nvSpPr>
          <p:cNvPr id="23" name="AutoShape 6" descr="Binder">
            <a:hlinkClick r:id="rId5"/>
            <a:extLst>
              <a:ext uri="{FF2B5EF4-FFF2-40B4-BE49-F238E27FC236}">
                <a16:creationId xmlns:a16="http://schemas.microsoft.com/office/drawing/2014/main" id="{92BB89C5-FBB6-4C74-A268-C4F0C2006252}"/>
              </a:ext>
            </a:extLst>
          </p:cNvPr>
          <p:cNvSpPr>
            <a:spLocks noChangeAspect="1" noChangeArrowheads="1"/>
          </p:cNvSpPr>
          <p:nvPr/>
        </p:nvSpPr>
        <p:spPr bwMode="auto">
          <a:xfrm>
            <a:off x="18616612" y="-1471952"/>
            <a:ext cx="2963693" cy="29637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a:extLst>
              <a:ext uri="{FF2B5EF4-FFF2-40B4-BE49-F238E27FC236}">
                <a16:creationId xmlns:a16="http://schemas.microsoft.com/office/drawing/2014/main" id="{93268827-E1B3-407F-AECF-BEEDA13423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0102" y="1622229"/>
            <a:ext cx="6634471" cy="361354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4218EED2-5748-4743-A61C-E309EF2FD9E6}"/>
              </a:ext>
            </a:extLst>
          </p:cNvPr>
          <p:cNvCxnSpPr>
            <a:cxnSpLocks/>
          </p:cNvCxnSpPr>
          <p:nvPr/>
        </p:nvCxnSpPr>
        <p:spPr>
          <a:xfrm flipV="1">
            <a:off x="4591045" y="5447489"/>
            <a:ext cx="1362283" cy="515563"/>
          </a:xfrm>
          <a:prstGeom prst="straightConnector1">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28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AutoShape 6" descr="Binder">
            <a:hlinkClick r:id="rId3"/>
            <a:extLst>
              <a:ext uri="{FF2B5EF4-FFF2-40B4-BE49-F238E27FC236}">
                <a16:creationId xmlns:a16="http://schemas.microsoft.com/office/drawing/2014/main" id="{92BB89C5-FBB6-4C74-A268-C4F0C2006252}"/>
              </a:ext>
            </a:extLst>
          </p:cNvPr>
          <p:cNvSpPr>
            <a:spLocks noChangeAspect="1" noChangeArrowheads="1"/>
          </p:cNvSpPr>
          <p:nvPr/>
        </p:nvSpPr>
        <p:spPr bwMode="auto">
          <a:xfrm>
            <a:off x="18616612" y="-1471952"/>
            <a:ext cx="2963693" cy="29637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Arrow Connector 19">
            <a:extLst>
              <a:ext uri="{FF2B5EF4-FFF2-40B4-BE49-F238E27FC236}">
                <a16:creationId xmlns:a16="http://schemas.microsoft.com/office/drawing/2014/main" id="{4218EED2-5748-4743-A61C-E309EF2FD9E6}"/>
              </a:ext>
            </a:extLst>
          </p:cNvPr>
          <p:cNvCxnSpPr>
            <a:cxnSpLocks/>
          </p:cNvCxnSpPr>
          <p:nvPr/>
        </p:nvCxnSpPr>
        <p:spPr>
          <a:xfrm flipV="1">
            <a:off x="4591045" y="5447489"/>
            <a:ext cx="1362283" cy="515563"/>
          </a:xfrm>
          <a:prstGeom prst="straightConnector1">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B414203F-3474-4B6D-A1A4-1C9017BB22A5}"/>
              </a:ext>
            </a:extLst>
          </p:cNvPr>
          <p:cNvSpPr>
            <a:spLocks noGrp="1"/>
          </p:cNvSpPr>
          <p:nvPr>
            <p:ph type="title"/>
          </p:nvPr>
        </p:nvSpPr>
        <p:spPr>
          <a:xfrm>
            <a:off x="558427" y="137818"/>
            <a:ext cx="10789802" cy="757130"/>
          </a:xfrm>
        </p:spPr>
        <p:txBody>
          <a:bodyPr/>
          <a:lstStyle/>
          <a:p>
            <a:r>
              <a:rPr lang="en-US" dirty="0"/>
              <a:t>RStudio layout</a:t>
            </a:r>
          </a:p>
        </p:txBody>
      </p:sp>
      <p:pic>
        <p:nvPicPr>
          <p:cNvPr id="4098" name="Picture 2">
            <a:extLst>
              <a:ext uri="{FF2B5EF4-FFF2-40B4-BE49-F238E27FC236}">
                <a16:creationId xmlns:a16="http://schemas.microsoft.com/office/drawing/2014/main" id="{98CBB2B9-6EC2-43AD-9D23-C0141777D9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528" y="948694"/>
            <a:ext cx="10515600" cy="570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28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AutoShape 6" descr="Binder">
            <a:hlinkClick r:id="rId3"/>
            <a:extLst>
              <a:ext uri="{FF2B5EF4-FFF2-40B4-BE49-F238E27FC236}">
                <a16:creationId xmlns:a16="http://schemas.microsoft.com/office/drawing/2014/main" id="{92BB89C5-FBB6-4C74-A268-C4F0C2006252}"/>
              </a:ext>
            </a:extLst>
          </p:cNvPr>
          <p:cNvSpPr>
            <a:spLocks noChangeAspect="1" noChangeArrowheads="1"/>
          </p:cNvSpPr>
          <p:nvPr/>
        </p:nvSpPr>
        <p:spPr bwMode="auto">
          <a:xfrm>
            <a:off x="18616612" y="-1471952"/>
            <a:ext cx="2963693" cy="29637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B414203F-3474-4B6D-A1A4-1C9017BB22A5}"/>
              </a:ext>
            </a:extLst>
          </p:cNvPr>
          <p:cNvSpPr>
            <a:spLocks noGrp="1"/>
          </p:cNvSpPr>
          <p:nvPr>
            <p:ph type="title"/>
          </p:nvPr>
        </p:nvSpPr>
        <p:spPr>
          <a:xfrm>
            <a:off x="558427" y="137818"/>
            <a:ext cx="10789802" cy="757130"/>
          </a:xfrm>
        </p:spPr>
        <p:txBody>
          <a:bodyPr/>
          <a:lstStyle/>
          <a:p>
            <a:r>
              <a:rPr lang="en-US" dirty="0"/>
              <a:t>Intro to R - Some practice data</a:t>
            </a:r>
          </a:p>
        </p:txBody>
      </p:sp>
      <p:sp>
        <p:nvSpPr>
          <p:cNvPr id="8" name="Title 2">
            <a:extLst>
              <a:ext uri="{FF2B5EF4-FFF2-40B4-BE49-F238E27FC236}">
                <a16:creationId xmlns:a16="http://schemas.microsoft.com/office/drawing/2014/main" id="{BF206E8C-2CB9-4F64-BD3E-ECDACEC189F6}"/>
              </a:ext>
            </a:extLst>
          </p:cNvPr>
          <p:cNvSpPr txBox="1">
            <a:spLocks/>
          </p:cNvSpPr>
          <p:nvPr/>
        </p:nvSpPr>
        <p:spPr>
          <a:xfrm>
            <a:off x="558427" y="1194017"/>
            <a:ext cx="10789802" cy="1345753"/>
          </a:xfrm>
          <a:prstGeom prst="rect">
            <a:avLst/>
          </a:prstGeom>
          <a:solidFill>
            <a:schemeClr val="accent1"/>
          </a:solidFill>
          <a:effectLst>
            <a:outerShdw dist="50800" dir="2700000" algn="tl" rotWithShape="0">
              <a:prstClr val="black"/>
            </a:outerShdw>
          </a:effectLst>
        </p:spPr>
        <p:txBody>
          <a:bodyPr vert="horz" lIns="91440" tIns="45720" rIns="91440" bIns="45720" rtlCol="0" anchor="ctr" anchorCtr="0">
            <a:sp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l"/>
            <a:r>
              <a:rPr lang="en-US" sz="1800" dirty="0">
                <a:latin typeface="Courier New" panose="02070309020205020404" pitchFamily="49" charset="0"/>
                <a:cs typeface="Courier New" panose="02070309020205020404" pitchFamily="49" charset="0"/>
              </a:rPr>
              <a:t>cd ~/</a:t>
            </a:r>
            <a:r>
              <a:rPr lang="en-US" sz="1800" dirty="0" err="1">
                <a:latin typeface="Courier New" panose="02070309020205020404" pitchFamily="49" charset="0"/>
                <a:cs typeface="Courier New" panose="02070309020205020404" pitchFamily="49" charset="0"/>
              </a:rPr>
              <a:t>unix_intro</a:t>
            </a:r>
            <a:r>
              <a:rPr lang="en-US" sz="1800" dirty="0">
                <a:latin typeface="Courier New" panose="02070309020205020404" pitchFamily="49" charset="0"/>
                <a:cs typeface="Courier New" panose="02070309020205020404" pitchFamily="49" charset="0"/>
              </a:rPr>
              <a:t>/ </a:t>
            </a:r>
          </a:p>
          <a:p>
            <a:pPr algn="l"/>
            <a:r>
              <a:rPr lang="en-US" sz="1800" dirty="0">
                <a:latin typeface="Courier New" panose="02070309020205020404" pitchFamily="49" charset="0"/>
                <a:cs typeface="Courier New" panose="02070309020205020404" pitchFamily="49" charset="0"/>
              </a:rPr>
              <a:t>curl -O https://AstrobioMike.github.io/tutorial_files/R_basics_temp.tar.gz </a:t>
            </a:r>
          </a:p>
          <a:p>
            <a:pPr algn="l"/>
            <a:r>
              <a:rPr lang="en-US" sz="1800" dirty="0">
                <a:latin typeface="Courier New" panose="02070309020205020404" pitchFamily="49" charset="0"/>
                <a:cs typeface="Courier New" panose="02070309020205020404" pitchFamily="49" charset="0"/>
              </a:rPr>
              <a:t>tar -</a:t>
            </a:r>
            <a:r>
              <a:rPr lang="en-US" sz="1800" dirty="0" err="1">
                <a:latin typeface="Courier New" panose="02070309020205020404" pitchFamily="49" charset="0"/>
                <a:cs typeface="Courier New" panose="02070309020205020404" pitchFamily="49" charset="0"/>
              </a:rPr>
              <a:t>xvf</a:t>
            </a:r>
            <a:r>
              <a:rPr lang="en-US" sz="1800" dirty="0">
                <a:latin typeface="Courier New" panose="02070309020205020404" pitchFamily="49" charset="0"/>
                <a:cs typeface="Courier New" panose="02070309020205020404" pitchFamily="49" charset="0"/>
              </a:rPr>
              <a:t> R_basics_temp.tar.gz </a:t>
            </a:r>
          </a:p>
          <a:p>
            <a:pPr algn="l"/>
            <a:r>
              <a:rPr lang="en-US" sz="1800" dirty="0">
                <a:latin typeface="Courier New" panose="02070309020205020404" pitchFamily="49" charset="0"/>
                <a:cs typeface="Courier New" panose="02070309020205020404" pitchFamily="49" charset="0"/>
              </a:rPr>
              <a:t>rm R_basics_temp.tar.gz </a:t>
            </a:r>
          </a:p>
          <a:p>
            <a:pPr algn="l"/>
            <a:r>
              <a:rPr lang="en-US" sz="1800" dirty="0">
                <a:latin typeface="Courier New" panose="02070309020205020404" pitchFamily="49" charset="0"/>
                <a:cs typeface="Courier New" panose="02070309020205020404" pitchFamily="49" charset="0"/>
              </a:rPr>
              <a:t>cd </a:t>
            </a:r>
            <a:r>
              <a:rPr lang="en-US" sz="1800" dirty="0" err="1">
                <a:latin typeface="Courier New" panose="02070309020205020404" pitchFamily="49" charset="0"/>
                <a:cs typeface="Courier New" panose="02070309020205020404" pitchFamily="49" charset="0"/>
              </a:rPr>
              <a:t>R_basics_temp</a:t>
            </a:r>
            <a:r>
              <a:rPr lang="en-US" sz="1800" dirty="0">
                <a:latin typeface="Courier New" panose="02070309020205020404" pitchFamily="49" charset="0"/>
                <a:cs typeface="Courier New" panose="02070309020205020404" pitchFamily="49" charset="0"/>
              </a:rPr>
              <a:t> </a:t>
            </a:r>
          </a:p>
        </p:txBody>
      </p:sp>
      <p:sp>
        <p:nvSpPr>
          <p:cNvPr id="6" name="Rectangle 5">
            <a:extLst>
              <a:ext uri="{FF2B5EF4-FFF2-40B4-BE49-F238E27FC236}">
                <a16:creationId xmlns:a16="http://schemas.microsoft.com/office/drawing/2014/main" id="{9004310C-3BF0-4B75-9C2E-20464820672A}"/>
              </a:ext>
            </a:extLst>
          </p:cNvPr>
          <p:cNvSpPr/>
          <p:nvPr/>
        </p:nvSpPr>
        <p:spPr>
          <a:xfrm>
            <a:off x="512415" y="2624832"/>
            <a:ext cx="5492209" cy="3785652"/>
          </a:xfrm>
          <a:prstGeom prst="rect">
            <a:avLst/>
          </a:prstGeom>
          <a:solidFill>
            <a:srgbClr val="2B2B2B"/>
          </a:solidFill>
        </p:spPr>
        <p:txBody>
          <a:bodyPr wrap="none">
            <a:spAutoFit/>
          </a:bodyPr>
          <a:lstStyle/>
          <a:p>
            <a:pPr marL="457200" indent="-457200" algn="just">
              <a:buAutoNum type="arabicParenR"/>
            </a:pPr>
            <a:r>
              <a:rPr lang="en-US" sz="2400" dirty="0">
                <a:solidFill>
                  <a:srgbClr val="E7E7E7"/>
                </a:solidFill>
                <a:latin typeface="Helvetica" panose="020B0604020202020204" pitchFamily="34" charset="0"/>
              </a:rPr>
              <a:t>Setting up our working environment</a:t>
            </a:r>
          </a:p>
          <a:p>
            <a:pPr marL="457200" indent="-457200" algn="just">
              <a:buAutoNum type="arabicParenR"/>
            </a:pPr>
            <a:r>
              <a:rPr lang="en-US" sz="2400" b="0" i="0" dirty="0">
                <a:solidFill>
                  <a:srgbClr val="E7E7E7"/>
                </a:solidFill>
                <a:effectLst/>
                <a:latin typeface="Helvetica" panose="020B0604020202020204" pitchFamily="34" charset="0"/>
              </a:rPr>
              <a:t>Basic calculations</a:t>
            </a:r>
          </a:p>
          <a:p>
            <a:pPr marL="457200" indent="-457200" algn="just">
              <a:buAutoNum type="arabicParenR"/>
            </a:pPr>
            <a:r>
              <a:rPr lang="en-US" sz="2400" dirty="0">
                <a:solidFill>
                  <a:srgbClr val="E7E7E7"/>
                </a:solidFill>
                <a:latin typeface="Helvetica" panose="020B0604020202020204" pitchFamily="34" charset="0"/>
              </a:rPr>
              <a:t>Variables in R</a:t>
            </a:r>
          </a:p>
          <a:p>
            <a:pPr marL="457200" indent="-457200" algn="just">
              <a:buAutoNum type="arabicParenR"/>
            </a:pPr>
            <a:r>
              <a:rPr lang="en-US" sz="2400" dirty="0">
                <a:solidFill>
                  <a:srgbClr val="E7E7E7"/>
                </a:solidFill>
                <a:latin typeface="Helvetica" panose="020B0604020202020204" pitchFamily="34" charset="0"/>
              </a:rPr>
              <a:t>The wonderful world of indexing</a:t>
            </a:r>
          </a:p>
          <a:p>
            <a:pPr marL="914400" lvl="1" indent="-457200" algn="just">
              <a:buAutoNum type="arabicParenR"/>
            </a:pPr>
            <a:r>
              <a:rPr lang="en-US" sz="2400" b="0" i="0" dirty="0">
                <a:solidFill>
                  <a:srgbClr val="E7E7E7"/>
                </a:solidFill>
                <a:effectLst/>
                <a:latin typeface="Helvetica" panose="020B0604020202020204" pitchFamily="34" charset="0"/>
              </a:rPr>
              <a:t>by position</a:t>
            </a:r>
          </a:p>
          <a:p>
            <a:pPr marL="914400" lvl="1" indent="-457200" algn="just">
              <a:buAutoNum type="arabicParenR"/>
            </a:pPr>
            <a:r>
              <a:rPr lang="en-US" sz="2400" b="0" i="0" dirty="0">
                <a:solidFill>
                  <a:srgbClr val="E7E7E7"/>
                </a:solidFill>
                <a:effectLst/>
                <a:latin typeface="Helvetica" panose="020B0604020202020204" pitchFamily="34" charset="0"/>
              </a:rPr>
              <a:t>c</a:t>
            </a:r>
            <a:r>
              <a:rPr lang="en-US" sz="2400" dirty="0">
                <a:solidFill>
                  <a:srgbClr val="E7E7E7"/>
                </a:solidFill>
                <a:latin typeface="Helvetica" panose="020B0604020202020204" pitchFamily="34" charset="0"/>
              </a:rPr>
              <a:t>onditional statements</a:t>
            </a:r>
          </a:p>
          <a:p>
            <a:pPr marL="914400" lvl="1" indent="-457200" algn="just">
              <a:buAutoNum type="arabicParenR"/>
            </a:pPr>
            <a:r>
              <a:rPr lang="en-US" sz="2400" b="0" i="0" dirty="0">
                <a:solidFill>
                  <a:srgbClr val="E7E7E7"/>
                </a:solidFill>
                <a:effectLst/>
                <a:latin typeface="Helvetica" panose="020B0604020202020204" pitchFamily="34" charset="0"/>
              </a:rPr>
              <a:t>Tables</a:t>
            </a:r>
          </a:p>
          <a:p>
            <a:pPr marL="457200" indent="-457200" algn="just">
              <a:buAutoNum type="arabicParenR"/>
            </a:pPr>
            <a:r>
              <a:rPr lang="en-US" sz="2400" dirty="0">
                <a:solidFill>
                  <a:srgbClr val="E7E7E7"/>
                </a:solidFill>
                <a:latin typeface="Helvetica" panose="020B0604020202020204" pitchFamily="34" charset="0"/>
              </a:rPr>
              <a:t>Reading in and writing out data</a:t>
            </a:r>
          </a:p>
          <a:p>
            <a:pPr marL="914400" lvl="1" indent="-457200" algn="just">
              <a:buAutoNum type="arabicParenR"/>
            </a:pPr>
            <a:r>
              <a:rPr lang="en-US" sz="2400" b="0" i="0" dirty="0" err="1">
                <a:solidFill>
                  <a:srgbClr val="E7E7E7"/>
                </a:solidFill>
                <a:effectLst/>
                <a:latin typeface="Helvetica" panose="020B0604020202020204" pitchFamily="34" charset="0"/>
              </a:rPr>
              <a:t>read.table</a:t>
            </a:r>
            <a:r>
              <a:rPr lang="en-US" sz="2400" b="0" i="0" dirty="0">
                <a:solidFill>
                  <a:srgbClr val="E7E7E7"/>
                </a:solidFill>
                <a:effectLst/>
                <a:latin typeface="Helvetica" panose="020B0604020202020204" pitchFamily="34" charset="0"/>
              </a:rPr>
              <a:t>()</a:t>
            </a:r>
          </a:p>
          <a:p>
            <a:pPr marL="914400" lvl="1" indent="-457200" algn="just">
              <a:buAutoNum type="arabicParenR"/>
            </a:pPr>
            <a:r>
              <a:rPr lang="en-US" sz="2400" dirty="0" err="1">
                <a:solidFill>
                  <a:srgbClr val="E7E7E7"/>
                </a:solidFill>
                <a:latin typeface="Helvetica" panose="020B0604020202020204" pitchFamily="34" charset="0"/>
              </a:rPr>
              <a:t>write.table</a:t>
            </a:r>
            <a:r>
              <a:rPr lang="en-US" sz="2400" dirty="0">
                <a:solidFill>
                  <a:srgbClr val="E7E7E7"/>
                </a:solidFill>
                <a:latin typeface="Helvetica" panose="020B0604020202020204" pitchFamily="34" charset="0"/>
              </a:rPr>
              <a:t>()</a:t>
            </a:r>
            <a:endParaRPr lang="en-US" sz="2400" b="0" i="0" dirty="0">
              <a:solidFill>
                <a:srgbClr val="E7E7E7"/>
              </a:solidFill>
              <a:effectLst/>
              <a:latin typeface="Helvetica" panose="020B0604020202020204" pitchFamily="34" charset="0"/>
            </a:endParaRPr>
          </a:p>
        </p:txBody>
      </p:sp>
      <p:sp>
        <p:nvSpPr>
          <p:cNvPr id="7" name="Rectangle 6">
            <a:extLst>
              <a:ext uri="{FF2B5EF4-FFF2-40B4-BE49-F238E27FC236}">
                <a16:creationId xmlns:a16="http://schemas.microsoft.com/office/drawing/2014/main" id="{238545C3-3EB2-4256-BE36-8EAB12832DBD}"/>
              </a:ext>
            </a:extLst>
          </p:cNvPr>
          <p:cNvSpPr/>
          <p:nvPr/>
        </p:nvSpPr>
        <p:spPr>
          <a:xfrm>
            <a:off x="5959810" y="2644286"/>
            <a:ext cx="6413935" cy="4001095"/>
          </a:xfrm>
          <a:prstGeom prst="rect">
            <a:avLst/>
          </a:prstGeom>
        </p:spPr>
        <p:txBody>
          <a:bodyPr wrap="none">
            <a:spAutoFit/>
          </a:bodyPr>
          <a:lstStyle/>
          <a:p>
            <a:r>
              <a:rPr lang="en-US" dirty="0" err="1">
                <a:latin typeface="Courier New" panose="02070309020205020404" pitchFamily="49" charset="0"/>
                <a:cs typeface="Courier New" panose="02070309020205020404" pitchFamily="49" charset="0"/>
              </a:rPr>
              <a:t>getwd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setwd</a:t>
            </a:r>
            <a:r>
              <a:rPr lang="en-US" dirty="0">
                <a:latin typeface="Courier New" panose="02070309020205020404" pitchFamily="49" charset="0"/>
                <a:cs typeface="Courier New" panose="02070309020205020404" pitchFamily="49" charset="0"/>
              </a:rPr>
              <a:t>(), and </a:t>
            </a:r>
            <a:r>
              <a:rPr lang="en-US" dirty="0" err="1">
                <a:latin typeface="Courier New" panose="02070309020205020404" pitchFamily="49" charset="0"/>
                <a:cs typeface="Courier New" panose="02070309020205020404" pitchFamily="49" charset="0"/>
              </a:rPr>
              <a:t>list.files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4+4, 4/2, 4*4, 2^4</a:t>
            </a:r>
          </a:p>
          <a:p>
            <a:r>
              <a:rPr lang="en-US" dirty="0">
                <a:latin typeface="Courier New" panose="02070309020205020404" pitchFamily="49" charset="0"/>
                <a:cs typeface="Courier New" panose="02070309020205020404" pitchFamily="49" charset="0"/>
              </a:rPr>
              <a:t>x&lt;-4, w &lt;- "</a:t>
            </a:r>
            <a:r>
              <a:rPr lang="en-US" dirty="0" err="1">
                <a:latin typeface="Courier New" panose="02070309020205020404" pitchFamily="49" charset="0"/>
                <a:cs typeface="Courier New" panose="02070309020205020404" pitchFamily="49" charset="0"/>
              </a:rPr>
              <a:t>europa</a:t>
            </a:r>
            <a:r>
              <a:rPr lang="en-US" dirty="0">
                <a:latin typeface="Courier New" panose="02070309020205020404" pitchFamily="49" charset="0"/>
                <a:cs typeface="Courier New" panose="02070309020205020404" pitchFamily="49" charset="0"/>
              </a:rPr>
              <a:t>“, </a:t>
            </a:r>
            <a:r>
              <a:rPr lang="es-ES" dirty="0">
                <a:latin typeface="Courier New" panose="02070309020205020404" pitchFamily="49" charset="0"/>
                <a:cs typeface="Courier New" panose="02070309020205020404" pitchFamily="49" charset="0"/>
              </a:rPr>
              <a:t>y &lt;- c(5, 6, 7)</a:t>
            </a:r>
          </a:p>
          <a:p>
            <a:endParaRPr lang="es-E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y[1]</a:t>
            </a:r>
          </a:p>
          <a:p>
            <a:r>
              <a:rPr lang="en-US" dirty="0">
                <a:latin typeface="Courier New" panose="02070309020205020404" pitchFamily="49" charset="0"/>
                <a:cs typeface="Courier New" panose="02070309020205020404" pitchFamily="49" charset="0"/>
              </a:rPr>
              <a:t>y[c(1,3)]</a:t>
            </a:r>
          </a:p>
          <a:p>
            <a:r>
              <a:rPr lang="en-US" dirty="0">
                <a:latin typeface="Courier New" panose="02070309020205020404" pitchFamily="49" charset="0"/>
                <a:cs typeface="Courier New" panose="02070309020205020404" pitchFamily="49" charset="0"/>
              </a:rPr>
              <a:t>y[y &gt;= 6]</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our_table</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our_table</a:t>
            </a:r>
            <a:r>
              <a:rPr lang="en-US" dirty="0">
                <a:latin typeface="Courier New" panose="02070309020205020404" pitchFamily="49" charset="0"/>
                <a:cs typeface="Courier New" panose="02070309020205020404" pitchFamily="49" charset="0"/>
              </a:rPr>
              <a:t>[2, 2]</a:t>
            </a:r>
          </a:p>
          <a:p>
            <a:br>
              <a:rPr lang="en-US" sz="1400" dirty="0">
                <a:latin typeface="Courier New" panose="02070309020205020404" pitchFamily="49" charset="0"/>
                <a:cs typeface="Courier New" panose="02070309020205020404" pitchFamily="49" charset="0"/>
              </a:rPr>
            </a:br>
            <a:r>
              <a:rPr lang="en-US" sz="1400" dirty="0" err="1">
                <a:latin typeface="Courier New" panose="02070309020205020404" pitchFamily="49" charset="0"/>
                <a:cs typeface="Courier New" panose="02070309020205020404" pitchFamily="49" charset="0"/>
              </a:rPr>
              <a:t>gene_annotations_tab</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read.table</a:t>
            </a:r>
            <a:r>
              <a:rPr lang="en-US" sz="1400" dirty="0">
                <a:latin typeface="Courier New" panose="02070309020205020404" pitchFamily="49" charset="0"/>
                <a:cs typeface="Courier New" panose="02070309020205020404" pitchFamily="49" charset="0"/>
              </a:rPr>
              <a:t>("gene_annotations.txt")</a:t>
            </a:r>
          </a:p>
          <a:p>
            <a:r>
              <a:rPr lang="en-US" sz="1400" dirty="0" err="1">
                <a:latin typeface="Courier New" panose="02070309020205020404" pitchFamily="49" charset="0"/>
                <a:cs typeface="Courier New" panose="02070309020205020404" pitchFamily="49" charset="0"/>
              </a:rPr>
              <a:t>write.table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KEGG_only_tab</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KEGG_annotated.tsv</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sep</a:t>
            </a:r>
            <a:r>
              <a:rPr lang="en-US" sz="1400" dirty="0">
                <a:latin typeface="Courier New" panose="02070309020205020404" pitchFamily="49" charset="0"/>
                <a:cs typeface="Courier New" panose="02070309020205020404" pitchFamily="49" charset="0"/>
              </a:rPr>
              <a:t>="\t", </a:t>
            </a:r>
            <a:r>
              <a:rPr lang="en-US" sz="1400" dirty="0" err="1">
                <a:latin typeface="Courier New" panose="02070309020205020404" pitchFamily="49" charset="0"/>
                <a:cs typeface="Courier New" panose="02070309020205020404" pitchFamily="49" charset="0"/>
              </a:rPr>
              <a:t>row.names</a:t>
            </a:r>
            <a:r>
              <a:rPr lang="en-US" sz="1400" dirty="0">
                <a:latin typeface="Courier New" panose="02070309020205020404" pitchFamily="49" charset="0"/>
                <a:cs typeface="Courier New" panose="02070309020205020404" pitchFamily="49" charset="0"/>
              </a:rPr>
              <a:t>=F, quote=FALSE)</a:t>
            </a:r>
          </a:p>
          <a:p>
            <a:endParaRPr lang="en-US" dirty="0"/>
          </a:p>
        </p:txBody>
      </p:sp>
    </p:spTree>
    <p:extLst>
      <p:ext uri="{BB962C8B-B14F-4D97-AF65-F5344CB8AC3E}">
        <p14:creationId xmlns:p14="http://schemas.microsoft.com/office/powerpoint/2010/main" val="162396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AutoShape 6" descr="Binder">
            <a:hlinkClick r:id="rId3"/>
            <a:extLst>
              <a:ext uri="{FF2B5EF4-FFF2-40B4-BE49-F238E27FC236}">
                <a16:creationId xmlns:a16="http://schemas.microsoft.com/office/drawing/2014/main" id="{92BB89C5-FBB6-4C74-A268-C4F0C2006252}"/>
              </a:ext>
            </a:extLst>
          </p:cNvPr>
          <p:cNvSpPr>
            <a:spLocks noChangeAspect="1" noChangeArrowheads="1"/>
          </p:cNvSpPr>
          <p:nvPr/>
        </p:nvSpPr>
        <p:spPr bwMode="auto">
          <a:xfrm>
            <a:off x="18616612" y="-1471952"/>
            <a:ext cx="2963693" cy="29637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B414203F-3474-4B6D-A1A4-1C9017BB22A5}"/>
              </a:ext>
            </a:extLst>
          </p:cNvPr>
          <p:cNvSpPr>
            <a:spLocks noGrp="1"/>
          </p:cNvSpPr>
          <p:nvPr>
            <p:ph type="title"/>
          </p:nvPr>
        </p:nvSpPr>
        <p:spPr>
          <a:xfrm>
            <a:off x="558427" y="137818"/>
            <a:ext cx="10789802" cy="757130"/>
          </a:xfrm>
        </p:spPr>
        <p:txBody>
          <a:bodyPr/>
          <a:lstStyle/>
          <a:p>
            <a:r>
              <a:rPr lang="en-US" dirty="0"/>
              <a:t>Intro to R – Installing R packages</a:t>
            </a:r>
          </a:p>
        </p:txBody>
      </p:sp>
      <p:sp>
        <p:nvSpPr>
          <p:cNvPr id="8" name="Title 2">
            <a:extLst>
              <a:ext uri="{FF2B5EF4-FFF2-40B4-BE49-F238E27FC236}">
                <a16:creationId xmlns:a16="http://schemas.microsoft.com/office/drawing/2014/main" id="{BF206E8C-2CB9-4F64-BD3E-ECDACEC189F6}"/>
              </a:ext>
            </a:extLst>
          </p:cNvPr>
          <p:cNvSpPr txBox="1">
            <a:spLocks/>
          </p:cNvSpPr>
          <p:nvPr/>
        </p:nvSpPr>
        <p:spPr>
          <a:xfrm>
            <a:off x="1368447" y="1900314"/>
            <a:ext cx="3106275" cy="291618"/>
          </a:xfrm>
          <a:prstGeom prst="rect">
            <a:avLst/>
          </a:prstGeom>
          <a:solidFill>
            <a:schemeClr val="accent1"/>
          </a:solidFill>
          <a:effectLst>
            <a:outerShdw dist="50800" dir="2700000" algn="tl" rotWithShape="0">
              <a:prstClr val="black"/>
            </a:outerShdw>
          </a:effectLst>
        </p:spPr>
        <p:txBody>
          <a:bodyPr vert="horz" wrap="square" lIns="91440" tIns="45720" rIns="91440" bIns="45720" rtlCol="0" anchor="ctr" anchorCtr="0">
            <a:sp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l"/>
            <a:r>
              <a:rPr lang="en-US" sz="1400" dirty="0" err="1">
                <a:latin typeface="Courier New" panose="02070309020205020404" pitchFamily="49" charset="0"/>
                <a:cs typeface="Courier New" panose="02070309020205020404" pitchFamily="49" charset="0"/>
              </a:rPr>
              <a:t>install.packages</a:t>
            </a:r>
            <a:r>
              <a:rPr lang="en-US" sz="1400" dirty="0">
                <a:latin typeface="Courier New" panose="02070309020205020404" pitchFamily="49" charset="0"/>
                <a:cs typeface="Courier New" panose="02070309020205020404" pitchFamily="49" charset="0"/>
              </a:rPr>
              <a:t>("ggplot2")</a:t>
            </a:r>
          </a:p>
        </p:txBody>
      </p:sp>
      <p:pic>
        <p:nvPicPr>
          <p:cNvPr id="6147" name="Picture 3">
            <a:extLst>
              <a:ext uri="{FF2B5EF4-FFF2-40B4-BE49-F238E27FC236}">
                <a16:creationId xmlns:a16="http://schemas.microsoft.com/office/drawing/2014/main" id="{149CC440-ECD4-4774-A769-5C637ED65D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7" y="1530671"/>
            <a:ext cx="968816" cy="112404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5196736-CF0E-41A4-9837-87BF51B1FD7D}"/>
              </a:ext>
            </a:extLst>
          </p:cNvPr>
          <p:cNvPicPr>
            <a:picLocks noChangeAspect="1"/>
          </p:cNvPicPr>
          <p:nvPr/>
        </p:nvPicPr>
        <p:blipFill>
          <a:blip r:embed="rId5"/>
          <a:stretch>
            <a:fillRect/>
          </a:stretch>
        </p:blipFill>
        <p:spPr>
          <a:xfrm>
            <a:off x="4533090" y="1008369"/>
            <a:ext cx="7525260" cy="5692357"/>
          </a:xfrm>
          <a:prstGeom prst="rect">
            <a:avLst/>
          </a:prstGeom>
        </p:spPr>
      </p:pic>
      <p:pic>
        <p:nvPicPr>
          <p:cNvPr id="6153" name="Picture 9">
            <a:extLst>
              <a:ext uri="{FF2B5EF4-FFF2-40B4-BE49-F238E27FC236}">
                <a16:creationId xmlns:a16="http://schemas.microsoft.com/office/drawing/2014/main" id="{92C7D0CB-D3AC-4859-AF46-CF6D694392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649" y="2809132"/>
            <a:ext cx="4312271" cy="1325125"/>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2">
            <a:extLst>
              <a:ext uri="{FF2B5EF4-FFF2-40B4-BE49-F238E27FC236}">
                <a16:creationId xmlns:a16="http://schemas.microsoft.com/office/drawing/2014/main" id="{C54DB080-95F5-47B1-A0A8-749F91EE5C3D}"/>
              </a:ext>
            </a:extLst>
          </p:cNvPr>
          <p:cNvSpPr txBox="1">
            <a:spLocks/>
          </p:cNvSpPr>
          <p:nvPr/>
        </p:nvSpPr>
        <p:spPr>
          <a:xfrm>
            <a:off x="133649" y="1067019"/>
            <a:ext cx="3799755" cy="424732"/>
          </a:xfrm>
          <a:prstGeom prst="rect">
            <a:avLst/>
          </a:prstGeom>
          <a:solidFill>
            <a:schemeClr val="accent1"/>
          </a:solidFill>
          <a:effectLst/>
        </p:spPr>
        <p:txBody>
          <a:bodyPr vert="horz" wrap="square" lIns="91440" tIns="45720" rIns="91440" bIns="45720" rtlCol="0" anchor="ctr" anchorCtr="0">
            <a:sp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l"/>
            <a:r>
              <a:rPr lang="en-US" sz="2400" dirty="0">
                <a:latin typeface="+mn-lt"/>
              </a:rPr>
              <a:t>1) </a:t>
            </a:r>
            <a:r>
              <a:rPr lang="en-US" sz="2400" dirty="0" err="1">
                <a:latin typeface="+mn-lt"/>
              </a:rPr>
              <a:t>Install.packages</a:t>
            </a:r>
            <a:r>
              <a:rPr lang="en-US" sz="2400" dirty="0">
                <a:latin typeface="+mn-lt"/>
              </a:rPr>
              <a:t>()</a:t>
            </a:r>
          </a:p>
        </p:txBody>
      </p:sp>
      <p:sp>
        <p:nvSpPr>
          <p:cNvPr id="17" name="Title 2">
            <a:extLst>
              <a:ext uri="{FF2B5EF4-FFF2-40B4-BE49-F238E27FC236}">
                <a16:creationId xmlns:a16="http://schemas.microsoft.com/office/drawing/2014/main" id="{A4203A45-340B-438F-A49E-DEEEC28A4410}"/>
              </a:ext>
            </a:extLst>
          </p:cNvPr>
          <p:cNvSpPr txBox="1">
            <a:spLocks/>
          </p:cNvSpPr>
          <p:nvPr/>
        </p:nvSpPr>
        <p:spPr>
          <a:xfrm>
            <a:off x="133650" y="4995080"/>
            <a:ext cx="3799754" cy="424732"/>
          </a:xfrm>
          <a:prstGeom prst="rect">
            <a:avLst/>
          </a:prstGeom>
          <a:solidFill>
            <a:schemeClr val="accent1"/>
          </a:solidFill>
          <a:effectLst/>
        </p:spPr>
        <p:txBody>
          <a:bodyPr vert="horz" wrap="square" lIns="91440" tIns="45720" rIns="91440" bIns="45720" rtlCol="0" anchor="ctr" anchorCtr="0">
            <a:sp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l"/>
            <a:r>
              <a:rPr lang="en-US" sz="2400" dirty="0">
                <a:latin typeface="+mn-lt"/>
              </a:rPr>
              <a:t>2) </a:t>
            </a:r>
            <a:r>
              <a:rPr lang="en-US" sz="2400" dirty="0" err="1">
                <a:latin typeface="+mn-lt"/>
              </a:rPr>
              <a:t>BiocManager</a:t>
            </a:r>
            <a:r>
              <a:rPr lang="en-US" sz="2400" dirty="0">
                <a:latin typeface="+mn-lt"/>
              </a:rPr>
              <a:t>::install()</a:t>
            </a:r>
          </a:p>
        </p:txBody>
      </p:sp>
      <p:pic>
        <p:nvPicPr>
          <p:cNvPr id="6155" name="Picture 11" descr="Bioconductor - open source software for bioinformatics">
            <a:extLst>
              <a:ext uri="{FF2B5EF4-FFF2-40B4-BE49-F238E27FC236}">
                <a16:creationId xmlns:a16="http://schemas.microsoft.com/office/drawing/2014/main" id="{E705E7CD-4F2E-469C-A2F8-EACD414F0A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3797" y="4197192"/>
            <a:ext cx="2476500" cy="7429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F3B27F61-50BC-479C-B5F2-FF1A57C09E60}"/>
              </a:ext>
            </a:extLst>
          </p:cNvPr>
          <p:cNvSpPr/>
          <p:nvPr/>
        </p:nvSpPr>
        <p:spPr>
          <a:xfrm>
            <a:off x="133648" y="5570132"/>
            <a:ext cx="3799753" cy="461665"/>
          </a:xfrm>
          <a:prstGeom prst="rect">
            <a:avLst/>
          </a:prstGeom>
          <a:solidFill>
            <a:srgbClr val="2B2B2B"/>
          </a:solidFill>
        </p:spPr>
        <p:txBody>
          <a:bodyPr wrap="square">
            <a:spAutoFit/>
          </a:bodyPr>
          <a:lstStyle/>
          <a:p>
            <a:r>
              <a:rPr lang="en-US" sz="2400" dirty="0"/>
              <a:t>3) </a:t>
            </a:r>
            <a:r>
              <a:rPr lang="en-US" sz="2400" dirty="0" err="1"/>
              <a:t>install_github</a:t>
            </a:r>
            <a:r>
              <a:rPr lang="en-US" sz="2400" dirty="0"/>
              <a:t>()</a:t>
            </a:r>
          </a:p>
        </p:txBody>
      </p:sp>
      <p:pic>
        <p:nvPicPr>
          <p:cNvPr id="14" name="Picture 13">
            <a:extLst>
              <a:ext uri="{FF2B5EF4-FFF2-40B4-BE49-F238E27FC236}">
                <a16:creationId xmlns:a16="http://schemas.microsoft.com/office/drawing/2014/main" id="{6809700F-B9B9-4904-8DC4-A5A8FD38208B}"/>
              </a:ext>
            </a:extLst>
          </p:cNvPr>
          <p:cNvPicPr>
            <a:picLocks noChangeAspect="1"/>
          </p:cNvPicPr>
          <p:nvPr/>
        </p:nvPicPr>
        <p:blipFill>
          <a:blip r:embed="rId8"/>
          <a:stretch>
            <a:fillRect/>
          </a:stretch>
        </p:blipFill>
        <p:spPr>
          <a:xfrm>
            <a:off x="148118" y="6156981"/>
            <a:ext cx="3838575" cy="495300"/>
          </a:xfrm>
          <a:prstGeom prst="rect">
            <a:avLst/>
          </a:prstGeom>
        </p:spPr>
      </p:pic>
    </p:spTree>
    <p:extLst>
      <p:ext uri="{BB962C8B-B14F-4D97-AF65-F5344CB8AC3E}">
        <p14:creationId xmlns:p14="http://schemas.microsoft.com/office/powerpoint/2010/main" val="223419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AutoShape 6" descr="Binder">
            <a:hlinkClick r:id="rId3"/>
            <a:extLst>
              <a:ext uri="{FF2B5EF4-FFF2-40B4-BE49-F238E27FC236}">
                <a16:creationId xmlns:a16="http://schemas.microsoft.com/office/drawing/2014/main" id="{92BB89C5-FBB6-4C74-A268-C4F0C2006252}"/>
              </a:ext>
            </a:extLst>
          </p:cNvPr>
          <p:cNvSpPr>
            <a:spLocks noChangeAspect="1" noChangeArrowheads="1"/>
          </p:cNvSpPr>
          <p:nvPr/>
        </p:nvSpPr>
        <p:spPr bwMode="auto">
          <a:xfrm>
            <a:off x="18616612" y="-1471952"/>
            <a:ext cx="2963693" cy="29637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B414203F-3474-4B6D-A1A4-1C9017BB22A5}"/>
              </a:ext>
            </a:extLst>
          </p:cNvPr>
          <p:cNvSpPr>
            <a:spLocks noGrp="1"/>
          </p:cNvSpPr>
          <p:nvPr>
            <p:ph type="title"/>
          </p:nvPr>
        </p:nvSpPr>
        <p:spPr>
          <a:xfrm>
            <a:off x="-1" y="9899"/>
            <a:ext cx="12191999" cy="925790"/>
          </a:xfrm>
        </p:spPr>
        <p:txBody>
          <a:bodyPr/>
          <a:lstStyle/>
          <a:p>
            <a:r>
              <a:rPr lang="en-US" dirty="0"/>
              <a:t>A full example workflow of amplicon data</a:t>
            </a:r>
          </a:p>
        </p:txBody>
      </p:sp>
      <p:sp>
        <p:nvSpPr>
          <p:cNvPr id="2" name="Rectangle 1">
            <a:extLst>
              <a:ext uri="{FF2B5EF4-FFF2-40B4-BE49-F238E27FC236}">
                <a16:creationId xmlns:a16="http://schemas.microsoft.com/office/drawing/2014/main" id="{36ACFA2B-811F-44FC-8788-BEA42AC2414D}"/>
              </a:ext>
            </a:extLst>
          </p:cNvPr>
          <p:cNvSpPr/>
          <p:nvPr/>
        </p:nvSpPr>
        <p:spPr>
          <a:xfrm>
            <a:off x="256346" y="5423893"/>
            <a:ext cx="7525966" cy="276999"/>
          </a:xfrm>
          <a:prstGeom prst="rect">
            <a:avLst/>
          </a:prstGeom>
        </p:spPr>
        <p:txBody>
          <a:bodyPr wrap="square">
            <a:spAutoFit/>
          </a:bodyPr>
          <a:lstStyle/>
          <a:p>
            <a:r>
              <a:rPr lang="en-US" sz="1200" dirty="0">
                <a:hlinkClick r:id="rId4"/>
              </a:rPr>
              <a:t>https://astrobiomike.github.io/amplicon/dada2_workflow_ex</a:t>
            </a:r>
            <a:endParaRPr lang="en-US" sz="1200" dirty="0"/>
          </a:p>
        </p:txBody>
      </p:sp>
      <p:pic>
        <p:nvPicPr>
          <p:cNvPr id="6" name="Picture 5">
            <a:extLst>
              <a:ext uri="{FF2B5EF4-FFF2-40B4-BE49-F238E27FC236}">
                <a16:creationId xmlns:a16="http://schemas.microsoft.com/office/drawing/2014/main" id="{1CC7E6D2-26BD-49DC-8C1B-39EF796A5913}"/>
              </a:ext>
            </a:extLst>
          </p:cNvPr>
          <p:cNvPicPr>
            <a:picLocks noChangeAspect="1"/>
          </p:cNvPicPr>
          <p:nvPr/>
        </p:nvPicPr>
        <p:blipFill>
          <a:blip r:embed="rId5"/>
          <a:stretch>
            <a:fillRect/>
          </a:stretch>
        </p:blipFill>
        <p:spPr>
          <a:xfrm>
            <a:off x="81248" y="2361547"/>
            <a:ext cx="4979512" cy="2977381"/>
          </a:xfrm>
          <a:prstGeom prst="rect">
            <a:avLst/>
          </a:prstGeom>
        </p:spPr>
      </p:pic>
      <p:sp>
        <p:nvSpPr>
          <p:cNvPr id="9" name="Rectangle 8">
            <a:extLst>
              <a:ext uri="{FF2B5EF4-FFF2-40B4-BE49-F238E27FC236}">
                <a16:creationId xmlns:a16="http://schemas.microsoft.com/office/drawing/2014/main" id="{C9A45D7F-9088-4697-BA9A-83E116EAF147}"/>
              </a:ext>
            </a:extLst>
          </p:cNvPr>
          <p:cNvSpPr/>
          <p:nvPr/>
        </p:nvSpPr>
        <p:spPr>
          <a:xfrm>
            <a:off x="844474" y="1832232"/>
            <a:ext cx="3246402" cy="461665"/>
          </a:xfrm>
          <a:prstGeom prst="rect">
            <a:avLst/>
          </a:prstGeom>
          <a:solidFill>
            <a:srgbClr val="2B2B2B"/>
          </a:solidFill>
        </p:spPr>
        <p:txBody>
          <a:bodyPr wrap="none">
            <a:spAutoFit/>
          </a:bodyPr>
          <a:lstStyle/>
          <a:p>
            <a:r>
              <a:rPr lang="en-US" sz="2400" b="1" dirty="0"/>
              <a:t>Processing overview</a:t>
            </a:r>
          </a:p>
        </p:txBody>
      </p:sp>
      <p:pic>
        <p:nvPicPr>
          <p:cNvPr id="7173" name="Picture 5">
            <a:extLst>
              <a:ext uri="{FF2B5EF4-FFF2-40B4-BE49-F238E27FC236}">
                <a16:creationId xmlns:a16="http://schemas.microsoft.com/office/drawing/2014/main" id="{24FDA52E-51ED-4B67-BEFD-DAD8C40450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3736" y="1110598"/>
            <a:ext cx="2995613" cy="2690813"/>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a:extLst>
              <a:ext uri="{FF2B5EF4-FFF2-40B4-BE49-F238E27FC236}">
                <a16:creationId xmlns:a16="http://schemas.microsoft.com/office/drawing/2014/main" id="{955C07A2-33C2-489F-B0D2-8211FAD96E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1867" y="1092978"/>
            <a:ext cx="3051810" cy="2726055"/>
          </a:xfrm>
          <a:prstGeom prst="rect">
            <a:avLst/>
          </a:prstGeom>
          <a:noFill/>
          <a:extLst>
            <a:ext uri="{909E8E84-426E-40DD-AFC4-6F175D3DCCD1}">
              <a14:hiddenFill xmlns:a14="http://schemas.microsoft.com/office/drawing/2010/main">
                <a:solidFill>
                  <a:srgbClr val="FFFFFF"/>
                </a:solidFill>
              </a14:hiddenFill>
            </a:ext>
          </a:extLst>
        </p:spPr>
      </p:pic>
      <p:pic>
        <p:nvPicPr>
          <p:cNvPr id="7179" name="Picture 11">
            <a:extLst>
              <a:ext uri="{FF2B5EF4-FFF2-40B4-BE49-F238E27FC236}">
                <a16:creationId xmlns:a16="http://schemas.microsoft.com/office/drawing/2014/main" id="{57BF46D3-5382-4BF2-B02E-5426304B9D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3516" y="3946373"/>
            <a:ext cx="3040380" cy="2785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19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Custom 13">
      <a:dk1>
        <a:srgbClr val="DBDBDB"/>
      </a:dk1>
      <a:lt1>
        <a:srgbClr val="121212"/>
      </a:lt1>
      <a:dk2>
        <a:srgbClr val="EDEDED"/>
      </a:dk2>
      <a:lt2>
        <a:srgbClr val="000000"/>
      </a:lt2>
      <a:accent1>
        <a:srgbClr val="2B2B2B"/>
      </a:accent1>
      <a:accent2>
        <a:srgbClr val="3E3E3E"/>
      </a:accent2>
      <a:accent3>
        <a:srgbClr val="425C8A"/>
      </a:accent3>
      <a:accent4>
        <a:srgbClr val="9B633D"/>
      </a:accent4>
      <a:accent5>
        <a:srgbClr val="998135"/>
      </a:accent5>
      <a:accent6>
        <a:srgbClr val="4E6E38"/>
      </a:accent6>
      <a:hlink>
        <a:srgbClr val="FF0000"/>
      </a:hlink>
      <a:folHlink>
        <a:srgbClr val="FF0000"/>
      </a:folHlink>
    </a:clrScheme>
    <a:fontScheme name="device">
      <a:majorFont>
        <a:latin typeface="Roboto Light"/>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720</Words>
  <Application>Microsoft Office PowerPoint</Application>
  <PresentationFormat>Widescreen</PresentationFormat>
  <Paragraphs>73</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Courier New</vt:lpstr>
      <vt:lpstr>Helvetica</vt:lpstr>
      <vt:lpstr>Roboto</vt:lpstr>
      <vt:lpstr>Roboto Light</vt:lpstr>
      <vt:lpstr>Times New Roman</vt:lpstr>
      <vt:lpstr>1_Office Theme</vt:lpstr>
      <vt:lpstr>Bioinformatics Tutorial Lecture 4</vt:lpstr>
      <vt:lpstr>Objectives</vt:lpstr>
      <vt:lpstr>R is our friend</vt:lpstr>
      <vt:lpstr>Installing R</vt:lpstr>
      <vt:lpstr>Backup option</vt:lpstr>
      <vt:lpstr>RStudio layout</vt:lpstr>
      <vt:lpstr>Intro to R - Some practice data</vt:lpstr>
      <vt:lpstr>Intro to R – Installing R packages</vt:lpstr>
      <vt:lpstr>A full example workflow of amplicon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2019-10-28T16:11:26Z</dcterms:created>
  <dcterms:modified xsi:type="dcterms:W3CDTF">2020-07-07T15:32:24Z</dcterms:modified>
</cp:coreProperties>
</file>