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7"/>
  </p:notesMasterIdLst>
  <p:sldIdLst>
    <p:sldId id="256" r:id="rId3"/>
    <p:sldId id="257" r:id="rId4"/>
    <p:sldId id="311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96" d="100"/>
          <a:sy n="9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927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>
            <a:extLst>
              <a:ext uri="{FF2B5EF4-FFF2-40B4-BE49-F238E27FC236}">
                <a16:creationId xmlns:a16="http://schemas.microsoft.com/office/drawing/2014/main" id="{03737F62-F09E-3B41-93BD-344E4EB749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578C6692-F9CE-184E-8A05-364E85FC37F4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10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AF83E821-E9E2-BC4C-89F6-A4EC9116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7121C704-48DF-1447-9205-7298A513D14D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10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621B4DF2-21AA-B34D-B847-0AB3D2E9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DE84B5E5-682A-7245-B283-A89515E0D79F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10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A1CE9D7F-DA21-274F-A895-72B137524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0033E51-B40A-4F46-A297-C4829E007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405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>
            <a:extLst>
              <a:ext uri="{FF2B5EF4-FFF2-40B4-BE49-F238E27FC236}">
                <a16:creationId xmlns:a16="http://schemas.microsoft.com/office/drawing/2014/main" id="{08787934-53D2-4047-B342-EEE6140C9B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84C2546E-FC32-F34A-ABF1-33C8AD9F720B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11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9E51C806-6C96-BF4A-BC64-8C029B4D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29C5DDEF-2870-A942-93D9-57915A64547C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11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988FEC3F-E33B-0447-9FF0-93CE38CE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093261ED-2772-2045-8543-29240E33A95A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11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570B1D3-42BD-6F4A-BE1E-653DF1982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10926374-20CE-4B43-A3BB-53BC5F6D9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6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>
            <a:extLst>
              <a:ext uri="{FF2B5EF4-FFF2-40B4-BE49-F238E27FC236}">
                <a16:creationId xmlns:a16="http://schemas.microsoft.com/office/drawing/2014/main" id="{8C774E30-5A1E-3649-902D-AF33D01CD2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DD5F1365-3819-D949-9FBC-AC2FDEDDB442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12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5633E24E-512B-C74C-92FA-14F89A23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AD62FEE7-C5AD-2247-8ACD-A477C1AA8783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12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A0972561-50AE-9C45-A08F-B5183E28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DA78B7E6-A08F-1242-BED7-FB576D9E1A16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12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3D1F0BE2-E58F-1447-9176-F92F5E331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14B0E01-689B-B044-A6BA-B14D9CA90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74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>
            <a:extLst>
              <a:ext uri="{FF2B5EF4-FFF2-40B4-BE49-F238E27FC236}">
                <a16:creationId xmlns:a16="http://schemas.microsoft.com/office/drawing/2014/main" id="{A2030E95-E284-A140-8DC4-197BD5590D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D19F320E-4912-4C46-9083-470691AEF32F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13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9C638EE2-7C44-1647-9ECD-47B574D8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B2A46E58-D308-0D46-91B6-2F0231FFD28B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13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90392D44-D0EB-DE4C-B1F7-DC5B5778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88E99C59-4000-0142-9533-DC77E86B2857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13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2EB9721E-B6D7-A240-B82C-9EEACA932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701022F5-913A-E84F-AD36-F107E54C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00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>
            <a:extLst>
              <a:ext uri="{FF2B5EF4-FFF2-40B4-BE49-F238E27FC236}">
                <a16:creationId xmlns:a16="http://schemas.microsoft.com/office/drawing/2014/main" id="{E408729C-39F0-B045-B8B3-3F3E3301D9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18460EB9-20C4-2E47-8F7E-59F073A6BEE4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14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36A6001A-E278-0F46-9D5D-86F747957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B74DF7BF-433A-AC4E-9B4D-10644C582F09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14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B7DCC042-6C7F-F54D-B425-2FA195245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60127456-02FA-4F4F-AAAF-3A9B3F393A82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14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B149D648-613A-5649-83DC-079880544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D6C09B1-C6B1-C244-957D-861B30BC6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7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>
            <a:extLst>
              <a:ext uri="{FF2B5EF4-FFF2-40B4-BE49-F238E27FC236}">
                <a16:creationId xmlns:a16="http://schemas.microsoft.com/office/drawing/2014/main" id="{32D69A6A-0C9A-E149-954A-21FA91640E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60DB7B5A-0B14-9F42-8A88-CFCD769A73B8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3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F3FF5BC9-F389-5447-B8EA-9B8A6987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C4ED15F6-434C-0B44-A2DE-4BDD9C23366B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3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837F719-4D7A-294F-9D20-28474912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C52C8E8B-7C1B-C948-AEDF-DD6A3E46C83F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3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B5A3E61C-873E-6A4E-92F2-737936BC0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82AC4F36-DA6C-3342-94F7-2AAC04927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>
            <a:extLst>
              <a:ext uri="{FF2B5EF4-FFF2-40B4-BE49-F238E27FC236}">
                <a16:creationId xmlns:a16="http://schemas.microsoft.com/office/drawing/2014/main" id="{D9AFE110-04DC-EA41-AF85-40D818C0B28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A3707B4D-834D-104A-90BB-4EE4ECD73C37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4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9224972E-2128-4B40-9CEA-6CD11FFE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6407AA6D-0CEA-8A49-BEA4-86E691FB7F67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4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9993CC52-8789-3547-BB89-A0B26B9B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F1CC9E1F-5DD4-324F-98B7-FF7F67384D68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4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408E0DB3-4A8C-F848-87FA-AAB4CAEDD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DCB8B9FB-EEF6-A742-9FC0-A4EB5390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04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>
            <a:extLst>
              <a:ext uri="{FF2B5EF4-FFF2-40B4-BE49-F238E27FC236}">
                <a16:creationId xmlns:a16="http://schemas.microsoft.com/office/drawing/2014/main" id="{67137179-5176-B34C-9770-DCF70D78F8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2330F694-4870-864E-9F9E-4738AC823860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5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175D344A-2292-544C-913A-53C28B3CC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9E732E65-FD4F-BF43-BAC8-E64BFA248BFB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5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3DBF93F-CF84-8D46-8842-4E93F9D5A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1D5F0C4D-5EF8-A34C-8031-C1195A4D385E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5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F55BB612-D2FA-7444-A444-C750C9B47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89A4FC9-762A-A04D-92AA-7063B5395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03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9ADFEE3A-7231-8045-8DC4-1939A247F8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6DCE0709-E523-0749-A005-21AD01B30EE1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6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20068D51-6638-EC4A-8B0A-189FEEBE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3CCCD824-967F-6B4A-8A11-9C18DC5376BF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6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6A2B35FF-877F-ED4C-950D-E9245EDE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618F670B-AD34-FF46-ABE6-ECBEE0D2F99C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6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F71034B-864E-AD4D-A36A-ED1AEB727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CA32E5F3-5290-5345-9D5C-6924F8827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5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>
            <a:extLst>
              <a:ext uri="{FF2B5EF4-FFF2-40B4-BE49-F238E27FC236}">
                <a16:creationId xmlns:a16="http://schemas.microsoft.com/office/drawing/2014/main" id="{062AC8EF-5A76-3B4D-A86B-CE0048AF18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1988D20D-2F68-374A-A93E-CCB7F140800E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7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F767E12B-00DD-654B-A107-09AA986C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BCA352F8-C863-E644-AE91-7FC70088DFA6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7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212419E7-4F30-1C45-B9AB-F564D64C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4C8AF385-ECE8-244F-83B0-0636106DB44E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7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9CC0732D-9276-B941-89C1-996973182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4186015C-B133-E842-A3CF-DF82259E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5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>
            <a:extLst>
              <a:ext uri="{FF2B5EF4-FFF2-40B4-BE49-F238E27FC236}">
                <a16:creationId xmlns:a16="http://schemas.microsoft.com/office/drawing/2014/main" id="{998872DD-8BC8-1E49-AD51-8F3C4A5525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32C2EAAB-E5AD-0842-9329-E5ED3CC8AA0C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8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934EAFE6-1484-6C48-BD7E-2132EC48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307987B8-7D7E-A340-B1F2-7F70596125EA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8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C6577573-724C-474D-93D6-02738115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9A379527-2B9F-9141-8436-DA681DD3D815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8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1D8531B5-003B-0C4D-8593-F6B6554C0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98DF9011-570F-1944-AFEC-96681709E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60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13DE0C62-EF8C-924F-9E16-4702C513C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fld id="{69AB8FA2-E281-F045-A9CA-2064EAC04F6E}" type="slidenum">
              <a:rPr lang="en-US" altLang="nl-NL" sz="1400">
                <a:solidFill>
                  <a:srgbClr val="E74C3C"/>
                </a:solidFill>
                <a:latin typeface="Source Sans Pro Black" pitchFamily="32" charset="0"/>
              </a:rPr>
              <a:pPr/>
              <a:t>9</a:t>
            </a:fld>
            <a:endParaRPr lang="en-US" altLang="nl-NL" sz="1400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7644B442-8D31-5C4D-9261-B2946EA7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C168A7E7-D9B4-C84E-A22E-8F4D705DFB82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9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974D0CB8-10F7-054D-BF71-9D22A52B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98000"/>
              </a:lnSpc>
              <a:buSzPct val="100000"/>
            </a:pPr>
            <a:fld id="{258E1C5B-FF27-8C41-BC6B-3A5892353A9E}" type="slidenum">
              <a:rPr lang="en-US" altLang="nl-NL" sz="1400" b="1">
                <a:solidFill>
                  <a:srgbClr val="E74C3C"/>
                </a:solidFill>
                <a:latin typeface="Source Sans Pro Black" pitchFamily="32" charset="0"/>
              </a:rPr>
              <a:pPr algn="r" eaLnBrk="1" hangingPunct="1">
                <a:lnSpc>
                  <a:spcPct val="98000"/>
                </a:lnSpc>
                <a:buSzPct val="100000"/>
              </a:pPr>
              <a:t>9</a:t>
            </a:fld>
            <a:endParaRPr lang="en-US" altLang="nl-NL" sz="1400" b="1">
              <a:solidFill>
                <a:srgbClr val="E74C3C"/>
              </a:solidFill>
              <a:latin typeface="Source Sans Pro Black" pitchFamily="32" charset="0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DEBE5AFE-EDB8-E84C-90EF-350831D33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89F76293-EDDC-FA42-B688-8F4811878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84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R="0" lvl="1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R="0" lvl="2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R="0" lvl="5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R="0" lvl="6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R="0" lvl="7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R="0" lvl="8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75" cy="4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2184C18-6351-F844-809C-6E1CD305021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68A85-C46A-FC4A-89A2-6018CDE687D3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857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3149600"/>
            <a:ext cx="9720262" cy="1260475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362" y="3330575"/>
            <a:ext cx="93519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39750" y="4679950"/>
            <a:ext cx="9172575" cy="251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179387"/>
            <a:ext cx="9720262" cy="1260475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7559675" y="6840537"/>
            <a:ext cx="2519362" cy="53975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900112" y="6840537"/>
            <a:ext cx="6480175" cy="53975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79387" y="6840537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75" cy="4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idx="4294967295"/>
          </p:nvPr>
        </p:nvSpPr>
        <p:spPr>
          <a:xfrm>
            <a:off x="360362" y="3330575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DOMOTICA MAY MONTH</a:t>
            </a: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330729" y="4404850"/>
            <a:ext cx="9402762" cy="205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</a:pP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Sander </a:t>
            </a:r>
            <a:r>
              <a:rPr lang="en-US" sz="2200" dirty="0" err="1">
                <a:latin typeface="Source Sans Pro Light" charset="0"/>
              </a:rPr>
              <a:t>Claassen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John Heesterbeek</a:t>
            </a: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Ad van </a:t>
            </a:r>
            <a:r>
              <a:rPr lang="en-US" sz="2200" dirty="0" err="1">
                <a:latin typeface="Source Sans Pro Light" charset="0"/>
              </a:rPr>
              <a:t>Berlo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Marco van </a:t>
            </a:r>
            <a:r>
              <a:rPr lang="en-US" sz="2200" dirty="0" err="1">
                <a:latin typeface="Source Sans Pro Light" charset="0"/>
              </a:rPr>
              <a:t>Nieuwenhoven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Hans </a:t>
            </a:r>
            <a:r>
              <a:rPr lang="en-US" sz="2200" dirty="0" err="1">
                <a:latin typeface="Source Sans Pro Light" charset="0"/>
              </a:rPr>
              <a:t>Willemen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 err="1">
                <a:latin typeface="Source Sans Pro Light" charset="0"/>
              </a:rPr>
              <a:t>MADspace</a:t>
            </a:r>
            <a:r>
              <a:rPr lang="en-US" sz="2200" dirty="0">
                <a:latin typeface="Source Sans Pro Light" charset="0"/>
              </a:rPr>
              <a:t> community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950" y="3403600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700A2C57-282F-3B4C-B2A6-98B1D65F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33EC2C35-979B-9C49-B293-71207B268CEC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10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C6FB0F43-4D28-0F4F-9C37-DD73F815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Quick introduction: Python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CF52C711-B494-0A47-99B7-F27D46FB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9253537" cy="4718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 err="1">
                <a:solidFill>
                  <a:schemeClr val="tx1"/>
                </a:solidFill>
              </a:rPr>
              <a:t>Indentation</a:t>
            </a:r>
            <a:r>
              <a:rPr lang="nl-NL" sz="1600" dirty="0">
                <a:solidFill>
                  <a:schemeClr val="tx1"/>
                </a:solidFill>
              </a:rPr>
              <a:t>: </a:t>
            </a:r>
            <a:r>
              <a:rPr lang="nl-NL" sz="1600" dirty="0" err="1">
                <a:solidFill>
                  <a:schemeClr val="tx1"/>
                </a:solidFill>
              </a:rPr>
              <a:t>indentation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very</a:t>
            </a:r>
            <a:r>
              <a:rPr lang="nl-NL" sz="1600" dirty="0">
                <a:solidFill>
                  <a:schemeClr val="tx1"/>
                </a:solidFill>
              </a:rPr>
              <a:t> important in python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must </a:t>
            </a:r>
            <a:r>
              <a:rPr lang="nl-NL" sz="1600" dirty="0" err="1">
                <a:solidFill>
                  <a:schemeClr val="tx1"/>
                </a:solidFill>
              </a:rPr>
              <a:t>be</a:t>
            </a:r>
            <a:r>
              <a:rPr lang="nl-NL" sz="1600" dirty="0">
                <a:solidFill>
                  <a:schemeClr val="tx1"/>
                </a:solidFill>
              </a:rPr>
              <a:t> consistent </a:t>
            </a:r>
            <a:r>
              <a:rPr lang="nl-NL" sz="1600" dirty="0" err="1">
                <a:solidFill>
                  <a:schemeClr val="tx1"/>
                </a:solidFill>
              </a:rPr>
              <a:t>throughout</a:t>
            </a:r>
            <a:r>
              <a:rPr lang="nl-NL" sz="1600" dirty="0">
                <a:solidFill>
                  <a:schemeClr val="tx1"/>
                </a:solidFill>
              </a:rPr>
              <a:t> the code.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(</a:t>
            </a:r>
            <a:r>
              <a:rPr lang="nl-NL" sz="1600" dirty="0" err="1">
                <a:solidFill>
                  <a:schemeClr val="tx1"/>
                </a:solidFill>
              </a:rPr>
              <a:t>don’t</a:t>
            </a:r>
            <a:r>
              <a:rPr lang="nl-NL" sz="1600" dirty="0">
                <a:solidFill>
                  <a:schemeClr val="tx1"/>
                </a:solidFill>
              </a:rPr>
              <a:t> mix tabs </a:t>
            </a:r>
            <a:r>
              <a:rPr lang="nl-NL" sz="1600" dirty="0" err="1">
                <a:solidFill>
                  <a:schemeClr val="tx1"/>
                </a:solidFill>
              </a:rPr>
              <a:t>with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spaces</a:t>
            </a:r>
            <a:r>
              <a:rPr lang="nl-NL" sz="1600" dirty="0">
                <a:solidFill>
                  <a:schemeClr val="tx1"/>
                </a:solidFill>
              </a:rPr>
              <a:t>)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Methods/</a:t>
            </a:r>
            <a:r>
              <a:rPr lang="nl-NL" sz="1600" dirty="0" err="1">
                <a:solidFill>
                  <a:schemeClr val="tx1"/>
                </a:solidFill>
              </a:rPr>
              <a:t>funtions</a:t>
            </a:r>
            <a:r>
              <a:rPr lang="nl-NL" sz="1600" dirty="0">
                <a:solidFill>
                  <a:schemeClr val="tx1"/>
                </a:solidFill>
              </a:rPr>
              <a:t>: </a:t>
            </a:r>
            <a:r>
              <a:rPr lang="nl-NL" sz="1600" dirty="0" err="1">
                <a:solidFill>
                  <a:schemeClr val="tx1"/>
                </a:solidFill>
              </a:rPr>
              <a:t>defined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by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i="1" dirty="0" err="1">
                <a:solidFill>
                  <a:schemeClr val="tx1"/>
                </a:solidFill>
              </a:rPr>
              <a:t>def</a:t>
            </a:r>
            <a:r>
              <a:rPr lang="nl-NL" sz="1600" dirty="0">
                <a:solidFill>
                  <a:schemeClr val="tx1"/>
                </a:solidFill>
              </a:rPr>
              <a:t>” </a:t>
            </a:r>
            <a:r>
              <a:rPr lang="nl-NL" sz="1600" dirty="0" err="1">
                <a:solidFill>
                  <a:schemeClr val="tx1"/>
                </a:solidFill>
              </a:rPr>
              <a:t>keyword</a:t>
            </a:r>
            <a:endParaRPr lang="nl-NL" sz="1600" dirty="0">
              <a:solidFill>
                <a:schemeClr val="tx1"/>
              </a:solidFill>
            </a:endParaRP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Statements: </a:t>
            </a:r>
            <a:r>
              <a:rPr lang="nl-NL" sz="1600" i="1" dirty="0" err="1">
                <a:solidFill>
                  <a:schemeClr val="tx1"/>
                </a:solidFill>
              </a:rPr>
              <a:t>if</a:t>
            </a:r>
            <a:r>
              <a:rPr lang="nl-NL" sz="1600" dirty="0">
                <a:solidFill>
                  <a:schemeClr val="tx1"/>
                </a:solidFill>
              </a:rPr>
              <a:t> &lt;</a:t>
            </a:r>
            <a:r>
              <a:rPr lang="nl-NL" sz="1600" dirty="0" err="1">
                <a:solidFill>
                  <a:schemeClr val="tx1"/>
                </a:solidFill>
              </a:rPr>
              <a:t>condition</a:t>
            </a:r>
            <a:r>
              <a:rPr lang="nl-NL" sz="1600" dirty="0">
                <a:solidFill>
                  <a:schemeClr val="tx1"/>
                </a:solidFill>
              </a:rPr>
              <a:t>&gt;, </a:t>
            </a:r>
            <a:r>
              <a:rPr lang="nl-NL" sz="1600" i="1" dirty="0" err="1">
                <a:solidFill>
                  <a:schemeClr val="tx1"/>
                </a:solidFill>
              </a:rPr>
              <a:t>elif</a:t>
            </a:r>
            <a:r>
              <a:rPr lang="nl-NL" sz="1600" dirty="0">
                <a:solidFill>
                  <a:schemeClr val="tx1"/>
                </a:solidFill>
              </a:rPr>
              <a:t> &lt;</a:t>
            </a:r>
            <a:r>
              <a:rPr lang="nl-NL" sz="1600" dirty="0" err="1">
                <a:solidFill>
                  <a:schemeClr val="tx1"/>
                </a:solidFill>
              </a:rPr>
              <a:t>condition</a:t>
            </a:r>
            <a:r>
              <a:rPr lang="nl-NL" sz="1600" dirty="0">
                <a:solidFill>
                  <a:schemeClr val="tx1"/>
                </a:solidFill>
              </a:rPr>
              <a:t>&gt;, </a:t>
            </a:r>
            <a:r>
              <a:rPr lang="nl-NL" sz="1600" i="1" dirty="0" err="1">
                <a:solidFill>
                  <a:schemeClr val="tx1"/>
                </a:solidFill>
              </a:rPr>
              <a:t>else</a:t>
            </a:r>
            <a:r>
              <a:rPr lang="nl-NL" sz="1600" dirty="0">
                <a:solidFill>
                  <a:schemeClr val="tx1"/>
                </a:solidFill>
              </a:rPr>
              <a:t> (</a:t>
            </a:r>
            <a:r>
              <a:rPr lang="nl-NL" sz="1600" dirty="0" err="1">
                <a:solidFill>
                  <a:schemeClr val="tx1"/>
                </a:solidFill>
              </a:rPr>
              <a:t>optional</a:t>
            </a:r>
            <a:r>
              <a:rPr lang="nl-NL" sz="1600" dirty="0">
                <a:solidFill>
                  <a:schemeClr val="tx1"/>
                </a:solidFill>
              </a:rPr>
              <a:t>)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i="1" dirty="0" err="1">
                <a:solidFill>
                  <a:schemeClr val="tx1"/>
                </a:solidFill>
              </a:rPr>
              <a:t>for</a:t>
            </a:r>
            <a:r>
              <a:rPr lang="nl-NL" sz="1600" i="1" dirty="0">
                <a:solidFill>
                  <a:schemeClr val="tx1"/>
                </a:solidFill>
              </a:rPr>
              <a:t> i in range(0,max_value+1)</a:t>
            </a:r>
            <a:r>
              <a:rPr lang="nl-NL" sz="1600" dirty="0">
                <a:solidFill>
                  <a:schemeClr val="tx1"/>
                </a:solidFill>
              </a:rPr>
              <a:t>, </a:t>
            </a:r>
            <a:r>
              <a:rPr lang="nl-NL" sz="1600" i="1" dirty="0" err="1">
                <a:solidFill>
                  <a:schemeClr val="tx1"/>
                </a:solidFill>
              </a:rPr>
              <a:t>while</a:t>
            </a:r>
            <a:endParaRPr lang="nl-NL" sz="1600" i="1" dirty="0">
              <a:solidFill>
                <a:schemeClr val="tx1"/>
              </a:solidFill>
            </a:endParaRP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Error </a:t>
            </a:r>
            <a:r>
              <a:rPr lang="nl-NL" sz="1600" dirty="0" err="1">
                <a:solidFill>
                  <a:schemeClr val="tx1"/>
                </a:solidFill>
              </a:rPr>
              <a:t>catching</a:t>
            </a:r>
            <a:r>
              <a:rPr lang="nl-NL" sz="1600" dirty="0">
                <a:solidFill>
                  <a:schemeClr val="tx1"/>
                </a:solidFill>
              </a:rPr>
              <a:t>: </a:t>
            </a:r>
            <a:r>
              <a:rPr lang="nl-NL" sz="1600" i="1" dirty="0" err="1">
                <a:solidFill>
                  <a:schemeClr val="tx1"/>
                </a:solidFill>
              </a:rPr>
              <a:t>try</a:t>
            </a:r>
            <a:r>
              <a:rPr lang="nl-NL" sz="1600" i="1" dirty="0">
                <a:solidFill>
                  <a:schemeClr val="tx1"/>
                </a:solidFill>
              </a:rPr>
              <a:t>, </a:t>
            </a:r>
            <a:r>
              <a:rPr lang="nl-NL" sz="1600" i="1" dirty="0" err="1">
                <a:solidFill>
                  <a:schemeClr val="tx1"/>
                </a:solidFill>
              </a:rPr>
              <a:t>except</a:t>
            </a:r>
            <a:r>
              <a:rPr lang="nl-NL" sz="1600" dirty="0">
                <a:solidFill>
                  <a:schemeClr val="tx1"/>
                </a:solidFill>
              </a:rPr>
              <a:t> statements.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== (</a:t>
            </a:r>
            <a:r>
              <a:rPr lang="nl-NL" sz="1600" dirty="0" err="1">
                <a:solidFill>
                  <a:schemeClr val="tx1"/>
                </a:solidFill>
              </a:rPr>
              <a:t>compare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value</a:t>
            </a:r>
            <a:r>
              <a:rPr lang="nl-NL" sz="1600" dirty="0">
                <a:solidFill>
                  <a:schemeClr val="tx1"/>
                </a:solidFill>
              </a:rPr>
              <a:t>) </a:t>
            </a:r>
            <a:r>
              <a:rPr lang="nl-NL" sz="1600" dirty="0" err="1">
                <a:solidFill>
                  <a:schemeClr val="tx1"/>
                </a:solidFill>
              </a:rPr>
              <a:t>vs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i="1" dirty="0">
                <a:solidFill>
                  <a:schemeClr val="tx1"/>
                </a:solidFill>
              </a:rPr>
              <a:t>is</a:t>
            </a:r>
            <a:r>
              <a:rPr lang="nl-NL" sz="1600" dirty="0">
                <a:solidFill>
                  <a:schemeClr val="tx1"/>
                </a:solidFill>
              </a:rPr>
              <a:t>” (</a:t>
            </a:r>
            <a:r>
              <a:rPr lang="nl-NL" sz="1600" dirty="0" err="1">
                <a:solidFill>
                  <a:schemeClr val="tx1"/>
                </a:solidFill>
              </a:rPr>
              <a:t>compare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by</a:t>
            </a:r>
            <a:r>
              <a:rPr lang="nl-NL" sz="1600" dirty="0">
                <a:solidFill>
                  <a:schemeClr val="tx1"/>
                </a:solidFill>
              </a:rPr>
              <a:t> object </a:t>
            </a:r>
            <a:r>
              <a:rPr lang="nl-NL" sz="1600" dirty="0" err="1">
                <a:solidFill>
                  <a:schemeClr val="tx1"/>
                </a:solidFill>
              </a:rPr>
              <a:t>reference</a:t>
            </a:r>
            <a:r>
              <a:rPr lang="nl-NL" sz="1600" dirty="0">
                <a:solidFill>
                  <a:schemeClr val="tx1"/>
                </a:solidFill>
              </a:rPr>
              <a:t>)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i="1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, </a:t>
            </a:r>
            <a:r>
              <a:rPr lang="nl-NL" sz="1600" i="1" dirty="0">
                <a:solidFill>
                  <a:schemeClr val="tx1"/>
                </a:solidFill>
              </a:rPr>
              <a:t>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i="1" dirty="0" err="1">
                <a:solidFill>
                  <a:schemeClr val="tx1"/>
                </a:solidFill>
              </a:rPr>
              <a:t>not</a:t>
            </a:r>
            <a:r>
              <a:rPr lang="nl-NL" sz="1600" dirty="0">
                <a:solidFill>
                  <a:schemeClr val="tx1"/>
                </a:solidFill>
              </a:rPr>
              <a:t>: </a:t>
            </a:r>
            <a:r>
              <a:rPr lang="nl-NL" sz="1600" dirty="0" err="1">
                <a:solidFill>
                  <a:schemeClr val="tx1"/>
                </a:solidFill>
              </a:rPr>
              <a:t>binary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condition</a:t>
            </a:r>
            <a:r>
              <a:rPr lang="nl-NL" sz="1600" dirty="0">
                <a:solidFill>
                  <a:schemeClr val="tx1"/>
                </a:solidFill>
              </a:rPr>
              <a:t> operators (</a:t>
            </a:r>
            <a:r>
              <a:rPr lang="nl-NL" sz="1600" dirty="0" err="1">
                <a:solidFill>
                  <a:schemeClr val="tx1"/>
                </a:solidFill>
              </a:rPr>
              <a:t>equavalents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&amp;&amp;, ||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!)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Print() </a:t>
            </a:r>
            <a:r>
              <a:rPr lang="nl-NL" sz="1600" dirty="0" err="1">
                <a:solidFill>
                  <a:schemeClr val="tx1"/>
                </a:solidFill>
              </a:rPr>
              <a:t>function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string .format(): print(“</a:t>
            </a:r>
            <a:r>
              <a:rPr lang="nl-NL" sz="1600" dirty="0" err="1">
                <a:solidFill>
                  <a:schemeClr val="tx1"/>
                </a:solidFill>
              </a:rPr>
              <a:t>some</a:t>
            </a:r>
            <a:r>
              <a:rPr lang="nl-NL" sz="1600" dirty="0">
                <a:solidFill>
                  <a:schemeClr val="tx1"/>
                </a:solidFill>
              </a:rPr>
              <a:t> string </a:t>
            </a:r>
            <a:r>
              <a:rPr lang="nl-NL" sz="1600" dirty="0" err="1">
                <a:solidFill>
                  <a:schemeClr val="tx1"/>
                </a:solidFill>
              </a:rPr>
              <a:t>with</a:t>
            </a:r>
            <a:r>
              <a:rPr lang="nl-NL" sz="1600" dirty="0">
                <a:solidFill>
                  <a:schemeClr val="tx1"/>
                </a:solidFill>
              </a:rPr>
              <a:t> var1={}\n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var2={}“.format(5,”C”))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501A8C21-84FB-9843-89F5-9D54327C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 descr="Afbeeldingsresultaat voor python">
            <a:extLst>
              <a:ext uri="{FF2B5EF4-FFF2-40B4-BE49-F238E27FC236}">
                <a16:creationId xmlns:a16="http://schemas.microsoft.com/office/drawing/2014/main" id="{A6F8C4F7-91D8-7746-8B33-E6D61C09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6075"/>
            <a:ext cx="12382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58362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D821265C-20A8-F841-B3FB-F3AC8C16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40C6DC61-FECB-0543-AA87-7E2360123CCC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11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E7CE8A68-FC64-E245-8072-B3C978DE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Quick introduction: Python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0EA5B92-480E-9B4B-8BCF-B18C5B2D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 descr="Afbeeldingsresultaat voor python">
            <a:extLst>
              <a:ext uri="{FF2B5EF4-FFF2-40B4-BE49-F238E27FC236}">
                <a16:creationId xmlns:a16="http://schemas.microsoft.com/office/drawing/2014/main" id="{7094F145-F86B-0A4E-946E-4F4A35C1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6075"/>
            <a:ext cx="12382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>
            <a:extLst>
              <a:ext uri="{FF2B5EF4-FFF2-40B4-BE49-F238E27FC236}">
                <a16:creationId xmlns:a16="http://schemas.microsoft.com/office/drawing/2014/main" id="{7557F57A-C763-C644-BE0B-D7D18065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46213"/>
            <a:ext cx="8734425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7" name="Rechthoek 1">
            <a:extLst>
              <a:ext uri="{FF2B5EF4-FFF2-40B4-BE49-F238E27FC236}">
                <a16:creationId xmlns:a16="http://schemas.microsoft.com/office/drawing/2014/main" id="{23595E18-EE0B-E444-85E2-698E842C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6937375"/>
            <a:ext cx="741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l-NL" altLang="en-US" sz="1600">
                <a:solidFill>
                  <a:schemeClr val="tx1"/>
                </a:solidFill>
              </a:rPr>
              <a:t>https://en.wikipedia.org/wiki/Python_(programming_language)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272905631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53B12BA9-5353-0D49-BCE3-BB4FF6222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02B2EA66-C661-ED42-81B2-B08752592C17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12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33E213C8-3E51-CE4D-81ED-F26B7E9C4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example: Python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D006B58-5079-254F-9B28-2DFF3C77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Afbeeldingsresultaat voor python">
            <a:extLst>
              <a:ext uri="{FF2B5EF4-FFF2-40B4-BE49-F238E27FC236}">
                <a16:creationId xmlns:a16="http://schemas.microsoft.com/office/drawing/2014/main" id="{A50ED938-57A4-5746-9811-9073520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6075"/>
            <a:ext cx="12382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>
            <a:extLst>
              <a:ext uri="{FF2B5EF4-FFF2-40B4-BE49-F238E27FC236}">
                <a16:creationId xmlns:a16="http://schemas.microsoft.com/office/drawing/2014/main" id="{8E950E4D-C8BA-D049-8B30-E0F991B6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582738"/>
            <a:ext cx="100806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1" name="Rechthoek 1">
            <a:extLst>
              <a:ext uri="{FF2B5EF4-FFF2-40B4-BE49-F238E27FC236}">
                <a16:creationId xmlns:a16="http://schemas.microsoft.com/office/drawing/2014/main" id="{DBD9B41B-D288-C447-BB8E-3B2301E0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5508625"/>
            <a:ext cx="6646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l-NL" altLang="en-US" sz="1800">
                <a:solidFill>
                  <a:schemeClr val="tx1"/>
                </a:solidFill>
              </a:rPr>
              <a:t>https://github.com/vortexico/Domoticz-JSON</a:t>
            </a:r>
          </a:p>
          <a:p>
            <a:r>
              <a:rPr lang="nl-NL" altLang="en-US" sz="1800">
                <a:solidFill>
                  <a:schemeClr val="tx1"/>
                </a:solidFill>
              </a:rPr>
              <a:t>(under construction)</a:t>
            </a:r>
          </a:p>
          <a:p>
            <a:r>
              <a:rPr lang="nl-NL" altLang="en-US" sz="1800">
                <a:solidFill>
                  <a:schemeClr val="tx1"/>
                </a:solidFill>
              </a:rPr>
              <a:t>This script can also be run standalone from any machine in the network with python.</a:t>
            </a:r>
          </a:p>
        </p:txBody>
      </p:sp>
    </p:spTree>
    <p:extLst>
      <p:ext uri="{BB962C8B-B14F-4D97-AF65-F5344CB8AC3E}">
        <p14:creationId xmlns:p14="http://schemas.microsoft.com/office/powerpoint/2010/main" val="13506453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F0A60797-233E-D24A-8911-9B63F2949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4C9E84F4-E866-CB4D-9ADE-6AB961D59F9F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13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E6A9A8C-DA82-7D42-9890-FBD3A4B5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install: Python libraries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E3A53402-F205-164D-AB50-01A617AD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Afbeeldingsresultaat voor python">
            <a:extLst>
              <a:ext uri="{FF2B5EF4-FFF2-40B4-BE49-F238E27FC236}">
                <a16:creationId xmlns:a16="http://schemas.microsoft.com/office/drawing/2014/main" id="{E3D12E10-5411-0E4B-8596-ADE481E5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6075"/>
            <a:ext cx="12382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hthoek 1">
            <a:extLst>
              <a:ext uri="{FF2B5EF4-FFF2-40B4-BE49-F238E27FC236}">
                <a16:creationId xmlns:a16="http://schemas.microsoft.com/office/drawing/2014/main" id="{C2227033-A637-954B-878E-39B97C45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692275"/>
            <a:ext cx="66468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l-NL" altLang="en-US" sz="1800">
                <a:solidFill>
                  <a:schemeClr val="tx1"/>
                </a:solidFill>
              </a:rPr>
              <a:t>On the commandline via ssh:</a:t>
            </a:r>
          </a:p>
          <a:p>
            <a:r>
              <a:rPr lang="nl-NL" altLang="en-US" sz="1800">
                <a:solidFill>
                  <a:schemeClr val="tx1"/>
                </a:solidFill>
              </a:rPr>
              <a:t>$ python --version</a:t>
            </a:r>
          </a:p>
          <a:p>
            <a:r>
              <a:rPr lang="nl-NL" altLang="en-US" sz="1800">
                <a:solidFill>
                  <a:schemeClr val="tx1"/>
                </a:solidFill>
              </a:rPr>
              <a:t>$ sudo apt-get install python-pip</a:t>
            </a:r>
          </a:p>
          <a:p>
            <a:r>
              <a:rPr lang="nl-NL" altLang="en-US" sz="1800">
                <a:solidFill>
                  <a:schemeClr val="tx1"/>
                </a:solidFill>
              </a:rPr>
              <a:t>$ pip install requests</a:t>
            </a:r>
          </a:p>
          <a:p>
            <a:r>
              <a:rPr lang="nl-NL" altLang="en-US" sz="1800">
                <a:solidFill>
                  <a:schemeClr val="tx1"/>
                </a:solidFill>
              </a:rPr>
              <a:t>$ pip install jsonrpclib		(not needed yet)</a:t>
            </a:r>
          </a:p>
        </p:txBody>
      </p:sp>
    </p:spTree>
    <p:extLst>
      <p:ext uri="{BB962C8B-B14F-4D97-AF65-F5344CB8AC3E}">
        <p14:creationId xmlns:p14="http://schemas.microsoft.com/office/powerpoint/2010/main" val="14677323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1528B3BE-94A7-5046-BDB3-CC454D18B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3C204162-8D8D-8749-8E6B-5763C95D968F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14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98BC0A9A-A7EE-1C4A-918B-A4835B52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assignment: Python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EC2907A-0F54-1449-9844-8C4A93C5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 descr="Afbeeldingsresultaat voor python">
            <a:extLst>
              <a:ext uri="{FF2B5EF4-FFF2-40B4-BE49-F238E27FC236}">
                <a16:creationId xmlns:a16="http://schemas.microsoft.com/office/drawing/2014/main" id="{19E84169-0872-474B-A0FC-EDA5BEAF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6075"/>
            <a:ext cx="12382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hthoek 1">
            <a:extLst>
              <a:ext uri="{FF2B5EF4-FFF2-40B4-BE49-F238E27FC236}">
                <a16:creationId xmlns:a16="http://schemas.microsoft.com/office/drawing/2014/main" id="{9D67778A-3622-0745-8E5A-DE7CA7AB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692275"/>
            <a:ext cx="66468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NL" altLang="en-US" sz="1800">
                <a:solidFill>
                  <a:schemeClr val="tx1"/>
                </a:solidFill>
              </a:rPr>
              <a:t>With the script: check a sensor / alarm status and print the value on the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en-US" sz="1800">
                <a:solidFill>
                  <a:schemeClr val="tx1"/>
                </a:solidFill>
              </a:rPr>
              <a:t>Check if the temperature value is above X or if the sensor is triggered and switch lightswitch on/off</a:t>
            </a:r>
          </a:p>
          <a:p>
            <a:pPr>
              <a:buFont typeface="Arial" panose="020B0604020202020204" pitchFamily="34" charset="0"/>
              <a:buChar char="•"/>
            </a:pPr>
            <a:endParaRPr lang="nl-NL" altLang="en-US" sz="18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altLang="en-US" sz="1800">
                <a:solidFill>
                  <a:schemeClr val="tx1"/>
                </a:solidFill>
              </a:rPr>
              <a:t>Fun case 1: ESP sensor from workshop2 with temperature sensor. If temperature is above 22 degrees: switch on 433MHz switch (Fan)</a:t>
            </a:r>
          </a:p>
          <a:p>
            <a:pPr>
              <a:buFont typeface="Arial" panose="020B0604020202020204" pitchFamily="34" charset="0"/>
              <a:buChar char="•"/>
            </a:pPr>
            <a:endParaRPr lang="nl-NL" altLang="en-US" sz="18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altLang="en-US" sz="1800">
                <a:solidFill>
                  <a:schemeClr val="tx1"/>
                </a:solidFill>
              </a:rPr>
              <a:t>Fun case 2: depending on a temperature (from ESP or Darksky API) set the color of your light (MiLight, Hue, etc)</a:t>
            </a:r>
          </a:p>
          <a:p>
            <a:pPr>
              <a:buFont typeface="Arial" panose="020B0604020202020204" pitchFamily="34" charset="0"/>
              <a:buChar char="•"/>
            </a:pPr>
            <a:endParaRPr lang="nl-NL" altLang="en-US" sz="18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altLang="en-US" sz="1800">
                <a:solidFill>
                  <a:schemeClr val="tx1"/>
                </a:solidFill>
              </a:rPr>
              <a:t>Fun case 3: depending on rf moisture sensor level turn on a very slow water pump </a:t>
            </a:r>
          </a:p>
        </p:txBody>
      </p:sp>
    </p:spTree>
    <p:extLst>
      <p:ext uri="{BB962C8B-B14F-4D97-AF65-F5344CB8AC3E}">
        <p14:creationId xmlns:p14="http://schemas.microsoft.com/office/powerpoint/2010/main" val="187930393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</a:t>
            </a:fld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Programma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1 -  2 </a:t>
            </a:r>
            <a:r>
              <a:rPr lang="en-US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b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Domoticz</a:t>
            </a:r>
            <a:r>
              <a:rPr lang="en-US" b="0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@ </a:t>
            </a:r>
            <a:r>
              <a:rPr lang="en-US" b="0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RasbperryPi</a:t>
            </a:r>
            <a:endParaRPr lang="en-US" b="0" kern="1200" dirty="0">
              <a:solidFill>
                <a:srgbClr val="808080"/>
              </a:solidFill>
              <a:latin typeface="Source Sans Pro Semibold" charset="0"/>
              <a:ea typeface="ＭＳ Ｐゴシック" charset="0"/>
              <a:cs typeface="ＭＳ Ｐゴシック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2 -  9 </a:t>
            </a:r>
            <a:r>
              <a:rPr lang="en-US" kern="1200" dirty="0" err="1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b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Sensors &amp; actuators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3 - 16 </a:t>
            </a:r>
            <a:r>
              <a:rPr lang="en-US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b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Domotics</a:t>
            </a:r>
            <a:r>
              <a:rPr lang="en-US" b="0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bus-systems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4 - 23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b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JSON, MQTT &amp; Python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5 - 30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b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Strut your stuff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062" y="428625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24CE716F-E240-C247-98A6-72F7F661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786A0D32-2A63-E84A-AB5D-9F334432244E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3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D9FB9B15-B1F7-964A-9376-C2EF1DCE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Message type: JSON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4CE90F86-18A6-7A4D-BFCB-C47BD6DE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6445250" cy="4679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2800" b="1" dirty="0" err="1">
                <a:solidFill>
                  <a:schemeClr val="tx1"/>
                </a:solidFill>
              </a:rPr>
              <a:t>JavaScript</a:t>
            </a:r>
            <a:r>
              <a:rPr lang="nl-NL" sz="2800" b="1" dirty="0">
                <a:solidFill>
                  <a:schemeClr val="tx1"/>
                </a:solidFill>
              </a:rPr>
              <a:t> Object </a:t>
            </a:r>
            <a:r>
              <a:rPr lang="nl-NL" sz="2800" b="1" dirty="0" err="1">
                <a:solidFill>
                  <a:schemeClr val="tx1"/>
                </a:solidFill>
              </a:rPr>
              <a:t>Notation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aka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b="1" dirty="0">
                <a:solidFill>
                  <a:schemeClr val="tx1"/>
                </a:solidFill>
              </a:rPr>
              <a:t>JSON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is an open-standard file/data format that uses human-readable text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1"/>
                </a:solidFill>
              </a:rPr>
              <a:t>Json</a:t>
            </a:r>
            <a:r>
              <a:rPr lang="en-US" sz="2000" dirty="0">
                <a:solidFill>
                  <a:schemeClr val="tx1"/>
                </a:solidFill>
              </a:rPr>
              <a:t> structures can contain strings, integers, </a:t>
            </a:r>
            <a:r>
              <a:rPr lang="en-US" sz="2000" dirty="0" err="1">
                <a:solidFill>
                  <a:schemeClr val="tx1"/>
                </a:solidFill>
              </a:rPr>
              <a:t>booleans</a:t>
            </a:r>
            <a:r>
              <a:rPr lang="en-US" sz="2000" dirty="0">
                <a:solidFill>
                  <a:schemeClr val="tx1"/>
                </a:solidFill>
              </a:rPr>
              <a:t>, arrays.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1"/>
                </a:solidFill>
              </a:rPr>
              <a:t>Json</a:t>
            </a:r>
            <a:r>
              <a:rPr lang="en-US" sz="2000" dirty="0">
                <a:solidFill>
                  <a:schemeClr val="tx1"/>
                </a:solidFill>
              </a:rPr>
              <a:t> structures can contain nested </a:t>
            </a:r>
            <a:r>
              <a:rPr lang="en-US" sz="2000" dirty="0" err="1">
                <a:solidFill>
                  <a:schemeClr val="tx1"/>
                </a:solidFill>
              </a:rPr>
              <a:t>json</a:t>
            </a:r>
            <a:r>
              <a:rPr lang="en-US" sz="2000" dirty="0">
                <a:solidFill>
                  <a:schemeClr val="tx1"/>
                </a:solidFill>
              </a:rPr>
              <a:t> structures.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1"/>
                </a:solidFill>
              </a:rPr>
              <a:t>Json</a:t>
            </a:r>
            <a:r>
              <a:rPr lang="en-US" sz="2000" dirty="0">
                <a:solidFill>
                  <a:schemeClr val="tx1"/>
                </a:solidFill>
              </a:rPr>
              <a:t> supports </a:t>
            </a:r>
            <a:r>
              <a:rPr lang="en-US" sz="2000" dirty="0" err="1">
                <a:solidFill>
                  <a:schemeClr val="tx1"/>
                </a:solidFill>
              </a:rPr>
              <a:t>unicode</a:t>
            </a:r>
            <a:r>
              <a:rPr lang="en-US" sz="2000" dirty="0">
                <a:solidFill>
                  <a:schemeClr val="tx1"/>
                </a:solidFill>
              </a:rPr>
              <a:t> text/characters: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2000" dirty="0">
                <a:solidFill>
                  <a:schemeClr val="tx1"/>
                </a:solidFill>
              </a:rPr>
              <a:t>{ "face": "\uD83D\uDE02" } or {“</a:t>
            </a:r>
            <a:r>
              <a:rPr lang="nl-NL" sz="2000" dirty="0" err="1">
                <a:solidFill>
                  <a:schemeClr val="tx1"/>
                </a:solidFill>
              </a:rPr>
              <a:t>text</a:t>
            </a:r>
            <a:r>
              <a:rPr lang="nl-NL" sz="2000" dirty="0">
                <a:solidFill>
                  <a:schemeClr val="tx1"/>
                </a:solidFill>
              </a:rPr>
              <a:t>”: </a:t>
            </a:r>
            <a:r>
              <a:rPr lang="nl-NL" sz="2000" dirty="0" err="1">
                <a:solidFill>
                  <a:schemeClr val="tx1"/>
                </a:solidFill>
              </a:rPr>
              <a:t>u“TextAsUnicode</a:t>
            </a:r>
            <a:r>
              <a:rPr lang="nl-NL" sz="2000" dirty="0">
                <a:solidFill>
                  <a:schemeClr val="tx1"/>
                </a:solidFill>
              </a:rPr>
              <a:t>“}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nl-NL" sz="2800" b="1" dirty="0">
              <a:solidFill>
                <a:schemeClr val="tx1"/>
              </a:solidFill>
            </a:endParaRPr>
          </a:p>
        </p:txBody>
      </p:sp>
      <p:pic>
        <p:nvPicPr>
          <p:cNvPr id="2053" name="Picture 4">
            <a:extLst>
              <a:ext uri="{FF2B5EF4-FFF2-40B4-BE49-F238E27FC236}">
                <a16:creationId xmlns:a16="http://schemas.microsoft.com/office/drawing/2014/main" id="{41C0482F-EBAB-2E49-A64B-966E9ADA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4" descr="JSON">
            <a:extLst>
              <a:ext uri="{FF2B5EF4-FFF2-40B4-BE49-F238E27FC236}">
                <a16:creationId xmlns:a16="http://schemas.microsoft.com/office/drawing/2014/main" id="{580FB6BA-125F-2D4E-BD54-7F3057D4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681038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>
            <a:extLst>
              <a:ext uri="{FF2B5EF4-FFF2-40B4-BE49-F238E27FC236}">
                <a16:creationId xmlns:a16="http://schemas.microsoft.com/office/drawing/2014/main" id="{C0C300A1-C1FC-A545-ACD0-A60F6374F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598613"/>
            <a:ext cx="28860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2F972C-2C9D-7646-8B9A-A9646D4668FC}"/>
              </a:ext>
            </a:extLst>
          </p:cNvPr>
          <p:cNvSpPr/>
          <p:nvPr/>
        </p:nvSpPr>
        <p:spPr>
          <a:xfrm>
            <a:off x="2520950" y="3364340"/>
            <a:ext cx="50387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www.domoticz.com</a:t>
            </a:r>
            <a:r>
              <a:rPr lang="en-US" dirty="0"/>
              <a:t>/wiki/</a:t>
            </a:r>
            <a:r>
              <a:rPr lang="en-US" dirty="0" err="1"/>
              <a:t>Presence_detection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693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E2AE2090-2977-4047-BE0D-1DB552A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3F760948-95C4-A14E-A412-ECF025A86CD1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4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791440B6-853D-CB45-94FA-41B7FECF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Sending/Receiving JSON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5F05FA35-5998-9C49-A587-72EBE68E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8605837" cy="4679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2800" b="1" dirty="0">
                <a:solidFill>
                  <a:schemeClr val="tx1"/>
                </a:solidFill>
              </a:rPr>
              <a:t>JSON-RPC: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is a remote procedure call (RPC) protocol built on JSON.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JSON-RPC lets a system send notifications (information to the server that does not require a response) and multiple calls to the server that can be answered out of order.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2000" b="1" dirty="0">
                <a:solidFill>
                  <a:schemeClr val="tx1"/>
                </a:solidFill>
              </a:rPr>
              <a:t>Client packs the parameters in a </a:t>
            </a:r>
            <a:r>
              <a:rPr lang="nl-NL" sz="2000" b="1" dirty="0" err="1">
                <a:solidFill>
                  <a:schemeClr val="tx1"/>
                </a:solidFill>
              </a:rPr>
              <a:t>message</a:t>
            </a:r>
            <a:r>
              <a:rPr lang="nl-NL" sz="2000" b="1" dirty="0">
                <a:solidFill>
                  <a:schemeClr val="tx1"/>
                </a:solidFill>
              </a:rPr>
              <a:t> </a:t>
            </a:r>
            <a:r>
              <a:rPr lang="nl-NL" sz="2000" b="1" dirty="0" err="1">
                <a:solidFill>
                  <a:schemeClr val="tx1"/>
                </a:solidFill>
              </a:rPr>
              <a:t>to</a:t>
            </a:r>
            <a:r>
              <a:rPr lang="nl-NL" sz="2000" b="1" dirty="0">
                <a:solidFill>
                  <a:schemeClr val="tx1"/>
                </a:solidFill>
              </a:rPr>
              <a:t> the os </a:t>
            </a:r>
            <a:r>
              <a:rPr lang="nl-NL" sz="2000" b="1" dirty="0" err="1">
                <a:solidFill>
                  <a:schemeClr val="tx1"/>
                </a:solidFill>
              </a:rPr>
              <a:t>to</a:t>
            </a:r>
            <a:r>
              <a:rPr lang="nl-NL" sz="2000" b="1" dirty="0">
                <a:solidFill>
                  <a:schemeClr val="tx1"/>
                </a:solidFill>
              </a:rPr>
              <a:t> </a:t>
            </a:r>
            <a:r>
              <a:rPr lang="nl-NL" sz="2000" b="1" dirty="0" err="1">
                <a:solidFill>
                  <a:schemeClr val="tx1"/>
                </a:solidFill>
              </a:rPr>
              <a:t>send</a:t>
            </a:r>
            <a:r>
              <a:rPr lang="nl-NL" sz="2000" b="1" dirty="0">
                <a:solidFill>
                  <a:schemeClr val="tx1"/>
                </a:solidFill>
              </a:rPr>
              <a:t> </a:t>
            </a:r>
            <a:r>
              <a:rPr lang="nl-NL" sz="2000" b="1" dirty="0" err="1">
                <a:solidFill>
                  <a:schemeClr val="tx1"/>
                </a:solidFill>
              </a:rPr>
              <a:t>to</a:t>
            </a:r>
            <a:r>
              <a:rPr lang="nl-NL" sz="2000" b="1" dirty="0">
                <a:solidFill>
                  <a:schemeClr val="tx1"/>
                </a:solidFill>
              </a:rPr>
              <a:t> server.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2000" b="1" dirty="0">
                <a:solidFill>
                  <a:schemeClr val="tx1"/>
                </a:solidFill>
              </a:rPr>
              <a:t>Server </a:t>
            </a:r>
            <a:r>
              <a:rPr lang="nl-NL" sz="2000" b="1" dirty="0" err="1">
                <a:solidFill>
                  <a:schemeClr val="tx1"/>
                </a:solidFill>
              </a:rPr>
              <a:t>receives</a:t>
            </a:r>
            <a:r>
              <a:rPr lang="nl-NL" sz="2000" b="1" dirty="0">
                <a:solidFill>
                  <a:schemeClr val="tx1"/>
                </a:solidFill>
              </a:rPr>
              <a:t> </a:t>
            </a:r>
            <a:r>
              <a:rPr lang="nl-NL" sz="2000" b="1" dirty="0" err="1">
                <a:solidFill>
                  <a:schemeClr val="tx1"/>
                </a:solidFill>
              </a:rPr>
              <a:t>message</a:t>
            </a:r>
            <a:r>
              <a:rPr lang="nl-NL" sz="2000" b="1" dirty="0">
                <a:solidFill>
                  <a:schemeClr val="tx1"/>
                </a:solidFill>
              </a:rPr>
              <a:t> </a:t>
            </a:r>
            <a:r>
              <a:rPr lang="nl-NL" sz="2000" b="1" dirty="0" err="1">
                <a:solidFill>
                  <a:schemeClr val="tx1"/>
                </a:solidFill>
              </a:rPr>
              <a:t>and</a:t>
            </a:r>
            <a:r>
              <a:rPr lang="nl-NL" sz="2000" b="1" dirty="0">
                <a:solidFill>
                  <a:schemeClr val="tx1"/>
                </a:solidFill>
              </a:rPr>
              <a:t> </a:t>
            </a:r>
            <a:r>
              <a:rPr lang="nl-NL" sz="2000" b="1" dirty="0" err="1">
                <a:solidFill>
                  <a:schemeClr val="tx1"/>
                </a:solidFill>
              </a:rPr>
              <a:t>sends</a:t>
            </a:r>
            <a:r>
              <a:rPr lang="nl-NL" sz="2000" b="1" dirty="0">
                <a:solidFill>
                  <a:schemeClr val="tx1"/>
                </a:solidFill>
              </a:rPr>
              <a:t> response.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077" name="Picture 4">
            <a:extLst>
              <a:ext uri="{FF2B5EF4-FFF2-40B4-BE49-F238E27FC236}">
                <a16:creationId xmlns:a16="http://schemas.microsoft.com/office/drawing/2014/main" id="{4C3A92A0-2D0A-2443-9DBE-6434669E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4" descr="JSON">
            <a:extLst>
              <a:ext uri="{FF2B5EF4-FFF2-40B4-BE49-F238E27FC236}">
                <a16:creationId xmlns:a16="http://schemas.microsoft.com/office/drawing/2014/main" id="{340CE389-05F3-2344-A8C5-6CF04827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681038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2">
            <a:extLst>
              <a:ext uri="{FF2B5EF4-FFF2-40B4-BE49-F238E27FC236}">
                <a16:creationId xmlns:a16="http://schemas.microsoft.com/office/drawing/2014/main" id="{58B7D404-3722-2147-884D-B88CE9CC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679825"/>
            <a:ext cx="5724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">
            <a:extLst>
              <a:ext uri="{FF2B5EF4-FFF2-40B4-BE49-F238E27FC236}">
                <a16:creationId xmlns:a16="http://schemas.microsoft.com/office/drawing/2014/main" id="{4E5B3A7B-C490-E644-89AA-301C41BA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4140200"/>
            <a:ext cx="9820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80674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073B9A12-1F9A-F741-8585-5848C6AD9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A4617649-956C-2B45-B566-3D1943D63CA3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5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74960735-BE85-4C47-BF8E-95F6841C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Sending/Receiving JSON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1A3BBF10-9566-4647-942C-8C3775A9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9464675" cy="5040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b="1" dirty="0" err="1">
                <a:solidFill>
                  <a:schemeClr val="tx1"/>
                </a:solidFill>
              </a:rPr>
              <a:t>Domoticz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json</a:t>
            </a:r>
            <a:r>
              <a:rPr lang="en-US" b="1" dirty="0">
                <a:solidFill>
                  <a:schemeClr val="tx1"/>
                </a:solidFill>
              </a:rPr>
              <a:t> via http url: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Get all devices of a certain type: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b="1" dirty="0">
                <a:solidFill>
                  <a:schemeClr val="tx1"/>
                </a:solidFill>
              </a:rPr>
              <a:t>http://192.168.1.1:8080/json.htm?type=devices&amp;filter=all&amp;used=true&amp;order=Name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b="1" dirty="0">
                <a:solidFill>
                  <a:schemeClr val="tx1"/>
                </a:solidFill>
              </a:rPr>
              <a:t>http://192.168.1.1:8080/json.htm?type=devices&amp;filter=temp&amp;used=true&amp;order=Name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en-US" sz="1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Domoticz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json</a:t>
            </a:r>
            <a:r>
              <a:rPr lang="en-US" sz="2800" b="1" dirty="0">
                <a:solidFill>
                  <a:schemeClr val="tx1"/>
                </a:solidFill>
              </a:rPr>
              <a:t> via python: http requests library: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b="1" dirty="0" err="1">
                <a:solidFill>
                  <a:schemeClr val="tx1"/>
                </a:solidFill>
              </a:rPr>
              <a:t>postdata</a:t>
            </a:r>
            <a:r>
              <a:rPr lang="en-US" sz="1800" b="1" dirty="0">
                <a:solidFill>
                  <a:schemeClr val="tx1"/>
                </a:solidFill>
              </a:rPr>
              <a:t> = {'</a:t>
            </a:r>
            <a:r>
              <a:rPr lang="en-US" sz="1800" b="1" dirty="0" err="1">
                <a:solidFill>
                  <a:schemeClr val="tx1"/>
                </a:solidFill>
              </a:rPr>
              <a:t>type':'devices</a:t>
            </a:r>
            <a:r>
              <a:rPr lang="en-US" sz="1800" b="1" dirty="0">
                <a:solidFill>
                  <a:schemeClr val="tx1"/>
                </a:solidFill>
              </a:rPr>
              <a:t>', '</a:t>
            </a:r>
            <a:r>
              <a:rPr lang="en-US" sz="1800" b="1" dirty="0" err="1">
                <a:solidFill>
                  <a:schemeClr val="tx1"/>
                </a:solidFill>
              </a:rPr>
              <a:t>filter':'light','used':'true','order':'Name</a:t>
            </a:r>
            <a:r>
              <a:rPr lang="en-US" sz="1800" b="1" dirty="0">
                <a:solidFill>
                  <a:schemeClr val="tx1"/>
                </a:solidFill>
              </a:rPr>
              <a:t>'}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b="1" dirty="0">
                <a:solidFill>
                  <a:schemeClr val="tx1"/>
                </a:solidFill>
              </a:rPr>
              <a:t>response = </a:t>
            </a:r>
            <a:r>
              <a:rPr lang="en-US" sz="1800" b="1" dirty="0" err="1">
                <a:solidFill>
                  <a:schemeClr val="tx1"/>
                </a:solidFill>
              </a:rPr>
              <a:t>requests.get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url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 err="1">
                <a:solidFill>
                  <a:schemeClr val="tx1"/>
                </a:solidFill>
              </a:rPr>
              <a:t>self.apiUrl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params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 err="1">
                <a:solidFill>
                  <a:schemeClr val="tx1"/>
                </a:solidFill>
              </a:rPr>
              <a:t>postdata,headers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 err="1">
                <a:solidFill>
                  <a:schemeClr val="tx1"/>
                </a:solidFill>
              </a:rPr>
              <a:t>self.headers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b="1" dirty="0">
                <a:solidFill>
                  <a:schemeClr val="tx1"/>
                </a:solidFill>
              </a:rPr>
              <a:t>print("Lights/Switches:\n{}".format(</a:t>
            </a:r>
            <a:r>
              <a:rPr lang="en-US" sz="1800" b="1" dirty="0" err="1">
                <a:solidFill>
                  <a:schemeClr val="tx1"/>
                </a:solidFill>
              </a:rPr>
              <a:t>response.json</a:t>
            </a:r>
            <a:r>
              <a:rPr lang="en-US" sz="1800" b="1" dirty="0">
                <a:solidFill>
                  <a:schemeClr val="tx1"/>
                </a:solidFill>
              </a:rPr>
              <a:t>))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001FB492-63F7-F74D-BD8F-88F55A9B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4" descr="JSON">
            <a:extLst>
              <a:ext uri="{FF2B5EF4-FFF2-40B4-BE49-F238E27FC236}">
                <a16:creationId xmlns:a16="http://schemas.microsoft.com/office/drawing/2014/main" id="{17EFDDB3-F17F-E34B-8C9D-E7E20598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681038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hoek 1">
            <a:extLst>
              <a:ext uri="{FF2B5EF4-FFF2-40B4-BE49-F238E27FC236}">
                <a16:creationId xmlns:a16="http://schemas.microsoft.com/office/drawing/2014/main" id="{63A19FF1-C253-244A-A03B-9F805919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6938963"/>
            <a:ext cx="62436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</a:pPr>
            <a:r>
              <a:rPr lang="en-US" altLang="en-US" sz="1600">
                <a:solidFill>
                  <a:schemeClr val="tx1"/>
                </a:solidFill>
              </a:rPr>
              <a:t>https://www.domoticz.com/wiki/Domoticz_API/JSON_URL%27s</a:t>
            </a:r>
          </a:p>
        </p:txBody>
      </p:sp>
    </p:spTree>
    <p:extLst>
      <p:ext uri="{BB962C8B-B14F-4D97-AF65-F5344CB8AC3E}">
        <p14:creationId xmlns:p14="http://schemas.microsoft.com/office/powerpoint/2010/main" val="95554299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Afbeeldingsresultaat voor mqtt">
            <a:extLst>
              <a:ext uri="{FF2B5EF4-FFF2-40B4-BE49-F238E27FC236}">
                <a16:creationId xmlns:a16="http://schemas.microsoft.com/office/drawing/2014/main" id="{97A40781-6DC5-2D45-9780-1EAD9D94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211638"/>
            <a:ext cx="43211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1">
            <a:extLst>
              <a:ext uri="{FF2B5EF4-FFF2-40B4-BE49-F238E27FC236}">
                <a16:creationId xmlns:a16="http://schemas.microsoft.com/office/drawing/2014/main" id="{7BC0335A-1F7A-904F-AB5D-C9C5647A5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376DF397-01C1-264B-924D-68F705B1EB8A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6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0AE23795-F901-444F-BCA0-3A4BA48D4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Network protocol: MQTT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D417C8DF-1A38-E046-BF55-45B66319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8964612" cy="23399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MQTT </a:t>
            </a:r>
            <a:r>
              <a:rPr lang="en-US" sz="2000" dirty="0" err="1">
                <a:solidFill>
                  <a:schemeClr val="tx1"/>
                </a:solidFill>
              </a:rPr>
              <a:t>ia</a:t>
            </a:r>
            <a:r>
              <a:rPr lang="en-US" sz="2000" dirty="0">
                <a:solidFill>
                  <a:schemeClr val="tx1"/>
                </a:solidFill>
              </a:rPr>
              <a:t> a ISO standard publish-subscribe-based messaging protocol. 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works on top of the TCP/IP protocol. 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It is designed for "small code footprint" and limited network bandwidth.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The publish-subscribe messaging pattern requires a message broker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Mosquitto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Multiple nodes/sensors can publish data to a broker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Multiple services can subscribe to that data.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dirty="0">
                <a:solidFill>
                  <a:schemeClr val="tx1"/>
                </a:solidFill>
              </a:rPr>
              <a:t>For example </a:t>
            </a:r>
            <a:r>
              <a:rPr lang="en-US" sz="1800" dirty="0" err="1">
                <a:solidFill>
                  <a:schemeClr val="tx1"/>
                </a:solidFill>
              </a:rPr>
              <a:t>Domoticz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subsribes</a:t>
            </a:r>
            <a:r>
              <a:rPr lang="en-US" sz="1800" dirty="0">
                <a:solidFill>
                  <a:schemeClr val="tx1"/>
                </a:solidFill>
              </a:rPr>
              <a:t> to a weather publisher.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dirty="0">
                <a:solidFill>
                  <a:schemeClr val="tx1"/>
                </a:solidFill>
              </a:rPr>
              <a:t>A remote </a:t>
            </a:r>
            <a:r>
              <a:rPr lang="en-US" sz="1800" dirty="0" err="1">
                <a:solidFill>
                  <a:schemeClr val="tx1"/>
                </a:solidFill>
              </a:rPr>
              <a:t>wifi</a:t>
            </a:r>
            <a:r>
              <a:rPr lang="en-US" sz="1800" dirty="0">
                <a:solidFill>
                  <a:schemeClr val="tx1"/>
                </a:solidFill>
              </a:rPr>
              <a:t> display subscribes to same weather.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The Things Network (</a:t>
            </a:r>
            <a:r>
              <a:rPr lang="en-US" sz="2000" dirty="0" err="1">
                <a:solidFill>
                  <a:schemeClr val="tx1"/>
                </a:solidFill>
              </a:rPr>
              <a:t>LoraWAN</a:t>
            </a:r>
            <a:r>
              <a:rPr lang="en-US" sz="2000" dirty="0">
                <a:solidFill>
                  <a:schemeClr val="tx1"/>
                </a:solidFill>
              </a:rPr>
              <a:t>) uses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</a:rPr>
              <a:t>MQTT to send/receive data.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Node-Red (uses </a:t>
            </a:r>
            <a:r>
              <a:rPr lang="en-US" sz="2000" dirty="0" err="1">
                <a:solidFill>
                  <a:schemeClr val="tx1"/>
                </a:solidFill>
              </a:rPr>
              <a:t>Blockly</a:t>
            </a:r>
            <a:r>
              <a:rPr lang="en-US" sz="2000" dirty="0">
                <a:solidFill>
                  <a:schemeClr val="tx1"/>
                </a:solidFill>
              </a:rPr>
              <a:t> code) can interface to MQTT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endParaRPr lang="nl-NL" sz="2000" dirty="0">
              <a:solidFill>
                <a:schemeClr val="tx1"/>
              </a:solidFill>
            </a:endParaRPr>
          </a:p>
        </p:txBody>
      </p:sp>
      <p:pic>
        <p:nvPicPr>
          <p:cNvPr id="5126" name="Picture 4">
            <a:extLst>
              <a:ext uri="{FF2B5EF4-FFF2-40B4-BE49-F238E27FC236}">
                <a16:creationId xmlns:a16="http://schemas.microsoft.com/office/drawing/2014/main" id="{D91F56AA-EC21-954D-8FF7-0DC51C9A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4" descr="Afbeeldingsresultaat voor mqtt">
            <a:extLst>
              <a:ext uri="{FF2B5EF4-FFF2-40B4-BE49-F238E27FC236}">
                <a16:creationId xmlns:a16="http://schemas.microsoft.com/office/drawing/2014/main" id="{B0EB3504-CDFF-1B40-B9D8-08B697E2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784225"/>
            <a:ext cx="19573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00155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omoticz-architecture 0.2.png">
            <a:extLst>
              <a:ext uri="{FF2B5EF4-FFF2-40B4-BE49-F238E27FC236}">
                <a16:creationId xmlns:a16="http://schemas.microsoft.com/office/drawing/2014/main" id="{12BB6553-D3C1-884A-AC3A-4BD8F86C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2051050"/>
            <a:ext cx="6035675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1">
            <a:extLst>
              <a:ext uri="{FF2B5EF4-FFF2-40B4-BE49-F238E27FC236}">
                <a16:creationId xmlns:a16="http://schemas.microsoft.com/office/drawing/2014/main" id="{99A0D9AC-9E01-A245-82EB-5C817BC8E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45381033-94EC-6E4F-82FF-533E3F622B1D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7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FA9BDE3D-1B14-EB49-A218-C8D5FB44E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Network protocol: MQTT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83A13D87-45A3-7C4D-926E-705DADE15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4213225" cy="4718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2000" dirty="0">
                <a:solidFill>
                  <a:schemeClr val="tx1"/>
                </a:solidFill>
              </a:rPr>
              <a:t>Running MQTT broker on </a:t>
            </a:r>
            <a:r>
              <a:rPr lang="nl-NL" sz="2000" dirty="0" err="1">
                <a:solidFill>
                  <a:schemeClr val="tx1"/>
                </a:solidFill>
              </a:rPr>
              <a:t>Raspberry</a:t>
            </a:r>
            <a:r>
              <a:rPr lang="nl-NL" sz="2000" dirty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nl-NL" sz="2000" dirty="0" err="1">
                <a:solidFill>
                  <a:schemeClr val="tx1"/>
                </a:solidFill>
              </a:rPr>
              <a:t>You'll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need</a:t>
            </a:r>
            <a:r>
              <a:rPr lang="nl-NL" sz="2000" dirty="0">
                <a:solidFill>
                  <a:schemeClr val="tx1"/>
                </a:solidFill>
              </a:rPr>
              <a:t>: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2000" dirty="0" err="1">
                <a:solidFill>
                  <a:schemeClr val="tx1"/>
                </a:solidFill>
              </a:rPr>
              <a:t>Domoticz</a:t>
            </a:r>
            <a:r>
              <a:rPr lang="nl-NL" sz="2000" dirty="0">
                <a:solidFill>
                  <a:schemeClr val="tx1"/>
                </a:solidFill>
              </a:rPr>
              <a:t> on </a:t>
            </a:r>
            <a:r>
              <a:rPr lang="nl-NL" sz="2000" dirty="0" err="1">
                <a:solidFill>
                  <a:schemeClr val="tx1"/>
                </a:solidFill>
              </a:rPr>
              <a:t>Raspberry</a:t>
            </a:r>
            <a:r>
              <a:rPr lang="nl-NL" sz="2000" dirty="0">
                <a:solidFill>
                  <a:schemeClr val="tx1"/>
                </a:solidFill>
              </a:rPr>
              <a:t> Pi 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2000" dirty="0">
                <a:solidFill>
                  <a:schemeClr val="tx1"/>
                </a:solidFill>
              </a:rPr>
              <a:t>Node.JS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2000" dirty="0">
                <a:solidFill>
                  <a:schemeClr val="tx1"/>
                </a:solidFill>
              </a:rPr>
              <a:t>Node-RED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2000" dirty="0">
                <a:solidFill>
                  <a:schemeClr val="tx1"/>
                </a:solidFill>
              </a:rPr>
              <a:t>A MQTT broker (</a:t>
            </a:r>
            <a:r>
              <a:rPr lang="nl-NL" sz="2000" dirty="0" err="1">
                <a:solidFill>
                  <a:schemeClr val="tx1"/>
                </a:solidFill>
              </a:rPr>
              <a:t>Mosquitto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2000" dirty="0">
                <a:solidFill>
                  <a:schemeClr val="tx1"/>
                </a:solidFill>
              </a:rPr>
              <a:t>A few Node-RED </a:t>
            </a:r>
            <a:r>
              <a:rPr lang="nl-NL" sz="2000" dirty="0" err="1">
                <a:solidFill>
                  <a:schemeClr val="tx1"/>
                </a:solidFill>
              </a:rPr>
              <a:t>example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Flows</a:t>
            </a:r>
            <a:endParaRPr lang="nl-NL" sz="2000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endParaRPr lang="nl-NL" sz="2000" dirty="0">
              <a:solidFill>
                <a:schemeClr val="tx1"/>
              </a:solidFill>
            </a:endParaRPr>
          </a:p>
        </p:txBody>
      </p:sp>
      <p:pic>
        <p:nvPicPr>
          <p:cNvPr id="6150" name="Picture 4">
            <a:extLst>
              <a:ext uri="{FF2B5EF4-FFF2-40B4-BE49-F238E27FC236}">
                <a16:creationId xmlns:a16="http://schemas.microsoft.com/office/drawing/2014/main" id="{63C306A0-B080-D748-86FF-0090A33B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4" descr="Afbeeldingsresultaat voor mqtt">
            <a:extLst>
              <a:ext uri="{FF2B5EF4-FFF2-40B4-BE49-F238E27FC236}">
                <a16:creationId xmlns:a16="http://schemas.microsoft.com/office/drawing/2014/main" id="{7ABCBB45-C067-8D4C-93A4-FC38EE1B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752475"/>
            <a:ext cx="19573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hthoek 1">
            <a:extLst>
              <a:ext uri="{FF2B5EF4-FFF2-40B4-BE49-F238E27FC236}">
                <a16:creationId xmlns:a16="http://schemas.microsoft.com/office/drawing/2014/main" id="{D6B38AC2-184E-5F45-B768-1D68186A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6938963"/>
            <a:ext cx="62023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</a:pPr>
            <a:r>
              <a:rPr lang="nl-NL" altLang="en-US" sz="1600">
                <a:solidFill>
                  <a:schemeClr val="tx1"/>
                </a:solidFill>
              </a:rPr>
              <a:t>https://www.domoticz.com/wiki/MQTT</a:t>
            </a:r>
          </a:p>
        </p:txBody>
      </p:sp>
    </p:spTree>
    <p:extLst>
      <p:ext uri="{BB962C8B-B14F-4D97-AF65-F5344CB8AC3E}">
        <p14:creationId xmlns:p14="http://schemas.microsoft.com/office/powerpoint/2010/main" val="277102819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44F3D4AF-6886-9046-9B58-03162CEC2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CE3DB6ED-2197-FF4C-8E77-E6D5F420E156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8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181B99D8-767E-4549-AFDE-4FB38A2F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Network protocol: MQTT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CF0900CD-F18F-1447-9FDB-4E04CE504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4860925" cy="4718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dirty="0" err="1">
                <a:solidFill>
                  <a:schemeClr val="tx1"/>
                </a:solidFill>
              </a:rPr>
              <a:t>domoticz</a:t>
            </a:r>
            <a:r>
              <a:rPr lang="en-US" sz="1800" dirty="0">
                <a:solidFill>
                  <a:schemeClr val="tx1"/>
                </a:solidFill>
              </a:rPr>
              <a:t>/in	(to publish data to)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r>
              <a:rPr lang="en-US" sz="1800" dirty="0" err="1">
                <a:solidFill>
                  <a:schemeClr val="tx1"/>
                </a:solidFill>
              </a:rPr>
              <a:t>domoticz</a:t>
            </a:r>
            <a:r>
              <a:rPr lang="en-US" sz="1800" dirty="0">
                <a:solidFill>
                  <a:schemeClr val="tx1"/>
                </a:solidFill>
              </a:rPr>
              <a:t>/out (to subscribe to)</a:t>
            </a:r>
            <a:endParaRPr lang="nl-NL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800" dirty="0">
                <a:solidFill>
                  <a:schemeClr val="tx1"/>
                </a:solidFill>
              </a:rPr>
              <a:t>Uses </a:t>
            </a:r>
            <a:r>
              <a:rPr lang="nl-NL" sz="1800" dirty="0" err="1">
                <a:solidFill>
                  <a:schemeClr val="tx1"/>
                </a:solidFill>
              </a:rPr>
              <a:t>json</a:t>
            </a:r>
            <a:r>
              <a:rPr lang="nl-NL" sz="1800" dirty="0">
                <a:solidFill>
                  <a:schemeClr val="tx1"/>
                </a:solidFill>
              </a:rPr>
              <a:t> compatible </a:t>
            </a:r>
            <a:r>
              <a:rPr lang="nl-NL" sz="1800" dirty="0" err="1">
                <a:solidFill>
                  <a:schemeClr val="tx1"/>
                </a:solidFill>
              </a:rPr>
              <a:t>message</a:t>
            </a:r>
            <a:r>
              <a:rPr lang="nl-NL" sz="1800" dirty="0">
                <a:solidFill>
                  <a:schemeClr val="tx1"/>
                </a:solidFill>
              </a:rPr>
              <a:t> format: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</a:t>
            </a:r>
            <a:r>
              <a:rPr lang="nl-NL" sz="1600" dirty="0" err="1">
                <a:solidFill>
                  <a:schemeClr val="tx1"/>
                </a:solidFill>
              </a:rPr>
              <a:t>idx</a:t>
            </a:r>
            <a:r>
              <a:rPr lang="nl-NL" sz="1600" dirty="0">
                <a:solidFill>
                  <a:schemeClr val="tx1"/>
                </a:solidFill>
              </a:rPr>
              <a:t>" : 5,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"name" : "</a:t>
            </a:r>
            <a:r>
              <a:rPr lang="nl-NL" sz="1600" dirty="0" err="1">
                <a:solidFill>
                  <a:schemeClr val="tx1"/>
                </a:solidFill>
              </a:rPr>
              <a:t>Internal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Temperature</a:t>
            </a:r>
            <a:r>
              <a:rPr lang="nl-NL" sz="1600" dirty="0">
                <a:solidFill>
                  <a:schemeClr val="tx1"/>
                </a:solidFill>
              </a:rPr>
              <a:t>",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</a:t>
            </a:r>
            <a:r>
              <a:rPr lang="nl-NL" sz="1600" dirty="0" err="1">
                <a:solidFill>
                  <a:schemeClr val="tx1"/>
                </a:solidFill>
              </a:rPr>
              <a:t>id</a:t>
            </a:r>
            <a:r>
              <a:rPr lang="nl-NL" sz="1600" dirty="0">
                <a:solidFill>
                  <a:schemeClr val="tx1"/>
                </a:solidFill>
              </a:rPr>
              <a:t>" : "00080A",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"unit" : 1 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</a:t>
            </a:r>
            <a:r>
              <a:rPr lang="nl-NL" sz="1600" dirty="0" err="1">
                <a:solidFill>
                  <a:schemeClr val="tx1"/>
                </a:solidFill>
              </a:rPr>
              <a:t>dtype</a:t>
            </a:r>
            <a:r>
              <a:rPr lang="nl-NL" sz="1600" dirty="0">
                <a:solidFill>
                  <a:schemeClr val="tx1"/>
                </a:solidFill>
              </a:rPr>
              <a:t>" : "Temp",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</a:t>
            </a:r>
            <a:r>
              <a:rPr lang="nl-NL" sz="1600" dirty="0" err="1">
                <a:solidFill>
                  <a:schemeClr val="tx1"/>
                </a:solidFill>
              </a:rPr>
              <a:t>stype</a:t>
            </a:r>
            <a:r>
              <a:rPr lang="nl-NL" sz="1600" dirty="0">
                <a:solidFill>
                  <a:schemeClr val="tx1"/>
                </a:solidFill>
              </a:rPr>
              <a:t>" : "TFA 30.3133",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</a:t>
            </a:r>
            <a:r>
              <a:rPr lang="nl-NL" sz="1600" dirty="0" err="1">
                <a:solidFill>
                  <a:schemeClr val="tx1"/>
                </a:solidFill>
              </a:rPr>
              <a:t>nvalue</a:t>
            </a:r>
            <a:r>
              <a:rPr lang="nl-NL" sz="1600" dirty="0">
                <a:solidFill>
                  <a:schemeClr val="tx1"/>
                </a:solidFill>
              </a:rPr>
              <a:t>" : 0,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"svalue1" : "41.2",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</a:t>
            </a:r>
            <a:r>
              <a:rPr lang="nl-NL" sz="1600" dirty="0" err="1">
                <a:solidFill>
                  <a:schemeClr val="tx1"/>
                </a:solidFill>
              </a:rPr>
              <a:t>Battery</a:t>
            </a:r>
            <a:r>
              <a:rPr lang="nl-NL" sz="1600" dirty="0">
                <a:solidFill>
                  <a:schemeClr val="tx1"/>
                </a:solidFill>
              </a:rPr>
              <a:t>" : 100,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 "RSSI" : 12,</a:t>
            </a:r>
          </a:p>
          <a:p>
            <a:pPr eaLnBrk="1" hangingPunct="1">
              <a:lnSpc>
                <a:spcPct val="98000"/>
              </a:lnSpc>
              <a:spcAft>
                <a:spcPts val="0"/>
              </a:spcAft>
              <a:buSzPct val="100000"/>
              <a:defRPr/>
            </a:pPr>
            <a:r>
              <a:rPr lang="nl-NL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173" name="Picture 4">
            <a:extLst>
              <a:ext uri="{FF2B5EF4-FFF2-40B4-BE49-F238E27FC236}">
                <a16:creationId xmlns:a16="http://schemas.microsoft.com/office/drawing/2014/main" id="{99E865D5-4726-E548-80AB-FBC1E94A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Afbeeldingsresultaat voor mqtt">
            <a:extLst>
              <a:ext uri="{FF2B5EF4-FFF2-40B4-BE49-F238E27FC236}">
                <a16:creationId xmlns:a16="http://schemas.microsoft.com/office/drawing/2014/main" id="{0D19CEE8-20C3-DC40-AE81-DAB48421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752475"/>
            <a:ext cx="19573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7829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EFD3CF99-042C-6649-9D75-BE9DB2FC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40538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</a:pPr>
            <a:fld id="{951285D9-6734-3B40-AA14-59FA6E5C1961}" type="slidenum">
              <a:rPr lang="en-US" altLang="nl-NL" b="1">
                <a:solidFill>
                  <a:srgbClr val="FFFFFF"/>
                </a:solidFill>
                <a:latin typeface="Source Sans Pro Black" pitchFamily="32" charset="0"/>
              </a:rPr>
              <a:pPr algn="ctr" eaLnBrk="1" hangingPunct="1">
                <a:lnSpc>
                  <a:spcPct val="98000"/>
                </a:lnSpc>
                <a:buSzPct val="100000"/>
              </a:pPr>
              <a:t>9</a:t>
            </a:fld>
            <a:endParaRPr lang="en-US" altLang="nl-NL" b="1">
              <a:solidFill>
                <a:srgbClr val="FFFFFF"/>
              </a:solidFill>
              <a:latin typeface="Source Sans Pro Black" pitchFamily="32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7779A546-018F-5143-B238-D97AD351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</a:pPr>
            <a:r>
              <a:rPr lang="en-US" altLang="nl-NL" sz="3200" b="1">
                <a:solidFill>
                  <a:srgbClr val="FFFFFF"/>
                </a:solidFill>
                <a:latin typeface="Source Sans Pro Black" pitchFamily="32" charset="0"/>
              </a:rPr>
              <a:t>Script/programming: Python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55293336-6AC4-5B46-9F47-B0F5278E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92275"/>
            <a:ext cx="9253537" cy="4718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648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Source Sans Pro" pitchFamily="32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Scripting </a:t>
            </a:r>
            <a:r>
              <a:rPr lang="nl-NL" sz="1600" dirty="0" err="1">
                <a:solidFill>
                  <a:schemeClr val="tx1"/>
                </a:solidFill>
              </a:rPr>
              <a:t>language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that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interpreted</a:t>
            </a:r>
            <a:r>
              <a:rPr lang="nl-NL" sz="1600" dirty="0">
                <a:solidFill>
                  <a:schemeClr val="tx1"/>
                </a:solidFill>
              </a:rPr>
              <a:t> (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also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compiled</a:t>
            </a:r>
            <a:r>
              <a:rPr lang="nl-NL" sz="1600" dirty="0">
                <a:solidFill>
                  <a:schemeClr val="tx1"/>
                </a:solidFill>
              </a:rPr>
              <a:t>) on the </a:t>
            </a:r>
            <a:r>
              <a:rPr lang="nl-NL" sz="1600" dirty="0" err="1">
                <a:solidFill>
                  <a:schemeClr val="tx1"/>
                </a:solidFill>
              </a:rPr>
              <a:t>fly</a:t>
            </a:r>
            <a:r>
              <a:rPr lang="nl-NL" sz="1600" dirty="0">
                <a:solidFill>
                  <a:schemeClr val="tx1"/>
                </a:solidFill>
              </a:rPr>
              <a:t>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Next run </a:t>
            </a:r>
            <a:r>
              <a:rPr lang="nl-NL" sz="1600" dirty="0" err="1">
                <a:solidFill>
                  <a:schemeClr val="tx1"/>
                </a:solidFill>
              </a:rPr>
              <a:t>it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uses</a:t>
            </a:r>
            <a:r>
              <a:rPr lang="nl-NL" sz="1600" dirty="0">
                <a:solidFill>
                  <a:schemeClr val="tx1"/>
                </a:solidFill>
              </a:rPr>
              <a:t> the </a:t>
            </a:r>
            <a:r>
              <a:rPr lang="nl-NL" sz="1600" dirty="0" err="1">
                <a:solidFill>
                  <a:schemeClr val="tx1"/>
                </a:solidFill>
              </a:rPr>
              <a:t>compiled</a:t>
            </a:r>
            <a:r>
              <a:rPr lang="nl-NL" sz="1600" dirty="0">
                <a:solidFill>
                  <a:schemeClr val="tx1"/>
                </a:solidFill>
              </a:rPr>
              <a:t> file (.</a:t>
            </a:r>
            <a:r>
              <a:rPr lang="nl-NL" sz="1600" dirty="0" err="1">
                <a:solidFill>
                  <a:schemeClr val="tx1"/>
                </a:solidFill>
              </a:rPr>
              <a:t>pyc</a:t>
            </a:r>
            <a:r>
              <a:rPr lang="nl-NL" sz="1600" dirty="0">
                <a:solidFill>
                  <a:schemeClr val="tx1"/>
                </a:solidFill>
              </a:rPr>
              <a:t>)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run </a:t>
            </a:r>
            <a:r>
              <a:rPr lang="nl-NL" sz="1600" dirty="0" err="1">
                <a:solidFill>
                  <a:schemeClr val="tx1"/>
                </a:solidFill>
              </a:rPr>
              <a:t>faster</a:t>
            </a:r>
            <a:r>
              <a:rPr lang="nl-NL" sz="1600" dirty="0">
                <a:solidFill>
                  <a:schemeClr val="tx1"/>
                </a:solidFill>
              </a:rPr>
              <a:t> (</a:t>
            </a:r>
            <a:r>
              <a:rPr lang="nl-NL" sz="1600" dirty="0" err="1">
                <a:solidFill>
                  <a:schemeClr val="tx1"/>
                </a:solidFill>
              </a:rPr>
              <a:t>if</a:t>
            </a:r>
            <a:r>
              <a:rPr lang="nl-NL" sz="1600" dirty="0">
                <a:solidFill>
                  <a:schemeClr val="tx1"/>
                </a:solidFill>
              </a:rPr>
              <a:t> no changes), </a:t>
            </a:r>
            <a:r>
              <a:rPr lang="nl-NL" sz="1600" dirty="0" err="1">
                <a:solidFill>
                  <a:schemeClr val="tx1"/>
                </a:solidFill>
              </a:rPr>
              <a:t>that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why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it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also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counts</a:t>
            </a:r>
            <a:r>
              <a:rPr lang="nl-NL" sz="1600" dirty="0">
                <a:solidFill>
                  <a:schemeClr val="tx1"/>
                </a:solidFill>
              </a:rPr>
              <a:t> as high level </a:t>
            </a:r>
            <a:r>
              <a:rPr lang="nl-NL" sz="1600" dirty="0" err="1">
                <a:solidFill>
                  <a:schemeClr val="tx1"/>
                </a:solidFill>
              </a:rPr>
              <a:t>programming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language</a:t>
            </a:r>
            <a:r>
              <a:rPr lang="nl-NL" sz="1600" dirty="0">
                <a:solidFill>
                  <a:schemeClr val="tx1"/>
                </a:solidFill>
              </a:rPr>
              <a:t>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Standalone scripts </a:t>
            </a:r>
            <a:r>
              <a:rPr lang="nl-NL" sz="1600" dirty="0" err="1">
                <a:solidFill>
                  <a:schemeClr val="tx1"/>
                </a:solidFill>
              </a:rPr>
              <a:t>can</a:t>
            </a:r>
            <a:r>
              <a:rPr lang="nl-NL" sz="1600" dirty="0">
                <a:solidFill>
                  <a:schemeClr val="tx1"/>
                </a:solidFill>
              </a:rPr>
              <a:t> interface </a:t>
            </a:r>
            <a:r>
              <a:rPr lang="nl-NL" sz="1600" dirty="0" err="1">
                <a:solidFill>
                  <a:schemeClr val="tx1"/>
                </a:solidFill>
              </a:rPr>
              <a:t>with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Domoticz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through</a:t>
            </a:r>
            <a:r>
              <a:rPr lang="nl-NL" sz="1600" dirty="0">
                <a:solidFill>
                  <a:schemeClr val="tx1"/>
                </a:solidFill>
              </a:rPr>
              <a:t> the </a:t>
            </a:r>
            <a:r>
              <a:rPr lang="nl-NL" sz="1600" dirty="0" err="1">
                <a:solidFill>
                  <a:schemeClr val="tx1"/>
                </a:solidFill>
              </a:rPr>
              <a:t>json</a:t>
            </a:r>
            <a:r>
              <a:rPr lang="nl-NL" sz="1600" dirty="0">
                <a:solidFill>
                  <a:schemeClr val="tx1"/>
                </a:solidFill>
              </a:rPr>
              <a:t> interface.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Scripts </a:t>
            </a:r>
            <a:r>
              <a:rPr lang="nl-NL" sz="1600" dirty="0" err="1">
                <a:solidFill>
                  <a:schemeClr val="tx1"/>
                </a:solidFill>
              </a:rPr>
              <a:t>called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from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Domoticz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can</a:t>
            </a:r>
            <a:r>
              <a:rPr lang="nl-NL" sz="1600" dirty="0">
                <a:solidFill>
                  <a:schemeClr val="tx1"/>
                </a:solidFill>
              </a:rPr>
              <a:t> import </a:t>
            </a:r>
            <a:r>
              <a:rPr lang="nl-NL" sz="1600" dirty="0" err="1">
                <a:solidFill>
                  <a:schemeClr val="tx1"/>
                </a:solidFill>
              </a:rPr>
              <a:t>DomoticzEvents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library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check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changed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devices</a:t>
            </a:r>
            <a:r>
              <a:rPr lang="nl-NL" sz="1600" dirty="0">
                <a:solidFill>
                  <a:schemeClr val="tx1"/>
                </a:solidFill>
              </a:rPr>
              <a:t>/variables.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Python is </a:t>
            </a:r>
            <a:r>
              <a:rPr lang="nl-NL" sz="1600" dirty="0" err="1">
                <a:solidFill>
                  <a:schemeClr val="tx1"/>
                </a:solidFill>
              </a:rPr>
              <a:t>much</a:t>
            </a:r>
            <a:r>
              <a:rPr lang="nl-NL" sz="1600" dirty="0">
                <a:solidFill>
                  <a:schemeClr val="tx1"/>
                </a:solidFill>
              </a:rPr>
              <a:t> more </a:t>
            </a:r>
            <a:r>
              <a:rPr lang="nl-NL" sz="1600" dirty="0" err="1">
                <a:solidFill>
                  <a:schemeClr val="tx1"/>
                </a:solidFill>
              </a:rPr>
              <a:t>compex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learn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than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Blockly</a:t>
            </a:r>
            <a:endParaRPr lang="nl-NL" sz="1600" dirty="0">
              <a:solidFill>
                <a:schemeClr val="tx1"/>
              </a:solidFill>
            </a:endParaRP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Python is </a:t>
            </a:r>
            <a:r>
              <a:rPr lang="nl-NL" sz="1600" dirty="0" err="1">
                <a:solidFill>
                  <a:schemeClr val="tx1"/>
                </a:solidFill>
              </a:rPr>
              <a:t>however</a:t>
            </a:r>
            <a:r>
              <a:rPr lang="nl-NL" sz="1600" dirty="0">
                <a:solidFill>
                  <a:schemeClr val="tx1"/>
                </a:solidFill>
              </a:rPr>
              <a:t> more </a:t>
            </a:r>
            <a:r>
              <a:rPr lang="nl-NL" sz="1600" dirty="0" err="1">
                <a:solidFill>
                  <a:schemeClr val="tx1"/>
                </a:solidFill>
              </a:rPr>
              <a:t>powerful</a:t>
            </a:r>
            <a:r>
              <a:rPr lang="nl-NL" sz="1600" dirty="0">
                <a:solidFill>
                  <a:schemeClr val="tx1"/>
                </a:solidFill>
              </a:rPr>
              <a:t>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>
                <a:solidFill>
                  <a:schemeClr val="tx1"/>
                </a:solidFill>
              </a:rPr>
              <a:t>Python is a </a:t>
            </a:r>
            <a:r>
              <a:rPr lang="nl-NL" sz="1600" dirty="0" err="1">
                <a:solidFill>
                  <a:schemeClr val="tx1"/>
                </a:solidFill>
              </a:rPr>
              <a:t>textual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language</a:t>
            </a:r>
            <a:r>
              <a:rPr lang="nl-NL" sz="1600" dirty="0">
                <a:solidFill>
                  <a:schemeClr val="tx1"/>
                </a:solidFill>
              </a:rPr>
              <a:t>, </a:t>
            </a:r>
            <a:r>
              <a:rPr lang="nl-NL" sz="1600" dirty="0" err="1">
                <a:solidFill>
                  <a:schemeClr val="tx1"/>
                </a:solidFill>
              </a:rPr>
              <a:t>so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saving</a:t>
            </a:r>
            <a:r>
              <a:rPr lang="nl-NL" sz="1600" dirty="0">
                <a:solidFill>
                  <a:schemeClr val="tx1"/>
                </a:solidFill>
              </a:rPr>
              <a:t> a script is as </a:t>
            </a:r>
            <a:r>
              <a:rPr lang="nl-NL" sz="1600" dirty="0" err="1">
                <a:solidFill>
                  <a:schemeClr val="tx1"/>
                </a:solidFill>
              </a:rPr>
              <a:t>simple</a:t>
            </a:r>
            <a:r>
              <a:rPr lang="nl-NL" sz="1600" dirty="0">
                <a:solidFill>
                  <a:schemeClr val="tx1"/>
                </a:solidFill>
              </a:rPr>
              <a:t> as </a:t>
            </a:r>
            <a:r>
              <a:rPr lang="nl-NL" sz="1600" dirty="0" err="1">
                <a:solidFill>
                  <a:schemeClr val="tx1"/>
                </a:solidFill>
              </a:rPr>
              <a:t>saving</a:t>
            </a:r>
            <a:r>
              <a:rPr lang="nl-NL" sz="1600" dirty="0">
                <a:solidFill>
                  <a:schemeClr val="tx1"/>
                </a:solidFill>
              </a:rPr>
              <a:t> .</a:t>
            </a:r>
            <a:r>
              <a:rPr lang="nl-NL" sz="1600" dirty="0" err="1">
                <a:solidFill>
                  <a:schemeClr val="tx1"/>
                </a:solidFill>
              </a:rPr>
              <a:t>py</a:t>
            </a:r>
            <a:r>
              <a:rPr lang="nl-NL" sz="1600" dirty="0">
                <a:solidFill>
                  <a:schemeClr val="tx1"/>
                </a:solidFill>
              </a:rPr>
              <a:t> file.</a:t>
            </a:r>
          </a:p>
          <a:p>
            <a:pPr marL="285750" indent="-285750" eaLnBrk="1" hangingPunct="1">
              <a:lnSpc>
                <a:spcPct val="98000"/>
              </a:lnSpc>
              <a:spcAft>
                <a:spcPts val="1150"/>
              </a:spcAft>
              <a:buSzPct val="100000"/>
              <a:buFont typeface="Arial" charset="0"/>
              <a:buChar char="•"/>
              <a:defRPr/>
            </a:pPr>
            <a:r>
              <a:rPr lang="nl-NL" sz="1600" dirty="0" err="1">
                <a:solidFill>
                  <a:schemeClr val="tx1"/>
                </a:solidFill>
              </a:rPr>
              <a:t>That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said</a:t>
            </a:r>
            <a:r>
              <a:rPr lang="nl-NL" sz="1600" dirty="0">
                <a:solidFill>
                  <a:schemeClr val="tx1"/>
                </a:solidFill>
              </a:rPr>
              <a:t>, </a:t>
            </a:r>
            <a:r>
              <a:rPr lang="nl-NL" sz="1600" dirty="0" err="1">
                <a:solidFill>
                  <a:schemeClr val="tx1"/>
                </a:solidFill>
              </a:rPr>
              <a:t>Domoticz</a:t>
            </a:r>
            <a:r>
              <a:rPr lang="nl-NL" sz="1600" dirty="0">
                <a:solidFill>
                  <a:schemeClr val="tx1"/>
                </a:solidFill>
              </a:rPr>
              <a:t> Python Events are a different story </a:t>
            </a:r>
            <a:r>
              <a:rPr lang="nl-NL" sz="1600" dirty="0" err="1">
                <a:solidFill>
                  <a:schemeClr val="tx1"/>
                </a:solidFill>
              </a:rPr>
              <a:t>since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those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seem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hidden</a:t>
            </a:r>
            <a:r>
              <a:rPr lang="nl-NL" sz="1600" dirty="0">
                <a:solidFill>
                  <a:schemeClr val="tx1"/>
                </a:solidFill>
              </a:rPr>
              <a:t> in a </a:t>
            </a:r>
            <a:r>
              <a:rPr lang="nl-NL" sz="1600" dirty="0" err="1">
                <a:solidFill>
                  <a:schemeClr val="tx1"/>
                </a:solidFill>
              </a:rPr>
              <a:t>datbase</a:t>
            </a:r>
            <a:r>
              <a:rPr lang="nl-NL" sz="1600" dirty="0">
                <a:solidFill>
                  <a:schemeClr val="tx1"/>
                </a:solidFill>
              </a:rPr>
              <a:t>. (</a:t>
            </a:r>
            <a:r>
              <a:rPr lang="nl-NL" sz="1600" dirty="0" err="1">
                <a:solidFill>
                  <a:schemeClr val="tx1"/>
                </a:solidFill>
              </a:rPr>
              <a:t>cannot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</a:t>
            </a:r>
            <a:r>
              <a:rPr lang="nl-NL" sz="1600" dirty="0">
                <a:solidFill>
                  <a:schemeClr val="tx1"/>
                </a:solidFill>
              </a:rPr>
              <a:t> found in the </a:t>
            </a:r>
            <a:r>
              <a:rPr lang="nl-NL" sz="1600" dirty="0" err="1">
                <a:solidFill>
                  <a:schemeClr val="tx1"/>
                </a:solidFill>
              </a:rPr>
              <a:t>domoticz</a:t>
            </a:r>
            <a:r>
              <a:rPr lang="nl-NL" sz="1600" dirty="0">
                <a:solidFill>
                  <a:schemeClr val="tx1"/>
                </a:solidFill>
              </a:rPr>
              <a:t>/scripts/python folder.</a:t>
            </a: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nl-NL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98000"/>
              </a:lnSpc>
              <a:spcAft>
                <a:spcPts val="1150"/>
              </a:spcAft>
              <a:buSzPct val="100000"/>
              <a:defRPr/>
            </a:pP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E6DFD9A0-2107-2D47-AF37-2AF8B865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8625"/>
            <a:ext cx="2286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2" descr="Afbeeldingsresultaat voor python">
            <a:extLst>
              <a:ext uri="{FF2B5EF4-FFF2-40B4-BE49-F238E27FC236}">
                <a16:creationId xmlns:a16="http://schemas.microsoft.com/office/drawing/2014/main" id="{637556E7-B427-2D49-AC66-A92EDA8E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6075"/>
            <a:ext cx="123825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5569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995</Words>
  <Application>Microsoft Macintosh PowerPoint</Application>
  <PresentationFormat>Custom</PresentationFormat>
  <Paragraphs>169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Source Sans Pro Light</vt:lpstr>
      <vt:lpstr>Source Sans Pro Semibold</vt:lpstr>
      <vt:lpstr>Arial</vt:lpstr>
      <vt:lpstr>Source Sans Pro Semibold</vt:lpstr>
      <vt:lpstr>Source Sans Pro Black</vt:lpstr>
      <vt:lpstr>ＭＳ Ｐゴシック</vt:lpstr>
      <vt:lpstr>Source Sans Pro</vt:lpstr>
      <vt:lpstr>Times New Roman</vt:lpstr>
      <vt:lpstr>POI_THEME_TEMPLATE_DESIGN</vt:lpstr>
      <vt:lpstr>POI_THEME_TEMPLATE_DESIGN</vt:lpstr>
      <vt:lpstr>DOMOTICA MAY MONTH</vt:lpstr>
      <vt:lpstr>Programma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DOMOTICA MEI MAAND</dc:title>
  <cp:lastModifiedBy>Willemen, Hans</cp:lastModifiedBy>
  <cp:revision>10</cp:revision>
  <dcterms:modified xsi:type="dcterms:W3CDTF">2018-05-23T11:45:11Z</dcterms:modified>
</cp:coreProperties>
</file>