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92" r:id="rId9"/>
    <p:sldId id="293" r:id="rId10"/>
    <p:sldId id="294" r:id="rId11"/>
    <p:sldId id="295" r:id="rId12"/>
    <p:sldId id="297" r:id="rId13"/>
    <p:sldId id="296" r:id="rId14"/>
    <p:sldId id="262" r:id="rId15"/>
    <p:sldId id="290" r:id="rId16"/>
    <p:sldId id="298" r:id="rId17"/>
    <p:sldId id="291" r:id="rId18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‹nr.›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717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 sz="1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927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10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11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12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4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Click Events to define</a:t>
            </a:r>
            <a:r>
              <a:rPr lang="en-US" baseline="0" dirty="0" smtClean="0"/>
              <a:t> ‘Rules’ using (for example) </a:t>
            </a:r>
            <a:r>
              <a:rPr lang="en-US" baseline="0" dirty="0" err="1" smtClean="0"/>
              <a:t>Blockly</a:t>
            </a:r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5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6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7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8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4000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3"/>
          </p:nvPr>
        </p:nvSpPr>
        <p:spPr>
          <a:xfrm>
            <a:off x="4278312" y="10156825"/>
            <a:ext cx="3273300" cy="52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1400"/>
              <a:buFont typeface="Source Sans Pro Black"/>
              <a:buNone/>
            </a:pPr>
            <a:fld id="{00000000-1234-1234-1234-123412341234}" type="slidenum">
              <a:rPr lang="en-US"/>
              <a:t>9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R="0" lvl="1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R="0" lvl="2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R="0" lvl="5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R="0" lvl="6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R="0" lvl="7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R="0" lvl="8" algn="l" rtl="0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559675" y="6840537"/>
            <a:ext cx="233203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079500" y="6840537"/>
            <a:ext cx="32321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6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75" cy="467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559675" y="6840537"/>
            <a:ext cx="2332037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1079500" y="6840537"/>
            <a:ext cx="32321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3149600"/>
            <a:ext cx="9720262" cy="1260475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362" y="3330575"/>
            <a:ext cx="935196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539750" y="4679950"/>
            <a:ext cx="9172575" cy="251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559675" y="6840537"/>
            <a:ext cx="233203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079500" y="6840537"/>
            <a:ext cx="32321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E74C3C"/>
              </a:buClr>
              <a:buSzPts val="2400"/>
              <a:buFont typeface="Source Sans Pro Black"/>
              <a:buNone/>
              <a:defRPr sz="2400" b="1" i="0" u="non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179387"/>
            <a:ext cx="9720262" cy="1260475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7559675" y="6840537"/>
            <a:ext cx="2519362" cy="53975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900112" y="6840537"/>
            <a:ext cx="6480175" cy="53975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79387" y="6840537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6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75" cy="467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1600" b="0" i="0" u="none" strike="noStrike" cap="non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7559675" y="6840537"/>
            <a:ext cx="2332037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079500" y="6840537"/>
            <a:ext cx="323215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lvl="1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marL="0" marR="0" lvl="2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marL="0" marR="0" lvl="3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marL="0" marR="0" lvl="4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marL="0" marR="0" lvl="5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marL="0" marR="0" lvl="6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marL="0" marR="0" lvl="7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marL="0" marR="0" lvl="8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Black"/>
              <a:buNone/>
              <a:defRPr sz="2400" b="1" i="0" u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idx="4294967295"/>
          </p:nvPr>
        </p:nvSpPr>
        <p:spPr>
          <a:xfrm>
            <a:off x="360362" y="3330575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Black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DOMOTICA </a:t>
            </a:r>
            <a:r>
              <a:rPr lang="en-US" sz="3200" b="1" i="0" u="none" strike="noStrike" cap="none" dirty="0" smtClean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MAY MONTH</a:t>
            </a: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330729" y="4404850"/>
            <a:ext cx="9402762" cy="205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00000"/>
            </a:pP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Sander </a:t>
            </a:r>
            <a:r>
              <a:rPr lang="en-US" sz="2200" dirty="0" err="1">
                <a:latin typeface="Source Sans Pro Light" charset="0"/>
              </a:rPr>
              <a:t>Claassen</a:t>
            </a: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John Heesterbeek</a:t>
            </a: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Ad van </a:t>
            </a:r>
            <a:r>
              <a:rPr lang="en-US" sz="2200" dirty="0" err="1">
                <a:latin typeface="Source Sans Pro Light" charset="0"/>
              </a:rPr>
              <a:t>Berlo</a:t>
            </a: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>
                <a:latin typeface="Source Sans Pro Light" charset="0"/>
              </a:rPr>
              <a:t>Marco van </a:t>
            </a:r>
            <a:r>
              <a:rPr lang="en-US" sz="2200" dirty="0" err="1" smtClean="0">
                <a:latin typeface="Source Sans Pro Light" charset="0"/>
              </a:rPr>
              <a:t>Nieuwenhoven</a:t>
            </a:r>
            <a:endParaRPr lang="en-US" sz="2200" dirty="0" smtClean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 smtClean="0">
                <a:latin typeface="Source Sans Pro Light" charset="0"/>
              </a:rPr>
              <a:t>Hans </a:t>
            </a:r>
            <a:r>
              <a:rPr lang="en-US" sz="2200" dirty="0" err="1" smtClean="0">
                <a:latin typeface="Source Sans Pro Light" charset="0"/>
              </a:rPr>
              <a:t>Willemen</a:t>
            </a:r>
            <a:endParaRPr lang="en-US" sz="2200" dirty="0">
              <a:latin typeface="Source Sans Pro Light" charset="0"/>
            </a:endParaRPr>
          </a:p>
          <a:p>
            <a:pPr>
              <a:buSzPct val="100000"/>
            </a:pPr>
            <a:r>
              <a:rPr lang="en-US" sz="2200" dirty="0" err="1">
                <a:latin typeface="Source Sans Pro Light" charset="0"/>
              </a:rPr>
              <a:t>MADspace</a:t>
            </a:r>
            <a:r>
              <a:rPr lang="en-US" sz="2200" dirty="0">
                <a:latin typeface="Source Sans Pro Light" charset="0"/>
              </a:rPr>
              <a:t> community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5950" y="3403600"/>
            <a:ext cx="22860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creen Shot 2018-05-23 at 01.27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9" y="2258529"/>
            <a:ext cx="6672909" cy="407062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Basic alarm system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50203" y="1583405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dirty="0" smtClean="0"/>
              <a:t>Disarming a system after PIR trigger using a </a:t>
            </a:r>
            <a:r>
              <a:rPr lang="en-US" dirty="0" err="1" smtClean="0"/>
              <a:t>Keyfob</a:t>
            </a:r>
            <a:r>
              <a:rPr lang="en-US" dirty="0" smtClean="0"/>
              <a:t> (A)</a:t>
            </a:r>
            <a:endParaRPr dirty="0"/>
          </a:p>
        </p:txBody>
      </p:sp>
      <p:pic>
        <p:nvPicPr>
          <p:cNvPr id="2" name="Afbeelding 1" descr="Screen Shot 2018-05-23 at 00.48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55" y="218921"/>
            <a:ext cx="4879032" cy="1471774"/>
          </a:xfrm>
          <a:prstGeom prst="rect">
            <a:avLst/>
          </a:prstGeom>
        </p:spPr>
      </p:pic>
      <p:sp>
        <p:nvSpPr>
          <p:cNvPr id="7" name="Pijl links 6"/>
          <p:cNvSpPr/>
          <p:nvPr/>
        </p:nvSpPr>
        <p:spPr>
          <a:xfrm rot="8201345">
            <a:off x="3729502" y="2290256"/>
            <a:ext cx="3096495" cy="107042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Screen Shot 2018-05-23 at 01.30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32" y="2048192"/>
            <a:ext cx="1774743" cy="4768502"/>
          </a:xfrm>
          <a:prstGeom prst="rect">
            <a:avLst/>
          </a:prstGeom>
        </p:spPr>
      </p:pic>
      <p:sp>
        <p:nvSpPr>
          <p:cNvPr id="10" name="Pijl links 9"/>
          <p:cNvSpPr/>
          <p:nvPr/>
        </p:nvSpPr>
        <p:spPr>
          <a:xfrm rot="11703124">
            <a:off x="4162578" y="4385808"/>
            <a:ext cx="2809719" cy="119469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9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Basic alarm system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dirty="0" smtClean="0"/>
              <a:t>Arming system</a:t>
            </a:r>
            <a:r>
              <a:rPr lang="mr-IN" dirty="0" smtClean="0"/>
              <a:t>…</a:t>
            </a:r>
            <a:endParaRPr dirty="0"/>
          </a:p>
        </p:txBody>
      </p:sp>
      <p:pic>
        <p:nvPicPr>
          <p:cNvPr id="2" name="Afbeelding 1" descr="Screen Shot 2018-05-23 at 01.42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78" y="2509308"/>
            <a:ext cx="8289716" cy="4307479"/>
          </a:xfrm>
          <a:prstGeom prst="rect">
            <a:avLst/>
          </a:prstGeom>
        </p:spPr>
      </p:pic>
      <p:pic>
        <p:nvPicPr>
          <p:cNvPr id="6" name="Afbeelding 5" descr="Screen Shot 2018-05-23 at 01.33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40" y="276872"/>
            <a:ext cx="2021809" cy="11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Basic alarm system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dirty="0" smtClean="0"/>
              <a:t>(Silent) alarm trigger mail, webcam or anything else</a:t>
            </a:r>
            <a:r>
              <a:rPr lang="mr-IN" dirty="0" smtClean="0"/>
              <a:t>…</a:t>
            </a:r>
            <a:endParaRPr dirty="0"/>
          </a:p>
        </p:txBody>
      </p:sp>
      <p:pic>
        <p:nvPicPr>
          <p:cNvPr id="4" name="Afbeelding 3" descr="Screen Shot 2018-05-23 at 01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35" y="2554548"/>
            <a:ext cx="8198605" cy="4256364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2409196" y="5730820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 smtClean="0"/>
              <a:t>Pro tip: Instead of mail, you can also address your ESP directly using this URL to switch a relay or buzzer:</a:t>
            </a:r>
          </a:p>
          <a:p>
            <a:r>
              <a:rPr lang="en-GB" sz="900" dirty="0" smtClean="0">
                <a:solidFill>
                  <a:schemeClr val="accent2"/>
                </a:solidFill>
              </a:rPr>
              <a:t>  http://192.168.4.1/</a:t>
            </a:r>
            <a:r>
              <a:rPr lang="en-GB" sz="900" dirty="0" err="1" smtClean="0">
                <a:solidFill>
                  <a:schemeClr val="accent2"/>
                </a:solidFill>
              </a:rPr>
              <a:t>control?cmd</a:t>
            </a:r>
            <a:r>
              <a:rPr lang="en-GB" sz="900" dirty="0" smtClean="0">
                <a:solidFill>
                  <a:schemeClr val="accent2"/>
                </a:solidFill>
              </a:rPr>
              <a:t>=GPIO,0,1 </a:t>
            </a:r>
          </a:p>
          <a:p>
            <a:r>
              <a:rPr lang="en-GB" sz="900" dirty="0" smtClean="0">
                <a:solidFill>
                  <a:schemeClr val="accent2"/>
                </a:solidFill>
              </a:rPr>
              <a:t>  http://192.168.4.1/</a:t>
            </a:r>
            <a:r>
              <a:rPr lang="en-GB" sz="900" dirty="0" err="1" smtClean="0">
                <a:solidFill>
                  <a:schemeClr val="accent2"/>
                </a:solidFill>
              </a:rPr>
              <a:t>control?cmd</a:t>
            </a:r>
            <a:r>
              <a:rPr lang="en-GB" sz="900" dirty="0" smtClean="0">
                <a:solidFill>
                  <a:schemeClr val="accent2"/>
                </a:solidFill>
              </a:rPr>
              <a:t>=GPIO,0,0 </a:t>
            </a:r>
            <a:endParaRPr lang="en-GB"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2" name="Tijdelijke aanduiding voor tekst 31"/>
          <p:cNvSpPr>
            <a:spLocks noGrp="1"/>
          </p:cNvSpPr>
          <p:nvPr>
            <p:ph type="body" idx="1"/>
          </p:nvPr>
        </p:nvSpPr>
        <p:spPr>
          <a:xfrm>
            <a:off x="360362" y="1979612"/>
            <a:ext cx="9172575" cy="449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When system armed and PIR triggers; alarm will pound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works!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Afbeelding 3" descr="Screen Shot 2018-05-23 at 01.48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57" y="2648233"/>
            <a:ext cx="7815088" cy="30708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14</a:t>
            </a:fld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Black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Workshop</a:t>
            </a: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80512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" rIns="0" bIns="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0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342900" marR="0" lvl="0" indent="-3429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0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8062" y="428625"/>
            <a:ext cx="22860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/>
          <p:nvPr/>
        </p:nvSpPr>
        <p:spPr>
          <a:xfrm>
            <a:off x="355600" y="1979612"/>
            <a:ext cx="9180512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" rIns="0" bIns="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0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0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75" y="2240412"/>
            <a:ext cx="6019800" cy="459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15</a:t>
            </a:fld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Black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Workshop</a:t>
            </a: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80512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" rIns="0" bIns="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0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342900" marR="0" lvl="0" indent="-3429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0" i="0" u="non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8062" y="428625"/>
            <a:ext cx="22860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/>
          <p:nvPr/>
        </p:nvSpPr>
        <p:spPr>
          <a:xfrm>
            <a:off x="355600" y="1979612"/>
            <a:ext cx="9180512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" rIns="0" bIns="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 dirty="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 dirty="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lang="en-US" sz="2600" b="1" dirty="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Source Sans Pro"/>
              <a:buNone/>
            </a:pPr>
            <a:endParaRPr sz="2600" b="1" i="0" u="none" dirty="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 b="0" i="0" u="none" dirty="0" smtClean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				Demo &amp; Node Red</a:t>
            </a:r>
            <a:r>
              <a:rPr lang="mr-IN" sz="2600" b="0" i="0" u="none" dirty="0" smtClean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…</a:t>
            </a:r>
            <a:endParaRPr sz="2600" b="0" i="0" u="none" dirty="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0275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16</a:t>
            </a:fld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Black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Programma</a:t>
            </a: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80512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" rIns="0" bIns="0" anchor="t" anchorCtr="0">
            <a:noAutofit/>
          </a:bodyPr>
          <a:lstStyle/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1 -  2 </a:t>
            </a:r>
            <a:r>
              <a:rPr lang="en-US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Domoticz</a:t>
            </a:r>
            <a:r>
              <a:rPr lang="en-US" b="0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@ </a:t>
            </a:r>
            <a:r>
              <a:rPr lang="en-US" b="0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RasbperryPi</a:t>
            </a:r>
            <a:endParaRPr lang="en-US" b="0" kern="1200" dirty="0">
              <a:solidFill>
                <a:srgbClr val="808080"/>
              </a:solidFill>
              <a:latin typeface="Source Sans Pro Semibold" charset="0"/>
              <a:ea typeface="ＭＳ Ｐゴシック" charset="0"/>
              <a:cs typeface="ＭＳ Ｐゴシック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2 -  9 </a:t>
            </a:r>
            <a:r>
              <a:rPr lang="en-US" kern="1200" dirty="0" err="1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Sensors &amp; actuators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3 - 16 </a:t>
            </a:r>
            <a:r>
              <a:rPr lang="en-US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Domotics</a:t>
            </a:r>
            <a:r>
              <a:rPr lang="en-US" b="0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bus-systems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4 - 23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Blocky &amp; node red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5 - 30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Strut your stuff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8062" y="428625"/>
            <a:ext cx="22860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2</a:t>
            </a:fld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Black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Programma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80512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" rIns="0" bIns="0" anchor="t" anchorCtr="0">
            <a:noAutofit/>
          </a:bodyPr>
          <a:lstStyle/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1 -  2 </a:t>
            </a:r>
            <a:r>
              <a:rPr lang="en-US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Domoticz</a:t>
            </a:r>
            <a:r>
              <a:rPr lang="en-US" b="0" kern="1200" dirty="0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@ </a:t>
            </a:r>
            <a:r>
              <a:rPr lang="en-US" b="0" kern="1200" dirty="0" err="1">
                <a:solidFill>
                  <a:srgbClr val="808080"/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RasbperryPi</a:t>
            </a:r>
            <a:endParaRPr lang="en-US" b="0" kern="1200" dirty="0">
              <a:solidFill>
                <a:srgbClr val="808080"/>
              </a:solidFill>
              <a:latin typeface="Source Sans Pro Semibold" charset="0"/>
              <a:ea typeface="ＭＳ Ｐゴシック" charset="0"/>
              <a:cs typeface="ＭＳ Ｐゴシック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2 -  9 </a:t>
            </a:r>
            <a:r>
              <a:rPr lang="en-US" kern="1200" dirty="0" err="1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>
                <a:solidFill>
                  <a:srgbClr val="FFFFFF">
                    <a:lumMod val="50000"/>
                  </a:srgb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Sensors &amp; actuators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3 - 16 </a:t>
            </a:r>
            <a:r>
              <a:rPr lang="en-US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 err="1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Domotics</a:t>
            </a:r>
            <a:r>
              <a:rPr lang="en-US" b="0" kern="1200" dirty="0">
                <a:solidFill>
                  <a:schemeClr val="bg1">
                    <a:lumMod val="50000"/>
                  </a:schemeClr>
                </a:solidFill>
                <a:latin typeface="Source Sans Pro Semibold" charset="0"/>
                <a:ea typeface="ＭＳ Ｐゴシック" charset="0"/>
                <a:cs typeface="ＭＳ Ｐゴシック" charset="0"/>
              </a:rPr>
              <a:t> bus-systems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4 - 23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smtClean="0">
                <a:latin typeface="Source Sans Pro Semibold" charset="0"/>
                <a:ea typeface="ＭＳ Ｐゴシック" charset="0"/>
                <a:cs typeface="ＭＳ Ｐゴシック" charset="0"/>
              </a:rPr>
              <a:t>Blockly</a:t>
            </a:r>
            <a:r>
              <a:rPr lang="en-US" b="0" kern="1200" dirty="0" smtClean="0">
                <a:latin typeface="Source Sans Pro Semibold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&amp; node red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ts val="1150"/>
              </a:spcAft>
              <a:buClrTx/>
              <a:buSzTx/>
              <a:defRPr/>
            </a:pP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*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Avond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5 - 30 </a:t>
            </a:r>
            <a:r>
              <a:rPr lang="en-US" kern="1200" dirty="0" err="1">
                <a:latin typeface="Source Sans Pro Semibold" charset="0"/>
                <a:ea typeface="ＭＳ Ｐゴシック" charset="0"/>
                <a:cs typeface="ＭＳ Ｐゴシック" charset="0"/>
              </a:rPr>
              <a:t>mei</a:t>
            </a: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/>
            </a:r>
            <a:b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</a:br>
            <a:r>
              <a:rPr lang="en-US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0" kern="1200" dirty="0">
                <a:latin typeface="Source Sans Pro Semibold" charset="0"/>
                <a:ea typeface="ＭＳ Ｐゴシック" charset="0"/>
                <a:cs typeface="ＭＳ Ｐゴシック" charset="0"/>
              </a:rPr>
              <a:t>Strut your stuff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8062" y="428625"/>
            <a:ext cx="22860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79387" y="6840537"/>
            <a:ext cx="531812" cy="531812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3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75" rIns="0" bIns="0" anchor="b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Black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Workshop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80512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" rIns="0" bIns="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r>
              <a:rPr lang="en-US" sz="2600" b="1" i="0" u="none" strike="noStrike" cap="none" dirty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rPr lang="en-US" sz="2600" b="1" i="0" u="none" strike="noStrike" cap="none" dirty="0" smtClean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Intro </a:t>
            </a:r>
            <a:r>
              <a:rPr lang="en-US" sz="2600" b="1" i="0" u="none" strike="noStrike" cap="none" dirty="0" err="1" smtClean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Blockly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r>
              <a:rPr lang="en-US" sz="2600" b="1" i="0" u="none" strike="noStrike" cap="none" dirty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rPr lang="en-US" sz="2600" b="1" i="0" u="none" strike="noStrike" cap="none" dirty="0" smtClean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Hello </a:t>
            </a:r>
            <a:r>
              <a:rPr lang="en-US" sz="2600" b="1" i="0" u="none" strike="noStrike" cap="none" dirty="0" err="1" smtClean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Blockly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r>
              <a:rPr lang="en-US" sz="2600" b="1" i="0" u="none" strike="noStrike" cap="none" dirty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rPr lang="en-US" dirty="0" smtClean="0"/>
              <a:t>Connect all the things!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r>
              <a:rPr lang="en-US" sz="2600" b="1" i="0" u="none" strike="noStrike" cap="none" dirty="0" smtClean="0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rPr lang="en-US" dirty="0" smtClean="0"/>
              <a:t>Demo &amp; Node Red</a:t>
            </a:r>
            <a:r>
              <a:rPr lang="mr-IN" dirty="0" smtClean="0"/>
              <a:t>…</a:t>
            </a:r>
            <a:endParaRPr dirty="0"/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1" i="0" u="none" strike="noStrike" cap="none" dirty="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None/>
            </a:pPr>
            <a:endParaRPr sz="2600" b="0" i="0" u="none" strike="noStrike" cap="none" dirty="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342900" marR="0" lvl="0" indent="-342900" algn="l" rtl="0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0" i="0" u="none" dirty="0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8062" y="428625"/>
            <a:ext cx="22860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Blockly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Open source Google project (2011)</a:t>
            </a:r>
          </a:p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Client side JavaScript library </a:t>
            </a:r>
          </a:p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Visual programming, using drag ’n drop ‘blocks’</a:t>
            </a:r>
          </a:p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All programming can be done within the browser</a:t>
            </a:r>
          </a:p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Blocky comes with </a:t>
            </a:r>
            <a:r>
              <a:rPr lang="en-US" dirty="0" err="1" smtClean="0"/>
              <a:t>Domoticz</a:t>
            </a:r>
            <a:r>
              <a:rPr lang="en-US" dirty="0" smtClean="0"/>
              <a:t> by default, alongside with </a:t>
            </a:r>
            <a:r>
              <a:rPr lang="en-US" dirty="0" err="1" smtClean="0"/>
              <a:t>Lua</a:t>
            </a:r>
            <a:r>
              <a:rPr lang="en-US" dirty="0" smtClean="0"/>
              <a:t> &amp; Python...</a:t>
            </a:r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Starting with </a:t>
            </a:r>
            <a:r>
              <a:rPr lang="en-US" dirty="0" err="1" smtClean="0"/>
              <a:t>Blockly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/>
          </a:p>
        </p:txBody>
      </p:sp>
      <p:pic>
        <p:nvPicPr>
          <p:cNvPr id="2" name="Afbeelding 1" descr="Screen Shot 2018-05-23 at 00.27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8" y="1526893"/>
            <a:ext cx="7011457" cy="5150186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2708438" y="3849334"/>
            <a:ext cx="2858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Click </a:t>
            </a:r>
            <a:r>
              <a:rPr lang="en-US" dirty="0" smtClean="0">
                <a:solidFill>
                  <a:schemeClr val="bg1"/>
                </a:solidFill>
              </a:rPr>
              <a:t>‘Events’ </a:t>
            </a:r>
            <a:r>
              <a:rPr lang="en-US" dirty="0">
                <a:solidFill>
                  <a:schemeClr val="bg1"/>
                </a:solidFill>
              </a:rPr>
              <a:t>to define ‘Rules’ using (for example) </a:t>
            </a:r>
            <a:r>
              <a:rPr lang="en-US" dirty="0" err="1">
                <a:solidFill>
                  <a:schemeClr val="bg1"/>
                </a:solidFill>
              </a:rPr>
              <a:t>Blockly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Pijl links 3"/>
          <p:cNvSpPr/>
          <p:nvPr/>
        </p:nvSpPr>
        <p:spPr>
          <a:xfrm>
            <a:off x="2367131" y="3677611"/>
            <a:ext cx="3545617" cy="152387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dirty="0" err="1" smtClean="0"/>
              <a:t>Blockly</a:t>
            </a:r>
            <a:r>
              <a:rPr lang="en-US" dirty="0" smtClean="0"/>
              <a:t> environment 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/>
          </a:p>
        </p:txBody>
      </p:sp>
      <p:pic>
        <p:nvPicPr>
          <p:cNvPr id="2" name="Afbeelding 1" descr="Screen Shot 2018-05-23 at 00.4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0" y="1846762"/>
            <a:ext cx="8800546" cy="4760502"/>
          </a:xfrm>
          <a:prstGeom prst="rect">
            <a:avLst/>
          </a:prstGeom>
        </p:spPr>
      </p:pic>
      <p:sp>
        <p:nvSpPr>
          <p:cNvPr id="5" name="Pijl links 4"/>
          <p:cNvSpPr/>
          <p:nvPr/>
        </p:nvSpPr>
        <p:spPr>
          <a:xfrm rot="12725273">
            <a:off x="3313842" y="4085538"/>
            <a:ext cx="1803106" cy="368192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444024" y="4856072"/>
            <a:ext cx="34740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Always start with a ‘control’ statement, and select the necessary logic in order to connect all your sensors to your actuators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Hello </a:t>
            </a:r>
            <a:r>
              <a:rPr lang="en-US" dirty="0" err="1"/>
              <a:t>Blockly</a:t>
            </a:r>
            <a:r>
              <a:rPr lang="en-US" dirty="0"/>
              <a:t>! (for debugging)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/>
          </a:p>
        </p:txBody>
      </p:sp>
      <p:pic>
        <p:nvPicPr>
          <p:cNvPr id="4" name="Afbeelding 3" descr="Screen Shot 2018-05-23 at 00.52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7" y="1623826"/>
            <a:ext cx="9788468" cy="4918664"/>
          </a:xfrm>
          <a:prstGeom prst="rect">
            <a:avLst/>
          </a:prstGeom>
        </p:spPr>
      </p:pic>
      <p:sp>
        <p:nvSpPr>
          <p:cNvPr id="7" name="Pijl links 6"/>
          <p:cNvSpPr/>
          <p:nvPr/>
        </p:nvSpPr>
        <p:spPr>
          <a:xfrm rot="19442068">
            <a:off x="5597808" y="3718247"/>
            <a:ext cx="2773506" cy="731458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2255378" y="4774798"/>
            <a:ext cx="34740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Pro-tip: Always provide a logical name, and make sure to enable your event in order to activate it!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1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Hello </a:t>
            </a:r>
            <a:r>
              <a:rPr lang="en-US" dirty="0" err="1" smtClean="0"/>
              <a:t>Blockly</a:t>
            </a:r>
            <a:r>
              <a:rPr lang="en-US" dirty="0" smtClean="0"/>
              <a:t>! (for debugging)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dirty="0" smtClean="0"/>
              <a:t>Go to System -&gt; Log</a:t>
            </a:r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Then click ‘Status’-tab *</a:t>
            </a:r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lvl="0" indent="0">
              <a:spcAft>
                <a:spcPts val="1100"/>
              </a:spcAft>
            </a:pPr>
            <a:r>
              <a:rPr lang="en-US" sz="1400" dirty="0"/>
              <a:t>	*Because </a:t>
            </a:r>
            <a:r>
              <a:rPr lang="en-US" sz="1400" dirty="0" smtClean="0"/>
              <a:t>“All” </a:t>
            </a:r>
            <a:r>
              <a:rPr lang="en-US" sz="1400" dirty="0"/>
              <a:t>logging apparently does not include </a:t>
            </a:r>
            <a:r>
              <a:rPr lang="en-US" sz="1400" dirty="0" err="1"/>
              <a:t>Blockly</a:t>
            </a:r>
            <a:r>
              <a:rPr lang="en-US" sz="1400" dirty="0"/>
              <a:t> </a:t>
            </a:r>
            <a:r>
              <a:rPr lang="en-US" sz="1400" dirty="0" err="1"/>
              <a:t>loging</a:t>
            </a:r>
            <a:r>
              <a:rPr lang="en-US" sz="1400" dirty="0"/>
              <a:t> ;) </a:t>
            </a:r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 lang="en-US" dirty="0" smtClean="0"/>
          </a:p>
        </p:txBody>
      </p:sp>
      <p:sp>
        <p:nvSpPr>
          <p:cNvPr id="8" name="Rechthoek 7"/>
          <p:cNvSpPr/>
          <p:nvPr/>
        </p:nvSpPr>
        <p:spPr>
          <a:xfrm>
            <a:off x="2255378" y="4774798"/>
            <a:ext cx="3474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Pro-tip: Always make sure to enable your event in order to activate it!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Afbeelding 1" descr="Screen Shot 2018-05-23 at 00.5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2" y="3337671"/>
            <a:ext cx="9135805" cy="2523003"/>
          </a:xfrm>
          <a:prstGeom prst="rect">
            <a:avLst/>
          </a:prstGeom>
        </p:spPr>
      </p:pic>
      <p:sp>
        <p:nvSpPr>
          <p:cNvPr id="7" name="Pijl links 6"/>
          <p:cNvSpPr/>
          <p:nvPr/>
        </p:nvSpPr>
        <p:spPr>
          <a:xfrm rot="19442068" flipH="1">
            <a:off x="1828424" y="3396526"/>
            <a:ext cx="1794220" cy="356825"/>
          </a:xfrm>
          <a:prstGeom prst="rightArrow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2803982" y="4998300"/>
            <a:ext cx="1351195" cy="25397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47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60362" y="360362"/>
            <a:ext cx="93519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Blockly</a:t>
            </a:r>
            <a:r>
              <a:rPr lang="en-US" dirty="0" smtClean="0"/>
              <a:t> examples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60362" y="1979612"/>
            <a:ext cx="9172500" cy="4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r>
              <a:rPr lang="en-US" dirty="0" smtClean="0"/>
              <a:t>Possibilities are endless</a:t>
            </a:r>
            <a:r>
              <a:rPr lang="mr-IN" dirty="0" smtClean="0"/>
              <a:t>…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100"/>
              </a:spcAft>
              <a:buNone/>
            </a:pPr>
            <a:endParaRPr lang="en-US" dirty="0"/>
          </a:p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On doorbell trigger, send webcam image to e-mail</a:t>
            </a:r>
          </a:p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Connect light to scenes</a:t>
            </a:r>
          </a:p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Connect gas-sensors to fans</a:t>
            </a:r>
          </a:p>
          <a:p>
            <a:pPr indent="-457200">
              <a:spcAft>
                <a:spcPts val="1100"/>
              </a:spcAft>
              <a:buFontTx/>
              <a:buChar char="-"/>
            </a:pPr>
            <a:r>
              <a:rPr lang="en-US" dirty="0" smtClean="0"/>
              <a:t>Connect humidity sensors to windows / screens</a:t>
            </a:r>
          </a:p>
          <a:p>
            <a:pPr indent="-457200">
              <a:spcAft>
                <a:spcPts val="1100"/>
              </a:spcAft>
              <a:buFontTx/>
              <a:buChar char="-"/>
            </a:pPr>
            <a:r>
              <a:rPr lang="en-US" dirty="0" smtClean="0"/>
              <a:t>Implement triggers according time-schedule</a:t>
            </a:r>
          </a:p>
          <a:p>
            <a:pPr indent="-457200">
              <a:spcAft>
                <a:spcPts val="1100"/>
              </a:spcAft>
              <a:buFontTx/>
              <a:buChar char="-"/>
            </a:pPr>
            <a:r>
              <a:rPr lang="en-US" dirty="0" smtClean="0"/>
              <a:t>Integrate a complete alarm system within </a:t>
            </a:r>
            <a:r>
              <a:rPr lang="en-US" dirty="0" err="1" smtClean="0"/>
              <a:t>Domoticz</a:t>
            </a:r>
            <a:endParaRPr lang="en-US" dirty="0" smtClean="0"/>
          </a:p>
          <a:p>
            <a:pPr lvl="0" indent="-457200">
              <a:spcBef>
                <a:spcPts val="0"/>
              </a:spcBef>
              <a:spcAft>
                <a:spcPts val="1100"/>
              </a:spcAft>
              <a:buFontTx/>
              <a:buChar char="-"/>
            </a:pPr>
            <a:r>
              <a:rPr lang="en-US" dirty="0" smtClean="0"/>
              <a:t>Connect events to your local Raspberry Pi GPIO’s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424867"/>
      </p:ext>
    </p:extLst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405</Words>
  <Application>Microsoft Macintosh PowerPoint</Application>
  <PresentationFormat>Aangepast</PresentationFormat>
  <Paragraphs>127</Paragraphs>
  <Slides>16</Slides>
  <Notes>16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18" baseType="lpstr">
      <vt:lpstr>POI_THEME_TEMPLATE_DESIGN</vt:lpstr>
      <vt:lpstr>POI_THEME_TEMPLATE_DESIGN</vt:lpstr>
      <vt:lpstr>DOMOTICA MAY MONTH</vt:lpstr>
      <vt:lpstr>Programma</vt:lpstr>
      <vt:lpstr>Workshop</vt:lpstr>
      <vt:lpstr>What is Blockly</vt:lpstr>
      <vt:lpstr>Starting with Blockly</vt:lpstr>
      <vt:lpstr>The Blockly environment </vt:lpstr>
      <vt:lpstr>Hello Blockly! (for debugging)</vt:lpstr>
      <vt:lpstr>Hello Blockly! (for debugging)</vt:lpstr>
      <vt:lpstr>Blockly examples</vt:lpstr>
      <vt:lpstr>Basic alarm system</vt:lpstr>
      <vt:lpstr>Basic alarm system</vt:lpstr>
      <vt:lpstr>Basic alarm system</vt:lpstr>
      <vt:lpstr>PowerPoint-presentatie</vt:lpstr>
      <vt:lpstr>Workshop</vt:lpstr>
      <vt:lpstr>Workshop</vt:lpstr>
      <vt:lpstr>Programma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DOMOTICA MEI MAAND</dc:title>
  <cp:lastModifiedBy>John Heesterbeek</cp:lastModifiedBy>
  <cp:revision>9</cp:revision>
  <dcterms:modified xsi:type="dcterms:W3CDTF">2018-05-23T00:09:07Z</dcterms:modified>
</cp:coreProperties>
</file>