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9A7B-BAD2-4C76-A13B-7C8E684486A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F109-32F6-4C27-9C19-E838974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2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9A7B-BAD2-4C76-A13B-7C8E684486A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F109-32F6-4C27-9C19-E838974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9A7B-BAD2-4C76-A13B-7C8E684486A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F109-32F6-4C27-9C19-E838974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4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9A7B-BAD2-4C76-A13B-7C8E684486A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F109-32F6-4C27-9C19-E838974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4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9A7B-BAD2-4C76-A13B-7C8E684486A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F109-32F6-4C27-9C19-E838974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5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9A7B-BAD2-4C76-A13B-7C8E684486A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F109-32F6-4C27-9C19-E838974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9A7B-BAD2-4C76-A13B-7C8E684486A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F109-32F6-4C27-9C19-E838974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9A7B-BAD2-4C76-A13B-7C8E684486A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F109-32F6-4C27-9C19-E838974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7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9A7B-BAD2-4C76-A13B-7C8E684486A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F109-32F6-4C27-9C19-E838974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3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9A7B-BAD2-4C76-A13B-7C8E684486A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F109-32F6-4C27-9C19-E838974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8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9A7B-BAD2-4C76-A13B-7C8E684486A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F109-32F6-4C27-9C19-E838974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0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F9A7B-BAD2-4C76-A13B-7C8E684486A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6F109-32F6-4C27-9C19-E838974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9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6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NST_GPC1850D_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494" y="449232"/>
            <a:ext cx="6942138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06412" y="1744424"/>
            <a:ext cx="167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Voltage/Current Display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9210" y="491934"/>
            <a:ext cx="322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 for Voltage or Current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0100" y="2713892"/>
            <a:ext cx="167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Adjust Current Limit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3824" y="4150575"/>
            <a:ext cx="1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Power Button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780000">
            <a:off x="2758307" y="5200047"/>
            <a:ext cx="1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V- (Black)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8798322">
            <a:off x="2817384" y="5365543"/>
            <a:ext cx="214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Ground (Green)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8751882">
            <a:off x="3740183" y="5244042"/>
            <a:ext cx="14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+</a:t>
            </a:r>
            <a:r>
              <a:rPr lang="en-US" dirty="0" smtClean="0"/>
              <a:t>V (Red)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58598" y="3428496"/>
            <a:ext cx="167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Adjust Voltage Limit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082017" y="3217610"/>
            <a:ext cx="528507" cy="285226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597247" y="676600"/>
            <a:ext cx="1376941" cy="1576102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3"/>
          </p:cNvCxnSpPr>
          <p:nvPr/>
        </p:nvCxnSpPr>
        <p:spPr>
          <a:xfrm flipH="1" flipV="1">
            <a:off x="4518416" y="3953538"/>
            <a:ext cx="110382" cy="814779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3"/>
          </p:cNvCxnSpPr>
          <p:nvPr/>
        </p:nvCxnSpPr>
        <p:spPr>
          <a:xfrm flipH="1" flipV="1">
            <a:off x="4149213" y="3938121"/>
            <a:ext cx="20190" cy="833030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3"/>
          </p:cNvCxnSpPr>
          <p:nvPr/>
        </p:nvCxnSpPr>
        <p:spPr>
          <a:xfrm flipV="1">
            <a:off x="2381704" y="3815944"/>
            <a:ext cx="1145743" cy="519297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3"/>
          </p:cNvCxnSpPr>
          <p:nvPr/>
        </p:nvCxnSpPr>
        <p:spPr>
          <a:xfrm flipV="1">
            <a:off x="2536478" y="3101340"/>
            <a:ext cx="1981938" cy="650322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</p:cNvCxnSpPr>
          <p:nvPr/>
        </p:nvCxnSpPr>
        <p:spPr>
          <a:xfrm flipV="1">
            <a:off x="2297980" y="3037057"/>
            <a:ext cx="1183270" cy="1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</p:cNvCxnSpPr>
          <p:nvPr/>
        </p:nvCxnSpPr>
        <p:spPr>
          <a:xfrm>
            <a:off x="2584292" y="2067590"/>
            <a:ext cx="1290251" cy="37525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" idx="3"/>
          </p:cNvCxnSpPr>
          <p:nvPr/>
        </p:nvCxnSpPr>
        <p:spPr>
          <a:xfrm flipH="1" flipV="1">
            <a:off x="4844636" y="3977894"/>
            <a:ext cx="129324" cy="908342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4" idx="1"/>
          </p:cNvCxnSpPr>
          <p:nvPr/>
        </p:nvCxnSpPr>
        <p:spPr>
          <a:xfrm flipH="1" flipV="1">
            <a:off x="6986245" y="4112518"/>
            <a:ext cx="506642" cy="1146046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1" idx="2"/>
          </p:cNvCxnSpPr>
          <p:nvPr/>
        </p:nvCxnSpPr>
        <p:spPr>
          <a:xfrm flipH="1" flipV="1">
            <a:off x="6346271" y="3502836"/>
            <a:ext cx="38682" cy="1383399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492887" y="5073898"/>
            <a:ext cx="184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Fixed 5V Output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rot="18751882">
            <a:off x="4038706" y="5832550"/>
            <a:ext cx="280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Mode Indicator LEDs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177741" y="4310848"/>
            <a:ext cx="84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CH. 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392438" y="4247397"/>
            <a:ext cx="84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CH.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1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05184" y="1683828"/>
            <a:ext cx="5146475" cy="3481439"/>
          </a:xfrm>
          <a:prstGeom prst="rect">
            <a:avLst/>
          </a:prstGeom>
        </p:spPr>
      </p:pic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7969864" y="1319980"/>
            <a:ext cx="17058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 dirty="0" err="1" smtClean="0">
                <a:latin typeface="+mn-lt"/>
              </a:rPr>
              <a:t>Jumpered</a:t>
            </a:r>
            <a:r>
              <a:rPr lang="en-US" altLang="en-US" sz="1800" b="0" dirty="0" smtClean="0">
                <a:latin typeface="+mn-lt"/>
              </a:rPr>
              <a:t> horizontal pins</a:t>
            </a:r>
            <a:endParaRPr lang="en-US" altLang="en-US" sz="1800" b="0" dirty="0">
              <a:latin typeface="+mn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164828" y="1455173"/>
            <a:ext cx="658759" cy="311"/>
          </a:xfrm>
          <a:prstGeom prst="straightConnector1">
            <a:avLst/>
          </a:prstGeom>
          <a:ln w="34925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6823588" y="1447660"/>
            <a:ext cx="1146276" cy="195486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327286" y="3198683"/>
            <a:ext cx="1206499" cy="196368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140896" y="1447349"/>
            <a:ext cx="658759" cy="311"/>
          </a:xfrm>
          <a:prstGeom prst="straightConnector1">
            <a:avLst/>
          </a:prstGeom>
          <a:ln w="34925">
            <a:solidFill>
              <a:schemeClr val="accent6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8575311" y="2778216"/>
            <a:ext cx="23778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 dirty="0" smtClean="0">
                <a:latin typeface="+mn-lt"/>
              </a:rPr>
              <a:t>+V and –V supply rails (connected vertically)</a:t>
            </a:r>
            <a:endParaRPr lang="en-US" alt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878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lu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760" y="1648337"/>
            <a:ext cx="394970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34310" y="139085"/>
            <a:ext cx="302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Fluke 73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930480" y="2988187"/>
            <a:ext cx="18877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800" b="0" dirty="0">
                <a:latin typeface="+mn-lt"/>
              </a:rPr>
              <a:t>Mode Selector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214125" y="3648071"/>
            <a:ext cx="1517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800" b="0" dirty="0">
                <a:latin typeface="+mn-lt"/>
              </a:rPr>
              <a:t>DC Current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823110" y="4226847"/>
            <a:ext cx="1206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 dirty="0">
                <a:latin typeface="+mn-lt"/>
              </a:rPr>
              <a:t>Ac Current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246525" y="4638171"/>
            <a:ext cx="25717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800" b="0" dirty="0">
                <a:latin typeface="+mn-lt"/>
              </a:rPr>
              <a:t>Current Terminal (Amps)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595704" y="5118104"/>
            <a:ext cx="238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800" b="0" dirty="0">
                <a:latin typeface="+mn-lt"/>
              </a:rPr>
              <a:t>Current Terminal (mA)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7252109" y="2480187"/>
            <a:ext cx="17058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 dirty="0">
                <a:latin typeface="+mn-lt"/>
              </a:rPr>
              <a:t>AC Voltage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7410860" y="2808839"/>
            <a:ext cx="121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 dirty="0">
                <a:latin typeface="+mn-lt"/>
              </a:rPr>
              <a:t>DC Voltage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7453056" y="3145962"/>
            <a:ext cx="19707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 dirty="0">
                <a:latin typeface="+mn-lt"/>
              </a:rPr>
              <a:t>DC Voltage (mV)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7479993" y="3459924"/>
            <a:ext cx="1714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 dirty="0">
                <a:latin typeface="+mn-lt"/>
              </a:rPr>
              <a:t>Resistance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7191631" y="3885405"/>
            <a:ext cx="1549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 dirty="0">
                <a:latin typeface="+mn-lt"/>
              </a:rPr>
              <a:t>Diode Test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7373170" y="4300727"/>
            <a:ext cx="2508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 dirty="0">
                <a:latin typeface="+mn-lt"/>
              </a:rPr>
              <a:t>Voltage, Resistance, Diode Test Terminal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7337835" y="4983966"/>
            <a:ext cx="1968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 dirty="0">
                <a:latin typeface="+mn-lt"/>
              </a:rPr>
              <a:t>Common Terminal (Always Used)</a:t>
            </a:r>
          </a:p>
        </p:txBody>
      </p:sp>
      <p:cxnSp>
        <p:nvCxnSpPr>
          <p:cNvPr id="33" name="Straight Arrow Connector 32"/>
          <p:cNvCxnSpPr>
            <a:stCxn id="7" idx="3"/>
          </p:cNvCxnSpPr>
          <p:nvPr/>
        </p:nvCxnSpPr>
        <p:spPr>
          <a:xfrm>
            <a:off x="4818274" y="3172853"/>
            <a:ext cx="804197" cy="212509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</p:cNvCxnSpPr>
          <p:nvPr/>
        </p:nvCxnSpPr>
        <p:spPr>
          <a:xfrm>
            <a:off x="4731775" y="3832737"/>
            <a:ext cx="813238" cy="242332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</p:cNvCxnSpPr>
          <p:nvPr/>
        </p:nvCxnSpPr>
        <p:spPr>
          <a:xfrm flipV="1">
            <a:off x="5029610" y="4157619"/>
            <a:ext cx="933450" cy="253894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1"/>
          </p:cNvCxnSpPr>
          <p:nvPr/>
        </p:nvCxnSpPr>
        <p:spPr>
          <a:xfrm flipH="1">
            <a:off x="6045610" y="2664853"/>
            <a:ext cx="1206499" cy="196368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1"/>
          </p:cNvCxnSpPr>
          <p:nvPr/>
        </p:nvCxnSpPr>
        <p:spPr>
          <a:xfrm flipH="1" flipV="1">
            <a:off x="6491751" y="3582900"/>
            <a:ext cx="988242" cy="61690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1"/>
          </p:cNvCxnSpPr>
          <p:nvPr/>
        </p:nvCxnSpPr>
        <p:spPr>
          <a:xfrm flipH="1" flipV="1">
            <a:off x="6648859" y="3294019"/>
            <a:ext cx="804197" cy="36609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1"/>
          </p:cNvCxnSpPr>
          <p:nvPr/>
        </p:nvCxnSpPr>
        <p:spPr>
          <a:xfrm flipH="1">
            <a:off x="6355002" y="2993505"/>
            <a:ext cx="1055858" cy="16391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1"/>
          </p:cNvCxnSpPr>
          <p:nvPr/>
        </p:nvCxnSpPr>
        <p:spPr>
          <a:xfrm flipH="1" flipV="1">
            <a:off x="6432960" y="3877737"/>
            <a:ext cx="758671" cy="192334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7" idx="1"/>
          </p:cNvCxnSpPr>
          <p:nvPr/>
        </p:nvCxnSpPr>
        <p:spPr>
          <a:xfrm flipH="1">
            <a:off x="6567948" y="4623893"/>
            <a:ext cx="805222" cy="55957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1"/>
          </p:cNvCxnSpPr>
          <p:nvPr/>
        </p:nvCxnSpPr>
        <p:spPr>
          <a:xfrm flipH="1" flipV="1">
            <a:off x="6567948" y="5040170"/>
            <a:ext cx="769887" cy="266962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0" idx="3"/>
          </p:cNvCxnSpPr>
          <p:nvPr/>
        </p:nvCxnSpPr>
        <p:spPr>
          <a:xfrm flipV="1">
            <a:off x="4818274" y="4665407"/>
            <a:ext cx="693936" cy="157430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3"/>
          </p:cNvCxnSpPr>
          <p:nvPr/>
        </p:nvCxnSpPr>
        <p:spPr>
          <a:xfrm flipV="1">
            <a:off x="4983304" y="5076731"/>
            <a:ext cx="528906" cy="226039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2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Keithl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1511300"/>
            <a:ext cx="521970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22600" y="228600"/>
            <a:ext cx="2946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Keithley Digital Multimeter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3700" y="2019300"/>
            <a:ext cx="16129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 dirty="0">
                <a:latin typeface="+mn-lt"/>
              </a:rPr>
              <a:t>Voltage and </a:t>
            </a:r>
            <a:r>
              <a:rPr lang="en-US" altLang="en-US" sz="1800" b="0" dirty="0" smtClean="0">
                <a:latin typeface="+mn-lt"/>
              </a:rPr>
              <a:t>Resistance Test Terminal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505700" y="2907267"/>
            <a:ext cx="170712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 dirty="0">
                <a:latin typeface="+mn-lt"/>
              </a:rPr>
              <a:t>Common </a:t>
            </a:r>
            <a:r>
              <a:rPr lang="en-US" altLang="en-US" sz="1800" b="0" dirty="0" smtClean="0">
                <a:latin typeface="+mn-lt"/>
              </a:rPr>
              <a:t>Terminal </a:t>
            </a:r>
            <a:r>
              <a:rPr lang="en-US" altLang="en-US" sz="1800" b="0" dirty="0">
                <a:latin typeface="+mn-lt"/>
              </a:rPr>
              <a:t>(Always Used)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077996" y="3922437"/>
            <a:ext cx="1473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 dirty="0">
                <a:latin typeface="+mn-lt"/>
              </a:rPr>
              <a:t>Current </a:t>
            </a:r>
            <a:r>
              <a:rPr lang="en-US" altLang="en-US" sz="1800" b="0" dirty="0" smtClean="0">
                <a:latin typeface="+mn-lt"/>
              </a:rPr>
              <a:t>Terminal </a:t>
            </a:r>
            <a:r>
              <a:rPr lang="en-US" altLang="en-US" sz="1800" b="0" dirty="0">
                <a:latin typeface="+mn-lt"/>
              </a:rPr>
              <a:t>(Amps)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965200" y="3860800"/>
            <a:ext cx="1193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800" b="0" dirty="0">
                <a:latin typeface="+mn-lt"/>
              </a:rPr>
              <a:t>Power Switch</a:t>
            </a:r>
            <a:endParaRPr lang="en-US" altLang="en-US" sz="2000" b="0" dirty="0">
              <a:latin typeface="+mn-lt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2159000" y="4031226"/>
            <a:ext cx="761181" cy="152740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1"/>
          </p:cNvCxnSpPr>
          <p:nvPr/>
        </p:nvCxnSpPr>
        <p:spPr>
          <a:xfrm flipH="1">
            <a:off x="6233652" y="2480965"/>
            <a:ext cx="510048" cy="471807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</p:cNvCxnSpPr>
          <p:nvPr/>
        </p:nvCxnSpPr>
        <p:spPr>
          <a:xfrm flipH="1" flipV="1">
            <a:off x="6233652" y="3305417"/>
            <a:ext cx="1272048" cy="63515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</p:cNvCxnSpPr>
          <p:nvPr/>
        </p:nvCxnSpPr>
        <p:spPr>
          <a:xfrm flipH="1" flipV="1">
            <a:off x="6233652" y="3637935"/>
            <a:ext cx="844344" cy="746167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ft Brace 27"/>
          <p:cNvSpPr/>
          <p:nvPr/>
        </p:nvSpPr>
        <p:spPr>
          <a:xfrm rot="16200000">
            <a:off x="4094222" y="3101160"/>
            <a:ext cx="511278" cy="248939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3689350" y="4795497"/>
            <a:ext cx="1612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 dirty="0" smtClean="0">
                <a:latin typeface="+mn-lt"/>
              </a:rPr>
              <a:t>Mode/Option Selection Keys</a:t>
            </a:r>
            <a:endParaRPr lang="en-US" altLang="en-US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588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876" y="1718686"/>
            <a:ext cx="7844913" cy="3800830"/>
          </a:xfrm>
          <a:prstGeom prst="rect">
            <a:avLst/>
          </a:prstGeom>
        </p:spPr>
      </p:pic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141856" y="900804"/>
            <a:ext cx="1193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800" b="0" dirty="0">
                <a:latin typeface="+mn-lt"/>
              </a:rPr>
              <a:t>Power Switch</a:t>
            </a:r>
            <a:endParaRPr lang="en-US" altLang="en-US" sz="2000" b="0" dirty="0">
              <a:latin typeface="+mn-lt"/>
            </a:endParaRP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335656" y="1223970"/>
            <a:ext cx="805388" cy="648284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613740" y="5782326"/>
            <a:ext cx="203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800" b="0" dirty="0" smtClean="0">
                <a:latin typeface="+mn-lt"/>
              </a:rPr>
              <a:t>Menu Keys for Displayed Options</a:t>
            </a:r>
            <a:endParaRPr lang="en-US" altLang="en-US" sz="2000" b="0" dirty="0">
              <a:latin typeface="+mn-lt"/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4649838" y="4281955"/>
            <a:ext cx="2036098" cy="1823537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4232783" y="5791816"/>
            <a:ext cx="203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800" b="0" dirty="0" smtClean="0">
                <a:latin typeface="+mn-lt"/>
              </a:rPr>
              <a:t>Y-Axis Scale Adjustment</a:t>
            </a:r>
            <a:endParaRPr lang="en-US" altLang="en-US" sz="2000" b="0" dirty="0">
              <a:latin typeface="+mn-lt"/>
            </a:endParaRPr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>
          <a:xfrm flipV="1">
            <a:off x="6268881" y="4323741"/>
            <a:ext cx="830826" cy="1791241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0155902" y="3958789"/>
            <a:ext cx="203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 dirty="0" smtClean="0">
                <a:latin typeface="+mn-lt"/>
              </a:rPr>
              <a:t>X-Axis Scale (Time) Adjustment</a:t>
            </a:r>
            <a:endParaRPr lang="en-US" altLang="en-US" sz="2000" b="0" dirty="0">
              <a:latin typeface="+mn-lt"/>
            </a:endParaRP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 flipV="1">
            <a:off x="8607173" y="4281954"/>
            <a:ext cx="1548729" cy="1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8" idx="3"/>
          </p:cNvCxnSpPr>
          <p:nvPr/>
        </p:nvCxnSpPr>
        <p:spPr>
          <a:xfrm>
            <a:off x="5515895" y="1311948"/>
            <a:ext cx="1616589" cy="1882085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3479797" y="988782"/>
            <a:ext cx="203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800" b="0" dirty="0" smtClean="0">
                <a:latin typeface="+mn-lt"/>
              </a:rPr>
              <a:t>Shift Signal Position Up/Down</a:t>
            </a:r>
            <a:endParaRPr lang="en-US" altLang="en-US" sz="2000" b="0" dirty="0">
              <a:latin typeface="+mn-lt"/>
            </a:endParaRPr>
          </a:p>
        </p:txBody>
      </p:sp>
      <p:cxnSp>
        <p:nvCxnSpPr>
          <p:cNvPr id="29" name="Straight Arrow Connector 28"/>
          <p:cNvCxnSpPr>
            <a:stCxn id="41" idx="1"/>
          </p:cNvCxnSpPr>
          <p:nvPr/>
        </p:nvCxnSpPr>
        <p:spPr>
          <a:xfrm flipH="1">
            <a:off x="8989243" y="1375584"/>
            <a:ext cx="965151" cy="1065854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7804178" y="980022"/>
            <a:ext cx="203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 dirty="0" smtClean="0">
                <a:latin typeface="+mn-lt"/>
              </a:rPr>
              <a:t>Menu Key for Measuring Signals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10262417" y="2602889"/>
            <a:ext cx="203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 dirty="0" smtClean="0">
                <a:latin typeface="+mn-lt"/>
              </a:rPr>
              <a:t>Change triggering level</a:t>
            </a:r>
            <a:endParaRPr lang="en-US" altLang="en-US" sz="2000" b="0" dirty="0">
              <a:latin typeface="+mn-lt"/>
            </a:endParaRPr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>
            <a:off x="9394210" y="2926055"/>
            <a:ext cx="868207" cy="267978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1"/>
          </p:cNvCxnSpPr>
          <p:nvPr/>
        </p:nvCxnSpPr>
        <p:spPr>
          <a:xfrm flipH="1">
            <a:off x="7491723" y="1303188"/>
            <a:ext cx="312455" cy="1107063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9954394" y="1190918"/>
            <a:ext cx="2036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 dirty="0" smtClean="0">
                <a:latin typeface="+mn-lt"/>
              </a:rPr>
              <a:t>Auto-Scale X and Y</a:t>
            </a:r>
            <a:endParaRPr lang="en-US" altLang="en-US" sz="2000" b="0" dirty="0">
              <a:latin typeface="+mn-lt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7099708" y="4960522"/>
            <a:ext cx="589118" cy="1117474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7643811" y="5961106"/>
            <a:ext cx="2036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 dirty="0" smtClean="0">
                <a:latin typeface="+mn-lt"/>
              </a:rPr>
              <a:t>CH. 1 Input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8226319" y="5591774"/>
            <a:ext cx="2036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 dirty="0" smtClean="0">
                <a:latin typeface="+mn-lt"/>
              </a:rPr>
              <a:t>CH. 2 Input</a:t>
            </a:r>
            <a:endParaRPr lang="en-US" altLang="en-US" sz="2000" b="0" dirty="0">
              <a:latin typeface="+mn-lt"/>
            </a:endParaRPr>
          </a:p>
        </p:txBody>
      </p:sp>
      <p:cxnSp>
        <p:nvCxnSpPr>
          <p:cNvPr id="49" name="Straight Arrow Connector 48"/>
          <p:cNvCxnSpPr>
            <a:stCxn id="48" idx="1"/>
          </p:cNvCxnSpPr>
          <p:nvPr/>
        </p:nvCxnSpPr>
        <p:spPr>
          <a:xfrm flipH="1" flipV="1">
            <a:off x="7859918" y="4945081"/>
            <a:ext cx="366401" cy="831359"/>
          </a:xfrm>
          <a:prstGeom prst="straightConnector1">
            <a:avLst/>
          </a:prstGeom>
          <a:ln w="3492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3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1441237" y="1734228"/>
            <a:ext cx="8890002" cy="4289436"/>
            <a:chOff x="1441237" y="1734228"/>
            <a:chExt cx="8890002" cy="4289436"/>
          </a:xfrm>
        </p:grpSpPr>
        <p:grpSp>
          <p:nvGrpSpPr>
            <p:cNvPr id="5" name="Group 73"/>
            <p:cNvGrpSpPr>
              <a:grpSpLocks/>
            </p:cNvGrpSpPr>
            <p:nvPr/>
          </p:nvGrpSpPr>
          <p:grpSpPr bwMode="auto">
            <a:xfrm>
              <a:off x="3801184" y="1734228"/>
              <a:ext cx="3981450" cy="3009900"/>
              <a:chOff x="4768850" y="2222500"/>
              <a:chExt cx="3981450" cy="3009900"/>
            </a:xfrm>
          </p:grpSpPr>
          <p:sp>
            <p:nvSpPr>
              <p:cNvPr id="6" name="Rectangle 12"/>
              <p:cNvSpPr>
                <a:spLocks noChangeArrowheads="1"/>
              </p:cNvSpPr>
              <p:nvPr/>
            </p:nvSpPr>
            <p:spPr bwMode="auto">
              <a:xfrm>
                <a:off x="4838700" y="2222500"/>
                <a:ext cx="3898900" cy="300990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7" name="Group 34"/>
              <p:cNvGrpSpPr>
                <a:grpSpLocks/>
              </p:cNvGrpSpPr>
              <p:nvPr/>
            </p:nvGrpSpPr>
            <p:grpSpPr bwMode="auto">
              <a:xfrm>
                <a:off x="5384800" y="2451100"/>
                <a:ext cx="2743200" cy="2438400"/>
                <a:chOff x="3504" y="1968"/>
                <a:chExt cx="1728" cy="1392"/>
              </a:xfrm>
            </p:grpSpPr>
            <p:sp>
              <p:nvSpPr>
                <p:cNvPr id="56" name="Line 14"/>
                <p:cNvSpPr>
                  <a:spLocks noChangeShapeType="1"/>
                </p:cNvSpPr>
                <p:nvPr/>
              </p:nvSpPr>
              <p:spPr bwMode="auto">
                <a:xfrm>
                  <a:off x="3504" y="1968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"/>
                <p:cNvSpPr>
                  <a:spLocks noChangeShapeType="1"/>
                </p:cNvSpPr>
                <p:nvPr/>
              </p:nvSpPr>
              <p:spPr bwMode="auto">
                <a:xfrm>
                  <a:off x="3696" y="1968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16"/>
                <p:cNvSpPr>
                  <a:spLocks noChangeShapeType="1"/>
                </p:cNvSpPr>
                <p:nvPr/>
              </p:nvSpPr>
              <p:spPr bwMode="auto">
                <a:xfrm>
                  <a:off x="3888" y="1968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17"/>
                <p:cNvSpPr>
                  <a:spLocks noChangeShapeType="1"/>
                </p:cNvSpPr>
                <p:nvPr/>
              </p:nvSpPr>
              <p:spPr bwMode="auto">
                <a:xfrm>
                  <a:off x="4080" y="1968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18"/>
                <p:cNvSpPr>
                  <a:spLocks noChangeShapeType="1"/>
                </p:cNvSpPr>
                <p:nvPr/>
              </p:nvSpPr>
              <p:spPr bwMode="auto">
                <a:xfrm>
                  <a:off x="4272" y="1968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19"/>
                <p:cNvSpPr>
                  <a:spLocks noChangeShapeType="1"/>
                </p:cNvSpPr>
                <p:nvPr/>
              </p:nvSpPr>
              <p:spPr bwMode="auto">
                <a:xfrm>
                  <a:off x="4464" y="1968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20"/>
                <p:cNvSpPr>
                  <a:spLocks noChangeShapeType="1"/>
                </p:cNvSpPr>
                <p:nvPr/>
              </p:nvSpPr>
              <p:spPr bwMode="auto">
                <a:xfrm>
                  <a:off x="4656" y="1968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21"/>
                <p:cNvSpPr>
                  <a:spLocks noChangeShapeType="1"/>
                </p:cNvSpPr>
                <p:nvPr/>
              </p:nvSpPr>
              <p:spPr bwMode="auto">
                <a:xfrm>
                  <a:off x="4848" y="1968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22"/>
                <p:cNvSpPr>
                  <a:spLocks noChangeShapeType="1"/>
                </p:cNvSpPr>
                <p:nvPr/>
              </p:nvSpPr>
              <p:spPr bwMode="auto">
                <a:xfrm>
                  <a:off x="5040" y="1968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23"/>
                <p:cNvSpPr>
                  <a:spLocks noChangeShapeType="1"/>
                </p:cNvSpPr>
                <p:nvPr/>
              </p:nvSpPr>
              <p:spPr bwMode="auto">
                <a:xfrm>
                  <a:off x="5232" y="1968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24"/>
              <p:cNvSpPr>
                <a:spLocks noChangeShapeType="1"/>
              </p:cNvSpPr>
              <p:nvPr/>
            </p:nvSpPr>
            <p:spPr bwMode="auto">
              <a:xfrm rot="-5400000">
                <a:off x="6604000" y="3060700"/>
                <a:ext cx="0" cy="3048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25"/>
              <p:cNvSpPr>
                <a:spLocks noChangeShapeType="1"/>
              </p:cNvSpPr>
              <p:nvPr/>
            </p:nvSpPr>
            <p:spPr bwMode="auto">
              <a:xfrm rot="-5400000">
                <a:off x="6604000" y="2755900"/>
                <a:ext cx="0" cy="3048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26"/>
              <p:cNvSpPr>
                <a:spLocks noChangeShapeType="1"/>
              </p:cNvSpPr>
              <p:nvPr/>
            </p:nvSpPr>
            <p:spPr bwMode="auto">
              <a:xfrm rot="-5400000">
                <a:off x="6604000" y="2451100"/>
                <a:ext cx="0" cy="3048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27"/>
              <p:cNvSpPr>
                <a:spLocks noChangeShapeType="1"/>
              </p:cNvSpPr>
              <p:nvPr/>
            </p:nvSpPr>
            <p:spPr bwMode="auto">
              <a:xfrm rot="-5400000">
                <a:off x="6604000" y="2146300"/>
                <a:ext cx="0" cy="304800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28"/>
              <p:cNvSpPr>
                <a:spLocks noChangeShapeType="1"/>
              </p:cNvSpPr>
              <p:nvPr/>
            </p:nvSpPr>
            <p:spPr bwMode="auto">
              <a:xfrm rot="-5400000">
                <a:off x="6604000" y="1841500"/>
                <a:ext cx="0" cy="3048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29"/>
              <p:cNvSpPr>
                <a:spLocks noChangeShapeType="1"/>
              </p:cNvSpPr>
              <p:nvPr/>
            </p:nvSpPr>
            <p:spPr bwMode="auto">
              <a:xfrm rot="-5400000">
                <a:off x="6604000" y="1536700"/>
                <a:ext cx="0" cy="3048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30"/>
              <p:cNvSpPr>
                <a:spLocks noChangeShapeType="1"/>
              </p:cNvSpPr>
              <p:nvPr/>
            </p:nvSpPr>
            <p:spPr bwMode="auto">
              <a:xfrm rot="-5400000">
                <a:off x="6604000" y="1231900"/>
                <a:ext cx="0" cy="3048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31"/>
              <p:cNvSpPr>
                <a:spLocks noChangeShapeType="1"/>
              </p:cNvSpPr>
              <p:nvPr/>
            </p:nvSpPr>
            <p:spPr bwMode="auto">
              <a:xfrm rot="-5400000">
                <a:off x="6902450" y="628650"/>
                <a:ext cx="0" cy="36449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35"/>
              <p:cNvSpPr>
                <a:spLocks noChangeShapeType="1"/>
              </p:cNvSpPr>
              <p:nvPr/>
            </p:nvSpPr>
            <p:spPr bwMode="auto">
              <a:xfrm>
                <a:off x="8128000" y="2933700"/>
                <a:ext cx="609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36"/>
              <p:cNvSpPr>
                <a:spLocks noChangeShapeType="1"/>
              </p:cNvSpPr>
              <p:nvPr/>
            </p:nvSpPr>
            <p:spPr bwMode="auto">
              <a:xfrm>
                <a:off x="8128000" y="3429000"/>
                <a:ext cx="609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7"/>
              <p:cNvSpPr>
                <a:spLocks noChangeShapeType="1"/>
              </p:cNvSpPr>
              <p:nvPr/>
            </p:nvSpPr>
            <p:spPr bwMode="auto">
              <a:xfrm>
                <a:off x="8128000" y="3924300"/>
                <a:ext cx="609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8"/>
              <p:cNvSpPr>
                <a:spLocks noChangeShapeType="1"/>
              </p:cNvSpPr>
              <p:nvPr/>
            </p:nvSpPr>
            <p:spPr bwMode="auto">
              <a:xfrm>
                <a:off x="8128000" y="4432300"/>
                <a:ext cx="609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39"/>
              <p:cNvSpPr txBox="1">
                <a:spLocks noChangeArrowheads="1"/>
              </p:cNvSpPr>
              <p:nvPr/>
            </p:nvSpPr>
            <p:spPr bwMode="auto">
              <a:xfrm>
                <a:off x="8178800" y="2514600"/>
                <a:ext cx="5461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800">
                    <a:latin typeface="Times New Roman" panose="02020603050405020304" pitchFamily="18" charset="0"/>
                  </a:rPr>
                  <a:t>Source Type</a:t>
                </a:r>
              </a:p>
            </p:txBody>
          </p:sp>
          <p:sp>
            <p:nvSpPr>
              <p:cNvPr id="21" name="Text Box 40"/>
              <p:cNvSpPr txBox="1">
                <a:spLocks noChangeArrowheads="1"/>
              </p:cNvSpPr>
              <p:nvPr/>
            </p:nvSpPr>
            <p:spPr bwMode="auto">
              <a:xfrm>
                <a:off x="8140700" y="2933700"/>
                <a:ext cx="596900" cy="64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800">
                    <a:latin typeface="Times New Roman" panose="02020603050405020304" pitchFamily="18" charset="0"/>
                  </a:rPr>
                  <a:t>CH 1 PK-PK 10V</a:t>
                </a:r>
              </a:p>
              <a:p>
                <a:pPr eaLnBrk="1" hangingPunct="1">
                  <a:spcBef>
                    <a:spcPct val="50000"/>
                  </a:spcBef>
                </a:pPr>
                <a:endParaRPr lang="en-US" altLang="en-US" sz="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Text Box 41"/>
              <p:cNvSpPr txBox="1">
                <a:spLocks noChangeArrowheads="1"/>
              </p:cNvSpPr>
              <p:nvPr/>
            </p:nvSpPr>
            <p:spPr bwMode="auto">
              <a:xfrm>
                <a:off x="8140700" y="3429000"/>
                <a:ext cx="609600" cy="458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800">
                    <a:latin typeface="Times New Roman" panose="02020603050405020304" pitchFamily="18" charset="0"/>
                  </a:rPr>
                  <a:t>CH 1 Freq. 10Hz</a:t>
                </a:r>
              </a:p>
            </p:txBody>
          </p:sp>
          <p:sp>
            <p:nvSpPr>
              <p:cNvPr id="23" name="Text Box 42"/>
              <p:cNvSpPr txBox="1">
                <a:spLocks noChangeArrowheads="1"/>
              </p:cNvSpPr>
              <p:nvPr/>
            </p:nvSpPr>
            <p:spPr bwMode="auto">
              <a:xfrm>
                <a:off x="8128000" y="3924300"/>
                <a:ext cx="609600" cy="458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800">
                    <a:latin typeface="Times New Roman" panose="02020603050405020304" pitchFamily="18" charset="0"/>
                  </a:rPr>
                  <a:t>CH 2 PK-PK 200mV</a:t>
                </a:r>
              </a:p>
            </p:txBody>
          </p:sp>
          <p:sp>
            <p:nvSpPr>
              <p:cNvPr id="24" name="Text Box 43"/>
              <p:cNvSpPr txBox="1">
                <a:spLocks noChangeArrowheads="1"/>
              </p:cNvSpPr>
              <p:nvPr/>
            </p:nvSpPr>
            <p:spPr bwMode="auto">
              <a:xfrm>
                <a:off x="8216900" y="4419600"/>
                <a:ext cx="444500" cy="458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800">
                    <a:latin typeface="Times New Roman" panose="02020603050405020304" pitchFamily="18" charset="0"/>
                  </a:rPr>
                  <a:t>CH 2 Freq. ?</a:t>
                </a:r>
              </a:p>
            </p:txBody>
          </p:sp>
          <p:sp>
            <p:nvSpPr>
              <p:cNvPr id="25" name="Line 44"/>
              <p:cNvSpPr>
                <a:spLocks noChangeShapeType="1"/>
              </p:cNvSpPr>
              <p:nvPr/>
            </p:nvSpPr>
            <p:spPr bwMode="auto">
              <a:xfrm>
                <a:off x="5080000" y="4889500"/>
                <a:ext cx="3657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45"/>
              <p:cNvSpPr>
                <a:spLocks noChangeShapeType="1"/>
              </p:cNvSpPr>
              <p:nvPr/>
            </p:nvSpPr>
            <p:spPr bwMode="auto">
              <a:xfrm>
                <a:off x="5067300" y="2438400"/>
                <a:ext cx="0" cy="24511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46"/>
              <p:cNvSpPr txBox="1">
                <a:spLocks noChangeArrowheads="1"/>
              </p:cNvSpPr>
              <p:nvPr/>
            </p:nvSpPr>
            <p:spPr bwMode="auto">
              <a:xfrm>
                <a:off x="4787900" y="3263900"/>
                <a:ext cx="203200" cy="214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8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8" name="Text Box 47"/>
              <p:cNvSpPr txBox="1">
                <a:spLocks noChangeArrowheads="1"/>
              </p:cNvSpPr>
              <p:nvPr/>
            </p:nvSpPr>
            <p:spPr bwMode="auto">
              <a:xfrm>
                <a:off x="4794250" y="4171950"/>
                <a:ext cx="203200" cy="214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8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9" name="Line 48"/>
              <p:cNvSpPr>
                <a:spLocks noChangeShapeType="1"/>
              </p:cNvSpPr>
              <p:nvPr/>
            </p:nvSpPr>
            <p:spPr bwMode="auto">
              <a:xfrm>
                <a:off x="4933950" y="3365500"/>
                <a:ext cx="120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49"/>
              <p:cNvSpPr>
                <a:spLocks noChangeShapeType="1"/>
              </p:cNvSpPr>
              <p:nvPr/>
            </p:nvSpPr>
            <p:spPr bwMode="auto">
              <a:xfrm>
                <a:off x="4940300" y="4279900"/>
                <a:ext cx="120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50"/>
              <p:cNvSpPr txBox="1">
                <a:spLocks noChangeArrowheads="1"/>
              </p:cNvSpPr>
              <p:nvPr/>
            </p:nvSpPr>
            <p:spPr bwMode="auto">
              <a:xfrm>
                <a:off x="8115300" y="2235200"/>
                <a:ext cx="622300" cy="214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800">
                    <a:latin typeface="Times New Roman" panose="02020603050405020304" pitchFamily="18" charset="0"/>
                  </a:rPr>
                  <a:t>Measure</a:t>
                </a:r>
              </a:p>
            </p:txBody>
          </p:sp>
          <p:sp>
            <p:nvSpPr>
              <p:cNvPr id="32" name="Text Box 51"/>
              <p:cNvSpPr txBox="1">
                <a:spLocks noChangeArrowheads="1"/>
              </p:cNvSpPr>
              <p:nvPr/>
            </p:nvSpPr>
            <p:spPr bwMode="auto">
              <a:xfrm>
                <a:off x="6400800" y="2235200"/>
                <a:ext cx="91440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000">
                    <a:latin typeface="Times New Roman" panose="02020603050405020304" pitchFamily="18" charset="0"/>
                  </a:rPr>
                  <a:t>T</a:t>
                </a:r>
                <a:r>
                  <a:rPr lang="en-US" altLang="en-US" sz="800">
                    <a:latin typeface="Times New Roman" panose="02020603050405020304" pitchFamily="18" charset="0"/>
                  </a:rPr>
                  <a:t>  Trig’d</a:t>
                </a:r>
              </a:p>
            </p:txBody>
          </p:sp>
          <p:sp>
            <p:nvSpPr>
              <p:cNvPr id="33" name="Line 53"/>
              <p:cNvSpPr>
                <a:spLocks noChangeShapeType="1"/>
              </p:cNvSpPr>
              <p:nvPr/>
            </p:nvSpPr>
            <p:spPr bwMode="auto">
              <a:xfrm>
                <a:off x="6299200" y="2470150"/>
                <a:ext cx="0" cy="114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54"/>
              <p:cNvSpPr txBox="1">
                <a:spLocks noChangeArrowheads="1"/>
              </p:cNvSpPr>
              <p:nvPr/>
            </p:nvSpPr>
            <p:spPr bwMode="auto">
              <a:xfrm>
                <a:off x="4768850" y="2241550"/>
                <a:ext cx="59055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000">
                    <a:latin typeface="Times New Roman" panose="02020603050405020304" pitchFamily="18" charset="0"/>
                  </a:rPr>
                  <a:t>Tek</a:t>
                </a:r>
                <a:endParaRPr lang="en-US" altLang="en-US" sz="8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5" name="Group 62"/>
              <p:cNvGrpSpPr>
                <a:grpSpLocks/>
              </p:cNvGrpSpPr>
              <p:nvPr/>
            </p:nvGrpSpPr>
            <p:grpSpPr bwMode="auto">
              <a:xfrm>
                <a:off x="5410200" y="2324100"/>
                <a:ext cx="254000" cy="82550"/>
                <a:chOff x="3520" y="1744"/>
                <a:chExt cx="160" cy="52"/>
              </a:xfrm>
            </p:grpSpPr>
            <p:sp>
              <p:nvSpPr>
                <p:cNvPr id="51" name="Line 55"/>
                <p:cNvSpPr>
                  <a:spLocks noChangeShapeType="1"/>
                </p:cNvSpPr>
                <p:nvPr/>
              </p:nvSpPr>
              <p:spPr bwMode="auto">
                <a:xfrm>
                  <a:off x="3520" y="1792"/>
                  <a:ext cx="6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3576" y="1744"/>
                  <a:ext cx="0" cy="5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57"/>
                <p:cNvSpPr>
                  <a:spLocks noChangeShapeType="1"/>
                </p:cNvSpPr>
                <p:nvPr/>
              </p:nvSpPr>
              <p:spPr bwMode="auto">
                <a:xfrm>
                  <a:off x="3576" y="1744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3620" y="1744"/>
                  <a:ext cx="0" cy="5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61"/>
                <p:cNvSpPr>
                  <a:spLocks noChangeShapeType="1"/>
                </p:cNvSpPr>
                <p:nvPr/>
              </p:nvSpPr>
              <p:spPr bwMode="auto">
                <a:xfrm>
                  <a:off x="3620" y="1792"/>
                  <a:ext cx="6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6" name="Text Box 64"/>
              <p:cNvSpPr txBox="1">
                <a:spLocks noChangeArrowheads="1"/>
              </p:cNvSpPr>
              <p:nvPr/>
            </p:nvSpPr>
            <p:spPr bwMode="auto">
              <a:xfrm>
                <a:off x="4940300" y="4876800"/>
                <a:ext cx="762000" cy="214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800">
                    <a:latin typeface="Times New Roman" panose="02020603050405020304" pitchFamily="18" charset="0"/>
                  </a:rPr>
                  <a:t>CH 1  5.00V</a:t>
                </a:r>
              </a:p>
            </p:txBody>
          </p:sp>
          <p:sp>
            <p:nvSpPr>
              <p:cNvPr id="37" name="Text Box 65"/>
              <p:cNvSpPr txBox="1">
                <a:spLocks noChangeArrowheads="1"/>
              </p:cNvSpPr>
              <p:nvPr/>
            </p:nvSpPr>
            <p:spPr bwMode="auto">
              <a:xfrm>
                <a:off x="5562600" y="4876800"/>
                <a:ext cx="1079500" cy="214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800">
                    <a:latin typeface="Times New Roman" panose="02020603050405020304" pitchFamily="18" charset="0"/>
                  </a:rPr>
                  <a:t>CH 2  5.00V</a:t>
                </a:r>
              </a:p>
            </p:txBody>
          </p:sp>
          <p:sp>
            <p:nvSpPr>
              <p:cNvPr id="38" name="Text Box 66"/>
              <p:cNvSpPr txBox="1">
                <a:spLocks noChangeArrowheads="1"/>
              </p:cNvSpPr>
              <p:nvPr/>
            </p:nvSpPr>
            <p:spPr bwMode="auto">
              <a:xfrm>
                <a:off x="6680200" y="4876800"/>
                <a:ext cx="838200" cy="214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800">
                    <a:latin typeface="Times New Roman" panose="02020603050405020304" pitchFamily="18" charset="0"/>
                  </a:rPr>
                  <a:t>M  25.0ms</a:t>
                </a:r>
              </a:p>
            </p:txBody>
          </p:sp>
          <p:sp>
            <p:nvSpPr>
              <p:cNvPr id="39" name="Text Box 67"/>
              <p:cNvSpPr txBox="1">
                <a:spLocks noChangeArrowheads="1"/>
              </p:cNvSpPr>
              <p:nvPr/>
            </p:nvSpPr>
            <p:spPr bwMode="auto">
              <a:xfrm>
                <a:off x="7454900" y="4889500"/>
                <a:ext cx="1282700" cy="214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800">
                    <a:latin typeface="Times New Roman" panose="02020603050405020304" pitchFamily="18" charset="0"/>
                  </a:rPr>
                  <a:t>CH 1      2.50V     </a:t>
                </a:r>
              </a:p>
            </p:txBody>
          </p:sp>
          <p:sp>
            <p:nvSpPr>
              <p:cNvPr id="40" name="Line 69"/>
              <p:cNvSpPr>
                <a:spLocks noChangeShapeType="1"/>
              </p:cNvSpPr>
              <p:nvPr/>
            </p:nvSpPr>
            <p:spPr bwMode="auto">
              <a:xfrm>
                <a:off x="5067300" y="3060700"/>
                <a:ext cx="6223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70"/>
              <p:cNvSpPr>
                <a:spLocks noChangeShapeType="1"/>
              </p:cNvSpPr>
              <p:nvPr/>
            </p:nvSpPr>
            <p:spPr bwMode="auto">
              <a:xfrm rot="5400000">
                <a:off x="5372100" y="3365500"/>
                <a:ext cx="6223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71"/>
              <p:cNvSpPr>
                <a:spLocks noChangeShapeType="1"/>
              </p:cNvSpPr>
              <p:nvPr/>
            </p:nvSpPr>
            <p:spPr bwMode="auto">
              <a:xfrm>
                <a:off x="5676900" y="3670300"/>
                <a:ext cx="6223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72"/>
              <p:cNvSpPr>
                <a:spLocks noChangeShapeType="1"/>
              </p:cNvSpPr>
              <p:nvPr/>
            </p:nvSpPr>
            <p:spPr bwMode="auto">
              <a:xfrm rot="5400000">
                <a:off x="5994400" y="3359150"/>
                <a:ext cx="6223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73"/>
              <p:cNvSpPr>
                <a:spLocks noChangeShapeType="1"/>
              </p:cNvSpPr>
              <p:nvPr/>
            </p:nvSpPr>
            <p:spPr bwMode="auto">
              <a:xfrm>
                <a:off x="6299200" y="3054350"/>
                <a:ext cx="6223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75"/>
              <p:cNvSpPr>
                <a:spLocks noChangeShapeType="1"/>
              </p:cNvSpPr>
              <p:nvPr/>
            </p:nvSpPr>
            <p:spPr bwMode="auto">
              <a:xfrm rot="5400000">
                <a:off x="6597650" y="3359150"/>
                <a:ext cx="6223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76"/>
              <p:cNvSpPr>
                <a:spLocks noChangeShapeType="1"/>
              </p:cNvSpPr>
              <p:nvPr/>
            </p:nvSpPr>
            <p:spPr bwMode="auto">
              <a:xfrm>
                <a:off x="6908800" y="3663950"/>
                <a:ext cx="6223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77"/>
              <p:cNvSpPr>
                <a:spLocks noChangeShapeType="1"/>
              </p:cNvSpPr>
              <p:nvPr/>
            </p:nvSpPr>
            <p:spPr bwMode="auto">
              <a:xfrm rot="5400000">
                <a:off x="7207250" y="3359150"/>
                <a:ext cx="6223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78"/>
              <p:cNvSpPr>
                <a:spLocks noChangeShapeType="1"/>
              </p:cNvSpPr>
              <p:nvPr/>
            </p:nvSpPr>
            <p:spPr bwMode="auto">
              <a:xfrm>
                <a:off x="7512050" y="3054350"/>
                <a:ext cx="6223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79"/>
              <p:cNvSpPr>
                <a:spLocks noChangeShapeType="1"/>
              </p:cNvSpPr>
              <p:nvPr/>
            </p:nvSpPr>
            <p:spPr bwMode="auto">
              <a:xfrm>
                <a:off x="5067300" y="4279900"/>
                <a:ext cx="30607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99"/>
              <p:cNvSpPr>
                <a:spLocks noChangeShapeType="1"/>
              </p:cNvSpPr>
              <p:nvPr/>
            </p:nvSpPr>
            <p:spPr bwMode="auto">
              <a:xfrm rot="10800000">
                <a:off x="7997825" y="3098800"/>
                <a:ext cx="120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7" idx="1"/>
            </p:cNvCxnSpPr>
            <p:nvPr/>
          </p:nvCxnSpPr>
          <p:spPr>
            <a:xfrm flipH="1">
              <a:off x="7668335" y="2547544"/>
              <a:ext cx="626806" cy="191572"/>
            </a:xfrm>
            <a:prstGeom prst="straightConnector1">
              <a:avLst/>
            </a:prstGeom>
            <a:ln w="34925"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 Box 12"/>
            <p:cNvSpPr txBox="1">
              <a:spLocks noChangeArrowheads="1"/>
            </p:cNvSpPr>
            <p:nvPr/>
          </p:nvSpPr>
          <p:spPr bwMode="auto">
            <a:xfrm>
              <a:off x="8295141" y="2362878"/>
              <a:ext cx="20360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 dirty="0" smtClean="0">
                  <a:latin typeface="+mn-lt"/>
                </a:rPr>
                <a:t>Measurement 1</a:t>
              </a:r>
              <a:endParaRPr lang="en-US" altLang="en-US" sz="2000" b="0" dirty="0">
                <a:latin typeface="+mn-lt"/>
              </a:endParaRPr>
            </a:p>
          </p:txBody>
        </p:sp>
        <p:cxnSp>
          <p:nvCxnSpPr>
            <p:cNvPr id="69" name="Straight Arrow Connector 68"/>
            <p:cNvCxnSpPr>
              <a:stCxn id="70" idx="1"/>
            </p:cNvCxnSpPr>
            <p:nvPr/>
          </p:nvCxnSpPr>
          <p:spPr>
            <a:xfrm flipH="1">
              <a:off x="7668335" y="3022353"/>
              <a:ext cx="626806" cy="191572"/>
            </a:xfrm>
            <a:prstGeom prst="straightConnector1">
              <a:avLst/>
            </a:prstGeom>
            <a:ln w="34925"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 Box 12"/>
            <p:cNvSpPr txBox="1">
              <a:spLocks noChangeArrowheads="1"/>
            </p:cNvSpPr>
            <p:nvPr/>
          </p:nvSpPr>
          <p:spPr bwMode="auto">
            <a:xfrm>
              <a:off x="8295141" y="2837687"/>
              <a:ext cx="20360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 dirty="0" smtClean="0">
                  <a:latin typeface="+mn-lt"/>
                </a:rPr>
                <a:t>2</a:t>
              </a:r>
              <a:endParaRPr lang="en-US" altLang="en-US" sz="2000" b="0" dirty="0">
                <a:latin typeface="+mn-lt"/>
              </a:endParaRPr>
            </a:p>
          </p:txBody>
        </p:sp>
        <p:cxnSp>
          <p:nvCxnSpPr>
            <p:cNvPr id="71" name="Straight Arrow Connector 70"/>
            <p:cNvCxnSpPr>
              <a:stCxn id="72" idx="1"/>
            </p:cNvCxnSpPr>
            <p:nvPr/>
          </p:nvCxnSpPr>
          <p:spPr>
            <a:xfrm flipH="1">
              <a:off x="7668335" y="3527019"/>
              <a:ext cx="626806" cy="191572"/>
            </a:xfrm>
            <a:prstGeom prst="straightConnector1">
              <a:avLst/>
            </a:prstGeom>
            <a:ln w="34925"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 Box 12"/>
            <p:cNvSpPr txBox="1">
              <a:spLocks noChangeArrowheads="1"/>
            </p:cNvSpPr>
            <p:nvPr/>
          </p:nvSpPr>
          <p:spPr bwMode="auto">
            <a:xfrm>
              <a:off x="8295141" y="3342353"/>
              <a:ext cx="20360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 dirty="0" smtClean="0">
                  <a:latin typeface="+mn-lt"/>
                </a:rPr>
                <a:t>3</a:t>
              </a:r>
              <a:endParaRPr lang="en-US" altLang="en-US" sz="2000" b="0" dirty="0">
                <a:latin typeface="+mn-lt"/>
              </a:endParaRPr>
            </a:p>
          </p:txBody>
        </p:sp>
        <p:cxnSp>
          <p:nvCxnSpPr>
            <p:cNvPr id="73" name="Straight Arrow Connector 72"/>
            <p:cNvCxnSpPr>
              <a:stCxn id="74" idx="1"/>
            </p:cNvCxnSpPr>
            <p:nvPr/>
          </p:nvCxnSpPr>
          <p:spPr>
            <a:xfrm flipH="1">
              <a:off x="7668335" y="4017535"/>
              <a:ext cx="626806" cy="191572"/>
            </a:xfrm>
            <a:prstGeom prst="straightConnector1">
              <a:avLst/>
            </a:prstGeom>
            <a:ln w="34925"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 Box 12"/>
            <p:cNvSpPr txBox="1">
              <a:spLocks noChangeArrowheads="1"/>
            </p:cNvSpPr>
            <p:nvPr/>
          </p:nvSpPr>
          <p:spPr bwMode="auto">
            <a:xfrm>
              <a:off x="8295141" y="3832869"/>
              <a:ext cx="20360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 dirty="0" smtClean="0">
                  <a:latin typeface="+mn-lt"/>
                </a:rPr>
                <a:t>4</a:t>
              </a:r>
              <a:endParaRPr lang="en-US" altLang="en-US" sz="2000" b="0" dirty="0">
                <a:latin typeface="+mn-lt"/>
              </a:endParaRPr>
            </a:p>
          </p:txBody>
        </p:sp>
        <p:sp>
          <p:nvSpPr>
            <p:cNvPr id="76" name="Text Box 12"/>
            <p:cNvSpPr txBox="1">
              <a:spLocks noChangeArrowheads="1"/>
            </p:cNvSpPr>
            <p:nvPr/>
          </p:nvSpPr>
          <p:spPr bwMode="auto">
            <a:xfrm rot="2210072">
              <a:off x="5690653" y="5654332"/>
              <a:ext cx="25185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 dirty="0" smtClean="0">
                  <a:latin typeface="+mn-lt"/>
                </a:rPr>
                <a:t>Time (X Axis) Divisions</a:t>
              </a:r>
              <a:endParaRPr lang="en-US" altLang="en-US" sz="2000" b="0" dirty="0">
                <a:latin typeface="+mn-lt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 rot="2210072">
              <a:off x="4091194" y="5549479"/>
              <a:ext cx="24806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 dirty="0" smtClean="0">
                  <a:latin typeface="+mn-lt"/>
                </a:rPr>
                <a:t>CH 1 Y Axis Divisions</a:t>
              </a:r>
              <a:endParaRPr lang="en-US" altLang="en-US" sz="2000" b="0" dirty="0">
                <a:latin typeface="+mn-lt"/>
              </a:endParaRPr>
            </a:p>
          </p:txBody>
        </p: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 rot="2210072">
              <a:off x="4700792" y="5515474"/>
              <a:ext cx="24806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 dirty="0" smtClean="0">
                  <a:latin typeface="+mn-lt"/>
                </a:rPr>
                <a:t>CH 2 Y Axis Divisions</a:t>
              </a:r>
              <a:endParaRPr lang="en-US" altLang="en-US" sz="2000" b="0" dirty="0">
                <a:latin typeface="+mn-lt"/>
              </a:endParaRPr>
            </a:p>
          </p:txBody>
        </p:sp>
        <p:cxnSp>
          <p:nvCxnSpPr>
            <p:cNvPr id="79" name="Straight Arrow Connector 78"/>
            <p:cNvCxnSpPr>
              <a:stCxn id="76" idx="1"/>
            </p:cNvCxnSpPr>
            <p:nvPr/>
          </p:nvCxnSpPr>
          <p:spPr>
            <a:xfrm flipV="1">
              <a:off x="5942043" y="4601238"/>
              <a:ext cx="5776" cy="482813"/>
            </a:xfrm>
            <a:prstGeom prst="straightConnector1">
              <a:avLst/>
            </a:prstGeom>
            <a:ln w="34925"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7" idx="1"/>
            </p:cNvCxnSpPr>
            <p:nvPr/>
          </p:nvCxnSpPr>
          <p:spPr>
            <a:xfrm flipV="1">
              <a:off x="4338803" y="4613953"/>
              <a:ext cx="11733" cy="376600"/>
            </a:xfrm>
            <a:prstGeom prst="straightConnector1">
              <a:avLst/>
            </a:prstGeom>
            <a:ln w="34925"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8" idx="1"/>
            </p:cNvCxnSpPr>
            <p:nvPr/>
          </p:nvCxnSpPr>
          <p:spPr>
            <a:xfrm flipH="1" flipV="1">
              <a:off x="4940134" y="4595350"/>
              <a:ext cx="8267" cy="361198"/>
            </a:xfrm>
            <a:prstGeom prst="straightConnector1">
              <a:avLst/>
            </a:prstGeom>
            <a:ln w="34925"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9" idx="3"/>
            </p:cNvCxnSpPr>
            <p:nvPr/>
          </p:nvCxnSpPr>
          <p:spPr>
            <a:xfrm flipV="1">
              <a:off x="3477335" y="2981716"/>
              <a:ext cx="473429" cy="121190"/>
            </a:xfrm>
            <a:prstGeom prst="straightConnector1">
              <a:avLst/>
            </a:prstGeom>
            <a:ln w="34925"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 Box 12"/>
            <p:cNvSpPr txBox="1">
              <a:spLocks noChangeArrowheads="1"/>
            </p:cNvSpPr>
            <p:nvPr/>
          </p:nvSpPr>
          <p:spPr bwMode="auto">
            <a:xfrm>
              <a:off x="1441237" y="2918240"/>
              <a:ext cx="20360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1800" b="0" dirty="0" smtClean="0">
                  <a:latin typeface="+mn-lt"/>
                </a:rPr>
                <a:t>Channel Indicator</a:t>
              </a:r>
              <a:endParaRPr lang="en-US" altLang="en-US" sz="2000" b="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42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4231</TotalTime>
  <Words>221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Miller</dc:creator>
  <cp:lastModifiedBy>Mark Miller</cp:lastModifiedBy>
  <cp:revision>14</cp:revision>
  <dcterms:created xsi:type="dcterms:W3CDTF">2016-11-04T20:10:51Z</dcterms:created>
  <dcterms:modified xsi:type="dcterms:W3CDTF">2017-01-27T01:14:15Z</dcterms:modified>
</cp:coreProperties>
</file>