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95" r:id="rId2"/>
    <p:sldId id="392" r:id="rId3"/>
    <p:sldId id="393" r:id="rId4"/>
    <p:sldId id="394" r:id="rId5"/>
    <p:sldId id="369" r:id="rId6"/>
    <p:sldId id="372" r:id="rId7"/>
    <p:sldId id="373" r:id="rId8"/>
    <p:sldId id="374" r:id="rId9"/>
    <p:sldId id="375" r:id="rId10"/>
    <p:sldId id="371" r:id="rId11"/>
    <p:sldId id="376" r:id="rId12"/>
    <p:sldId id="377" r:id="rId13"/>
    <p:sldId id="379" r:id="rId14"/>
    <p:sldId id="370" r:id="rId15"/>
    <p:sldId id="381" r:id="rId16"/>
    <p:sldId id="364" r:id="rId17"/>
    <p:sldId id="365" r:id="rId18"/>
    <p:sldId id="366" r:id="rId19"/>
    <p:sldId id="363" r:id="rId20"/>
    <p:sldId id="303" r:id="rId21"/>
    <p:sldId id="306" r:id="rId22"/>
    <p:sldId id="307" r:id="rId23"/>
    <p:sldId id="355" r:id="rId24"/>
    <p:sldId id="304" r:id="rId25"/>
    <p:sldId id="274" r:id="rId26"/>
    <p:sldId id="308" r:id="rId27"/>
    <p:sldId id="309" r:id="rId28"/>
    <p:sldId id="310" r:id="rId29"/>
    <p:sldId id="382" r:id="rId30"/>
    <p:sldId id="388" r:id="rId31"/>
    <p:sldId id="383" r:id="rId32"/>
    <p:sldId id="384" r:id="rId33"/>
    <p:sldId id="389" r:id="rId34"/>
    <p:sldId id="385" r:id="rId35"/>
    <p:sldId id="387" r:id="rId36"/>
    <p:sldId id="287" r:id="rId37"/>
    <p:sldId id="286" r:id="rId38"/>
    <p:sldId id="3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93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 smtClean="0"/>
              <a:t>Quantity</a:t>
            </a:r>
            <a:r>
              <a:rPr lang="en-US" sz="3200" baseline="0" dirty="0" smtClean="0"/>
              <a:t> of C++ implementation needed for conformance</a:t>
            </a:r>
            <a:endParaRPr lang="en-US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Non-conforming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C++2x Library</c:v>
                </c:pt>
                <c:pt idx="1">
                  <c:v>C++2x Language</c:v>
                </c:pt>
                <c:pt idx="2">
                  <c:v>C++17 Library</c:v>
                </c:pt>
                <c:pt idx="3">
                  <c:v>C++17 Language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  <c:pt idx="2">
                  <c:v>20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67-4F49-8CAA-F0C4186628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Freestanding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C++2x Library</c:v>
                </c:pt>
                <c:pt idx="1">
                  <c:v>C++2x Language</c:v>
                </c:pt>
                <c:pt idx="2">
                  <c:v>C++17 Library</c:v>
                </c:pt>
                <c:pt idx="3">
                  <c:v>C++17 Language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40</c:v>
                </c:pt>
                <c:pt idx="2">
                  <c:v>70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67-4F49-8CAA-F0C4186628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Hosted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C++2x Library</c:v>
                </c:pt>
                <c:pt idx="1">
                  <c:v>C++2x Language</c:v>
                </c:pt>
                <c:pt idx="2">
                  <c:v>C++17 Library</c:v>
                </c:pt>
                <c:pt idx="3">
                  <c:v>C++17 Language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67-4F49-8CAA-F0C418662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419423536"/>
        <c:axId val="419426160"/>
      </c:barChart>
      <c:catAx>
        <c:axId val="41942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426160"/>
        <c:crosses val="autoZero"/>
        <c:auto val="1"/>
        <c:lblAlgn val="ctr"/>
        <c:lblOffset val="100"/>
        <c:noMultiLvlLbl val="0"/>
      </c:catAx>
      <c:valAx>
        <c:axId val="4194261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1942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 smtClean="0"/>
              <a:t>Quantity</a:t>
            </a:r>
            <a:r>
              <a:rPr lang="en-US" sz="3200" baseline="0" dirty="0" smtClean="0"/>
              <a:t> of C++ implementation needed for conformance</a:t>
            </a:r>
            <a:endParaRPr lang="en-US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Non-conforming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C++2x Library</c:v>
                </c:pt>
                <c:pt idx="1">
                  <c:v>C++2x Language</c:v>
                </c:pt>
                <c:pt idx="2">
                  <c:v>C++17 Library</c:v>
                </c:pt>
                <c:pt idx="3">
                  <c:v>C++17 Language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  <c:pt idx="2">
                  <c:v>20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67-4F49-8CAA-F0C4186628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Freestanding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C++2x Library</c:v>
                </c:pt>
                <c:pt idx="1">
                  <c:v>C++2x Language</c:v>
                </c:pt>
                <c:pt idx="2">
                  <c:v>C++17 Library</c:v>
                </c:pt>
                <c:pt idx="3">
                  <c:v>C++17 Language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40</c:v>
                </c:pt>
                <c:pt idx="2">
                  <c:v>70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67-4F49-8CAA-F0C4186628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Hosted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C++2x Library</c:v>
                </c:pt>
                <c:pt idx="1">
                  <c:v>C++2x Language</c:v>
                </c:pt>
                <c:pt idx="2">
                  <c:v>C++17 Library</c:v>
                </c:pt>
                <c:pt idx="3">
                  <c:v>C++17 Language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67-4F49-8CAA-F0C418662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419423536"/>
        <c:axId val="419426160"/>
      </c:barChart>
      <c:catAx>
        <c:axId val="41942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426160"/>
        <c:crosses val="autoZero"/>
        <c:auto val="1"/>
        <c:lblAlgn val="ctr"/>
        <c:lblOffset val="100"/>
        <c:noMultiLvlLbl val="0"/>
      </c:catAx>
      <c:valAx>
        <c:axId val="4194261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1942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B8151-82BA-481E-8609-9DD29BE3DEE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9D50B-12ED-4231-BBDF-3F7A8A29D15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Hosted language</a:t>
          </a:r>
          <a:endParaRPr lang="en-US" sz="2400" dirty="0">
            <a:solidFill>
              <a:schemeClr val="tx1"/>
            </a:solidFill>
          </a:endParaRPr>
        </a:p>
      </dgm:t>
    </dgm:pt>
    <dgm:pt modelId="{3053ADBF-3592-4C8F-A0B4-123DA98C5FB4}" type="parTrans" cxnId="{33C6F066-9EEB-40D6-AD45-3F3CCFB66E9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CFAA98-0A7A-41C8-8260-A5C9DEA5C1A6}" type="sibTrans" cxnId="{33C6F066-9EEB-40D6-AD45-3F3CCFB66E9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A31339-E4D2-4C88-B042-CF7136FE69D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OS-less</a:t>
          </a:r>
        </a:p>
        <a:p>
          <a:r>
            <a:rPr lang="en-US" sz="2400" dirty="0" smtClean="0">
              <a:solidFill>
                <a:schemeClr val="tx1"/>
              </a:solidFill>
            </a:rPr>
            <a:t>language</a:t>
          </a:r>
        </a:p>
      </dgm:t>
    </dgm:pt>
    <dgm:pt modelId="{45F38FCC-34A7-4762-9F21-C7C447462A9A}" type="parTrans" cxnId="{64CDD8DF-CCDE-44B2-B7FF-706FBFA2FC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E63243-4FEA-4B58-B545-A7E494CB28E9}" type="sibTrans" cxnId="{64CDD8DF-CCDE-44B2-B7FF-706FBFA2FC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A4672E-A222-432E-A0C1-7D06F771AE12}" type="pres">
      <dgm:prSet presAssocID="{62DB8151-82BA-481E-8609-9DD29BE3DEE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F149E5-7DBC-416A-951A-EAFC59C8AA27}" type="pres">
      <dgm:prSet presAssocID="{62DB8151-82BA-481E-8609-9DD29BE3DEE6}" presName="comp1" presStyleCnt="0"/>
      <dgm:spPr/>
    </dgm:pt>
    <dgm:pt modelId="{DD5860F7-7903-4BAF-BB66-44793438CF0B}" type="pres">
      <dgm:prSet presAssocID="{62DB8151-82BA-481E-8609-9DD29BE3DEE6}" presName="circle1" presStyleLbl="node1" presStyleIdx="0" presStyleCnt="2" custScaleX="114004"/>
      <dgm:spPr/>
      <dgm:t>
        <a:bodyPr/>
        <a:lstStyle/>
        <a:p>
          <a:endParaRPr lang="en-US"/>
        </a:p>
      </dgm:t>
    </dgm:pt>
    <dgm:pt modelId="{53BD334C-A36B-4DCD-AD23-EA3B95B49D23}" type="pres">
      <dgm:prSet presAssocID="{62DB8151-82BA-481E-8609-9DD29BE3DEE6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3B684-9D48-40F9-95A0-00CD46E96BC7}" type="pres">
      <dgm:prSet presAssocID="{62DB8151-82BA-481E-8609-9DD29BE3DEE6}" presName="comp2" presStyleCnt="0"/>
      <dgm:spPr/>
    </dgm:pt>
    <dgm:pt modelId="{53F178C3-7DC3-4C04-9A9B-5E5439E013B0}" type="pres">
      <dgm:prSet presAssocID="{62DB8151-82BA-481E-8609-9DD29BE3DEE6}" presName="circle2" presStyleLbl="node1" presStyleIdx="1" presStyleCnt="2" custScaleX="114012" custScaleY="89103" custLinFactNeighborX="660" custLinFactNeighborY="5449"/>
      <dgm:spPr/>
      <dgm:t>
        <a:bodyPr/>
        <a:lstStyle/>
        <a:p>
          <a:endParaRPr lang="en-US"/>
        </a:p>
      </dgm:t>
    </dgm:pt>
    <dgm:pt modelId="{4E4F5147-33B6-4B72-9073-569033BD8A20}" type="pres">
      <dgm:prSet presAssocID="{62DB8151-82BA-481E-8609-9DD29BE3DEE6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C6F066-9EEB-40D6-AD45-3F3CCFB66E95}" srcId="{62DB8151-82BA-481E-8609-9DD29BE3DEE6}" destId="{6629D50B-12ED-4231-BBDF-3F7A8A29D154}" srcOrd="0" destOrd="0" parTransId="{3053ADBF-3592-4C8F-A0B4-123DA98C5FB4}" sibTransId="{61CFAA98-0A7A-41C8-8260-A5C9DEA5C1A6}"/>
    <dgm:cxn modelId="{64CDD8DF-CCDE-44B2-B7FF-706FBFA2FC55}" srcId="{62DB8151-82BA-481E-8609-9DD29BE3DEE6}" destId="{46A31339-E4D2-4C88-B042-CF7136FE69DE}" srcOrd="1" destOrd="0" parTransId="{45F38FCC-34A7-4762-9F21-C7C447462A9A}" sibTransId="{64E63243-4FEA-4B58-B545-A7E494CB28E9}"/>
    <dgm:cxn modelId="{1E4E5F4D-024B-4A75-9DF2-ECF7EE7CB5A9}" type="presOf" srcId="{6629D50B-12ED-4231-BBDF-3F7A8A29D154}" destId="{53BD334C-A36B-4DCD-AD23-EA3B95B49D23}" srcOrd="1" destOrd="0" presId="urn:microsoft.com/office/officeart/2005/8/layout/venn2"/>
    <dgm:cxn modelId="{337A9123-B0B2-4224-B4AA-2197A4AFD519}" type="presOf" srcId="{46A31339-E4D2-4C88-B042-CF7136FE69DE}" destId="{4E4F5147-33B6-4B72-9073-569033BD8A20}" srcOrd="1" destOrd="0" presId="urn:microsoft.com/office/officeart/2005/8/layout/venn2"/>
    <dgm:cxn modelId="{3984789C-2744-41E4-BB06-EED4AA968EA2}" type="presOf" srcId="{6629D50B-12ED-4231-BBDF-3F7A8A29D154}" destId="{DD5860F7-7903-4BAF-BB66-44793438CF0B}" srcOrd="0" destOrd="0" presId="urn:microsoft.com/office/officeart/2005/8/layout/venn2"/>
    <dgm:cxn modelId="{BF7FB01D-7916-42B3-9424-A54E66D0715F}" type="presOf" srcId="{46A31339-E4D2-4C88-B042-CF7136FE69DE}" destId="{53F178C3-7DC3-4C04-9A9B-5E5439E013B0}" srcOrd="0" destOrd="0" presId="urn:microsoft.com/office/officeart/2005/8/layout/venn2"/>
    <dgm:cxn modelId="{064827BC-2DBC-4592-8612-1B540378CB22}" type="presOf" srcId="{62DB8151-82BA-481E-8609-9DD29BE3DEE6}" destId="{69A4672E-A222-432E-A0C1-7D06F771AE12}" srcOrd="0" destOrd="0" presId="urn:microsoft.com/office/officeart/2005/8/layout/venn2"/>
    <dgm:cxn modelId="{4800AED4-3654-423F-AF03-1A007BF9341D}" type="presParOf" srcId="{69A4672E-A222-432E-A0C1-7D06F771AE12}" destId="{20F149E5-7DBC-416A-951A-EAFC59C8AA27}" srcOrd="0" destOrd="0" presId="urn:microsoft.com/office/officeart/2005/8/layout/venn2"/>
    <dgm:cxn modelId="{5FBA17F4-2EBF-4DE1-A421-36B7020D71DB}" type="presParOf" srcId="{20F149E5-7DBC-416A-951A-EAFC59C8AA27}" destId="{DD5860F7-7903-4BAF-BB66-44793438CF0B}" srcOrd="0" destOrd="0" presId="urn:microsoft.com/office/officeart/2005/8/layout/venn2"/>
    <dgm:cxn modelId="{C35DAA11-7358-4EED-8376-51D4BD532B1B}" type="presParOf" srcId="{20F149E5-7DBC-416A-951A-EAFC59C8AA27}" destId="{53BD334C-A36B-4DCD-AD23-EA3B95B49D23}" srcOrd="1" destOrd="0" presId="urn:microsoft.com/office/officeart/2005/8/layout/venn2"/>
    <dgm:cxn modelId="{3D182B71-BE57-48C8-9F46-078CAAB0B739}" type="presParOf" srcId="{69A4672E-A222-432E-A0C1-7D06F771AE12}" destId="{2033B684-9D48-40F9-95A0-00CD46E96BC7}" srcOrd="1" destOrd="0" presId="urn:microsoft.com/office/officeart/2005/8/layout/venn2"/>
    <dgm:cxn modelId="{7D66B5CF-4703-460B-806A-9AC173F4ED55}" type="presParOf" srcId="{2033B684-9D48-40F9-95A0-00CD46E96BC7}" destId="{53F178C3-7DC3-4C04-9A9B-5E5439E013B0}" srcOrd="0" destOrd="0" presId="urn:microsoft.com/office/officeart/2005/8/layout/venn2"/>
    <dgm:cxn modelId="{87A69C44-BE2C-4DC8-AB3C-D656665CB208}" type="presParOf" srcId="{2033B684-9D48-40F9-95A0-00CD46E96BC7}" destId="{4E4F5147-33B6-4B72-9073-569033BD8A2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860F7-7903-4BAF-BB66-44793438CF0B}">
      <dsp:nvSpPr>
        <dsp:cNvPr id="0" name=""/>
        <dsp:cNvSpPr/>
      </dsp:nvSpPr>
      <dsp:spPr>
        <a:xfrm>
          <a:off x="304805" y="0"/>
          <a:ext cx="2946222" cy="2584315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Hosted language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004533" y="193823"/>
        <a:ext cx="1546766" cy="439333"/>
      </dsp:txXfrm>
    </dsp:sp>
    <dsp:sp modelId="{53F178C3-7DC3-4C04-9A9B-5E5439E013B0}">
      <dsp:nvSpPr>
        <dsp:cNvPr id="0" name=""/>
        <dsp:cNvSpPr/>
      </dsp:nvSpPr>
      <dsp:spPr>
        <a:xfrm>
          <a:off x="685798" y="857288"/>
          <a:ext cx="2209821" cy="1727026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OS-less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language</a:t>
          </a:r>
        </a:p>
      </dsp:txBody>
      <dsp:txXfrm>
        <a:off x="1009419" y="1289045"/>
        <a:ext cx="1562580" cy="86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D5A9A-A6BB-4C9C-9F3E-067A2051408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BE83C-BF1C-4AAE-90B6-7A39647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call out exceptions here, but the same holds true for the other features I call out in</a:t>
            </a:r>
            <a:r>
              <a:rPr lang="en-US" baseline="0" dirty="0" smtClean="0"/>
              <a:t> the “What gets cut” sections.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BE83C-BF1C-4AAE-90B6-7A39647D0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037A-52C2-4D92-A23D-EA3C524B6DC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7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B31C-0DAB-4C60-85E5-4F87F27F8597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C229-E4AA-4566-96F2-B0323723FC25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6316-3D4B-4BDD-ABC4-3597C14769C2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C618-A130-4F75-90F5-1727C803C184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4873-6787-42C2-80D3-48AB0938EE6C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86B-427D-4316-97D8-1A27A564D33F}" type="datetime1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1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28EF-04D5-4132-9BB1-2F7AF9CB8BE6}" type="datetime1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CCA-8E04-4718-B5FE-9466995545A5}" type="datetime1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571-0979-4581-A03D-9925D06809E5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8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E00A-2FE4-4E01-A225-1087C33213C6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D32A-5888-4E84-83A5-8E7CFF59036E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td.org/jtc1/sc22/wg21/docs/papers/2018/p1105r0.html#tony_noexce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ptional features in freestanding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RTTI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&amp;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 smtClean="0"/>
              <a:t>Locked </a:t>
            </a:r>
            <a:r>
              <a:rPr lang="en-US" dirty="0"/>
              <a:t>atomics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  <a:r>
              <a:rPr lang="en-US" dirty="0"/>
              <a:t> &amp; friends</a:t>
            </a:r>
          </a:p>
          <a:p>
            <a:r>
              <a:rPr lang="en-US" dirty="0"/>
              <a:t>Thread safe statics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thread_local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Floating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Global </a:t>
            </a:r>
            <a:r>
              <a:rPr lang="en-US" dirty="0" err="1" smtClean="0"/>
              <a:t>init</a:t>
            </a:r>
            <a:r>
              <a:rPr lang="en-US" dirty="0" smtClean="0"/>
              <a:t> and teardown </a:t>
            </a:r>
            <a:r>
              <a:rPr lang="en-US" dirty="0" smtClean="0"/>
              <a:t>*</a:t>
            </a:r>
          </a:p>
          <a:p>
            <a:r>
              <a:rPr lang="en-US" dirty="0"/>
              <a:t>Exceptions *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630680"/>
            <a:ext cx="3810000" cy="4206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73880" y="4097834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Optionally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Ill-formed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you use freestanding in an </a:t>
            </a:r>
            <a:r>
              <a:rPr lang="en-US" dirty="0" smtClean="0">
                <a:solidFill>
                  <a:srgbClr val="FF0000"/>
                </a:solidFill>
              </a:rPr>
              <a:t>OS kernel?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RTTI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&amp;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v</a:t>
            </a:r>
            <a:r>
              <a:rPr lang="en-US" dirty="0" smtClean="0"/>
              <a:t>irtual destructors</a:t>
            </a:r>
          </a:p>
          <a:p>
            <a:r>
              <a:rPr lang="en-US" dirty="0" smtClean="0"/>
              <a:t>Locked atomics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  <a:r>
              <a:rPr lang="en-US" dirty="0"/>
              <a:t> &amp; friends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thread_local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Thread </a:t>
            </a:r>
            <a:r>
              <a:rPr lang="en-US" dirty="0"/>
              <a:t>safe statics</a:t>
            </a:r>
          </a:p>
          <a:p>
            <a:r>
              <a:rPr lang="en-US" dirty="0" smtClean="0"/>
              <a:t>Floating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you use freestanding in an </a:t>
            </a:r>
            <a:r>
              <a:rPr lang="en-US" dirty="0" smtClean="0">
                <a:solidFill>
                  <a:srgbClr val="FF0000"/>
                </a:solidFill>
              </a:rPr>
              <a:t>OS kernel?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RTTI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&amp;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v</a:t>
            </a:r>
            <a:r>
              <a:rPr lang="en-US" dirty="0" smtClean="0"/>
              <a:t>irtual destructors</a:t>
            </a:r>
          </a:p>
          <a:p>
            <a:r>
              <a:rPr lang="en-US" dirty="0" smtClean="0"/>
              <a:t>Locked atomics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  <a:r>
              <a:rPr lang="en-US" dirty="0"/>
              <a:t> &amp; friends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thread_local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Thread </a:t>
            </a:r>
            <a:r>
              <a:rPr lang="en-US" dirty="0"/>
              <a:t>safe statics</a:t>
            </a:r>
          </a:p>
          <a:p>
            <a:r>
              <a:rPr lang="en-US" dirty="0" smtClean="0"/>
              <a:t>Floating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630680"/>
            <a:ext cx="3810000" cy="4206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73880" y="4097834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Doesn’t build successfully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you use freestanding in an </a:t>
            </a:r>
            <a:r>
              <a:rPr lang="en-US" dirty="0" smtClean="0">
                <a:solidFill>
                  <a:srgbClr val="FF0000"/>
                </a:solidFill>
              </a:rPr>
              <a:t>OS kernel?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RTTI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&amp;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v</a:t>
            </a:r>
            <a:r>
              <a:rPr lang="en-US" dirty="0" smtClean="0"/>
              <a:t>irtual destructors</a:t>
            </a:r>
          </a:p>
          <a:p>
            <a:r>
              <a:rPr lang="en-US" dirty="0" smtClean="0"/>
              <a:t>Locked atomics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  <a:r>
              <a:rPr lang="en-US" dirty="0"/>
              <a:t> &amp; friends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thread_local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Thread </a:t>
            </a:r>
            <a:r>
              <a:rPr lang="en-US" dirty="0"/>
              <a:t>safe statics</a:t>
            </a:r>
          </a:p>
          <a:p>
            <a:r>
              <a:rPr lang="en-US" dirty="0" smtClean="0"/>
              <a:t>Floating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4360" y="1600200"/>
            <a:ext cx="3810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9120" y="2819400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Does the wrong thing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you use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C++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rgbClr val="FF0000"/>
                </a:solidFill>
              </a:rPr>
              <a:t>signal handler?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RTTI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&amp;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strike="sngStrike" dirty="0"/>
              <a:t>v</a:t>
            </a:r>
            <a:r>
              <a:rPr lang="en-US" strike="sngStrike" dirty="0" smtClean="0"/>
              <a:t>irtual destructors</a:t>
            </a:r>
          </a:p>
          <a:p>
            <a:r>
              <a:rPr lang="en-US" dirty="0" smtClean="0"/>
              <a:t>Locked atomics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  <a:r>
              <a:rPr lang="en-US" dirty="0"/>
              <a:t> &amp; friends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thread_local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Thread </a:t>
            </a:r>
            <a:r>
              <a:rPr lang="en-US" dirty="0"/>
              <a:t>safe statics</a:t>
            </a:r>
          </a:p>
          <a:p>
            <a:r>
              <a:rPr lang="en-US" dirty="0" smtClean="0"/>
              <a:t>Floating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9120" y="2819400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Undefined behavior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600200"/>
            <a:ext cx="777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1600200"/>
            <a:ext cx="0" cy="419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57200" y="5791200"/>
            <a:ext cx="3733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191000" y="2819400"/>
            <a:ext cx="0" cy="2971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91000" y="2819400"/>
            <a:ext cx="403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29600" y="1600200"/>
            <a:ext cx="0" cy="12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89120" y="4573726"/>
            <a:ext cx="3535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signals not addressed by this paper.  This slide presented to demonstrate precedence.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16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revealed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399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(nearly) full language, and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(nearly) minimal subset of the library needed to support all the language </a:t>
            </a:r>
            <a:r>
              <a:rPr lang="en-US" dirty="0" smtClean="0"/>
              <a:t>features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2766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n-US" dirty="0" smtClean="0"/>
              <a:t>Ben’s interpretation of the revealed intent, vs. the stated intent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 useful definition for the </a:t>
            </a:r>
            <a:r>
              <a:rPr lang="en-US" dirty="0" err="1" smtClean="0"/>
              <a:t>STLPort</a:t>
            </a:r>
            <a:r>
              <a:rPr lang="en-US" dirty="0" smtClean="0"/>
              <a:t> use case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strength in 1994 [D&amp;E]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“I’ll examine some areas where C++ has </a:t>
            </a:r>
            <a:r>
              <a:rPr lang="en-US" smtClean="0"/>
              <a:t>fundamental strengths” </a:t>
            </a:r>
            <a:endParaRPr lang="en-US" dirty="0" smtClean="0"/>
          </a:p>
          <a:p>
            <a:r>
              <a:rPr lang="en-US" dirty="0" smtClean="0"/>
              <a:t>Higher-level systems programming</a:t>
            </a:r>
          </a:p>
          <a:p>
            <a:pPr lvl="1"/>
            <a:r>
              <a:rPr lang="en-US" dirty="0" smtClean="0"/>
              <a:t>“Examples are operating system kernels, […] compilers, […] and database systems.”</a:t>
            </a:r>
          </a:p>
          <a:p>
            <a:r>
              <a:rPr lang="en-US" dirty="0" smtClean="0"/>
              <a:t>Embedded Systems</a:t>
            </a:r>
          </a:p>
          <a:p>
            <a:pPr lvl="1"/>
            <a:r>
              <a:rPr lang="en-US" dirty="0" smtClean="0"/>
              <a:t>“[…] programs running on computerized devices such as cameras, cars, rockets, and telephone switches.”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Bjarne’s principles from 1994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you don’t use, you don’t pay for (zero-overhead rule</a:t>
            </a:r>
            <a:r>
              <a:rPr lang="en-US" dirty="0"/>
              <a:t>)” [D&amp;E]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dirty="0"/>
              <a:t>“Not a cycle, not a byte”</a:t>
            </a:r>
          </a:p>
          <a:p>
            <a:pPr marL="914400" lvl="2" indent="0" algn="ctr">
              <a:buNone/>
            </a:pPr>
            <a:r>
              <a:rPr lang="en-US" dirty="0"/>
              <a:t>Ville </a:t>
            </a:r>
            <a:r>
              <a:rPr lang="en-US" dirty="0" err="1"/>
              <a:t>Voutilainen</a:t>
            </a:r>
            <a:r>
              <a:rPr lang="en-US" dirty="0"/>
              <a:t>, WG21 EWG </a:t>
            </a:r>
            <a:r>
              <a:rPr lang="en-US" dirty="0" smtClean="0"/>
              <a:t>chair</a:t>
            </a:r>
          </a:p>
          <a:p>
            <a:r>
              <a:rPr lang="en-US" dirty="0" smtClean="0"/>
              <a:t>“All features must be affordable</a:t>
            </a:r>
            <a:r>
              <a:rPr lang="en-US" dirty="0"/>
              <a:t>” [D&amp;E]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Don’t try to force people</a:t>
            </a:r>
            <a:r>
              <a:rPr lang="en-US" dirty="0" smtClean="0"/>
              <a:t>” </a:t>
            </a:r>
            <a:r>
              <a:rPr lang="en-US" dirty="0"/>
              <a:t>[D&amp;E]</a:t>
            </a:r>
          </a:p>
          <a:p>
            <a:r>
              <a:rPr lang="en-US" dirty="0"/>
              <a:t>“C++ must be useful now” [D&amp;E]</a:t>
            </a:r>
          </a:p>
          <a:p>
            <a:r>
              <a:rPr lang="en-US" dirty="0" smtClean="0"/>
              <a:t>“</a:t>
            </a:r>
            <a:r>
              <a:rPr lang="en-US" dirty="0"/>
              <a:t>Use traditional (dumb) linkers</a:t>
            </a:r>
            <a:r>
              <a:rPr lang="en-US" dirty="0" smtClean="0"/>
              <a:t>” </a:t>
            </a:r>
            <a:r>
              <a:rPr lang="en-US" dirty="0"/>
              <a:t>[D&amp;E</a:t>
            </a:r>
            <a:r>
              <a:rPr lang="en-US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“Leave no room for a lower-level language below C++ (except assembler</a:t>
            </a:r>
            <a:r>
              <a:rPr lang="en-US" sz="5400" dirty="0" smtClean="0"/>
              <a:t>)”</a:t>
            </a:r>
          </a:p>
          <a:p>
            <a:pPr marL="0" indent="0" algn="ctr">
              <a:buNone/>
            </a:pPr>
            <a:r>
              <a:rPr lang="en-US" sz="5400" dirty="0" smtClean="0"/>
              <a:t>[</a:t>
            </a:r>
            <a:r>
              <a:rPr lang="en-US" sz="5400" dirty="0"/>
              <a:t>D&amp;E]</a:t>
            </a: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If your toolchain and environment do not permit &lt;insert feature here&gt;, you aren’t using “ISO C++”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“ISO C++” has left room for a lower-level language, “non-conforming C++”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fix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low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[compliance/2]</a:t>
            </a:r>
          </a:p>
          <a:p>
            <a:pPr marL="400050" lvl="1" indent="0" algn="just">
              <a:buNone/>
            </a:pPr>
            <a:r>
              <a:rPr lang="en-US" sz="3600" dirty="0" smtClean="0"/>
              <a:t>A </a:t>
            </a:r>
            <a:r>
              <a:rPr lang="en-US" sz="3600" dirty="0"/>
              <a:t>freestanding implementation has an implementation-defined set of headers. This set shall include </a:t>
            </a:r>
            <a:r>
              <a:rPr lang="en-US" sz="3600" b="1" dirty="0">
                <a:solidFill>
                  <a:srgbClr val="FF0000"/>
                </a:solidFill>
              </a:rPr>
              <a:t>at least </a:t>
            </a:r>
            <a:r>
              <a:rPr lang="en-US" sz="3600" dirty="0"/>
              <a:t>the headers shown in Table 19</a:t>
            </a:r>
            <a:r>
              <a:rPr lang="en-US" sz="3600" dirty="0" smtClean="0"/>
              <a:t>.</a:t>
            </a:r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r>
              <a:rPr lang="en-US" sz="3600" dirty="0" smtClean="0"/>
              <a:t>Implementations may (and usually do) provide more than the minimum.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</a:t>
            </a:r>
            <a:r>
              <a:rPr lang="en-US" dirty="0" err="1"/>
              <a:t>init</a:t>
            </a:r>
            <a:r>
              <a:rPr lang="en-US" dirty="0"/>
              <a:t> and </a:t>
            </a:r>
            <a:r>
              <a:rPr lang="en-US" dirty="0" smtClean="0"/>
              <a:t>teardown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C++98 freestanding already makes this implementation defined</a:t>
            </a:r>
          </a:p>
          <a:p>
            <a:r>
              <a:rPr lang="en-US" dirty="0" smtClean="0"/>
              <a:t>Zero initialization, static initialization, and dynamic initialization, and non-local object destruction are all implementation defined</a:t>
            </a:r>
          </a:p>
          <a:p>
            <a:r>
              <a:rPr lang="en-US" dirty="0" smtClean="0"/>
              <a:t>Potentially unwanted code that runs before or after the entry point is hard to optimize out, and not zero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library writers the tools to write portable libraries for freestanding environments</a:t>
            </a:r>
          </a:p>
          <a:p>
            <a:r>
              <a:rPr lang="en-US" dirty="0"/>
              <a:t>Libraries written against the freestanding subset should have </a:t>
            </a:r>
            <a:r>
              <a:rPr lang="en-US" dirty="0" smtClean="0"/>
              <a:t>compatible (the same?) </a:t>
            </a:r>
            <a:r>
              <a:rPr lang="en-US" dirty="0"/>
              <a:t>semantics when used in a hosted environment</a:t>
            </a:r>
          </a:p>
          <a:p>
            <a:pPr lvl="1"/>
            <a:r>
              <a:rPr lang="en-US" b="1" dirty="0" smtClean="0"/>
              <a:t>C++ subset, not a fork</a:t>
            </a:r>
          </a:p>
          <a:p>
            <a:r>
              <a:rPr lang="en-US" dirty="0"/>
              <a:t>Improve warning and error quality for freestanding developers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goals (</a:t>
            </a:r>
            <a:r>
              <a:rPr lang="en-US" dirty="0" err="1" smtClean="0"/>
              <a:t>pt</a:t>
            </a:r>
            <a:r>
              <a:rPr lang="en-US" dirty="0" smtClean="0"/>
              <a:t>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a standard library for systems with ~8 KB+ of RAM</a:t>
            </a:r>
          </a:p>
          <a:p>
            <a:r>
              <a:rPr lang="en-US" dirty="0" smtClean="0"/>
              <a:t>Have a list of freestanding functionality that developers can reference, rather than relying on hearsay and experiments</a:t>
            </a:r>
          </a:p>
          <a:p>
            <a:r>
              <a:rPr lang="en-US" dirty="0" smtClean="0"/>
              <a:t>Avoid </a:t>
            </a:r>
            <a:r>
              <a:rPr lang="en-US" dirty="0"/>
              <a:t>standardizing portability traps as part of the freestanding library</a:t>
            </a:r>
          </a:p>
          <a:p>
            <a:r>
              <a:rPr lang="en-US" dirty="0" smtClean="0"/>
              <a:t>A lowest common denominator library &amp; language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</a:t>
            </a:r>
            <a:r>
              <a:rPr lang="en-US" dirty="0" smtClean="0">
                <a:solidFill>
                  <a:srgbClr val="FF0000"/>
                </a:solidFill>
              </a:rPr>
              <a:t>non-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providing </a:t>
            </a:r>
            <a:r>
              <a:rPr lang="en-US" dirty="0"/>
              <a:t>runtime </a:t>
            </a:r>
            <a:r>
              <a:rPr lang="en-US" dirty="0" smtClean="0"/>
              <a:t>sized containers</a:t>
            </a:r>
          </a:p>
          <a:p>
            <a:r>
              <a:rPr lang="en-US" dirty="0" smtClean="0"/>
              <a:t>Not exposing all the library support for language features</a:t>
            </a:r>
          </a:p>
          <a:p>
            <a:r>
              <a:rPr lang="en-US" dirty="0" smtClean="0"/>
              <a:t>Not optimizing for ease of toolchain implementation</a:t>
            </a:r>
          </a:p>
          <a:p>
            <a:pPr lvl="1"/>
            <a:r>
              <a:rPr lang="en-US" dirty="0" smtClean="0"/>
              <a:t>This is not EC++ / ETC++ from the 90’s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</a:t>
            </a:r>
            <a:r>
              <a:rPr lang="en-US" dirty="0" smtClean="0">
                <a:solidFill>
                  <a:srgbClr val="FF0000"/>
                </a:solidFill>
              </a:rPr>
              <a:t>non-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marking entire headers as freestanding or not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Half of a header may be freestanding</a:t>
            </a:r>
          </a:p>
          <a:p>
            <a:r>
              <a:rPr lang="en-US" dirty="0" smtClean="0"/>
              <a:t>Not marking entire classes freestanding or not</a:t>
            </a:r>
          </a:p>
          <a:p>
            <a:r>
              <a:rPr lang="en-US" dirty="0" smtClean="0"/>
              <a:t>Not avoiding dependencies on hosted C functions</a:t>
            </a:r>
          </a:p>
          <a:p>
            <a:pPr lvl="1"/>
            <a:r>
              <a:rPr lang="en-US" dirty="0" smtClean="0"/>
              <a:t>i.e.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 smtClean="0"/>
              <a:t> isn’t C11 freestanding, but we use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590800"/>
            <a:ext cx="82296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                  The </a:t>
            </a:r>
            <a:r>
              <a:rPr lang="en-US" sz="3200" dirty="0"/>
              <a:t>(nearly) maximal subset of the library that </a:t>
            </a:r>
            <a:r>
              <a:rPr lang="en-US" sz="3200" dirty="0" smtClean="0"/>
              <a:t>does</a:t>
            </a:r>
          </a:p>
          <a:p>
            <a:pPr algn="ctr"/>
            <a:r>
              <a:rPr lang="en-US" sz="3200" dirty="0" smtClean="0"/>
              <a:t>not </a:t>
            </a:r>
            <a:r>
              <a:rPr lang="en-US" sz="3200" dirty="0"/>
              <a:t>require an </a:t>
            </a:r>
            <a:r>
              <a:rPr lang="en-US" sz="3200" dirty="0" smtClean="0"/>
              <a:t>OS or </a:t>
            </a:r>
            <a:r>
              <a:rPr lang="en-US" sz="3200" dirty="0"/>
              <a:t>space </a:t>
            </a:r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 term freestanding </a:t>
            </a:r>
            <a:r>
              <a:rPr lang="en-US" dirty="0" smtClean="0">
                <a:solidFill>
                  <a:srgbClr val="FF0000"/>
                </a:solidFill>
              </a:rPr>
              <a:t>library</a:t>
            </a:r>
            <a:r>
              <a:rPr lang="en-US" dirty="0" smtClean="0"/>
              <a:t> vision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24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038605" y="4175706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5077" tIns="478834" rIns="515077" bIns="478834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dirty="0" smtClean="0"/>
              <a:t>OS-less</a:t>
            </a:r>
          </a:p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 smtClean="0"/>
          </a:p>
        </p:txBody>
      </p:sp>
    </p:spTree>
    <p:extLst>
      <p:ext uri="{BB962C8B-B14F-4D97-AF65-F5344CB8AC3E}">
        <p14:creationId xmlns:p14="http://schemas.microsoft.com/office/powerpoint/2010/main" val="18849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The (nearly) minimal subset of the library needed to support all the language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590800"/>
            <a:ext cx="82296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along with the (nearly) maximal subset of the library that </a:t>
            </a:r>
            <a:r>
              <a:rPr lang="en-US" sz="3200" dirty="0" smtClean="0"/>
              <a:t>does</a:t>
            </a:r>
          </a:p>
          <a:p>
            <a:pPr algn="ctr"/>
            <a:r>
              <a:rPr lang="en-US" sz="3200" dirty="0" smtClean="0"/>
              <a:t>not </a:t>
            </a:r>
            <a:r>
              <a:rPr lang="en-US" sz="3200" dirty="0"/>
              <a:t>require an OS or space </a:t>
            </a:r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C++20 freestanding vision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25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057400" y="4175700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8887" tIns="482644" rIns="518887" bIns="482644" numCol="1" spcCol="1270" anchor="ctr" anchorCtr="0">
            <a:noAutofit/>
          </a:bodyPr>
          <a:lstStyle/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Language Support</a:t>
            </a:r>
          </a:p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038605" y="4175706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5077" tIns="478834" rIns="515077" bIns="478834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dirty="0" smtClean="0"/>
              <a:t>OS-less</a:t>
            </a:r>
          </a:p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 smtClean="0"/>
          </a:p>
        </p:txBody>
      </p:sp>
    </p:spTree>
    <p:extLst>
      <p:ext uri="{BB962C8B-B14F-4D97-AF65-F5344CB8AC3E}">
        <p14:creationId xmlns:p14="http://schemas.microsoft.com/office/powerpoint/2010/main" val="21044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trike="sngStrike" dirty="0" smtClean="0">
                <a:solidFill>
                  <a:srgbClr val="FF0000"/>
                </a:solidFill>
              </a:rPr>
              <a:t>The (nearly) minimal subset of the library needed to support all the language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590800"/>
            <a:ext cx="82296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strike="sngStrike" dirty="0">
                <a:solidFill>
                  <a:srgbClr val="FF0000"/>
                </a:solidFill>
              </a:rPr>
              <a:t>along with </a:t>
            </a:r>
            <a:r>
              <a:rPr lang="en-US" sz="3200" dirty="0"/>
              <a:t>the (nearly) maximal subset of the library that </a:t>
            </a:r>
            <a:r>
              <a:rPr lang="en-US" sz="3200" dirty="0" smtClean="0"/>
              <a:t>does</a:t>
            </a:r>
          </a:p>
          <a:p>
            <a:pPr algn="ctr"/>
            <a:r>
              <a:rPr lang="en-US" sz="3200" dirty="0" smtClean="0"/>
              <a:t>not </a:t>
            </a:r>
            <a:r>
              <a:rPr lang="en-US" sz="3200" dirty="0"/>
              <a:t>require an OS or space </a:t>
            </a:r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26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057400" y="4175700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8887" tIns="482644" rIns="518887" bIns="482644" numCol="1" spcCol="1270" anchor="ctr" anchorCtr="0">
            <a:noAutofit/>
          </a:bodyPr>
          <a:lstStyle/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strike="sngStrike" kern="1200" dirty="0" smtClean="0">
                <a:solidFill>
                  <a:srgbClr val="FF0000"/>
                </a:solidFill>
              </a:rPr>
              <a:t>Language Support</a:t>
            </a:r>
          </a:p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kern="1200" dirty="0"/>
          </a:p>
        </p:txBody>
      </p:sp>
      <p:sp>
        <p:nvSpPr>
          <p:cNvPr id="8" name="Freeform 7"/>
          <p:cNvSpPr/>
          <p:nvPr/>
        </p:nvSpPr>
        <p:spPr>
          <a:xfrm>
            <a:off x="4038605" y="4175706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5077" tIns="478834" rIns="515077" bIns="478834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dirty="0" smtClean="0"/>
              <a:t>OS-less</a:t>
            </a:r>
          </a:p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 smtClean="0"/>
          </a:p>
        </p:txBody>
      </p:sp>
    </p:spTree>
    <p:extLst>
      <p:ext uri="{BB962C8B-B14F-4D97-AF65-F5344CB8AC3E}">
        <p14:creationId xmlns:p14="http://schemas.microsoft.com/office/powerpoint/2010/main" val="7852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590800"/>
            <a:ext cx="82296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                  The </a:t>
            </a:r>
            <a:r>
              <a:rPr lang="en-US" sz="3200" dirty="0"/>
              <a:t>(nearly) maximal subset of the library that </a:t>
            </a:r>
            <a:r>
              <a:rPr lang="en-US" sz="3200" dirty="0" smtClean="0"/>
              <a:t>does</a:t>
            </a:r>
          </a:p>
          <a:p>
            <a:pPr algn="ctr"/>
            <a:r>
              <a:rPr lang="en-US" sz="3200" dirty="0" smtClean="0"/>
              <a:t>not </a:t>
            </a:r>
            <a:r>
              <a:rPr lang="en-US" sz="3200" dirty="0"/>
              <a:t>require an </a:t>
            </a:r>
            <a:r>
              <a:rPr lang="en-US" sz="3200" dirty="0" smtClean="0"/>
              <a:t>OS or </a:t>
            </a:r>
            <a:r>
              <a:rPr lang="en-US" sz="3200" dirty="0"/>
              <a:t>space </a:t>
            </a:r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27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038605" y="4175706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5077" tIns="478834" rIns="515077" bIns="478834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dirty="0" smtClean="0"/>
              <a:t>OS-less</a:t>
            </a:r>
          </a:p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 smtClean="0"/>
          </a:p>
        </p:txBody>
      </p:sp>
    </p:spTree>
    <p:extLst>
      <p:ext uri="{BB962C8B-B14F-4D97-AF65-F5344CB8AC3E}">
        <p14:creationId xmlns:p14="http://schemas.microsoft.com/office/powerpoint/2010/main" val="31329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590800"/>
            <a:ext cx="82296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                  The </a:t>
            </a:r>
            <a:r>
              <a:rPr lang="en-US" sz="3200" dirty="0"/>
              <a:t>(nearly) maximal subset of the </a:t>
            </a:r>
            <a:r>
              <a:rPr lang="en-US" sz="3200" dirty="0" smtClean="0"/>
              <a:t>library </a:t>
            </a:r>
            <a:r>
              <a:rPr lang="en-US" sz="3200" dirty="0"/>
              <a:t>that </a:t>
            </a:r>
            <a:r>
              <a:rPr lang="en-US" sz="3200" dirty="0" smtClean="0"/>
              <a:t>does</a:t>
            </a:r>
          </a:p>
          <a:p>
            <a:pPr algn="ctr"/>
            <a:r>
              <a:rPr lang="en-US" sz="3200" dirty="0" smtClean="0"/>
              <a:t>not </a:t>
            </a:r>
            <a:r>
              <a:rPr lang="en-US" sz="3200" dirty="0"/>
              <a:t>require an </a:t>
            </a:r>
            <a:r>
              <a:rPr lang="en-US" sz="3200" dirty="0" smtClean="0"/>
              <a:t>OS or </a:t>
            </a:r>
            <a:r>
              <a:rPr lang="en-US" sz="3200" dirty="0"/>
              <a:t>space </a:t>
            </a:r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071592"/>
            <a:ext cx="24384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language and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28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038605" y="4175706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5077" tIns="478834" rIns="515077" bIns="478834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dirty="0" smtClean="0"/>
              <a:t>OS-less</a:t>
            </a:r>
          </a:p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dirty="0"/>
              <a:t>l</a:t>
            </a:r>
            <a:r>
              <a:rPr lang="en-US" sz="3000" kern="1200" dirty="0" smtClean="0"/>
              <a:t>ibrary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31547951"/>
              </p:ext>
            </p:extLst>
          </p:nvPr>
        </p:nvGraphicFramePr>
        <p:xfrm>
          <a:off x="609600" y="4137159"/>
          <a:ext cx="3555834" cy="258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037469"/>
              </p:ext>
            </p:extLst>
          </p:nvPr>
        </p:nvGraphicFramePr>
        <p:xfrm>
          <a:off x="457200" y="304800"/>
          <a:ext cx="8229600" cy="582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3581400"/>
            <a:ext cx="8686800" cy="1981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exceptions are off…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still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atch</a:t>
            </a:r>
            <a:r>
              <a:rPr lang="en-US" dirty="0" smtClean="0"/>
              <a:t> acts like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hrow</a:t>
            </a:r>
            <a:r>
              <a:rPr lang="en-US" dirty="0" smtClean="0"/>
              <a:t> is UB</a:t>
            </a:r>
          </a:p>
          <a:p>
            <a:pPr lvl="1"/>
            <a:r>
              <a:rPr lang="en-US" dirty="0" smtClean="0"/>
              <a:t>This allows more hosted / freestanding interop</a:t>
            </a:r>
          </a:p>
          <a:p>
            <a:pPr lvl="1"/>
            <a:r>
              <a:rPr lang="en-US" dirty="0" smtClean="0"/>
              <a:t>Also allows for more aggressive compiler optimizations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&lt;exception&gt;</a:t>
            </a:r>
            <a:r>
              <a:rPr lang="en-US" dirty="0" smtClean="0"/>
              <a:t> hierarchy still present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exception_ptr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uncaught_exceptions</a:t>
            </a:r>
            <a:r>
              <a:rPr lang="en-US" dirty="0" smtClean="0"/>
              <a:t>, and many other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exception&gt;</a:t>
            </a:r>
            <a:r>
              <a:rPr lang="en-US" dirty="0" smtClean="0"/>
              <a:t> facilities gone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582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Precedent for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precedent:</a:t>
            </a:r>
          </a:p>
          <a:p>
            <a:pPr lvl="1"/>
            <a:r>
              <a:rPr lang="en-US" dirty="0" smtClean="0"/>
              <a:t>Embedded C++, performance TR</a:t>
            </a:r>
          </a:p>
          <a:p>
            <a:r>
              <a:rPr lang="en-US" dirty="0" smtClean="0"/>
              <a:t>Existing freestanding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onstexpr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Signal safe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against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subset will fracture our user base”</a:t>
            </a:r>
          </a:p>
          <a:p>
            <a:pPr lvl="1"/>
            <a:r>
              <a:rPr lang="en-US" dirty="0" smtClean="0"/>
              <a:t>Too late.  The user base has been fractured for 20+ years along these lines</a:t>
            </a:r>
          </a:p>
          <a:p>
            <a:r>
              <a:rPr lang="en-US" dirty="0" smtClean="0"/>
              <a:t>“A dialect will be burdensome to implementations”</a:t>
            </a:r>
          </a:p>
          <a:p>
            <a:pPr lvl="1"/>
            <a:r>
              <a:rPr lang="en-US" dirty="0" smtClean="0"/>
              <a:t>Implementations are only required to provide one conforming implementation</a:t>
            </a:r>
          </a:p>
          <a:p>
            <a:pPr lvl="1"/>
            <a:r>
              <a:rPr lang="en-US" dirty="0" smtClean="0"/>
              <a:t>Most of the feature toggles are already implemented in shipping compilers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against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“Everybody wants a different subset”</a:t>
            </a:r>
          </a:p>
          <a:p>
            <a:pPr lvl="1"/>
            <a:r>
              <a:rPr lang="en-US" dirty="0" smtClean="0"/>
              <a:t>That’s why we define the lowest common denominator</a:t>
            </a:r>
          </a:p>
          <a:p>
            <a:pPr lvl="1"/>
            <a:r>
              <a:rPr lang="en-US" dirty="0" smtClean="0"/>
              <a:t>Implementations are encouraged to provide opt-ins to the features that the user can afford</a:t>
            </a:r>
          </a:p>
          <a:p>
            <a:r>
              <a:rPr lang="en-US" dirty="0" smtClean="0"/>
              <a:t>“How does this mesh with guides like MISRA?”</a:t>
            </a:r>
          </a:p>
          <a:p>
            <a:pPr lvl="1"/>
            <a:r>
              <a:rPr lang="en-US" dirty="0" smtClean="0"/>
              <a:t>This is not a style guide.  This proposal keeps the things that are technologically reasonable, then trusts the user to do the right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against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“A subset will be burdensome on the committee”</a:t>
            </a:r>
          </a:p>
          <a:p>
            <a:pPr lvl="1"/>
            <a:r>
              <a:rPr lang="en-US" dirty="0" smtClean="0"/>
              <a:t>For the language, we should generally strive for freestanding anyway.  When that isn’t appropriate, we only need mention that it isn’t allowed.</a:t>
            </a:r>
          </a:p>
          <a:p>
            <a:pPr lvl="1"/>
            <a:r>
              <a:rPr lang="en-US" dirty="0" smtClean="0"/>
              <a:t>For the library, only features that naturally lend themselves to freestanding need to be marked as such.</a:t>
            </a:r>
          </a:p>
          <a:p>
            <a:pPr lvl="1"/>
            <a:r>
              <a:rPr lang="en-US" dirty="0" smtClean="0"/>
              <a:t>The burden should be minimal, so long as we stick with a subset and not a fork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against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“Isn’t this just Embedded C++ all over again?”</a:t>
            </a:r>
          </a:p>
          <a:p>
            <a:pPr lvl="1"/>
            <a:r>
              <a:rPr lang="en-US" dirty="0" smtClean="0"/>
              <a:t>This isn’t optimizing for ease of implementation.</a:t>
            </a:r>
          </a:p>
          <a:p>
            <a:pPr lvl="2"/>
            <a:r>
              <a:rPr lang="en-US" dirty="0" smtClean="0"/>
              <a:t>For example, this proposal keeps namespaces and templates</a:t>
            </a:r>
          </a:p>
          <a:p>
            <a:pPr lvl="1"/>
            <a:r>
              <a:rPr lang="en-US" dirty="0" smtClean="0"/>
              <a:t>This is aiming for compatible semantics across freestanding and hosted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C++03 didn’t consider threads.  Despite that, threads existed in the wild.  C++11 adapted.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C++17 doesn’t strongly consider kernel or embedded programming.  We can make future C++ standards do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[D&amp;E] </a:t>
            </a:r>
            <a:r>
              <a:rPr lang="en-US" dirty="0" err="1" smtClean="0"/>
              <a:t>Stroustrup</a:t>
            </a:r>
            <a:r>
              <a:rPr lang="en-US" dirty="0" smtClean="0"/>
              <a:t>, Bjarne. The Design and Evolution of C++. 1994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Poll 1: We should REMOVE freestanding from the standard</a:t>
            </a:r>
          </a:p>
          <a:p>
            <a:r>
              <a:rPr lang="en-US" dirty="0" smtClean="0"/>
              <a:t>Poll 2: We should MODIFY freestanding along the lines of the paper</a:t>
            </a:r>
          </a:p>
          <a:p>
            <a:r>
              <a:rPr lang="en-US" dirty="0" smtClean="0"/>
              <a:t>Poll 3: </a:t>
            </a:r>
            <a:r>
              <a:rPr lang="en-US" dirty="0" err="1" smtClean="0"/>
              <a:t>noexcept</a:t>
            </a:r>
            <a:r>
              <a:rPr lang="en-US" dirty="0" smtClean="0"/>
              <a:t> should behave differently in environments without exceptions, along the lines of the paper</a:t>
            </a:r>
          </a:p>
          <a:p>
            <a:r>
              <a:rPr lang="en-US" dirty="0" smtClean="0"/>
              <a:t>Poll 4: throw is UB?</a:t>
            </a:r>
          </a:p>
          <a:p>
            <a:r>
              <a:rPr lang="en-US" dirty="0" smtClean="0"/>
              <a:t>Poll 5: throw is ill-formed?</a:t>
            </a:r>
          </a:p>
          <a:p>
            <a:r>
              <a:rPr lang="en-US" dirty="0" smtClean="0"/>
              <a:t>Poll 6: throw calls </a:t>
            </a:r>
            <a:r>
              <a:rPr lang="en-US" dirty="0" err="1" smtClean="0"/>
              <a:t>std</a:t>
            </a:r>
            <a:r>
              <a:rPr lang="en-US" dirty="0" smtClean="0"/>
              <a:t>::terminate?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oexcept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default to </a:t>
            </a:r>
            <a:r>
              <a:rPr lang="en-US" dirty="0" err="1"/>
              <a:t>noexcept</a:t>
            </a:r>
            <a:r>
              <a:rPr lang="en-US" dirty="0"/>
              <a:t>(true)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www.open-std.org/jtc1/sc22/wg21/docs/papers/2018/p1105r0.html#tony_noexcept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definition of freestanding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intro.compliance</a:t>
            </a:r>
            <a:r>
              <a:rPr lang="en-US" dirty="0" smtClean="0"/>
              <a:t>]</a:t>
            </a:r>
          </a:p>
          <a:p>
            <a:pPr marL="400050" lvl="1" indent="0" algn="just">
              <a:buNone/>
            </a:pPr>
            <a:r>
              <a:rPr lang="en-US" sz="4000" dirty="0" smtClean="0"/>
              <a:t>[…]A </a:t>
            </a:r>
            <a:r>
              <a:rPr lang="en-US" sz="4000" dirty="0"/>
              <a:t>freestanding implementation is one in which execution may take place without the benefit of an operating </a:t>
            </a:r>
            <a:r>
              <a:rPr lang="en-US" sz="4000" dirty="0" smtClean="0"/>
              <a:t>system[…]</a:t>
            </a:r>
          </a:p>
          <a:p>
            <a:pPr marL="0" indent="0" algn="ctr">
              <a:buNone/>
            </a:pPr>
            <a:r>
              <a:rPr lang="en-US" dirty="0" smtClean="0"/>
              <a:t>- The stated intent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you use freestanding </a:t>
            </a:r>
            <a:r>
              <a:rPr lang="en-US" dirty="0" smtClean="0">
                <a:solidFill>
                  <a:srgbClr val="FF0000"/>
                </a:solidFill>
              </a:rPr>
              <a:t>without an OS?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RTTI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&amp;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virtual destructors</a:t>
            </a:r>
          </a:p>
          <a:p>
            <a:r>
              <a:rPr lang="en-US" dirty="0"/>
              <a:t>Locked atomics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  <a:r>
              <a:rPr lang="en-US" dirty="0" smtClean="0"/>
              <a:t> </a:t>
            </a:r>
            <a:r>
              <a:rPr lang="en-US" dirty="0"/>
              <a:t>&amp; friends</a:t>
            </a:r>
          </a:p>
          <a:p>
            <a:r>
              <a:rPr lang="en-US" dirty="0" smtClean="0"/>
              <a:t>Thread </a:t>
            </a:r>
            <a:r>
              <a:rPr lang="en-US" dirty="0"/>
              <a:t>safe </a:t>
            </a:r>
            <a:r>
              <a:rPr lang="en-US" dirty="0" smtClean="0"/>
              <a:t>statics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thread_local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you use freestanding </a:t>
            </a:r>
            <a:r>
              <a:rPr lang="en-US" dirty="0" smtClean="0">
                <a:solidFill>
                  <a:srgbClr val="FF0000"/>
                </a:solidFill>
              </a:rPr>
              <a:t>without an OS?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RTTI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&amp;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 smtClean="0"/>
              <a:t>virtual destructors</a:t>
            </a:r>
          </a:p>
          <a:p>
            <a:r>
              <a:rPr lang="en-US" dirty="0" smtClean="0"/>
              <a:t>Locked atomics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  <a:r>
              <a:rPr lang="en-US" dirty="0"/>
              <a:t> &amp; friends</a:t>
            </a:r>
          </a:p>
          <a:p>
            <a:r>
              <a:rPr lang="en-US" dirty="0" smtClean="0"/>
              <a:t>Thread </a:t>
            </a:r>
            <a:r>
              <a:rPr lang="en-US" dirty="0"/>
              <a:t>safe </a:t>
            </a:r>
            <a:r>
              <a:rPr lang="en-US" dirty="0" smtClean="0"/>
              <a:t>statics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thread_local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30680"/>
            <a:ext cx="3810000" cy="4206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73880" y="4097834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Doesn’t build successfully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you use freestanding </a:t>
            </a:r>
            <a:r>
              <a:rPr lang="en-US" dirty="0" smtClean="0">
                <a:solidFill>
                  <a:srgbClr val="FF0000"/>
                </a:solidFill>
              </a:rPr>
              <a:t>without an OS?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RTTI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&amp;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 smtClean="0"/>
              <a:t>virtual destructors</a:t>
            </a:r>
          </a:p>
          <a:p>
            <a:r>
              <a:rPr lang="en-US" dirty="0" smtClean="0"/>
              <a:t>Locked atomics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  <a:r>
              <a:rPr lang="en-US" dirty="0"/>
              <a:t> &amp; friends</a:t>
            </a:r>
          </a:p>
          <a:p>
            <a:r>
              <a:rPr lang="en-US" dirty="0" smtClean="0"/>
              <a:t>Thread </a:t>
            </a:r>
            <a:r>
              <a:rPr lang="en-US" dirty="0"/>
              <a:t>safe </a:t>
            </a:r>
            <a:r>
              <a:rPr lang="en-US" dirty="0" smtClean="0"/>
              <a:t>statics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thread_local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1600200"/>
            <a:ext cx="3581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2209800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Corrupts thread control block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you use freestanding </a:t>
            </a:r>
            <a:r>
              <a:rPr lang="en-US" dirty="0" smtClean="0">
                <a:solidFill>
                  <a:srgbClr val="FF0000"/>
                </a:solidFill>
              </a:rPr>
              <a:t>without an OS?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RTTI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 &amp;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 smtClean="0"/>
              <a:t>virtual destructors</a:t>
            </a:r>
          </a:p>
          <a:p>
            <a:r>
              <a:rPr lang="en-US" dirty="0" smtClean="0"/>
              <a:t>Locked atomics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  <a:r>
              <a:rPr lang="en-US" dirty="0"/>
              <a:t> &amp; friends</a:t>
            </a:r>
          </a:p>
          <a:p>
            <a:r>
              <a:rPr lang="en-US" dirty="0" smtClean="0"/>
              <a:t>Thread </a:t>
            </a:r>
            <a:r>
              <a:rPr lang="en-US" dirty="0"/>
              <a:t>safe </a:t>
            </a:r>
            <a:r>
              <a:rPr lang="en-US" dirty="0" smtClean="0"/>
              <a:t>statics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thread_local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73880" y="4097834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Bloats code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360" y="3373141"/>
            <a:ext cx="2895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23412</TotalTime>
  <Words>1529</Words>
  <Application>Microsoft Office PowerPoint</Application>
  <PresentationFormat>On-screen Show (4:3)</PresentationFormat>
  <Paragraphs>291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Office Theme</vt:lpstr>
      <vt:lpstr>Optional features in freestanding</vt:lpstr>
      <vt:lpstr>Global init and teardown</vt:lpstr>
      <vt:lpstr>Exceptions</vt:lpstr>
      <vt:lpstr>noexcept changes</vt:lpstr>
      <vt:lpstr>Standard definition of freestanding</vt:lpstr>
      <vt:lpstr>What happens when you use freestanding without an OS?</vt:lpstr>
      <vt:lpstr>What happens when you use freestanding without an OS?</vt:lpstr>
      <vt:lpstr>What happens when you use freestanding without an OS?</vt:lpstr>
      <vt:lpstr>What happens when you use freestanding without an OS?</vt:lpstr>
      <vt:lpstr>What happens when you use freestanding in an OS kernel?</vt:lpstr>
      <vt:lpstr>What happens when you use freestanding in an OS kernel?</vt:lpstr>
      <vt:lpstr>What happens when you use freestanding in an OS kernel?</vt:lpstr>
      <vt:lpstr>What happens when you use  C++ in a signal handler?</vt:lpstr>
      <vt:lpstr>The revealed intent</vt:lpstr>
      <vt:lpstr>Areas of strength in 1994 [D&amp;E]</vt:lpstr>
      <vt:lpstr>Bjarne’s principles from 1994</vt:lpstr>
      <vt:lpstr>PowerPoint Presentation</vt:lpstr>
      <vt:lpstr>PowerPoint Presentation</vt:lpstr>
      <vt:lpstr>The low bar</vt:lpstr>
      <vt:lpstr>Long term goals</vt:lpstr>
      <vt:lpstr>Long term goals (pt 2)</vt:lpstr>
      <vt:lpstr>Long term non-goals</vt:lpstr>
      <vt:lpstr>Long term non-goals</vt:lpstr>
      <vt:lpstr>Long term freestanding library vision</vt:lpstr>
      <vt:lpstr>Proposed C++20 freestanding vision</vt:lpstr>
      <vt:lpstr>What’s next?</vt:lpstr>
      <vt:lpstr>What’s next?</vt:lpstr>
      <vt:lpstr>What’s next?</vt:lpstr>
      <vt:lpstr>PowerPoint Presentation</vt:lpstr>
      <vt:lpstr>PowerPoint Presentation</vt:lpstr>
      <vt:lpstr>Precedent for subsets</vt:lpstr>
      <vt:lpstr>Arguments against subsets</vt:lpstr>
      <vt:lpstr>Arguments against subsets</vt:lpstr>
      <vt:lpstr>Arguments against subsets</vt:lpstr>
      <vt:lpstr>Arguments against subsets</vt:lpstr>
      <vt:lpstr>PowerPoint Presentation</vt:lpstr>
      <vt:lpstr>References</vt:lpstr>
      <vt:lpstr>Poll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Standardizing an OS-less subset of C++</dc:title>
  <dc:creator>Family</dc:creator>
  <cp:lastModifiedBy>bcraig</cp:lastModifiedBy>
  <cp:revision>160</cp:revision>
  <dcterms:created xsi:type="dcterms:W3CDTF">2018-02-01T03:22:24Z</dcterms:created>
  <dcterms:modified xsi:type="dcterms:W3CDTF">2018-07-08T14:11:41Z</dcterms:modified>
</cp:coreProperties>
</file>