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8" r:id="rId3"/>
    <p:sldId id="259" r:id="rId4"/>
    <p:sldId id="262" r:id="rId5"/>
    <p:sldId id="281" r:id="rId6"/>
    <p:sldId id="263" r:id="rId7"/>
    <p:sldId id="358" r:id="rId8"/>
    <p:sldId id="359" r:id="rId9"/>
    <p:sldId id="360" r:id="rId10"/>
    <p:sldId id="361" r:id="rId11"/>
    <p:sldId id="272" r:id="rId12"/>
    <p:sldId id="317" r:id="rId13"/>
    <p:sldId id="322" r:id="rId14"/>
    <p:sldId id="323" r:id="rId15"/>
    <p:sldId id="316" r:id="rId16"/>
    <p:sldId id="270" r:id="rId17"/>
    <p:sldId id="363" r:id="rId18"/>
    <p:sldId id="338" r:id="rId19"/>
    <p:sldId id="303" r:id="rId20"/>
    <p:sldId id="306" r:id="rId21"/>
    <p:sldId id="307" r:id="rId22"/>
    <p:sldId id="355" r:id="rId23"/>
    <p:sldId id="304" r:id="rId24"/>
    <p:sldId id="274" r:id="rId25"/>
    <p:sldId id="276" r:id="rId26"/>
    <p:sldId id="291" r:id="rId27"/>
    <p:sldId id="288" r:id="rId28"/>
    <p:sldId id="324" r:id="rId29"/>
    <p:sldId id="326" r:id="rId30"/>
    <p:sldId id="327" r:id="rId31"/>
    <p:sldId id="328" r:id="rId32"/>
    <p:sldId id="330" r:id="rId33"/>
    <p:sldId id="329" r:id="rId34"/>
    <p:sldId id="289" r:id="rId35"/>
    <p:sldId id="331" r:id="rId36"/>
    <p:sldId id="357" r:id="rId37"/>
    <p:sldId id="354" r:id="rId38"/>
    <p:sldId id="332" r:id="rId39"/>
    <p:sldId id="333" r:id="rId40"/>
    <p:sldId id="290" r:id="rId41"/>
    <p:sldId id="334" r:id="rId42"/>
    <p:sldId id="335" r:id="rId43"/>
    <p:sldId id="336" r:id="rId44"/>
    <p:sldId id="337" r:id="rId45"/>
    <p:sldId id="292" r:id="rId46"/>
    <p:sldId id="302" r:id="rId47"/>
    <p:sldId id="301" r:id="rId48"/>
    <p:sldId id="311" r:id="rId49"/>
    <p:sldId id="353" r:id="rId50"/>
    <p:sldId id="308" r:id="rId51"/>
    <p:sldId id="309" r:id="rId52"/>
    <p:sldId id="310" r:id="rId53"/>
    <p:sldId id="356" r:id="rId54"/>
    <p:sldId id="277" r:id="rId55"/>
    <p:sldId id="351" r:id="rId56"/>
    <p:sldId id="352" r:id="rId57"/>
    <p:sldId id="349" r:id="rId58"/>
    <p:sldId id="339" r:id="rId59"/>
    <p:sldId id="340" r:id="rId60"/>
    <p:sldId id="341" r:id="rId61"/>
    <p:sldId id="342" r:id="rId62"/>
    <p:sldId id="344" r:id="rId63"/>
    <p:sldId id="343" r:id="rId64"/>
    <p:sldId id="345" r:id="rId65"/>
    <p:sldId id="348" r:id="rId66"/>
    <p:sldId id="362" r:id="rId67"/>
    <p:sldId id="287" r:id="rId68"/>
    <p:sldId id="286" r:id="rId6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93" autoAdjust="0"/>
  </p:normalViewPr>
  <p:slideViewPr>
    <p:cSldViewPr>
      <p:cViewPr varScale="1">
        <p:scale>
          <a:sx n="63" d="100"/>
          <a:sy n="63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B8151-82BA-481E-8609-9DD29BE3DEE6}" type="doc">
      <dgm:prSet loTypeId="urn:microsoft.com/office/officeart/2005/8/layout/venn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9D50B-12ED-4231-BBDF-3F7A8A29D154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Hosted language</a:t>
          </a:r>
          <a:endParaRPr lang="en-US" sz="2400" dirty="0">
            <a:solidFill>
              <a:schemeClr val="tx1"/>
            </a:solidFill>
          </a:endParaRPr>
        </a:p>
      </dgm:t>
    </dgm:pt>
    <dgm:pt modelId="{3053ADBF-3592-4C8F-A0B4-123DA98C5FB4}" type="parTrans" cxnId="{33C6F066-9EEB-40D6-AD45-3F3CCFB66E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1CFAA98-0A7A-41C8-8260-A5C9DEA5C1A6}" type="sibTrans" cxnId="{33C6F066-9EEB-40D6-AD45-3F3CCFB66E9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46A31339-E4D2-4C88-B042-CF7136FE69DE}">
      <dgm:prSet phldrT="[Text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400" dirty="0" smtClean="0">
              <a:solidFill>
                <a:schemeClr val="tx1"/>
              </a:solidFill>
            </a:rPr>
            <a:t>OS-less</a:t>
          </a:r>
        </a:p>
        <a:p>
          <a:r>
            <a:rPr lang="en-US" sz="2400" dirty="0" smtClean="0">
              <a:solidFill>
                <a:schemeClr val="tx1"/>
              </a:solidFill>
            </a:rPr>
            <a:t>language</a:t>
          </a:r>
        </a:p>
      </dgm:t>
    </dgm:pt>
    <dgm:pt modelId="{45F38FCC-34A7-4762-9F21-C7C447462A9A}" type="parTrans" cxnId="{64CDD8DF-CCDE-44B2-B7FF-706FBFA2FC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4E63243-4FEA-4B58-B545-A7E494CB28E9}" type="sibTrans" cxnId="{64CDD8DF-CCDE-44B2-B7FF-706FBFA2FC5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9A4672E-A222-432E-A0C1-7D06F771AE12}" type="pres">
      <dgm:prSet presAssocID="{62DB8151-82BA-481E-8609-9DD29BE3DEE6}" presName="Name0" presStyleCnt="0">
        <dgm:presLayoutVars>
          <dgm:chMax val="7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0F149E5-7DBC-416A-951A-EAFC59C8AA27}" type="pres">
      <dgm:prSet presAssocID="{62DB8151-82BA-481E-8609-9DD29BE3DEE6}" presName="comp1" presStyleCnt="0"/>
      <dgm:spPr/>
    </dgm:pt>
    <dgm:pt modelId="{DD5860F7-7903-4BAF-BB66-44793438CF0B}" type="pres">
      <dgm:prSet presAssocID="{62DB8151-82BA-481E-8609-9DD29BE3DEE6}" presName="circle1" presStyleLbl="node1" presStyleIdx="0" presStyleCnt="2" custScaleX="114004"/>
      <dgm:spPr/>
      <dgm:t>
        <a:bodyPr/>
        <a:lstStyle/>
        <a:p>
          <a:endParaRPr lang="en-US"/>
        </a:p>
      </dgm:t>
    </dgm:pt>
    <dgm:pt modelId="{53BD334C-A36B-4DCD-AD23-EA3B95B49D23}" type="pres">
      <dgm:prSet presAssocID="{62DB8151-82BA-481E-8609-9DD29BE3DEE6}" presName="c1text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33B684-9D48-40F9-95A0-00CD46E96BC7}" type="pres">
      <dgm:prSet presAssocID="{62DB8151-82BA-481E-8609-9DD29BE3DEE6}" presName="comp2" presStyleCnt="0"/>
      <dgm:spPr/>
    </dgm:pt>
    <dgm:pt modelId="{53F178C3-7DC3-4C04-9A9B-5E5439E013B0}" type="pres">
      <dgm:prSet presAssocID="{62DB8151-82BA-481E-8609-9DD29BE3DEE6}" presName="circle2" presStyleLbl="node1" presStyleIdx="1" presStyleCnt="2" custScaleX="114012" custScaleY="89103" custLinFactNeighborX="660" custLinFactNeighborY="5449"/>
      <dgm:spPr/>
      <dgm:t>
        <a:bodyPr/>
        <a:lstStyle/>
        <a:p>
          <a:endParaRPr lang="en-US"/>
        </a:p>
      </dgm:t>
    </dgm:pt>
    <dgm:pt modelId="{4E4F5147-33B6-4B72-9073-569033BD8A20}" type="pres">
      <dgm:prSet presAssocID="{62DB8151-82BA-481E-8609-9DD29BE3DEE6}" presName="c2text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3C6F066-9EEB-40D6-AD45-3F3CCFB66E95}" srcId="{62DB8151-82BA-481E-8609-9DD29BE3DEE6}" destId="{6629D50B-12ED-4231-BBDF-3F7A8A29D154}" srcOrd="0" destOrd="0" parTransId="{3053ADBF-3592-4C8F-A0B4-123DA98C5FB4}" sibTransId="{61CFAA98-0A7A-41C8-8260-A5C9DEA5C1A6}"/>
    <dgm:cxn modelId="{64CDD8DF-CCDE-44B2-B7FF-706FBFA2FC55}" srcId="{62DB8151-82BA-481E-8609-9DD29BE3DEE6}" destId="{46A31339-E4D2-4C88-B042-CF7136FE69DE}" srcOrd="1" destOrd="0" parTransId="{45F38FCC-34A7-4762-9F21-C7C447462A9A}" sibTransId="{64E63243-4FEA-4B58-B545-A7E494CB28E9}"/>
    <dgm:cxn modelId="{1E4E5F4D-024B-4A75-9DF2-ECF7EE7CB5A9}" type="presOf" srcId="{6629D50B-12ED-4231-BBDF-3F7A8A29D154}" destId="{53BD334C-A36B-4DCD-AD23-EA3B95B49D23}" srcOrd="1" destOrd="0" presId="urn:microsoft.com/office/officeart/2005/8/layout/venn2"/>
    <dgm:cxn modelId="{337A9123-B0B2-4224-B4AA-2197A4AFD519}" type="presOf" srcId="{46A31339-E4D2-4C88-B042-CF7136FE69DE}" destId="{4E4F5147-33B6-4B72-9073-569033BD8A20}" srcOrd="1" destOrd="0" presId="urn:microsoft.com/office/officeart/2005/8/layout/venn2"/>
    <dgm:cxn modelId="{3984789C-2744-41E4-BB06-EED4AA968EA2}" type="presOf" srcId="{6629D50B-12ED-4231-BBDF-3F7A8A29D154}" destId="{DD5860F7-7903-4BAF-BB66-44793438CF0B}" srcOrd="0" destOrd="0" presId="urn:microsoft.com/office/officeart/2005/8/layout/venn2"/>
    <dgm:cxn modelId="{BF7FB01D-7916-42B3-9424-A54E66D0715F}" type="presOf" srcId="{46A31339-E4D2-4C88-B042-CF7136FE69DE}" destId="{53F178C3-7DC3-4C04-9A9B-5E5439E013B0}" srcOrd="0" destOrd="0" presId="urn:microsoft.com/office/officeart/2005/8/layout/venn2"/>
    <dgm:cxn modelId="{064827BC-2DBC-4592-8612-1B540378CB22}" type="presOf" srcId="{62DB8151-82BA-481E-8609-9DD29BE3DEE6}" destId="{69A4672E-A222-432E-A0C1-7D06F771AE12}" srcOrd="0" destOrd="0" presId="urn:microsoft.com/office/officeart/2005/8/layout/venn2"/>
    <dgm:cxn modelId="{4800AED4-3654-423F-AF03-1A007BF9341D}" type="presParOf" srcId="{69A4672E-A222-432E-A0C1-7D06F771AE12}" destId="{20F149E5-7DBC-416A-951A-EAFC59C8AA27}" srcOrd="0" destOrd="0" presId="urn:microsoft.com/office/officeart/2005/8/layout/venn2"/>
    <dgm:cxn modelId="{5FBA17F4-2EBF-4DE1-A421-36B7020D71DB}" type="presParOf" srcId="{20F149E5-7DBC-416A-951A-EAFC59C8AA27}" destId="{DD5860F7-7903-4BAF-BB66-44793438CF0B}" srcOrd="0" destOrd="0" presId="urn:microsoft.com/office/officeart/2005/8/layout/venn2"/>
    <dgm:cxn modelId="{C35DAA11-7358-4EED-8376-51D4BD532B1B}" type="presParOf" srcId="{20F149E5-7DBC-416A-951A-EAFC59C8AA27}" destId="{53BD334C-A36B-4DCD-AD23-EA3B95B49D23}" srcOrd="1" destOrd="0" presId="urn:microsoft.com/office/officeart/2005/8/layout/venn2"/>
    <dgm:cxn modelId="{3D182B71-BE57-48C8-9F46-078CAAB0B739}" type="presParOf" srcId="{69A4672E-A222-432E-A0C1-7D06F771AE12}" destId="{2033B684-9D48-40F9-95A0-00CD46E96BC7}" srcOrd="1" destOrd="0" presId="urn:microsoft.com/office/officeart/2005/8/layout/venn2"/>
    <dgm:cxn modelId="{7D66B5CF-4703-460B-806A-9AC173F4ED55}" type="presParOf" srcId="{2033B684-9D48-40F9-95A0-00CD46E96BC7}" destId="{53F178C3-7DC3-4C04-9A9B-5E5439E013B0}" srcOrd="0" destOrd="0" presId="urn:microsoft.com/office/officeart/2005/8/layout/venn2"/>
    <dgm:cxn modelId="{87A69C44-BE2C-4DC8-AB3C-D656665CB208}" type="presParOf" srcId="{2033B684-9D48-40F9-95A0-00CD46E96BC7}" destId="{4E4F5147-33B6-4B72-9073-569033BD8A20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860F7-7903-4BAF-BB66-44793438CF0B}">
      <dsp:nvSpPr>
        <dsp:cNvPr id="0" name=""/>
        <dsp:cNvSpPr/>
      </dsp:nvSpPr>
      <dsp:spPr>
        <a:xfrm>
          <a:off x="304805" y="0"/>
          <a:ext cx="2946222" cy="2584315"/>
        </a:xfrm>
        <a:prstGeom prst="ellipse">
          <a:avLst/>
        </a:prstGeom>
        <a:solidFill>
          <a:schemeClr val="accent6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Hosted language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1004533" y="193823"/>
        <a:ext cx="1546766" cy="439333"/>
      </dsp:txXfrm>
    </dsp:sp>
    <dsp:sp modelId="{53F178C3-7DC3-4C04-9A9B-5E5439E013B0}">
      <dsp:nvSpPr>
        <dsp:cNvPr id="0" name=""/>
        <dsp:cNvSpPr/>
      </dsp:nvSpPr>
      <dsp:spPr>
        <a:xfrm>
          <a:off x="685798" y="857288"/>
          <a:ext cx="2209821" cy="1727026"/>
        </a:xfrm>
        <a:prstGeom prst="ellipse">
          <a:avLst/>
        </a:prstGeom>
        <a:solidFill>
          <a:schemeClr val="accent3">
            <a:lumMod val="60000"/>
            <a:lumOff val="4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OS-less</a:t>
          </a:r>
        </a:p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chemeClr val="tx1"/>
              </a:solidFill>
            </a:rPr>
            <a:t>language</a:t>
          </a:r>
        </a:p>
      </dsp:txBody>
      <dsp:txXfrm>
        <a:off x="1009419" y="1289045"/>
        <a:ext cx="1562580" cy="8635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AD5A9A-A6BB-4C9C-9F3E-067A2051408A}" type="datetimeFigureOut">
              <a:rPr lang="en-US" smtClean="0"/>
              <a:t>3/9/2018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CBE83C-BF1C-4AAE-90B6-7A39647D0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51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E83C-BF1C-4AAE-90B6-7A39647D0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87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Array::at, optional::value, get(variant),</a:t>
            </a:r>
            <a:r>
              <a:rPr lang="en-US" baseline="0" dirty="0" smtClean="0"/>
              <a:t> visit(variant), </a:t>
            </a:r>
            <a:r>
              <a:rPr lang="en-US" baseline="0" dirty="0" err="1" smtClean="0"/>
              <a:t>string_view</a:t>
            </a:r>
            <a:r>
              <a:rPr lang="en-US" baseline="0" dirty="0" smtClean="0"/>
              <a:t>::copy, </a:t>
            </a:r>
            <a:r>
              <a:rPr lang="en-US" baseline="0" dirty="0" err="1" smtClean="0"/>
              <a:t>string_view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substr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string_view</a:t>
            </a:r>
            <a:r>
              <a:rPr lang="en-US" baseline="0" dirty="0" smtClean="0"/>
              <a:t>::compare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E83C-BF1C-4AAE-90B6-7A39647D0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Array::at, optional::value, get(variant),</a:t>
            </a:r>
            <a:r>
              <a:rPr lang="en-US" baseline="0" dirty="0" smtClean="0"/>
              <a:t> visit(variant), </a:t>
            </a:r>
            <a:r>
              <a:rPr lang="en-US" baseline="0" dirty="0" err="1" smtClean="0"/>
              <a:t>string_view</a:t>
            </a:r>
            <a:r>
              <a:rPr lang="en-US" baseline="0" dirty="0" smtClean="0"/>
              <a:t>::copy, </a:t>
            </a:r>
            <a:r>
              <a:rPr lang="en-US" baseline="0" dirty="0" err="1" smtClean="0"/>
              <a:t>string_view</a:t>
            </a:r>
            <a:r>
              <a:rPr lang="en-US" baseline="0" dirty="0" smtClean="0"/>
              <a:t>::</a:t>
            </a:r>
            <a:r>
              <a:rPr lang="en-US" baseline="0" dirty="0" err="1" smtClean="0"/>
              <a:t>substr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string_view</a:t>
            </a:r>
            <a:r>
              <a:rPr lang="en-US" baseline="0" smtClean="0"/>
              <a:t>::compare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E83C-BF1C-4AAE-90B6-7A39647D0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7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 call out exceptions here, but the same holds true for the other features I call out in</a:t>
            </a:r>
            <a:r>
              <a:rPr lang="en-US" baseline="0" dirty="0" smtClean="0"/>
              <a:t> the “What gets cut” sections.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CBE83C-BF1C-4AAE-90B6-7A39647D0AF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96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6037A-52C2-4D92-A23D-EA3C524B6DCF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39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FB31C-0DAB-4C60-85E5-4F87F27F8597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685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0C229-E4AA-4566-96F2-B0323723FC25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28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E6316-3D4B-4BDD-ABC4-3597C14769C2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50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C618-A130-4F75-90F5-1727C803C184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2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74873-6787-42C2-80D3-48AB0938EE6C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4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F286B-427D-4316-97D8-1A27A564D33F}" type="datetime1">
              <a:rPr lang="en-US" smtClean="0"/>
              <a:t>3/9/2018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2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928EF-04D5-4132-9BB1-2F7AF9CB8BE6}" type="datetime1">
              <a:rPr lang="en-US" smtClean="0"/>
              <a:t>3/9/2018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91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36CCA-8E04-4718-B5FE-9466995545A5}" type="datetime1">
              <a:rPr lang="en-US" smtClean="0"/>
              <a:t>3/9/2018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80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6E571-0979-4581-A03D-9925D06809E5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8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5E00A-2FE4-4E01-A225-1087C33213C6}" type="datetime1">
              <a:rPr lang="en-US" smtClean="0"/>
              <a:t>3/9/2018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DD32A-5888-4E84-83A5-8E7CFF59036E}" type="datetime1">
              <a:rPr lang="en-US" smtClean="0"/>
              <a:t>3/9/2018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3EBDE-584E-4EAF-B213-DD903D0F99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5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wg21.link/P0829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Standardizing an </a:t>
            </a:r>
            <a:r>
              <a:rPr lang="en-US" dirty="0" smtClean="0"/>
              <a:t>OS-less</a:t>
            </a:r>
            <a:br>
              <a:rPr lang="en-US" dirty="0" smtClean="0"/>
            </a:br>
            <a:r>
              <a:rPr lang="en-US" dirty="0" smtClean="0"/>
              <a:t>subset </a:t>
            </a:r>
            <a:r>
              <a:rPr lang="en-US" dirty="0"/>
              <a:t>of C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Craig</a:t>
            </a:r>
          </a:p>
          <a:p>
            <a:r>
              <a:rPr lang="en-US" dirty="0" smtClean="0"/>
              <a:t>National Instruments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8" y="4876800"/>
            <a:ext cx="7848602" cy="609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in a freestanding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type_traits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climits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&lt;limits&gt;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cs typeface="Courier New" panose="02070309020205020404" pitchFamily="49" charset="0"/>
              </a:rPr>
              <a:t>(program startup and termination)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ciso646&gt; 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cstdalign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cstdbool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90800" y="3962400"/>
            <a:ext cx="36576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Useless / empty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6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where are my…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Algorithms?</a:t>
            </a:r>
          </a:p>
          <a:p>
            <a:r>
              <a:rPr lang="en-US" dirty="0" smtClean="0"/>
              <a:t>Iterators?</a:t>
            </a:r>
          </a:p>
          <a:p>
            <a:r>
              <a:rPr lang="en-US" dirty="0" smtClean="0"/>
              <a:t>Containers?</a:t>
            </a:r>
          </a:p>
          <a:p>
            <a:r>
              <a:rPr lang="en-US" dirty="0" smtClean="0"/>
              <a:t>Tuples?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::move </a:t>
            </a:r>
            <a:r>
              <a:rPr lang="en-US" dirty="0" smtClean="0"/>
              <a:t>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::forward</a:t>
            </a:r>
            <a:r>
              <a:rPr lang="en-US" dirty="0" smtClean="0"/>
              <a:t>?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/>
              <a:t>??!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35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 smtClean="0"/>
              <a:t>How do I write STL style containers and algorithms without </a:t>
            </a:r>
            <a:r>
              <a:rPr lang="en-US" sz="6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iterator_traits</a:t>
            </a:r>
            <a:r>
              <a:rPr lang="en-US" sz="6600" dirty="0" smtClean="0"/>
              <a:t>?</a:t>
            </a:r>
            <a:endParaRPr lang="en-US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20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Am I expected to use variadic templates without </a:t>
            </a:r>
            <a:r>
              <a:rPr lang="en-US" sz="6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6000" dirty="0" smtClean="0"/>
              <a:t> and </a:t>
            </a:r>
            <a:r>
              <a:rPr lang="en-US" sz="6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integer_sequence</a:t>
            </a:r>
            <a:r>
              <a:rPr lang="en-US" sz="6000" dirty="0" smtClean="0"/>
              <a:t>?</a:t>
            </a:r>
            <a:endParaRPr lang="en-US" sz="6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9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 smtClean="0"/>
              <a:t>No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7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::array </a:t>
            </a:r>
            <a:r>
              <a:rPr lang="en-US" sz="7200" dirty="0" smtClean="0"/>
              <a:t>or </a:t>
            </a:r>
            <a:r>
              <a:rPr lang="en-US" sz="7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sz="7200" dirty="0" smtClean="0"/>
              <a:t>?</a:t>
            </a:r>
          </a:p>
          <a:p>
            <a:pPr marL="0" indent="0" algn="ctr">
              <a:buNone/>
            </a:pPr>
            <a:r>
              <a:rPr lang="en-US" sz="7200" dirty="0" smtClean="0"/>
              <a:t>Really?</a:t>
            </a:r>
            <a:endParaRPr lang="en-US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5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standard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intro.compliance</a:t>
            </a:r>
            <a:r>
              <a:rPr lang="en-US" dirty="0" smtClean="0"/>
              <a:t>]</a:t>
            </a:r>
          </a:p>
          <a:p>
            <a:pPr marL="400050" lvl="1" indent="0" algn="just">
              <a:buNone/>
            </a:pPr>
            <a:r>
              <a:rPr lang="en-US" sz="4000" dirty="0" smtClean="0"/>
              <a:t>[…]A </a:t>
            </a:r>
            <a:r>
              <a:rPr lang="en-US" sz="4000" dirty="0"/>
              <a:t>freestanding implementation is one in which execution may take place without the benefit of an operating </a:t>
            </a:r>
            <a:r>
              <a:rPr lang="en-US" sz="4000" dirty="0" smtClean="0"/>
              <a:t>system[…]</a:t>
            </a:r>
          </a:p>
          <a:p>
            <a:pPr marL="0" indent="0" algn="ctr">
              <a:buNone/>
            </a:pPr>
            <a:r>
              <a:rPr lang="en-US" dirty="0" smtClean="0"/>
              <a:t>- The stated intent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56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revealed intent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(nearly) minimal subset of the library needed to support all the language </a:t>
            </a:r>
            <a:r>
              <a:rPr lang="en-US" dirty="0" smtClean="0"/>
              <a:t>features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3276600"/>
            <a:ext cx="82296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Tx/>
              <a:buChar char="-"/>
            </a:pPr>
            <a:r>
              <a:rPr lang="en-US" dirty="0" smtClean="0"/>
              <a:t>Ben’s interpretation of the revealed intent, vs. the stated intent</a:t>
            </a:r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A useful definition for the </a:t>
            </a:r>
            <a:r>
              <a:rPr lang="en-US" dirty="0" err="1" smtClean="0"/>
              <a:t>STLPort</a:t>
            </a:r>
            <a:r>
              <a:rPr lang="en-US" dirty="0" smtClean="0"/>
              <a:t> use case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53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low bar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[compliance/2]</a:t>
            </a:r>
          </a:p>
          <a:p>
            <a:pPr marL="400050" lvl="1" indent="0" algn="just">
              <a:buNone/>
            </a:pPr>
            <a:r>
              <a:rPr lang="en-US" sz="3600" dirty="0" smtClean="0"/>
              <a:t>A </a:t>
            </a:r>
            <a:r>
              <a:rPr lang="en-US" sz="3600" dirty="0"/>
              <a:t>freestanding implementation has an implementation-defined set of headers. This set shall include </a:t>
            </a:r>
            <a:r>
              <a:rPr lang="en-US" sz="3600" b="1" dirty="0">
                <a:solidFill>
                  <a:srgbClr val="FF0000"/>
                </a:solidFill>
              </a:rPr>
              <a:t>at least </a:t>
            </a:r>
            <a:r>
              <a:rPr lang="en-US" sz="3600" dirty="0"/>
              <a:t>the headers shown in Table 19</a:t>
            </a:r>
            <a:r>
              <a:rPr lang="en-US" sz="3600" dirty="0" smtClean="0"/>
              <a:t>.</a:t>
            </a:r>
          </a:p>
          <a:p>
            <a:pPr marL="0" indent="0" algn="just">
              <a:buNone/>
            </a:pPr>
            <a:endParaRPr lang="en-US" sz="3600" dirty="0"/>
          </a:p>
          <a:p>
            <a:pPr marL="0" indent="0" algn="just">
              <a:buNone/>
            </a:pPr>
            <a:r>
              <a:rPr lang="en-US" sz="3600" dirty="0" smtClean="0"/>
              <a:t>Implementations may (and </a:t>
            </a:r>
            <a:r>
              <a:rPr lang="en-US" sz="3600" smtClean="0"/>
              <a:t>usually do) provide </a:t>
            </a:r>
            <a:r>
              <a:rPr lang="en-US" sz="3600" dirty="0" smtClean="0"/>
              <a:t>more than the minimum.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5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let’s change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P0829: Freestanding Proposal</a:t>
            </a:r>
          </a:p>
          <a:p>
            <a:r>
              <a:rPr lang="pt-BR" dirty="0" smtClean="0">
                <a:hlinkClick r:id="rId2"/>
              </a:rPr>
              <a:t>http://wg21.link/P0829</a:t>
            </a: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50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Give library writers the tools to write portable libraries for freestanding environments</a:t>
            </a:r>
          </a:p>
          <a:p>
            <a:r>
              <a:rPr lang="en-US" dirty="0"/>
              <a:t>Libraries written against the freestanding subset should have the same semantics when used in a hosted environment</a:t>
            </a:r>
          </a:p>
          <a:p>
            <a:pPr lvl="1"/>
            <a:r>
              <a:rPr lang="en-US" b="1" dirty="0" smtClean="0"/>
              <a:t>C++ subset, not a fork</a:t>
            </a:r>
          </a:p>
          <a:p>
            <a:r>
              <a:rPr lang="en-US" dirty="0"/>
              <a:t>Improve warning and error quality for freestanding developers</a:t>
            </a:r>
          </a:p>
          <a:p>
            <a:endParaRPr lang="en-US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72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 am I?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Paid to program since 2003</a:t>
            </a:r>
          </a:p>
          <a:p>
            <a:r>
              <a:rPr lang="en-US" dirty="0" smtClean="0"/>
              <a:t>Presented at one C++ standards meeting</a:t>
            </a:r>
          </a:p>
          <a:p>
            <a:r>
              <a:rPr lang="en-US" dirty="0" smtClean="0"/>
              <a:t>Driver developer</a:t>
            </a:r>
          </a:p>
          <a:p>
            <a:pPr lvl="1"/>
            <a:r>
              <a:rPr lang="en-US" dirty="0" smtClean="0"/>
              <a:t>Windows, Linux, Mac OSX, </a:t>
            </a:r>
            <a:r>
              <a:rPr lang="en-US" dirty="0" err="1" smtClean="0"/>
              <a:t>Pharlap</a:t>
            </a:r>
            <a:r>
              <a:rPr lang="en-US" dirty="0" smtClean="0"/>
              <a:t>, VxWorks, </a:t>
            </a:r>
            <a:r>
              <a:rPr lang="en-US" dirty="0" err="1" smtClean="0"/>
              <a:t>OpenRTOS</a:t>
            </a:r>
            <a:endParaRPr lang="en-US" dirty="0" smtClean="0"/>
          </a:p>
          <a:p>
            <a:r>
              <a:rPr lang="en-US" dirty="0" smtClean="0"/>
              <a:t>Bare-metal firmware developer</a:t>
            </a:r>
          </a:p>
          <a:p>
            <a:pPr lvl="1"/>
            <a:r>
              <a:rPr lang="en-US" dirty="0" smtClean="0"/>
              <a:t>ARMv5, Hexagon</a:t>
            </a:r>
          </a:p>
          <a:p>
            <a:r>
              <a:rPr lang="en-US" dirty="0" smtClean="0"/>
              <a:t>Experience with </a:t>
            </a:r>
            <a:r>
              <a:rPr lang="en-US" dirty="0" err="1" smtClean="0"/>
              <a:t>STLPort</a:t>
            </a:r>
            <a:r>
              <a:rPr lang="en-US" dirty="0" smtClean="0"/>
              <a:t> in the kernel</a:t>
            </a:r>
          </a:p>
          <a:p>
            <a:r>
              <a:rPr lang="en-US" dirty="0" smtClean="0"/>
              <a:t>Experience with </a:t>
            </a:r>
            <a:r>
              <a:rPr lang="en-US" dirty="0" err="1" smtClean="0"/>
              <a:t>libstdc</a:t>
            </a:r>
            <a:r>
              <a:rPr lang="en-US" dirty="0" smtClean="0"/>
              <a:t>++, </a:t>
            </a:r>
            <a:r>
              <a:rPr lang="en-US" dirty="0" err="1" smtClean="0"/>
              <a:t>libc</a:t>
            </a:r>
            <a:r>
              <a:rPr lang="en-US" dirty="0" smtClean="0"/>
              <a:t>++, and </a:t>
            </a:r>
            <a:r>
              <a:rPr lang="en-US" dirty="0" err="1"/>
              <a:t>D</a:t>
            </a:r>
            <a:r>
              <a:rPr lang="en-US" dirty="0" err="1" smtClean="0"/>
              <a:t>inkumware</a:t>
            </a:r>
            <a:r>
              <a:rPr lang="en-US" dirty="0" smtClean="0"/>
              <a:t> in firmware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goals (</a:t>
            </a:r>
            <a:r>
              <a:rPr lang="en-US" dirty="0" err="1" smtClean="0"/>
              <a:t>pt</a:t>
            </a:r>
            <a:r>
              <a:rPr lang="en-US" dirty="0" smtClean="0"/>
              <a:t> 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 a standard library for systems with ~8 KB+ of RAM</a:t>
            </a:r>
          </a:p>
          <a:p>
            <a:r>
              <a:rPr lang="en-US" dirty="0" smtClean="0"/>
              <a:t>Have a list of freestanding functionality that developers can reference, rather than relying on hearsay and experiments</a:t>
            </a:r>
          </a:p>
          <a:p>
            <a:r>
              <a:rPr lang="en-US" dirty="0" smtClean="0"/>
              <a:t>Avoid </a:t>
            </a:r>
            <a:r>
              <a:rPr lang="en-US" dirty="0"/>
              <a:t>standardizing portability traps as part of the freestanding library</a:t>
            </a:r>
          </a:p>
          <a:p>
            <a:r>
              <a:rPr lang="en-US" dirty="0" smtClean="0"/>
              <a:t>A lowest common denominator library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2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</a:t>
            </a:r>
            <a:r>
              <a:rPr lang="en-US" dirty="0" smtClean="0">
                <a:solidFill>
                  <a:srgbClr val="FF0000"/>
                </a:solidFill>
              </a:rPr>
              <a:t>non-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providing </a:t>
            </a:r>
            <a:r>
              <a:rPr lang="en-US" dirty="0"/>
              <a:t>runtime </a:t>
            </a:r>
            <a:r>
              <a:rPr lang="en-US" dirty="0" smtClean="0"/>
              <a:t>sized containers</a:t>
            </a:r>
          </a:p>
          <a:p>
            <a:r>
              <a:rPr lang="en-US" dirty="0" smtClean="0"/>
              <a:t>Not exposing all the library support for language features</a:t>
            </a:r>
          </a:p>
          <a:p>
            <a:r>
              <a:rPr lang="en-US" dirty="0" smtClean="0"/>
              <a:t>Not optimizing for ease of toolchain implementation</a:t>
            </a:r>
          </a:p>
          <a:p>
            <a:pPr lvl="1"/>
            <a:r>
              <a:rPr lang="en-US" dirty="0" smtClean="0"/>
              <a:t>This is not EC++ / ETC++ from the 90’s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5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term </a:t>
            </a:r>
            <a:r>
              <a:rPr lang="en-US" dirty="0" smtClean="0">
                <a:solidFill>
                  <a:srgbClr val="FF0000"/>
                </a:solidFill>
              </a:rPr>
              <a:t>non-</a:t>
            </a:r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 marking entire headers as freestanding or not</a:t>
            </a:r>
          </a:p>
          <a:p>
            <a:pPr lvl="1"/>
            <a:r>
              <a:rPr lang="en-US" dirty="0" err="1" smtClean="0"/>
              <a:t>i.e</a:t>
            </a:r>
            <a:r>
              <a:rPr lang="en-US" dirty="0" smtClean="0"/>
              <a:t> Half of a header may be freestanding</a:t>
            </a:r>
          </a:p>
          <a:p>
            <a:r>
              <a:rPr lang="en-US" dirty="0" smtClean="0"/>
              <a:t>Not marking entire classes freestanding or not</a:t>
            </a:r>
          </a:p>
          <a:p>
            <a:r>
              <a:rPr lang="en-US" dirty="0" smtClean="0"/>
              <a:t>Not avoiding dependencies on hosted C functions</a:t>
            </a:r>
          </a:p>
          <a:p>
            <a:pPr lvl="1"/>
            <a:r>
              <a:rPr lang="en-US" dirty="0" smtClean="0"/>
              <a:t>i.e.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/>
              <a:t> isn’t C11 freestanding, but we use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79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                  The </a:t>
            </a:r>
            <a:r>
              <a:rPr lang="en-US" sz="3200" dirty="0"/>
              <a:t>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</a:t>
            </a:r>
            <a:r>
              <a:rPr lang="en-US" sz="3200" dirty="0" smtClean="0"/>
              <a:t>OS or </a:t>
            </a:r>
            <a:r>
              <a:rPr lang="en-US" sz="3200" dirty="0"/>
              <a:t>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Long term freestanding library vision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23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1884919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smtClean="0"/>
              <a:t>The (nearly) minimal subset of the library needed to support all the language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along with the 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OS or 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Proposed C++20 freestanding vision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24</a:t>
            </a:fld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2057400" y="4175700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8887" tIns="482644" rIns="518887" bIns="482644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Language Support</a:t>
            </a:r>
          </a:p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kern="1200" dirty="0"/>
          </a:p>
        </p:txBody>
      </p:sp>
      <p:sp>
        <p:nvSpPr>
          <p:cNvPr id="12" name="Freeform 11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210440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the emphasis on space overhead?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Space on embedded systems is often severely constrained</a:t>
            </a:r>
          </a:p>
          <a:p>
            <a:r>
              <a:rPr lang="en-US" dirty="0" smtClean="0"/>
              <a:t>Space consumed by the OS and its drivers is space that isn’t available for applications</a:t>
            </a:r>
          </a:p>
          <a:p>
            <a:r>
              <a:rPr lang="en-US" dirty="0" smtClean="0"/>
              <a:t>Kernel and embedded are our main OS-less clients, let’s make them happy</a:t>
            </a:r>
          </a:p>
          <a:p>
            <a:r>
              <a:rPr lang="en-US" dirty="0" smtClean="0"/>
              <a:t>This may also be useful for C++ GPU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Ben’s exclusion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 smtClean="0"/>
              <a:t>Exceptions</a:t>
            </a:r>
          </a:p>
          <a:p>
            <a:pPr marL="0" indent="0" algn="ctr">
              <a:buNone/>
            </a:pPr>
            <a:r>
              <a:rPr lang="en-US" dirty="0"/>
              <a:t>RTTI</a:t>
            </a:r>
          </a:p>
          <a:p>
            <a:pPr marL="0" indent="0" algn="ctr">
              <a:buNone/>
            </a:pPr>
            <a:r>
              <a:rPr lang="en-US" dirty="0" smtClean="0"/>
              <a:t>The </a:t>
            </a:r>
            <a:r>
              <a:rPr lang="en-US" dirty="0"/>
              <a:t>heap</a:t>
            </a:r>
          </a:p>
          <a:p>
            <a:pPr marL="0" indent="0" algn="ctr">
              <a:buNone/>
            </a:pPr>
            <a:r>
              <a:rPr lang="en-US" dirty="0" smtClean="0"/>
              <a:t>Thread-local storage</a:t>
            </a:r>
          </a:p>
          <a:p>
            <a:pPr marL="0" indent="0" algn="ctr">
              <a:buNone/>
            </a:pPr>
            <a:r>
              <a:rPr lang="en-US" dirty="0" smtClean="0"/>
              <a:t>Floating point</a:t>
            </a:r>
          </a:p>
          <a:p>
            <a:pPr marL="0" indent="0" algn="ctr">
              <a:buNone/>
            </a:pPr>
            <a:r>
              <a:rPr lang="en-US" dirty="0" smtClean="0"/>
              <a:t>Global data</a:t>
            </a:r>
          </a:p>
          <a:p>
            <a:pPr marL="0" indent="0" algn="ctr">
              <a:buNone/>
            </a:pPr>
            <a:r>
              <a:rPr lang="en-US" sz="4000" b="1" dirty="0" smtClean="0"/>
              <a:t>Library functions using the above features will be excluded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77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&lt;utility&gt; &lt;tuple&gt; &lt;ratio&gt;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&lt;optional&gt;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&lt;variant&gt;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string_view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&lt;array&gt;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dirty="0" smtClean="0">
                <a:cs typeface="Courier New" panose="02070309020205020404" pitchFamily="49" charset="0"/>
              </a:rPr>
              <a:t>integral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&lt;iterator&gt; </a:t>
            </a:r>
            <a:r>
              <a:rPr lang="en-US" dirty="0" smtClean="0"/>
              <a:t>minus stream and insert iterators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&lt;numeric&gt;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inplace_merge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34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1600200"/>
            <a:ext cx="6400799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&lt;utility&gt; &lt;tuple&gt; &lt;ratio&gt;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&lt;optional&gt;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&lt;variant&gt;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string_view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&lt;array&gt;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dirty="0" smtClean="0">
                <a:cs typeface="Courier New" panose="02070309020205020404" pitchFamily="49" charset="0"/>
              </a:rPr>
              <a:t>integral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&lt;iterator&gt; </a:t>
            </a:r>
            <a:r>
              <a:rPr lang="en-US" dirty="0" smtClean="0"/>
              <a:t>minus stream and insert iterators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&lt;numeric&gt;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inplace_merge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" y="685800"/>
            <a:ext cx="3124200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Entire header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51573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1" y="2131380"/>
            <a:ext cx="5791199" cy="8404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&lt;utility&gt; &lt;tuple&gt; &lt;ratio&gt;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&lt;optional&gt;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*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&lt;variant&gt;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*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string_view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*</a:t>
            </a:r>
            <a:r>
              <a:rPr lang="en-US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&lt;array&gt;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*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dirty="0" smtClean="0">
                <a:cs typeface="Courier New" panose="02070309020205020404" pitchFamily="49" charset="0"/>
              </a:rPr>
              <a:t>integral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&lt;iterator&gt; </a:t>
            </a:r>
            <a:r>
              <a:rPr lang="en-US" dirty="0" smtClean="0"/>
              <a:t>minus stream and insert iterators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&lt;numeric&gt;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inplace_merge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609600"/>
            <a:ext cx="6289829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Exception throwing methods and helpers removed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636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I mean by OS-less?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OS “underneath” the C++ implementation</a:t>
            </a:r>
          </a:p>
          <a:p>
            <a:pPr lvl="1"/>
            <a:r>
              <a:rPr lang="en-US" dirty="0" smtClean="0"/>
              <a:t>Maybe the C++ implementation is “inside” the OS</a:t>
            </a:r>
          </a:p>
          <a:p>
            <a:pPr lvl="1"/>
            <a:r>
              <a:rPr lang="en-US" dirty="0" smtClean="0"/>
              <a:t>Maybe there is no OS at all</a:t>
            </a:r>
          </a:p>
          <a:p>
            <a:pPr lvl="1"/>
            <a:r>
              <a:rPr lang="en-US" dirty="0" smtClean="0"/>
              <a:t>Maybe there is no dividing line between the OS and the C++ implementation</a:t>
            </a:r>
          </a:p>
          <a:p>
            <a:pPr lvl="1"/>
            <a:r>
              <a:rPr lang="en-US" dirty="0" smtClean="0"/>
              <a:t>So generally kernel and embedded targets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26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57201" y="3048001"/>
            <a:ext cx="7966228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&lt;utility&gt; &lt;tuple&gt; &lt;ratio&gt;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&lt;optional&gt;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&lt;variant&gt;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string_view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&lt;array&gt;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integral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&lt;iterator&gt; </a:t>
            </a:r>
            <a:r>
              <a:rPr lang="en-US" dirty="0" smtClean="0"/>
              <a:t>minus stream and insert iterators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&lt;numeric&gt;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inplace_merge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981200" y="1371600"/>
            <a:ext cx="6289829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Why not?  Also occasionally more space efficient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313080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81782" y="3505200"/>
            <a:ext cx="8205018" cy="5356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&lt;utility&gt; &lt;tuple&gt; &lt;ratio&gt;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&lt;optional&gt;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&lt;variant&gt;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string_view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&lt;array&gt;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dirty="0" smtClean="0">
                <a:cs typeface="Courier New" panose="02070309020205020404" pitchFamily="49" charset="0"/>
              </a:rPr>
              <a:t>integral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&lt;iterator&gt; </a:t>
            </a:r>
            <a:r>
              <a:rPr lang="en-US" dirty="0" smtClean="0">
                <a:solidFill>
                  <a:srgbClr val="FF0000"/>
                </a:solidFill>
              </a:rPr>
              <a:t>minus stream and insert iterators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&lt;numeric&gt;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inplace_merge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9377" y="2057400"/>
            <a:ext cx="5113824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iterator_traits</a:t>
            </a:r>
            <a:r>
              <a:rPr lang="en-US" sz="4000" dirty="0" smtClean="0"/>
              <a:t>! 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size(</a:t>
            </a:r>
            <a:r>
              <a:rPr lang="en-US" sz="4000" dirty="0" smtClean="0"/>
              <a:t>C array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4000" dirty="0" smtClean="0"/>
              <a:t>!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29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038600"/>
            <a:ext cx="6324600" cy="914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&lt;utility&gt; &lt;tuple&gt; &lt;ratio&gt;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&lt;optional&gt;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&lt;variant&gt;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string_view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&lt;array&gt;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dirty="0" smtClean="0">
                <a:cs typeface="Courier New" panose="02070309020205020404" pitchFamily="49" charset="0"/>
              </a:rPr>
              <a:t>integral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&lt;iterator&gt; </a:t>
            </a:r>
            <a:r>
              <a:rPr lang="en-US" dirty="0" smtClean="0"/>
              <a:t>minus stream and insert iterators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&lt;algorithm&gt; </a:t>
            </a:r>
            <a:r>
              <a:rPr lang="en-US" dirty="0" smtClean="0">
                <a:solidFill>
                  <a:srgbClr val="FF0000"/>
                </a:solidFill>
              </a:rPr>
              <a:t>and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&lt;numeric&gt;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Minus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dirty="0" smtClean="0">
                <a:solidFill>
                  <a:srgbClr val="FF0000"/>
                </a:solidFill>
              </a:rPr>
              <a:t> overloads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inplace_merge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39375" y="3124200"/>
            <a:ext cx="6485423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No threads, so no parallel STL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501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8200" y="4953000"/>
            <a:ext cx="70866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&lt;utility&gt; &lt;tuple&gt; &lt;ratio&gt;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&lt;optional&gt;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&lt;variant&gt;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string_view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&lt;array&gt;</a:t>
            </a:r>
            <a:r>
              <a:rPr lang="en-US" dirty="0" smtClean="0">
                <a:cs typeface="Courier New" panose="02070309020205020404" pitchFamily="49" charset="0"/>
              </a:rPr>
              <a:t>*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abs(</a:t>
            </a:r>
            <a:r>
              <a:rPr lang="en-US" dirty="0" smtClean="0">
                <a:cs typeface="Courier New" panose="02070309020205020404" pitchFamily="49" charset="0"/>
              </a:rPr>
              <a:t>integral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div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&lt;iterator&gt; </a:t>
            </a:r>
            <a:r>
              <a:rPr lang="en-US" dirty="0" smtClean="0"/>
              <a:t>minus stream and insert iterators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&lt;algorithm&gt; </a:t>
            </a:r>
            <a:r>
              <a:rPr lang="en-US" dirty="0" smtClean="0"/>
              <a:t>and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&lt;numeric&gt;</a:t>
            </a:r>
          </a:p>
          <a:p>
            <a:pPr lvl="1"/>
            <a:r>
              <a:rPr lang="en-US" dirty="0" smtClean="0"/>
              <a:t>Minus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ExecutionPolicy</a:t>
            </a:r>
            <a:r>
              <a:rPr lang="en-US" dirty="0" smtClean="0"/>
              <a:t> overloads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Minus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stable_sort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stable_partition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inplace_merge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24000" y="3886200"/>
            <a:ext cx="6637823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These algorithms use the heap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129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 </a:t>
            </a:r>
            <a:r>
              <a:rPr lang="en-US" dirty="0"/>
              <a:t>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 smtClean="0"/>
              <a:t>, and some other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functions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functional&gt; </a:t>
            </a:r>
            <a:r>
              <a:rPr lang="en-US" dirty="0"/>
              <a:t>minus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::function </a:t>
            </a:r>
            <a:r>
              <a:rPr lang="en-US" dirty="0"/>
              <a:t>and fancy </a:t>
            </a:r>
            <a:r>
              <a:rPr lang="en-US" dirty="0" smtClean="0"/>
              <a:t>searchers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minus clocks</a:t>
            </a:r>
          </a:p>
          <a:p>
            <a:r>
              <a:rPr lang="en-US" dirty="0"/>
              <a:t>Integral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charconv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Random engines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cwchar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analogs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600200"/>
            <a:ext cx="81534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 </a:t>
            </a:r>
            <a:r>
              <a:rPr lang="en-US" dirty="0"/>
              <a:t>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 smtClean="0">
                <a:solidFill>
                  <a:srgbClr val="FF0000"/>
                </a:solidFill>
              </a:rPr>
              <a:t>, and some other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functional&gt; </a:t>
            </a:r>
            <a:r>
              <a:rPr lang="en-US" dirty="0"/>
              <a:t>minus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::function </a:t>
            </a:r>
            <a:r>
              <a:rPr lang="en-US" dirty="0"/>
              <a:t>and fancy </a:t>
            </a:r>
            <a:r>
              <a:rPr lang="en-US" dirty="0" smtClean="0"/>
              <a:t>searchers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minus clocks</a:t>
            </a:r>
          </a:p>
          <a:p>
            <a:r>
              <a:rPr lang="en-US" dirty="0"/>
              <a:t>Integral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charconv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Random engines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cwchar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analogs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1400" y="3124200"/>
            <a:ext cx="502920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No locale, 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strerror</a:t>
            </a:r>
            <a:r>
              <a:rPr lang="en-US" sz="4000" dirty="0" smtClean="0"/>
              <a:t>, or 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strtok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2116" y="2514600"/>
            <a:ext cx="81534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 </a:t>
            </a:r>
            <a:r>
              <a:rPr lang="en-US" dirty="0"/>
              <a:t>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 smtClean="0"/>
              <a:t>, and some other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functions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functional&gt; </a:t>
            </a:r>
            <a:r>
              <a:rPr lang="en-US" dirty="0">
                <a:solidFill>
                  <a:srgbClr val="FF0000"/>
                </a:solidFill>
              </a:rPr>
              <a:t>minus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::function </a:t>
            </a:r>
            <a:r>
              <a:rPr lang="en-US" dirty="0">
                <a:solidFill>
                  <a:srgbClr val="FF0000"/>
                </a:solidFill>
              </a:rPr>
              <a:t>and fancy </a:t>
            </a:r>
            <a:r>
              <a:rPr lang="en-US" dirty="0" smtClean="0">
                <a:solidFill>
                  <a:srgbClr val="FF0000"/>
                </a:solidFill>
              </a:rPr>
              <a:t>searchers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minus clocks</a:t>
            </a:r>
          </a:p>
          <a:p>
            <a:r>
              <a:rPr lang="en-US" dirty="0"/>
              <a:t>Integral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charconv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Random engines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cwchar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analogs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447800" y="3657600"/>
            <a:ext cx="71628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40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::less</a:t>
            </a:r>
            <a:r>
              <a:rPr lang="en-US" sz="4000" dirty="0" smtClean="0"/>
              <a:t> in, heap allocating 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boyer_moore_searcher</a:t>
            </a:r>
            <a:r>
              <a:rPr lang="en-US" sz="4000" dirty="0" smtClean="0"/>
              <a:t> and friends out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36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3457038"/>
            <a:ext cx="4495800" cy="9625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 </a:t>
            </a:r>
            <a:r>
              <a:rPr lang="en-US" dirty="0"/>
              <a:t>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 smtClean="0"/>
              <a:t>, and some other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functions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functional&gt; </a:t>
            </a:r>
            <a:r>
              <a:rPr lang="en-US" dirty="0"/>
              <a:t>minus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::function </a:t>
            </a:r>
            <a:r>
              <a:rPr lang="en-US" dirty="0"/>
              <a:t>and fancy </a:t>
            </a:r>
            <a:r>
              <a:rPr lang="en-US" dirty="0" smtClean="0"/>
              <a:t>searchers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minus clocks</a:t>
            </a:r>
          </a:p>
          <a:p>
            <a:r>
              <a:rPr lang="en-US" dirty="0">
                <a:solidFill>
                  <a:srgbClr val="FF0000"/>
                </a:solidFill>
              </a:rPr>
              <a:t>Integral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charconv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Random engines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cwchar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analogs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00" y="1371600"/>
            <a:ext cx="6477000" cy="193899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Nothing wrong with duration math and non-allocating </a:t>
            </a:r>
            <a:r>
              <a:rPr lang="en-US" sz="4000" dirty="0" err="1" smtClean="0"/>
              <a:t>atoi</a:t>
            </a:r>
            <a:r>
              <a:rPr lang="en-US" sz="4000" dirty="0" smtClean="0"/>
              <a:t> like functions </a:t>
            </a:r>
            <a:endParaRPr lang="en-US" sz="4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47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4495800"/>
            <a:ext cx="6019800" cy="838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 </a:t>
            </a:r>
            <a:r>
              <a:rPr lang="en-US" dirty="0"/>
              <a:t>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 smtClean="0"/>
              <a:t>, and some other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functions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functional&gt; </a:t>
            </a:r>
            <a:r>
              <a:rPr lang="en-US" dirty="0"/>
              <a:t>minus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::function </a:t>
            </a:r>
            <a:r>
              <a:rPr lang="en-US" dirty="0"/>
              <a:t>and fancy </a:t>
            </a:r>
            <a:r>
              <a:rPr lang="en-US" dirty="0" smtClean="0"/>
              <a:t>searchers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minus clocks</a:t>
            </a:r>
          </a:p>
          <a:p>
            <a:r>
              <a:rPr lang="en-US" dirty="0"/>
              <a:t>Integral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charconv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Random engines and 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cwchar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analogs of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/>
              <a:t>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00400" y="3048000"/>
            <a:ext cx="537210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No </a:t>
            </a:r>
            <a:r>
              <a:rPr lang="en-US" sz="40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random_device</a:t>
            </a:r>
            <a:r>
              <a:rPr lang="en-US" sz="4000" dirty="0" smtClean="0"/>
              <a:t>,</a:t>
            </a:r>
          </a:p>
          <a:p>
            <a:r>
              <a:rPr lang="en-US" sz="4000" dirty="0" smtClean="0"/>
              <a:t>Only the one distribution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08184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9658" y="5334000"/>
            <a:ext cx="7693742" cy="5456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am I adding? </a:t>
            </a:r>
            <a:r>
              <a:rPr lang="en-US" dirty="0"/>
              <a:t>(</a:t>
            </a:r>
            <a:r>
              <a:rPr lang="en-US" dirty="0" err="1"/>
              <a:t>pt</a:t>
            </a:r>
            <a:r>
              <a:rPr lang="en-US" dirty="0"/>
              <a:t>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lang="en-US" dirty="0" smtClean="0"/>
              <a:t>,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 smtClean="0"/>
              <a:t>, and some other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/>
              <a:t>functions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functional&gt; </a:t>
            </a:r>
            <a:r>
              <a:rPr lang="en-US" dirty="0"/>
              <a:t>minus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::function </a:t>
            </a:r>
            <a:r>
              <a:rPr lang="en-US" dirty="0"/>
              <a:t>and fancy </a:t>
            </a:r>
            <a:r>
              <a:rPr lang="en-US" dirty="0" smtClean="0"/>
              <a:t>searchers</a:t>
            </a:r>
            <a:endParaRPr lang="en-US" dirty="0"/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chrono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/>
              <a:t> </a:t>
            </a:r>
            <a:r>
              <a:rPr lang="en-US" dirty="0"/>
              <a:t>minus clocks</a:t>
            </a:r>
          </a:p>
          <a:p>
            <a:r>
              <a:rPr lang="en-US" dirty="0"/>
              <a:t>Integral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charconv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dirty="0" smtClean="0"/>
              <a:t>Random engines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uniform_int_distribution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cwchar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analogs of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cstring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functions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37471" y="3505200"/>
            <a:ext cx="3468329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No good reason to exclude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4191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the standard say?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[</a:t>
            </a:r>
            <a:r>
              <a:rPr lang="en-US" dirty="0" err="1" smtClean="0"/>
              <a:t>intro.compliance</a:t>
            </a:r>
            <a:r>
              <a:rPr lang="en-US" dirty="0" smtClean="0"/>
              <a:t>]</a:t>
            </a:r>
          </a:p>
          <a:p>
            <a:pPr marL="400050" lvl="1" indent="0" algn="just">
              <a:buNone/>
            </a:pPr>
            <a:r>
              <a:rPr lang="en-US" sz="4000" dirty="0" smtClean="0"/>
              <a:t>[…]A </a:t>
            </a:r>
            <a:r>
              <a:rPr lang="en-US" sz="4000" dirty="0"/>
              <a:t>freestanding implementation is one in which execution may take place without the benefit of an operating </a:t>
            </a:r>
            <a:r>
              <a:rPr lang="en-US" sz="4000" dirty="0" smtClean="0"/>
              <a:t>system[…]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69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ector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and most of the containers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I/O (C and C++ style)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error_condition</a:t>
            </a:r>
            <a:endParaRPr lang="en-US" dirty="0"/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3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600200"/>
            <a:ext cx="6477000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ector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>
                <a:solidFill>
                  <a:srgbClr val="FF0000"/>
                </a:solidFill>
              </a:rPr>
              <a:t>, and most of the containers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I/O (C and C++ style)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error_condition</a:t>
            </a:r>
            <a:endParaRPr lang="en-US" dirty="0"/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37471" y="3505200"/>
            <a:ext cx="3087329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Heap usage / involvement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44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658" y="3124200"/>
            <a:ext cx="3959942" cy="99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ector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and most of the containers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I/O (C and C++ style)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error_condition</a:t>
            </a:r>
            <a:endParaRPr lang="en-US" dirty="0"/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32555" y="3265557"/>
            <a:ext cx="1868129" cy="70788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OS calls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44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658" y="4191000"/>
            <a:ext cx="2283542" cy="4572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ector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and most of the containers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I/O (C and C++ style)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dirty="0"/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error_condition</a:t>
            </a:r>
            <a:endParaRPr lang="en-US" dirty="0"/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37471" y="3505200"/>
            <a:ext cx="3468329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Almost all floating point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44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9658" y="4724400"/>
            <a:ext cx="6855542" cy="1143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missing?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ector</a:t>
            </a:r>
            <a:r>
              <a:rPr lang="en-US" dirty="0" smtClean="0"/>
              <a:t>,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dirty="0" smtClean="0"/>
              <a:t>, and most of the containers</a:t>
            </a:r>
            <a:endParaRPr lang="en-US" dirty="0"/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unique_ptr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I/O (C and C++ style)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bitset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error_code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error_condition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19600" y="3202321"/>
            <a:ext cx="3657599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sz="40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td</a:t>
            </a:r>
            <a:r>
              <a:rPr lang="en-US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::string </a:t>
            </a:r>
            <a:r>
              <a:rPr lang="en-US" sz="4000" dirty="0" smtClean="0"/>
              <a:t>dependence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7444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in flight proposals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P0052: </a:t>
            </a:r>
            <a:r>
              <a:rPr lang="en-US" dirty="0"/>
              <a:t>Generic Scope Guard and RAII Wrapper for the Standard </a:t>
            </a:r>
            <a:r>
              <a:rPr lang="en-US" dirty="0" smtClean="0"/>
              <a:t>Library</a:t>
            </a:r>
          </a:p>
          <a:p>
            <a:r>
              <a:rPr lang="en-US" dirty="0" smtClean="0"/>
              <a:t>P0323: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::expected</a:t>
            </a:r>
          </a:p>
          <a:p>
            <a:r>
              <a:rPr lang="en-US" dirty="0" smtClean="0"/>
              <a:t>P0843</a:t>
            </a:r>
            <a:r>
              <a:rPr lang="en-US" dirty="0"/>
              <a:t>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fixed_capacity_vector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P0581: Standard Library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6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Lots of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 smtClean="0"/>
              <a:t> functions that aren’t suitable for freestanding</a:t>
            </a:r>
          </a:p>
          <a:p>
            <a:r>
              <a:rPr lang="en-US" dirty="0" smtClean="0"/>
              <a:t>Lots of freestanding functions that aren’t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 “</a:t>
            </a:r>
            <a:r>
              <a:rPr lang="en-US" dirty="0" err="1" smtClean="0"/>
              <a:t>Lakos</a:t>
            </a:r>
            <a:r>
              <a:rPr lang="en-US" dirty="0" smtClean="0"/>
              <a:t>” rule will keep things that way</a:t>
            </a:r>
          </a:p>
          <a:p>
            <a:pPr lvl="1"/>
            <a:r>
              <a:rPr lang="en-US" dirty="0" smtClean="0"/>
              <a:t>N3248: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noexcept</a:t>
            </a:r>
            <a:r>
              <a:rPr lang="en-US" dirty="0"/>
              <a:t> Prevents Library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about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 smtClean="0"/>
              <a:t>Long term, anything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dirty="0"/>
              <a:t> should be allowable </a:t>
            </a:r>
            <a:r>
              <a:rPr lang="en-US" dirty="0" smtClean="0"/>
              <a:t>at compile time in </a:t>
            </a:r>
            <a:r>
              <a:rPr lang="en-US" dirty="0"/>
              <a:t>freestanding </a:t>
            </a:r>
            <a:r>
              <a:rPr lang="en-US" dirty="0" smtClean="0"/>
              <a:t>mode </a:t>
            </a:r>
          </a:p>
          <a:p>
            <a:pPr marL="0" indent="0" algn="ctr">
              <a:buNone/>
            </a:pPr>
            <a:r>
              <a:rPr lang="en-US" dirty="0" smtClean="0"/>
              <a:t>(Not addressed in my paper though)</a:t>
            </a:r>
          </a:p>
          <a:p>
            <a:r>
              <a:rPr lang="en-US" dirty="0" smtClean="0"/>
              <a:t>P0595: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dirty="0"/>
              <a:t> </a:t>
            </a:r>
            <a:r>
              <a:rPr lang="en-US" dirty="0" smtClean="0"/>
              <a:t>Operator</a:t>
            </a:r>
          </a:p>
          <a:p>
            <a:r>
              <a:rPr lang="en-US" dirty="0" smtClean="0"/>
              <a:t>P0533: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/>
              <a:t>and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P0784</a:t>
            </a:r>
            <a:r>
              <a:rPr lang="en-US" dirty="0"/>
              <a:t>: </a:t>
            </a:r>
            <a:r>
              <a:rPr lang="en-US" dirty="0" smtClean="0"/>
              <a:t>Standard </a:t>
            </a:r>
            <a:r>
              <a:rPr lang="en-US" dirty="0"/>
              <a:t>containers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constexpr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0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mtClean="0"/>
              <a:t>The (nearly) minimal subset of the library needed to support all the language features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along with the 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OS or 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49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057400" y="4175700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8887" tIns="482644" rIns="518887" bIns="482644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kern="1200" dirty="0" smtClean="0"/>
              <a:t>Language Support</a:t>
            </a:r>
          </a:p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kern="1200" dirty="0"/>
          </a:p>
        </p:txBody>
      </p:sp>
      <p:sp>
        <p:nvSpPr>
          <p:cNvPr id="9" name="Freeform 8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90018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 smtClean="0"/>
              <a:t>Just use a freestanding implementation</a:t>
            </a:r>
          </a:p>
          <a:p>
            <a:pPr marL="0" indent="0" algn="ctr">
              <a:buNone/>
            </a:pPr>
            <a:r>
              <a:rPr lang="en-US" sz="8800" dirty="0" smtClean="0"/>
              <a:t>The End</a:t>
            </a:r>
          </a:p>
          <a:p>
            <a:pPr marL="0" indent="0" algn="ctr">
              <a:buNone/>
            </a:pPr>
            <a:r>
              <a:rPr lang="en-US" sz="3600" dirty="0" smtClean="0"/>
              <a:t>Maybe we should just see what’s in this freestanding implementation…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1"/>
            <a:ext cx="8229600" cy="12192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trike="sngStrike" dirty="0" smtClean="0">
                <a:solidFill>
                  <a:srgbClr val="FF0000"/>
                </a:solidFill>
              </a:rPr>
              <a:t>The (nearly) minimal subset of the library needed to support all the language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strike="sngStrike" dirty="0">
                <a:solidFill>
                  <a:srgbClr val="FF0000"/>
                </a:solidFill>
              </a:rPr>
              <a:t>along with </a:t>
            </a:r>
            <a:r>
              <a:rPr lang="en-US" sz="3200" dirty="0"/>
              <a:t>the 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OS or 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50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2057400" y="4175700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8887" tIns="482644" rIns="518887" bIns="482644" numCol="1" spcCol="1270" anchor="ctr" anchorCtr="0">
            <a:noAutofit/>
          </a:bodyPr>
          <a:lstStyle/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100" strike="sngStrike" kern="1200" dirty="0" smtClean="0">
                <a:solidFill>
                  <a:srgbClr val="FF0000"/>
                </a:solidFill>
              </a:rPr>
              <a:t>Language Support</a:t>
            </a:r>
          </a:p>
          <a:p>
            <a:pPr lvl="0" algn="l" defTabSz="13779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100" kern="1200" dirty="0"/>
          </a:p>
        </p:txBody>
      </p:sp>
      <p:sp>
        <p:nvSpPr>
          <p:cNvPr id="8" name="Freeform 7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785255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                  The </a:t>
            </a:r>
            <a:r>
              <a:rPr lang="en-US" sz="3200" dirty="0"/>
              <a:t>(nearly) maximal subset of the library 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</a:t>
            </a:r>
            <a:r>
              <a:rPr lang="en-US" sz="3200" dirty="0" smtClean="0"/>
              <a:t>OS or </a:t>
            </a:r>
            <a:r>
              <a:rPr lang="en-US" sz="3200" dirty="0"/>
              <a:t>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51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000" kern="1200" dirty="0" smtClean="0"/>
          </a:p>
        </p:txBody>
      </p:sp>
    </p:spTree>
    <p:extLst>
      <p:ext uri="{BB962C8B-B14F-4D97-AF65-F5344CB8AC3E}">
        <p14:creationId xmlns:p14="http://schemas.microsoft.com/office/powerpoint/2010/main" val="313293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590800"/>
            <a:ext cx="8229600" cy="15696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                   The </a:t>
            </a:r>
            <a:r>
              <a:rPr lang="en-US" sz="3200" dirty="0"/>
              <a:t>(nearly) maximal subset of the </a:t>
            </a:r>
            <a:r>
              <a:rPr lang="en-US" sz="3200" dirty="0" smtClean="0"/>
              <a:t>library </a:t>
            </a:r>
            <a:r>
              <a:rPr lang="en-US" sz="3200" dirty="0"/>
              <a:t>that </a:t>
            </a:r>
            <a:r>
              <a:rPr lang="en-US" sz="3200" dirty="0" smtClean="0"/>
              <a:t>does</a:t>
            </a:r>
          </a:p>
          <a:p>
            <a:pPr algn="ctr"/>
            <a:r>
              <a:rPr lang="en-US" sz="3200" dirty="0" smtClean="0"/>
              <a:t>not </a:t>
            </a:r>
            <a:r>
              <a:rPr lang="en-US" sz="3200" dirty="0"/>
              <a:t>require an </a:t>
            </a:r>
            <a:r>
              <a:rPr lang="en-US" sz="3200" dirty="0" smtClean="0"/>
              <a:t>OS or </a:t>
            </a:r>
            <a:r>
              <a:rPr lang="en-US" sz="3200" dirty="0"/>
              <a:t>space </a:t>
            </a:r>
            <a:r>
              <a:rPr lang="en-US" sz="3200" dirty="0" smtClean="0"/>
              <a:t>overhead</a:t>
            </a:r>
            <a:endParaRPr lang="en-US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next?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071592"/>
            <a:ext cx="2438400" cy="5847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language and 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52</a:t>
            </a:fld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4038605" y="4175706"/>
            <a:ext cx="2736674" cy="2489193"/>
          </a:xfrm>
          <a:custGeom>
            <a:avLst/>
            <a:gdLst>
              <a:gd name="connsiteX0" fmla="*/ 0 w 2736674"/>
              <a:gd name="connsiteY0" fmla="*/ 1244597 h 2489193"/>
              <a:gd name="connsiteX1" fmla="*/ 1368337 w 2736674"/>
              <a:gd name="connsiteY1" fmla="*/ 0 h 2489193"/>
              <a:gd name="connsiteX2" fmla="*/ 2736674 w 2736674"/>
              <a:gd name="connsiteY2" fmla="*/ 1244597 h 2489193"/>
              <a:gd name="connsiteX3" fmla="*/ 1368337 w 2736674"/>
              <a:gd name="connsiteY3" fmla="*/ 2489194 h 2489193"/>
              <a:gd name="connsiteX4" fmla="*/ 0 w 2736674"/>
              <a:gd name="connsiteY4" fmla="*/ 1244597 h 2489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36674" h="2489193">
                <a:moveTo>
                  <a:pt x="0" y="1244597"/>
                </a:moveTo>
                <a:cubicBezTo>
                  <a:pt x="0" y="557225"/>
                  <a:pt x="612625" y="0"/>
                  <a:pt x="1368337" y="0"/>
                </a:cubicBezTo>
                <a:cubicBezTo>
                  <a:pt x="2124049" y="0"/>
                  <a:pt x="2736674" y="557225"/>
                  <a:pt x="2736674" y="1244597"/>
                </a:cubicBezTo>
                <a:cubicBezTo>
                  <a:pt x="2736674" y="1931969"/>
                  <a:pt x="2124049" y="2489194"/>
                  <a:pt x="1368337" y="2489194"/>
                </a:cubicBezTo>
                <a:cubicBezTo>
                  <a:pt x="612625" y="2489194"/>
                  <a:pt x="0" y="1931969"/>
                  <a:pt x="0" y="1244597"/>
                </a:cubicBezTo>
                <a:close/>
              </a:path>
            </a:pathLst>
          </a:cu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5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50000"/>
              <a:hueOff val="0"/>
              <a:satOff val="0"/>
              <a:lumOff val="0"/>
              <a:alphaOff val="0"/>
            </a:schemeClr>
          </a:effectRef>
          <a:fontRef idx="minor">
            <a:schemeClr val="tx1"/>
          </a:fontRef>
        </p:style>
        <p:txBody>
          <a:bodyPr spcFirstLastPara="0" vert="horz" wrap="square" lIns="515077" tIns="478834" rIns="515077" bIns="478834" numCol="1" spcCol="1270" anchor="ctr" anchorCtr="0">
            <a:noAutofit/>
          </a:bodyPr>
          <a:lstStyle/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kern="1200" dirty="0" smtClean="0"/>
              <a:t>OS-less</a:t>
            </a:r>
          </a:p>
          <a:p>
            <a:pPr lvl="0" algn="r" defTabSz="1333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3000" dirty="0"/>
              <a:t>l</a:t>
            </a:r>
            <a:r>
              <a:rPr lang="en-US" sz="3000" kern="1200" dirty="0" smtClean="0"/>
              <a:t>ibrary</a:t>
            </a: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431547951"/>
              </p:ext>
            </p:extLst>
          </p:nvPr>
        </p:nvGraphicFramePr>
        <p:xfrm>
          <a:off x="609600" y="4137159"/>
          <a:ext cx="3555834" cy="2584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2" descr="http://i0.kym-cdn.com/photos/images/original/000/540/662/748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28" y="248919"/>
            <a:ext cx="8224344" cy="636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515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Bjarne’s principles from 1994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“What you don’t use, you don’t pay for (zero-overhead rule</a:t>
            </a:r>
            <a:r>
              <a:rPr lang="en-US" dirty="0"/>
              <a:t>)” [D&amp;E]</a:t>
            </a:r>
            <a:endParaRPr lang="en-US" dirty="0" smtClean="0"/>
          </a:p>
          <a:p>
            <a:pPr marL="457200" lvl="1" indent="0" algn="ctr">
              <a:buNone/>
            </a:pPr>
            <a:r>
              <a:rPr lang="en-US" dirty="0"/>
              <a:t>“Not a cycle, not a byte”</a:t>
            </a:r>
          </a:p>
          <a:p>
            <a:pPr marL="914400" lvl="2" indent="0" algn="ctr">
              <a:buNone/>
            </a:pPr>
            <a:r>
              <a:rPr lang="en-US" dirty="0"/>
              <a:t>Ville </a:t>
            </a:r>
            <a:r>
              <a:rPr lang="en-US" dirty="0" err="1"/>
              <a:t>Voutilainen</a:t>
            </a:r>
            <a:r>
              <a:rPr lang="en-US" dirty="0"/>
              <a:t>, WG21 EWG </a:t>
            </a:r>
            <a:r>
              <a:rPr lang="en-US" dirty="0" smtClean="0"/>
              <a:t>chair</a:t>
            </a:r>
          </a:p>
          <a:p>
            <a:r>
              <a:rPr lang="en-US" dirty="0" smtClean="0"/>
              <a:t>“All features must be affordable</a:t>
            </a:r>
            <a:r>
              <a:rPr lang="en-US" dirty="0"/>
              <a:t>” [D&amp;E]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/>
              <a:t>Don’t try to force people</a:t>
            </a:r>
            <a:r>
              <a:rPr lang="en-US" dirty="0" smtClean="0"/>
              <a:t>” </a:t>
            </a:r>
            <a:r>
              <a:rPr lang="en-US" dirty="0"/>
              <a:t>[D&amp;E]</a:t>
            </a:r>
          </a:p>
          <a:p>
            <a:r>
              <a:rPr lang="en-US" dirty="0"/>
              <a:t>“C++ must be useful now” [D&amp;E]</a:t>
            </a:r>
          </a:p>
          <a:p>
            <a:r>
              <a:rPr lang="en-US" dirty="0" smtClean="0"/>
              <a:t>“</a:t>
            </a:r>
            <a:r>
              <a:rPr lang="en-US" dirty="0"/>
              <a:t>Use traditional (dumb) linkers</a:t>
            </a:r>
            <a:r>
              <a:rPr lang="en-US" dirty="0" smtClean="0"/>
              <a:t>” </a:t>
            </a:r>
            <a:r>
              <a:rPr lang="en-US" dirty="0"/>
              <a:t>[D&amp;E</a:t>
            </a:r>
            <a:r>
              <a:rPr lang="en-US" dirty="0" smtClean="0"/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486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/>
              <a:t>“Leave no room for a lower-level language below C++ (except assembler</a:t>
            </a:r>
            <a:r>
              <a:rPr lang="en-US" sz="5400" dirty="0" smtClean="0"/>
              <a:t>)”</a:t>
            </a:r>
          </a:p>
          <a:p>
            <a:pPr marL="0" indent="0" algn="ctr">
              <a:buNone/>
            </a:pPr>
            <a:r>
              <a:rPr lang="en-US" sz="5400" dirty="0" smtClean="0"/>
              <a:t>[</a:t>
            </a:r>
            <a:r>
              <a:rPr lang="en-US" sz="5400" dirty="0"/>
              <a:t>D&amp;E]</a:t>
            </a:r>
            <a:endParaRPr lang="en-US" sz="5400" dirty="0" smtClean="0"/>
          </a:p>
          <a:p>
            <a:pPr marL="0" indent="0" algn="ctr">
              <a:buNone/>
            </a:pPr>
            <a:endParaRPr lang="en-US" sz="5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747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If your toolchain and environment do not permit exceptions, you aren’t using “ISO C</a:t>
            </a:r>
            <a:r>
              <a:rPr lang="en-US" dirty="0" smtClean="0"/>
              <a:t>++”</a:t>
            </a:r>
            <a:endParaRPr lang="en-US" dirty="0" smtClean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“ISO C</a:t>
            </a:r>
            <a:r>
              <a:rPr lang="en-US" dirty="0" smtClean="0"/>
              <a:t>++” </a:t>
            </a:r>
            <a:r>
              <a:rPr lang="en-US" dirty="0" smtClean="0"/>
              <a:t>has left room for a lower-level language, “non-conforming C++”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Let’s fix that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9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gets cut?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gets cut?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Itanium ABI allocates exceptions on the heap</a:t>
            </a:r>
          </a:p>
          <a:p>
            <a:r>
              <a:rPr lang="en-US" dirty="0" smtClean="0"/>
              <a:t>Microsoft ABI uses excessive stack</a:t>
            </a:r>
          </a:p>
          <a:p>
            <a:r>
              <a:rPr lang="en-US" dirty="0" smtClean="0"/>
              <a:t>Exception tables are large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etjmp</a:t>
            </a:r>
            <a:r>
              <a:rPr lang="en-US" dirty="0" smtClean="0"/>
              <a:t> /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longjmp</a:t>
            </a:r>
            <a:r>
              <a:rPr lang="en-US" dirty="0" smtClean="0"/>
              <a:t> implementations bloat code</a:t>
            </a:r>
          </a:p>
          <a:p>
            <a:r>
              <a:rPr lang="en-US" dirty="0" smtClean="0"/>
              <a:t>Throwing exceptions introduce jitter</a:t>
            </a:r>
          </a:p>
          <a:p>
            <a:r>
              <a:rPr lang="en-US" dirty="0" smtClean="0"/>
              <a:t>Difficult (or impossible) to optimize away, even with link-time optimizations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03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gets cut? RTTI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type_info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objects take space</a:t>
            </a:r>
          </a:p>
          <a:p>
            <a:r>
              <a:rPr lang="en-US" dirty="0" smtClean="0"/>
              <a:t>Runtime code to support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dynamic_cast</a:t>
            </a:r>
            <a:r>
              <a:rPr lang="en-US" dirty="0" smtClean="0"/>
              <a:t> takes space</a:t>
            </a:r>
          </a:p>
          <a:p>
            <a:r>
              <a:rPr lang="en-US" dirty="0" smtClean="0"/>
              <a:t>Difficult </a:t>
            </a:r>
            <a:r>
              <a:rPr lang="en-US" dirty="0"/>
              <a:t>to optimize away, even with link time optimizations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in a freestanding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type_traits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climits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limits&gt;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cfloat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cs typeface="Courier New" panose="02070309020205020404" pitchFamily="49" charset="0"/>
              </a:rPr>
              <a:t>(program startup and termination)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ciso646&gt;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cstdbool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67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gets cut? Heap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 reasonable default for heap in kernel mode</a:t>
            </a:r>
          </a:p>
          <a:p>
            <a:pPr lvl="1"/>
            <a:r>
              <a:rPr lang="en-US" dirty="0" smtClean="0"/>
              <a:t>Plentiful but dangerous paged memory</a:t>
            </a:r>
          </a:p>
          <a:p>
            <a:pPr lvl="1"/>
            <a:r>
              <a:rPr lang="en-US" dirty="0" smtClean="0"/>
              <a:t>Scarce but safe non-paged memory</a:t>
            </a:r>
          </a:p>
          <a:p>
            <a:r>
              <a:rPr lang="en-US" dirty="0"/>
              <a:t>Embedded apps frequently avoid allocation after startup</a:t>
            </a:r>
          </a:p>
          <a:p>
            <a:r>
              <a:rPr lang="en-US" dirty="0" smtClean="0"/>
              <a:t>Implementation requires either OS involvement (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sbrk</a:t>
            </a:r>
            <a:r>
              <a:rPr lang="en-US" dirty="0" smtClean="0"/>
              <a:t>) or space overhead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gets cut? Thread local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Requires tight cooperation between compiler, linker, loader, and threading library</a:t>
            </a:r>
          </a:p>
          <a:p>
            <a:pPr lvl="1"/>
            <a:r>
              <a:rPr lang="en-US" dirty="0" smtClean="0"/>
              <a:t>Loader and threading library are typically OS components</a:t>
            </a:r>
          </a:p>
          <a:p>
            <a:r>
              <a:rPr lang="en-US" dirty="0" smtClean="0"/>
              <a:t>Thread locals needed on one thread impose size overhead on all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gets cut? Floating point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Software emulated floating point is big</a:t>
            </a:r>
          </a:p>
          <a:p>
            <a:r>
              <a:rPr lang="en-US" dirty="0" smtClean="0"/>
              <a:t>Kernel code can’t use floating point without jumping through hoops</a:t>
            </a:r>
          </a:p>
          <a:p>
            <a:pPr lvl="1"/>
            <a:r>
              <a:rPr lang="en-US" dirty="0" smtClean="0"/>
              <a:t>User / kernel context switches don’t save floating point registers</a:t>
            </a:r>
          </a:p>
          <a:p>
            <a:r>
              <a:rPr lang="en-US" dirty="0" smtClean="0"/>
              <a:t>Most floating point functions can set </a:t>
            </a:r>
            <a:r>
              <a:rPr lang="en-US" dirty="0" err="1" smtClean="0"/>
              <a:t>errno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gets cut? locales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Giant tables of data describing properties of each “character”.</a:t>
            </a:r>
          </a:p>
          <a:p>
            <a:r>
              <a:rPr lang="en-US" dirty="0" smtClean="0"/>
              <a:t>Many locale aware functions rely on a global / thread local variable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gets cut? Program cleanup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Non-local destructors implemented in terms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at_quick_exit</a:t>
            </a:r>
            <a:r>
              <a:rPr lang="en-US" dirty="0"/>
              <a:t> 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atexit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at_quick_exit</a:t>
            </a:r>
            <a:r>
              <a:rPr lang="en-US" dirty="0" smtClean="0"/>
              <a:t> are encouraged to support 32 handlers each</a:t>
            </a:r>
          </a:p>
          <a:p>
            <a:pPr lvl="1"/>
            <a:r>
              <a:rPr lang="en-US" dirty="0" smtClean="0"/>
              <a:t>64 * 4 byte function pointer = 256 bytes</a:t>
            </a:r>
          </a:p>
          <a:p>
            <a:r>
              <a:rPr lang="en-US" dirty="0" smtClean="0"/>
              <a:t>Embedded and kernel environment rarely need that cleanup code</a:t>
            </a:r>
          </a:p>
          <a:p>
            <a:r>
              <a:rPr lang="en-US" dirty="0" smtClean="0"/>
              <a:t>Very difficult to optimize out</a:t>
            </a:r>
          </a:p>
          <a:p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::exit</a:t>
            </a:r>
            <a:r>
              <a:rPr lang="en-US" dirty="0" smtClean="0"/>
              <a:t> and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quick_exit</a:t>
            </a:r>
            <a:r>
              <a:rPr lang="en-US" dirty="0" smtClean="0"/>
              <a:t> required to call handlers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6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Irritants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Function local static constructors</a:t>
            </a:r>
          </a:p>
          <a:p>
            <a:pPr lvl="1"/>
            <a:r>
              <a:rPr lang="en-US" dirty="0" smtClean="0"/>
              <a:t>Requires some locking support for multi-threaded platforms</a:t>
            </a:r>
          </a:p>
          <a:p>
            <a:r>
              <a:rPr lang="en-US" dirty="0" smtClean="0"/>
              <a:t>Non-lock </a:t>
            </a:r>
            <a:r>
              <a:rPr lang="en-US" smtClean="0"/>
              <a:t>free atomics</a:t>
            </a:r>
            <a:endParaRPr lang="en-US" dirty="0" smtClean="0"/>
          </a:p>
          <a:p>
            <a:r>
              <a:rPr lang="en-US" dirty="0" smtClean="0"/>
              <a:t>Virtual destructors</a:t>
            </a:r>
          </a:p>
          <a:p>
            <a:pPr lvl="1"/>
            <a:r>
              <a:rPr lang="en-US" dirty="0" smtClean="0"/>
              <a:t>Requires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::operator delete</a:t>
            </a:r>
          </a:p>
          <a:p>
            <a:r>
              <a:rPr lang="en-US" dirty="0" smtClean="0"/>
              <a:t>Pure virtual functions</a:t>
            </a:r>
          </a:p>
          <a:p>
            <a:pPr lvl="1"/>
            <a:r>
              <a:rPr lang="en-US" dirty="0" smtClean="0"/>
              <a:t>Requires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cxa_pure_virtual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(or similar)</a:t>
            </a:r>
          </a:p>
          <a:p>
            <a:r>
              <a:rPr lang="en-US" dirty="0" smtClean="0"/>
              <a:t>Global constructors</a:t>
            </a:r>
          </a:p>
          <a:p>
            <a:pPr lvl="1"/>
            <a:r>
              <a:rPr lang="en-US" dirty="0" smtClean="0"/>
              <a:t>No portable way to call them</a:t>
            </a:r>
          </a:p>
          <a:p>
            <a:pPr lvl="1"/>
            <a:r>
              <a:rPr lang="en-US" dirty="0" smtClean="0"/>
              <a:t>When is the right time to call them?</a:t>
            </a:r>
          </a:p>
          <a:p>
            <a:r>
              <a:rPr lang="en-US" dirty="0" smtClean="0"/>
              <a:t>Multiple virtual inheritance</a:t>
            </a:r>
          </a:p>
          <a:p>
            <a:pPr lvl="1"/>
            <a:r>
              <a:rPr lang="en-US" dirty="0" smtClean="0"/>
              <a:t>Mac kernel linker doesn’t (didn’t?) support 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13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 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OS-less friendly library facilities to C++20</a:t>
            </a:r>
          </a:p>
          <a:p>
            <a:r>
              <a:rPr lang="en-US" dirty="0" smtClean="0"/>
              <a:t>Remove OS-less hostile language and library facilities post C++20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2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 smtClean="0"/>
              <a:t>C++03 didn’t consider threads.  Despite that, threads existed in the wild.  C++11 adapted.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C++17 doesn’t strongly consider kernel or embedded programming.  We can make future C++ standards do so.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16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[D&amp;E] </a:t>
            </a:r>
            <a:r>
              <a:rPr lang="en-US" dirty="0" err="1" smtClean="0"/>
              <a:t>Stroustrup</a:t>
            </a:r>
            <a:r>
              <a:rPr lang="en-US" dirty="0" smtClean="0"/>
              <a:t>, Bjarne. The Design and Evolution of C++. 1994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31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1676400"/>
            <a:ext cx="6934201" cy="15240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in a freestanding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cstdarg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type_traits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climits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&lt;limits&gt;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cs typeface="Courier New" panose="02070309020205020404" pitchFamily="49" charset="0"/>
              </a:rPr>
              <a:t>(program startup and termination)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ciso646&gt;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cstdbool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276600" y="3733800"/>
            <a:ext cx="541020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Useful, hard to duplicate, and efficient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6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9" y="3200400"/>
            <a:ext cx="3810001" cy="5334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type_traits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climits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limits&gt;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&lt;exception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cfloat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cs typeface="Courier New" panose="02070309020205020404" pitchFamily="49" charset="0"/>
              </a:rPr>
              <a:t>(program startup and termination)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ciso646&gt;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cstdbool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in a freestanding 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48000" y="1747421"/>
            <a:ext cx="541020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Mixed bag of necessary and terrible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6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198" y="3810000"/>
            <a:ext cx="8229602" cy="10668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What’s in a freestanding 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initializer_list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cstddef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cstdarg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type_traits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cstdint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climits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atomic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&lt;limits&gt;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typeinfo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&lt;exception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cfloat</a:t>
            </a:r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 smtClean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cstdlib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smtClean="0">
                <a:solidFill>
                  <a:srgbClr val="FF0000"/>
                </a:solidFill>
                <a:cs typeface="Courier New" panose="02070309020205020404" pitchFamily="49" charset="0"/>
              </a:rPr>
              <a:t>(program startup and termination)</a:t>
            </a:r>
            <a:endParaRPr lang="en-US" dirty="0">
              <a:solidFill>
                <a:srgbClr val="FF0000"/>
              </a:solidFill>
              <a:cs typeface="Courier New" panose="02070309020205020404" pitchFamily="49" charset="0"/>
            </a:endParaRPr>
          </a:p>
          <a:p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ciso646&gt; &lt;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cstdalign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&lt;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cstdbool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3EBDE-584E-4EAF-B213-DD903D0F9983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57400" y="2209800"/>
            <a:ext cx="3886200" cy="132343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 smtClean="0"/>
              <a:t>Questionable utility without 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36596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21725</TotalTime>
  <Words>2876</Words>
  <Application>Microsoft Office PowerPoint</Application>
  <PresentationFormat>On-screen Show (4:3)</PresentationFormat>
  <Paragraphs>484</Paragraphs>
  <Slides>68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2" baseType="lpstr">
      <vt:lpstr>Arial</vt:lpstr>
      <vt:lpstr>Calibri</vt:lpstr>
      <vt:lpstr>Courier New</vt:lpstr>
      <vt:lpstr>Office Theme</vt:lpstr>
      <vt:lpstr>Standardizing an OS-less subset of C++</vt:lpstr>
      <vt:lpstr>Who am I?</vt:lpstr>
      <vt:lpstr>What do I mean by OS-less?</vt:lpstr>
      <vt:lpstr>What does the standard say?</vt:lpstr>
      <vt:lpstr>PowerPoint Presentation</vt:lpstr>
      <vt:lpstr>What’s in a freestanding implementation</vt:lpstr>
      <vt:lpstr>What’s in a freestanding implementation</vt:lpstr>
      <vt:lpstr>What’s in a freestanding implementation</vt:lpstr>
      <vt:lpstr>What’s in a freestanding implementation</vt:lpstr>
      <vt:lpstr>What’s in a freestanding implementation</vt:lpstr>
      <vt:lpstr>But where are my…</vt:lpstr>
      <vt:lpstr>PowerPoint Presentation</vt:lpstr>
      <vt:lpstr>PowerPoint Presentation</vt:lpstr>
      <vt:lpstr>PowerPoint Presentation</vt:lpstr>
      <vt:lpstr>What does the standard say?</vt:lpstr>
      <vt:lpstr>The revealed intent</vt:lpstr>
      <vt:lpstr>The low bar</vt:lpstr>
      <vt:lpstr>So let’s change things</vt:lpstr>
      <vt:lpstr>Long term goals</vt:lpstr>
      <vt:lpstr>Long term goals (pt 2)</vt:lpstr>
      <vt:lpstr>Long term non-goals</vt:lpstr>
      <vt:lpstr>Long term non-goals</vt:lpstr>
      <vt:lpstr>Long term freestanding library vision</vt:lpstr>
      <vt:lpstr>Proposed C++20 freestanding vision</vt:lpstr>
      <vt:lpstr>Why the emphasis on space overhead?</vt:lpstr>
      <vt:lpstr>Ben’s exclusion principles</vt:lpstr>
      <vt:lpstr>What am I adding?</vt:lpstr>
      <vt:lpstr>What am I adding?</vt:lpstr>
      <vt:lpstr>What am I adding?</vt:lpstr>
      <vt:lpstr>What am I adding?</vt:lpstr>
      <vt:lpstr>What am I adding?</vt:lpstr>
      <vt:lpstr>What am I adding?</vt:lpstr>
      <vt:lpstr>What am I adding?</vt:lpstr>
      <vt:lpstr>What am I adding? (pt 2)</vt:lpstr>
      <vt:lpstr>What am I adding? (pt 2)</vt:lpstr>
      <vt:lpstr>What am I adding? (pt 2)</vt:lpstr>
      <vt:lpstr>What am I adding? (pt 2)</vt:lpstr>
      <vt:lpstr>What am I adding? (pt 2)</vt:lpstr>
      <vt:lpstr>What am I adding? (pt 2)</vt:lpstr>
      <vt:lpstr>What’s missing?</vt:lpstr>
      <vt:lpstr>What’s missing?</vt:lpstr>
      <vt:lpstr>What’s missing?</vt:lpstr>
      <vt:lpstr>What’s missing?</vt:lpstr>
      <vt:lpstr>What’s missing?</vt:lpstr>
      <vt:lpstr>Related in flight proposals</vt:lpstr>
      <vt:lpstr>What about noexcept?</vt:lpstr>
      <vt:lpstr>What about constexpr?</vt:lpstr>
      <vt:lpstr>What’s next?</vt:lpstr>
      <vt:lpstr>What’s next?</vt:lpstr>
      <vt:lpstr>What’s next?</vt:lpstr>
      <vt:lpstr>What’s next?</vt:lpstr>
      <vt:lpstr>What’s next?</vt:lpstr>
      <vt:lpstr>PowerPoint Presentation</vt:lpstr>
      <vt:lpstr>Bjarne’s principles from 1994</vt:lpstr>
      <vt:lpstr>PowerPoint Presentation</vt:lpstr>
      <vt:lpstr>PowerPoint Presentation</vt:lpstr>
      <vt:lpstr>What gets cut?</vt:lpstr>
      <vt:lpstr>What gets cut? Exceptions</vt:lpstr>
      <vt:lpstr>What gets cut? RTTI</vt:lpstr>
      <vt:lpstr>What gets cut? Heap storage</vt:lpstr>
      <vt:lpstr>What gets cut? Thread local storage</vt:lpstr>
      <vt:lpstr>What gets cut? Floating point</vt:lpstr>
      <vt:lpstr>What gets cut? locales</vt:lpstr>
      <vt:lpstr>What gets cut? Program cleanup</vt:lpstr>
      <vt:lpstr>Irritants</vt:lpstr>
      <vt:lpstr>Roadmap recap</vt:lpstr>
      <vt:lpstr>PowerPoint Presentation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Standardizing an OS-less subset of C++</dc:title>
  <dc:creator>Family</dc:creator>
  <cp:lastModifiedBy>bcraig</cp:lastModifiedBy>
  <cp:revision>128</cp:revision>
  <dcterms:created xsi:type="dcterms:W3CDTF">2018-02-01T03:22:24Z</dcterms:created>
  <dcterms:modified xsi:type="dcterms:W3CDTF">2018-03-09T17:10:28Z</dcterms:modified>
</cp:coreProperties>
</file>