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19"/>
  </p:notesMasterIdLst>
  <p:handoutMasterIdLst>
    <p:handoutMasterId r:id="rId20"/>
  </p:handoutMasterIdLst>
  <p:sldIdLst>
    <p:sldId id="256" r:id="rId2"/>
    <p:sldId id="294" r:id="rId3"/>
    <p:sldId id="295" r:id="rId4"/>
    <p:sldId id="275" r:id="rId5"/>
    <p:sldId id="284" r:id="rId6"/>
    <p:sldId id="298" r:id="rId7"/>
    <p:sldId id="301" r:id="rId8"/>
    <p:sldId id="300" r:id="rId9"/>
    <p:sldId id="296" r:id="rId10"/>
    <p:sldId id="297" r:id="rId11"/>
    <p:sldId id="261" r:id="rId12"/>
    <p:sldId id="281" r:id="rId13"/>
    <p:sldId id="293" r:id="rId14"/>
    <p:sldId id="280" r:id="rId15"/>
    <p:sldId id="266" r:id="rId16"/>
    <p:sldId id="268" r:id="rId17"/>
    <p:sldId id="292"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51644" autoAdjust="0"/>
  </p:normalViewPr>
  <p:slideViewPr>
    <p:cSldViewPr>
      <p:cViewPr varScale="1">
        <p:scale>
          <a:sx n="57" d="100"/>
          <a:sy n="57" d="100"/>
        </p:scale>
        <p:origin x="2448" y="42"/>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9-5-2019</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dirty="0"/>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9-5-2019</a:t>
            </a:fld>
            <a:endParaRPr lang="nl-NL"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dirty="0"/>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bl.github.io/GroundForge/help/Site-map" TargetMode="External"/><Relationship Id="rId7" Type="http://schemas.openxmlformats.org/officeDocument/2006/relationships/hyperlink" Target="http://translate.reference.com/english/dutch"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collinsdictionary.com/translator" TargetMode="External"/><Relationship Id="rId5" Type="http://schemas.openxmlformats.org/officeDocument/2006/relationships/hyperlink" Target="https://www.bing.com/translator/" TargetMode="External"/><Relationship Id="rId4" Type="http://schemas.openxmlformats.org/officeDocument/2006/relationships/hyperlink" Target="https://translate.google.com/#en/n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bl.github.io/GroundForge/til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maetempels.github.io/MAE-g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dirty="0"/>
              <a:t>Oorspronkelijk</a:t>
            </a:r>
            <a:r>
              <a:rPr lang="nl-NL" baseline="0" dirty="0"/>
              <a:t> gepresenteerd bij kantkring De Waaier op 18 november 2017.</a:t>
            </a:r>
          </a:p>
          <a:p>
            <a:pPr marL="0" marR="0" indent="0" algn="ctr" defTabSz="914400" rtl="0" eaLnBrk="1" fontAlgn="auto" latinLnBrk="0" hangingPunct="1">
              <a:lnSpc>
                <a:spcPct val="100000"/>
              </a:lnSpc>
              <a:spcBef>
                <a:spcPts val="0"/>
              </a:spcBef>
              <a:spcAft>
                <a:spcPts val="0"/>
              </a:spcAft>
              <a:buClrTx/>
              <a:buSzTx/>
              <a:buFontTx/>
              <a:buNone/>
              <a:tabLst/>
              <a:defRPr/>
            </a:pPr>
            <a:r>
              <a:rPr lang="nl-NL" baseline="0" dirty="0"/>
              <a:t>Aangepast voor bezoekers van de site en latere wijzigingen van site.</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dirty="0"/>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https://d-bl.github.io/GroundForge/help/Site-map</a:t>
            </a:r>
            <a:endParaRPr lang="nl-NL" dirty="0"/>
          </a:p>
          <a:p>
            <a:endParaRPr lang="nl-NL" i="0" dirty="0"/>
          </a:p>
          <a:p>
            <a:r>
              <a:rPr lang="nl-NL" i="1" dirty="0"/>
              <a:t>Automatische vertalers met allemaal hun eigen koeterwaals en reclamezooi:</a:t>
            </a:r>
          </a:p>
          <a:p>
            <a:r>
              <a:rPr lang="nl-NL" dirty="0">
                <a:hlinkClick r:id="rId4"/>
              </a:rPr>
              <a:t>https://translate.google.com/#en/nl</a:t>
            </a:r>
            <a:endParaRPr lang="nl-NL" dirty="0"/>
          </a:p>
          <a:p>
            <a:pPr>
              <a:defRPr/>
            </a:pPr>
            <a:r>
              <a:rPr lang="nl-NL" dirty="0">
                <a:hlinkClick r:id="rId5"/>
              </a:rPr>
              <a:t>https://www.bing.com/translator/</a:t>
            </a:r>
            <a:endParaRPr lang="nl-NL" dirty="0"/>
          </a:p>
          <a:p>
            <a:pPr>
              <a:defRPr/>
            </a:pPr>
            <a:r>
              <a:rPr lang="nl-NL" dirty="0">
                <a:hlinkClick r:id="rId6"/>
              </a:rPr>
              <a:t>https://www.collinsdictionary.com/translator</a:t>
            </a:r>
            <a:endParaRPr lang="nl-NL" dirty="0"/>
          </a:p>
          <a:p>
            <a:pPr>
              <a:defRPr/>
            </a:pPr>
            <a:r>
              <a:rPr lang="nl-NL">
                <a:hlinkClick r:id="rId7"/>
              </a:rPr>
              <a:t>http://translate.reference.com/english/dutch</a:t>
            </a:r>
            <a:endParaRPr lang="nl-NL"/>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effectLst/>
              </a:rPr>
              <a:t>Kantbrief/</a:t>
            </a:r>
            <a:r>
              <a:rPr lang="nl-NL" dirty="0" err="1">
                <a:effectLst/>
              </a:rPr>
              <a:t>pricking</a:t>
            </a:r>
            <a:r>
              <a:rPr lang="nl-NL" dirty="0">
                <a:effectLst/>
              </a:rPr>
              <a:t>: wat je geplastificeerd</a:t>
            </a:r>
            <a:r>
              <a:rPr lang="nl-NL" baseline="0" dirty="0">
                <a:effectLst/>
              </a:rPr>
              <a:t> op je kussen prikt.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Je komt hier via “</a:t>
            </a:r>
            <a:r>
              <a:rPr lang="nl-NL" baseline="0" dirty="0" err="1">
                <a:effectLst/>
              </a:rPr>
              <a:t>vari</a:t>
            </a:r>
            <a:r>
              <a:rPr lang="nl-NL" baseline="0" dirty="0">
                <a:effectLst/>
              </a:rPr>
              <a:t>” links vanuit de </a:t>
            </a:r>
            <a:r>
              <a:rPr lang="nl-NL" baseline="0" dirty="0" err="1">
                <a:effectLst/>
              </a:rPr>
              <a:t>Tesselace</a:t>
            </a:r>
            <a:r>
              <a:rPr lang="nl-NL" baseline="0" dirty="0">
                <a:effectLst/>
              </a:rPr>
              <a:t> index, of een à twee letterige links vanuit de </a:t>
            </a:r>
            <a:r>
              <a:rPr lang="nl-NL" baseline="0" dirty="0" err="1">
                <a:effectLst/>
              </a:rPr>
              <a:t>Whiting</a:t>
            </a:r>
            <a:r>
              <a:rPr lang="nl-NL" baseline="0" dirty="0">
                <a:effectLst/>
              </a:rPr>
              <a:t> index.</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Variaties zijn beperkt door een vierkant raster.</a:t>
            </a:r>
          </a:p>
          <a:p>
            <a:pPr>
              <a:defRPr/>
            </a:pPr>
            <a:r>
              <a:rPr lang="nl-NL" baseline="0" dirty="0">
                <a:effectLst/>
              </a:rPr>
              <a:t>Zelf kun je meer vervormingen toepassen</a:t>
            </a:r>
            <a:r>
              <a:rPr lang="nl-NL" dirty="0">
                <a:effectLst/>
              </a:rPr>
              <a:t> </a:t>
            </a:r>
            <a:r>
              <a:rPr lang="nl-NL" dirty="0"/>
              <a:t>voor de gewenste kantbrief.</a:t>
            </a: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a:t>Bruggetje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Zie ook Engelse introductie in de help pagina’s</a:t>
            </a:r>
          </a:p>
          <a:p>
            <a:endParaRPr lang="nl-NL" dirty="0">
              <a:effectLst/>
            </a:endParaRPr>
          </a:p>
          <a:p>
            <a:r>
              <a:rPr lang="nl-NL" dirty="0">
                <a:effectLst/>
              </a:rPr>
              <a:t>Bovenste rij afbeeldingen wat je</a:t>
            </a:r>
            <a:r>
              <a:rPr lang="nl-NL" baseline="0" dirty="0">
                <a:effectLst/>
              </a:rPr>
              <a:t> van GroundForge krijgt.</a:t>
            </a:r>
          </a:p>
          <a:p>
            <a:r>
              <a:rPr lang="nl-NL" baseline="0" dirty="0">
                <a:effectLst/>
              </a:rPr>
              <a:t>Er telkens onder wat je misschien wilt hebben, of een tussenstap.</a:t>
            </a:r>
          </a:p>
          <a:p>
            <a:r>
              <a:rPr lang="nl-NL" baseline="0" dirty="0">
                <a:effectLst/>
              </a:rPr>
              <a:t>Linksonder als in: Kant uit Vlaanderen en ‘s Gravenmoer.</a:t>
            </a:r>
          </a:p>
          <a:p>
            <a:endParaRPr lang="nl-NL" baseline="0" dirty="0">
              <a:effectLst/>
            </a:endParaRPr>
          </a:p>
          <a:p>
            <a:r>
              <a:rPr lang="nl-NL" i="1" baseline="0" dirty="0">
                <a:effectLst/>
              </a:rPr>
              <a:t>Afbeelding gemaakt op de (oude!) hoofdpagina met:</a:t>
            </a:r>
          </a:p>
          <a:p>
            <a:pPr lvl="1"/>
            <a:r>
              <a:rPr lang="nl-NL" i="0" dirty="0">
                <a:effectLst/>
                <a:latin typeface="Consolas" panose="020B0609020204030204" pitchFamily="49" charset="0"/>
                <a:cs typeface="Consolas" panose="020B0609020204030204" pitchFamily="49" charset="0"/>
              </a:rPr>
              <a:t>-5--</a:t>
            </a:r>
          </a:p>
          <a:p>
            <a:pPr lvl="1"/>
            <a:r>
              <a:rPr lang="nl-NL" i="0" dirty="0">
                <a:effectLst/>
                <a:latin typeface="Consolas" panose="020B0609020204030204" pitchFamily="49" charset="0"/>
                <a:cs typeface="Consolas" panose="020B0609020204030204" pitchFamily="49" charset="0"/>
              </a:rPr>
              <a:t>B-C-</a:t>
            </a:r>
          </a:p>
          <a:p>
            <a:pPr lvl="1"/>
            <a:r>
              <a:rPr lang="nl-NL" i="0" dirty="0">
                <a:effectLst/>
                <a:latin typeface="Consolas" panose="020B0609020204030204" pitchFamily="49" charset="0"/>
                <a:cs typeface="Consolas" panose="020B0609020204030204" pitchFamily="49" charset="0"/>
              </a:rPr>
              <a:t>-5-5</a:t>
            </a:r>
          </a:p>
          <a:p>
            <a:pPr lvl="1"/>
            <a:r>
              <a:rPr lang="nl-NL" i="0" dirty="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a:effectLst/>
              </a:rPr>
              <a:t>Brick (baksteen); Stitches (s</a:t>
            </a:r>
            <a:r>
              <a:rPr lang="nl-NL" i="1" dirty="0">
                <a:effectLst/>
              </a:rPr>
              <a:t>lagen): ct b1=ctptct d1=ctptct A2=ctpl C2=ctpr A4=ctl C4=ctr D1=ctptctt</a:t>
            </a:r>
          </a:p>
          <a:p>
            <a:endParaRPr lang="nl-NL" i="1" dirty="0">
              <a:effectLst/>
            </a:endParaRPr>
          </a:p>
          <a:p>
            <a:r>
              <a:rPr lang="nl-NL" i="1" dirty="0">
                <a:effectLst/>
              </a:rPr>
              <a:t>Alle draden zwart, 7 en 10 rood</a:t>
            </a:r>
          </a:p>
          <a:p>
            <a:endParaRPr lang="nl-NL" i="1" baseline="0" dirty="0">
              <a:effectLst/>
            </a:endParaRPr>
          </a:p>
          <a:p>
            <a:r>
              <a:rPr lang="nl-NL" i="1" baseline="0" dirty="0">
                <a:effectLst/>
              </a:rPr>
              <a:t>Probeer ook eens een dubbelle  netslag of omkeerslag in het midden</a:t>
            </a:r>
          </a:p>
          <a:p>
            <a:r>
              <a:rPr lang="nl-NL" i="1" baseline="0" dirty="0">
                <a:effectLst/>
              </a:rPr>
              <a:t>C=cross=kruisen, t=twist=draaien, p=pin=speld.</a:t>
            </a:r>
            <a:r>
              <a:rPr lang="nl-NL" i="1" dirty="0">
                <a:effectLst/>
              </a:rPr>
              <a:t> </a:t>
            </a:r>
            <a:r>
              <a:rPr lang="nl-NL" i="1" baseline="0" dirty="0">
                <a:effectLst/>
              </a:rPr>
              <a:t>Meestal gaan spelden niet zo goed.</a:t>
            </a:r>
          </a:p>
          <a:p>
            <a:endParaRPr lang="nl-NL" i="1"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Concept</a:t>
            </a:r>
            <a:r>
              <a:rPr lang="nl-NL" baseline="0" dirty="0">
                <a:effectLst/>
              </a:rPr>
              <a:t> downloaden voor SVG editor:</a:t>
            </a:r>
          </a:p>
          <a:p>
            <a:r>
              <a:rPr lang="nl-NL" dirty="0" err="1"/>
              <a:t>CorelDraw</a:t>
            </a:r>
            <a:r>
              <a:rPr lang="nl-NL" dirty="0"/>
              <a:t> 💰 , Adobe Illustrator💰, </a:t>
            </a:r>
            <a:r>
              <a:rPr lang="nl-NL" dirty="0" err="1"/>
              <a:t>InkScape</a:t>
            </a:r>
            <a:r>
              <a:rPr lang="nl-NL" dirty="0"/>
              <a:t> (gratis)</a:t>
            </a:r>
          </a:p>
          <a:p>
            <a:r>
              <a:rPr lang="nl-NL" dirty="0" err="1">
                <a:effectLst/>
              </a:rPr>
              <a:t>Knipling</a:t>
            </a:r>
            <a:r>
              <a:rPr lang="nl-NL" dirty="0">
                <a:effectLst/>
              </a:rPr>
              <a:t>/Lace</a:t>
            </a:r>
            <a:r>
              <a:rPr lang="nl-NL" sz="1400" baseline="30000" dirty="0">
                <a:effectLst/>
              </a:rPr>
              <a:t>8</a:t>
            </a:r>
            <a:r>
              <a:rPr lang="nl-NL" sz="1400" dirty="0">
                <a:effectLst/>
              </a:rPr>
              <a:t>/</a:t>
            </a:r>
            <a:r>
              <a:rPr lang="nl-NL" dirty="0" err="1">
                <a:effectLst/>
              </a:rPr>
              <a:t>Lace</a:t>
            </a:r>
            <a:r>
              <a:rPr lang="nl-NL" sz="1200" baseline="30000" dirty="0" err="1">
                <a:effectLst/>
              </a:rPr>
              <a:t>X</a:t>
            </a:r>
            <a:r>
              <a:rPr lang="nl-NL" sz="1200" baseline="30000" dirty="0">
                <a:effectLst/>
              </a:rPr>
              <a:t>-RP</a:t>
            </a:r>
            <a:r>
              <a:rPr lang="nl-NL" dirty="0">
                <a:effectLst/>
              </a:rPr>
              <a:t> begrijpen de download niet: 1 rapport natekenen</a:t>
            </a:r>
          </a:p>
          <a:p>
            <a:r>
              <a:rPr lang="nl-NL" dirty="0">
                <a:effectLst/>
              </a:rPr>
              <a:t>De </a:t>
            </a:r>
            <a:r>
              <a:rPr lang="nl-NL" dirty="0" err="1">
                <a:effectLst/>
              </a:rPr>
              <a:t>gekleurende</a:t>
            </a:r>
            <a:r>
              <a:rPr lang="nl-NL" dirty="0">
                <a:effectLst/>
              </a:rPr>
              <a:t> punten helpen</a:t>
            </a:r>
            <a:r>
              <a:rPr lang="nl-NL" baseline="0" dirty="0">
                <a:effectLst/>
              </a:rPr>
              <a:t> meerdere rapporten aan elkaar plakken</a:t>
            </a:r>
          </a:p>
          <a:p>
            <a:endParaRPr lang="nl-NL" dirty="0"/>
          </a:p>
          <a:p>
            <a:r>
              <a:rPr lang="nl-NL" dirty="0"/>
              <a:t>Je kunt ook kruispunten verplaatsen.</a:t>
            </a:r>
          </a:p>
          <a:p>
            <a:r>
              <a:rPr lang="nl-NL" dirty="0">
                <a:effectLst/>
              </a:rPr>
              <a:t>Zelfde kleuren </a:t>
            </a:r>
            <a:r>
              <a:rPr lang="nl-NL" dirty="0">
                <a:effectLst/>
                <a:sym typeface="Wingdings" panose="05000000000000000000" pitchFamily="2" charset="2"/>
              </a:rPr>
              <a:t> zelfde verplaatsing</a:t>
            </a:r>
            <a:r>
              <a:rPr lang="nl-NL" dirty="0">
                <a:effectLst/>
              </a:rPr>
              <a:t> </a:t>
            </a:r>
          </a:p>
          <a:p>
            <a:r>
              <a:rPr lang="nl-NL" dirty="0">
                <a:effectLst/>
              </a:rPr>
              <a:t>Het donkerblauwe bolletje rechtsboven zit ook midden-onder</a:t>
            </a:r>
          </a:p>
          <a:p>
            <a:r>
              <a:rPr lang="nl-NL" dirty="0">
                <a:effectLst/>
              </a:rPr>
              <a:t> en kan daardoor hooguit een half hokje verschuiven.</a:t>
            </a:r>
          </a:p>
          <a:p>
            <a:endParaRPr lang="nl-NL" baseline="0" dirty="0">
              <a:effectLst/>
            </a:endParaRPr>
          </a:p>
          <a:p>
            <a:r>
              <a:rPr lang="nl-NL" baseline="0" dirty="0">
                <a:effectLst/>
              </a:rPr>
              <a:t>Met promotieonderzoek alle(?) combinaties tot 4x4 opgezocht</a:t>
            </a:r>
          </a:p>
          <a:p>
            <a:r>
              <a:rPr lang="nl-NL" dirty="0">
                <a:effectLst/>
                <a:sym typeface="Wingdings" panose="05000000000000000000" pitchFamily="2" charset="2"/>
              </a:rPr>
              <a:t> enkele</a:t>
            </a:r>
            <a:r>
              <a:rPr lang="nl-NL" baseline="0" dirty="0">
                <a:effectLst/>
              </a:rPr>
              <a:t> </a:t>
            </a:r>
            <a:r>
              <a:rPr lang="nl-NL" dirty="0"/>
              <a:t>honderden rondgetrokken tesselace</a:t>
            </a:r>
            <a:r>
              <a:rPr lang="nl-NL" baseline="0" dirty="0"/>
              <a:t> </a:t>
            </a:r>
            <a:r>
              <a:rPr lang="nl-NL" dirty="0"/>
              <a:t>diagrammen</a:t>
            </a:r>
          </a:p>
          <a:p>
            <a:r>
              <a:rPr lang="nl-NL" dirty="0"/>
              <a:t>5x4: zo veel dat je met een 1 sec per stuk minstens een dag bezig</a:t>
            </a:r>
            <a:r>
              <a:rPr lang="nl-NL" baseline="0" dirty="0"/>
              <a:t> bent,</a:t>
            </a:r>
          </a:p>
          <a:p>
            <a:r>
              <a:rPr lang="nl-NL" baseline="0" dirty="0"/>
              <a:t> veel daarvan is meer van bijna hetzelfde</a:t>
            </a:r>
            <a:endParaRPr lang="nl-NL" dirty="0"/>
          </a:p>
          <a:p>
            <a:endParaRPr lang="nl-NL" dirty="0"/>
          </a:p>
          <a:p>
            <a:r>
              <a:rPr lang="nl-NL" dirty="0"/>
              <a:t>Binche gronden passen niet in 4x4,</a:t>
            </a:r>
            <a:r>
              <a:rPr lang="nl-NL" baseline="0" dirty="0"/>
              <a:t> d</a:t>
            </a:r>
            <a:r>
              <a:rPr lang="nl-NL" baseline="0" dirty="0">
                <a:effectLst/>
              </a:rPr>
              <a:t>ie kun je wel zelf maken</a:t>
            </a:r>
          </a:p>
          <a:p>
            <a:r>
              <a:rPr lang="nl-NL" baseline="0" dirty="0">
                <a:effectLst/>
              </a:rPr>
              <a:t>Spiekbriefje in de handleiding (toegepast in MAE-gf en Whiting index)</a:t>
            </a:r>
          </a:p>
          <a:p>
            <a:endParaRPr lang="nl-NL" baseline="0" dirty="0">
              <a:effectLst/>
            </a:endParaRPr>
          </a:p>
          <a:p>
            <a:r>
              <a:rPr lang="nl-NL" i="0" dirty="0"/>
              <a:t>Horizontale of verticale verbinding zijn één of twee hokjes lang.</a:t>
            </a:r>
          </a:p>
          <a:p>
            <a:r>
              <a:rPr lang="nl-NL" i="0" dirty="0"/>
              <a:t>Diagonale verbindingen zijn altijd één hokje.</a:t>
            </a:r>
          </a:p>
          <a:p>
            <a:r>
              <a:rPr lang="nl-NL" i="0" dirty="0"/>
              <a:t>Boven (C) en (B) is eigenlijk ook nog een (-) nodig</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dirty="0"/>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effectLst/>
            </a:endParaRPr>
          </a:p>
          <a:p>
            <a:r>
              <a:rPr lang="nl-NL" b="1" dirty="0">
                <a:effectLst/>
              </a:rPr>
              <a:t>bruggetje</a:t>
            </a:r>
          </a:p>
          <a:p>
            <a:r>
              <a:rPr lang="nl-NL" dirty="0">
                <a:effectLst/>
              </a:rPr>
              <a:t>gebruik het dradenschema voor een 2</a:t>
            </a:r>
            <a:r>
              <a:rPr lang="nl-NL" baseline="30000" dirty="0">
                <a:effectLst/>
              </a:rPr>
              <a:t>e</a:t>
            </a:r>
            <a:r>
              <a:rPr lang="nl-NL" dirty="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Spelden kunnen</a:t>
            </a:r>
            <a:r>
              <a:rPr lang="nl-NL" baseline="0" dirty="0">
                <a:effectLst/>
              </a:rPr>
              <a:t> als in een Trollengrond</a:t>
            </a:r>
            <a:r>
              <a:rPr lang="nl-NL" dirty="0">
                <a:effectLst/>
              </a:rPr>
              <a:t> gestoken worden</a:t>
            </a:r>
          </a:p>
          <a:p>
            <a:r>
              <a:rPr lang="nl-NL" dirty="0">
                <a:effectLst/>
              </a:rPr>
              <a:t>of als in een Vlaanderse grond</a:t>
            </a:r>
          </a:p>
          <a:p>
            <a:endParaRPr lang="nl-NL" dirty="0">
              <a:effectLst/>
            </a:endParaRPr>
          </a:p>
          <a:p>
            <a:r>
              <a:rPr lang="nl-NL" dirty="0">
                <a:effectLst/>
              </a:rPr>
              <a:t>---------</a:t>
            </a:r>
          </a:p>
          <a:p>
            <a:endParaRPr lang="nl-NL" dirty="0">
              <a:effectLst/>
            </a:endParaRPr>
          </a:p>
          <a:p>
            <a:r>
              <a:rPr lang="nl-NL" dirty="0">
                <a:effectLst/>
                <a:hlinkClick r:id="rId3"/>
              </a:rPr>
              <a:t>http://www.lokk.nl/techniek/trollengrond.php</a:t>
            </a:r>
            <a:r>
              <a:rPr lang="nl-NL" dirty="0">
                <a:effectLst/>
              </a:rPr>
              <a:t> </a:t>
            </a:r>
          </a:p>
          <a:p>
            <a:r>
              <a:rPr lang="nl-NL" dirty="0">
                <a:effectLst/>
                <a:hlinkClick r:id="rId4"/>
              </a:rPr>
              <a:t>http://www.lokk.nl/techniek/vlaandersetralie.php</a:t>
            </a:r>
            <a:r>
              <a:rPr lang="nl-NL" dirty="0">
                <a:effectLst/>
              </a:rPr>
              <a:t> </a:t>
            </a:r>
          </a:p>
          <a:p>
            <a:endParaRPr lang="nl-NL" baseline="0"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De software maakt de gaten zo rond mogelijk. </a:t>
            </a:r>
          </a:p>
          <a:p>
            <a:endParaRPr lang="nl-NL" dirty="0"/>
          </a:p>
          <a:p>
            <a:r>
              <a:rPr lang="nl-NL" dirty="0"/>
              <a:t>Met spelden</a:t>
            </a:r>
          </a:p>
          <a:p>
            <a:r>
              <a:rPr lang="nl-NL" dirty="0"/>
              <a:t> kun je vierkantjes maken</a:t>
            </a:r>
          </a:p>
          <a:p>
            <a:r>
              <a:rPr lang="nl-NL" dirty="0"/>
              <a:t> of een mix van vierkantjes en rondjes</a:t>
            </a:r>
          </a:p>
          <a:p>
            <a:r>
              <a:rPr lang="nl-NL" baseline="0" dirty="0"/>
              <a:t> (niet met GroundForge)</a:t>
            </a:r>
            <a:endParaRPr lang="nl-NL" dirty="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sz="1200" b="0" i="0" u="none" strike="noStrike" kern="1200" baseline="0" dirty="0">
                <a:solidFill>
                  <a:schemeClr val="tx1"/>
                </a:solidFill>
                <a:latin typeface="+mn-lt"/>
                <a:ea typeface="+mn-ea"/>
                <a:cs typeface="+mn-cs"/>
              </a:rPr>
              <a:t>Programmeer foutjes kunnen je soms aan het lachen maken: een virtueel omgekiept kantkussen.</a:t>
            </a:r>
          </a:p>
          <a:p>
            <a:pPr>
              <a:defRPr/>
            </a:pPr>
            <a:endParaRPr lang="nl-NL" dirty="0"/>
          </a:p>
          <a:p>
            <a:pPr>
              <a:defRPr/>
            </a:pPr>
            <a:r>
              <a:rPr lang="nl-NL" dirty="0"/>
              <a:t>Kies voor de helppagina</a:t>
            </a:r>
            <a:r>
              <a:rPr lang="nl-NL" baseline="0" dirty="0"/>
              <a:t> “changes”,  </a:t>
            </a:r>
            <a:r>
              <a:rPr lang="nl-NL" dirty="0"/>
              <a:t>volg de links met “issues” voor een lijst wensen en bugs</a:t>
            </a:r>
          </a:p>
          <a:p>
            <a:endParaRPr lang="nl-NL" dirty="0"/>
          </a:p>
          <a:p>
            <a:r>
              <a:rPr lang="nl-NL" i="0" dirty="0"/>
              <a:t>Icoontjes in de voetregel van de hoofdpagina geven 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notes somt van tijd tot tijd de wijzigingen op</a:t>
            </a:r>
          </a:p>
          <a:p>
            <a:r>
              <a:rPr lang="nl-NL" i="0" dirty="0"/>
              <a:t>Is zelden helemaal bij</a:t>
            </a:r>
          </a:p>
          <a:p>
            <a:endParaRPr lang="nl-NL" i="0" strike="sngStrike"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dirty="0"/>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waarin je aan de computer vertelt welke grond je wil gebruiken en welke slagen. Je drukt op een knop, en de computer geeft de dradentekening.</a:t>
            </a:r>
          </a:p>
          <a:p>
            <a:r>
              <a:rPr lang="nl-NL" dirty="0"/>
              <a:t>Eerst een heel klein voorproefje. Daarna volgen details. </a:t>
            </a:r>
          </a:p>
          <a:p>
            <a:endParaRPr lang="nl-NL" dirty="0"/>
          </a:p>
          <a:p>
            <a:r>
              <a:rPr lang="nl-NL" dirty="0"/>
              <a:t>Het programma werkt in het kort als volgt: je kiest uit de voorbeelden de grond waarmee je aan de slag wilt. Bijvoorbeeld de Parijse Grond. </a:t>
            </a:r>
            <a:r>
              <a:rPr lang="nl-NL" b="1" dirty="0"/>
              <a:t>[1]</a:t>
            </a:r>
          </a:p>
          <a:p>
            <a:r>
              <a:rPr lang="nl-NL" dirty="0"/>
              <a:t>De computer vertaalt dit in een rijtje letters en cijfers – anders snapt hij het niet.</a:t>
            </a:r>
          </a:p>
          <a:p>
            <a:r>
              <a:rPr lang="nl-NL" dirty="0"/>
              <a:t>Vervolgens vul je </a:t>
            </a:r>
            <a:r>
              <a:rPr lang="nl-NL" baseline="0" dirty="0"/>
              <a:t>beginletters van slagen in die zowel voor de computer als mensen begrijpelijk zijn: </a:t>
            </a:r>
            <a:r>
              <a:rPr lang="nl-NL" baseline="0" dirty="0" err="1"/>
              <a:t>ctct</a:t>
            </a:r>
            <a:r>
              <a:rPr lang="nl-NL" baseline="0" dirty="0"/>
              <a:t> voor 2x cross-twist oftewel dubbele netslag. </a:t>
            </a:r>
          </a:p>
          <a:p>
            <a:r>
              <a:rPr lang="nl-NL" dirty="0"/>
              <a:t>Kies vervolgens voor SHOW, dan verschijnt plaatje </a:t>
            </a:r>
            <a:r>
              <a:rPr lang="nl-NL" b="1" dirty="0"/>
              <a:t>[2]</a:t>
            </a:r>
          </a:p>
          <a:p>
            <a:endParaRPr lang="nl-NL" dirty="0"/>
          </a:p>
          <a:p>
            <a:r>
              <a:rPr lang="nl-NL" dirty="0"/>
              <a:t>Het leuke is, dat je kan spelen met de slagen. Bijvoorbeeld, hoe ziet het de Parijse grond er uit in alles netslag? </a:t>
            </a:r>
            <a:r>
              <a:rPr lang="nl-NL" b="1" dirty="0"/>
              <a:t>[3+4]</a:t>
            </a:r>
          </a:p>
          <a:p>
            <a:endParaRPr lang="nl-NL" dirty="0"/>
          </a:p>
          <a:p>
            <a:r>
              <a:rPr lang="nl-NL" dirty="0"/>
              <a:t>Om te stoeien met de slagen is dit een prachtig hulpmiddel. Waar eerst voor alle variaties klosjes</a:t>
            </a:r>
            <a:r>
              <a:rPr lang="nl-NL" baseline="0" dirty="0"/>
              <a:t> ge</a:t>
            </a:r>
            <a:r>
              <a:rPr lang="nl-NL" dirty="0"/>
              <a:t>wikkeld moesten worden, geven</a:t>
            </a:r>
            <a:r>
              <a:rPr lang="nl-NL" baseline="0" dirty="0"/>
              <a:t> nu </a:t>
            </a:r>
            <a:r>
              <a:rPr lang="nl-NL" dirty="0"/>
              <a:t>een paar drukken op de knop een idee van hoe bepaalde bedenksels er uit gaan zien. Bijvoorbeeld: </a:t>
            </a:r>
            <a:r>
              <a:rPr lang="nl-NL" b="1" dirty="0"/>
              <a:t>[5+6]</a:t>
            </a:r>
            <a:r>
              <a:rPr lang="nl-NL" dirty="0"/>
              <a:t>.</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Er zijn diverse catalogi met soms honderden voorbeelden.</a:t>
            </a:r>
          </a:p>
          <a:p>
            <a:endParaRPr lang="nl-NL" dirty="0"/>
          </a:p>
          <a:p>
            <a:r>
              <a:rPr lang="nl-NL" dirty="0"/>
              <a:t>Als voorbeeld hier is de kleine sneeuwvlok gekozen.</a:t>
            </a:r>
          </a:p>
          <a:p>
            <a:endParaRPr lang="nl-NL" dirty="0"/>
          </a:p>
          <a:p>
            <a:pPr marL="171450" indent="-171450">
              <a:buFont typeface="Arial" panose="020B0604020202020204" pitchFamily="34" charset="0"/>
              <a:buChar char="•"/>
            </a:pPr>
            <a:r>
              <a:rPr lang="nl-NL" sz="1200" dirty="0" err="1"/>
              <a:t>Groundforge</a:t>
            </a:r>
            <a:r>
              <a:rPr lang="nl-NL" sz="1200" dirty="0"/>
              <a:t>: </a:t>
            </a:r>
            <a:r>
              <a:rPr lang="nl-NL" sz="1200" dirty="0">
                <a:hlinkClick r:id="rId3"/>
              </a:rPr>
              <a:t>https://d-bl.github.io/GroundForge/tiles</a:t>
            </a:r>
            <a:r>
              <a:rPr lang="nl-NL" sz="1200" dirty="0"/>
              <a:t> </a:t>
            </a:r>
          </a:p>
          <a:p>
            <a:pPr marL="171450" indent="-171450">
              <a:buFont typeface="Arial" panose="020B0604020202020204" pitchFamily="34" charset="0"/>
              <a:buChar char="•"/>
            </a:pPr>
            <a:r>
              <a:rPr lang="nl-NL" sz="1200" dirty="0"/>
              <a:t>Heeft zelf al een aantal catalogi met</a:t>
            </a:r>
            <a:r>
              <a:rPr lang="nl-NL" dirty="0"/>
              <a:t> zijn basispatronen waarop gevarieerd kan worden. Deels uit externe bronnen afgeleid.</a:t>
            </a:r>
          </a:p>
          <a:p>
            <a:pPr marL="171450" indent="-171450">
              <a:buFont typeface="Arial" panose="020B0604020202020204" pitchFamily="34" charset="0"/>
              <a:buChar char="•"/>
            </a:pPr>
            <a:r>
              <a:rPr lang="nl-NL" sz="1200" dirty="0"/>
              <a:t>MAE-</a:t>
            </a:r>
            <a:r>
              <a:rPr lang="nl-NL" sz="1200" dirty="0" err="1"/>
              <a:t>gf</a:t>
            </a:r>
            <a:r>
              <a:rPr lang="nl-NL" sz="1200" dirty="0"/>
              <a:t>: </a:t>
            </a:r>
            <a:r>
              <a:rPr lang="nl-NL" sz="1200" dirty="0">
                <a:hlinkClick r:id="rId4"/>
              </a:rPr>
              <a:t>https://maetempels.github.io/MAE-gf/</a:t>
            </a:r>
            <a:r>
              <a:rPr lang="nl-NL" sz="1200" dirty="0"/>
              <a:t> </a:t>
            </a:r>
            <a:br>
              <a:rPr lang="nl-NL" sz="1200" dirty="0"/>
            </a:br>
            <a:r>
              <a:rPr lang="nl-NL" sz="1200" dirty="0"/>
              <a:t>MAE: More </a:t>
            </a:r>
            <a:r>
              <a:rPr lang="nl-NL" sz="1200" dirty="0" err="1"/>
              <a:t>Attractive</a:t>
            </a:r>
            <a:r>
              <a:rPr lang="nl-NL" sz="1200" dirty="0"/>
              <a:t> </a:t>
            </a:r>
            <a:r>
              <a:rPr lang="nl-NL" sz="1200" dirty="0" err="1"/>
              <a:t>Examples</a:t>
            </a:r>
            <a:r>
              <a:rPr lang="nl-NL" sz="1200" dirty="0"/>
              <a:t> = Meer Aantrekkelijke Voorbeelden</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dirty="0"/>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a:t>Kantklossen was vaak een oefenonderwerp om nieuwe programmeertalen onder de knie te krijgen. Rode draad daarbij: draad schema’s genereren uit paar schema’s. </a:t>
            </a:r>
            <a:r>
              <a:rPr lang="nl-NL" baseline="0" dirty="0"/>
              <a:t>Doel: mogelijkheden voor contrasterende draden onderzoeken</a:t>
            </a:r>
          </a:p>
          <a:p>
            <a:pPr marL="171450" indent="-171450">
              <a:buFont typeface="Arial" panose="020B0604020202020204" pitchFamily="34" charset="0"/>
              <a:buChar char="•"/>
            </a:pPr>
            <a:endParaRPr lang="nl-NL" baseline="0" dirty="0"/>
          </a:p>
          <a:p>
            <a:r>
              <a:rPr lang="nl-NL" dirty="0"/>
              <a:t>De geaccentueerde draden van dit voorbeeld laten wybertjes zien afgewisseld met balkjes</a:t>
            </a:r>
          </a:p>
          <a:p>
            <a:pPr marL="0" indent="0">
              <a:buFont typeface="Arial" panose="020B0604020202020204" pitchFamily="34" charset="0"/>
              <a:buNone/>
            </a:pPr>
            <a:endParaRPr lang="nl-NL" baseline="0" dirty="0"/>
          </a:p>
          <a:p>
            <a:r>
              <a:rPr lang="nl-NL" i="1" dirty="0"/>
              <a:t>De schermafdrukken zijn gemaakt op de hoofdpagina gemaakt met:</a:t>
            </a:r>
          </a:p>
          <a:p>
            <a:pPr lvl="1"/>
            <a:r>
              <a:rPr lang="nl-NL" i="1" dirty="0">
                <a:latin typeface="Consolas" panose="020B0609020204030204" pitchFamily="49" charset="0"/>
                <a:cs typeface="Consolas" panose="020B0609020204030204" pitchFamily="49" charset="0"/>
              </a:rPr>
              <a:t>B-C-</a:t>
            </a:r>
          </a:p>
          <a:p>
            <a:pPr lvl="1"/>
            <a:r>
              <a:rPr lang="nl-NL" i="1" dirty="0">
                <a:latin typeface="Consolas" panose="020B0609020204030204" pitchFamily="49" charset="0"/>
                <a:cs typeface="Consolas" panose="020B0609020204030204" pitchFamily="49" charset="0"/>
              </a:rPr>
              <a:t>---5</a:t>
            </a:r>
          </a:p>
          <a:p>
            <a:pPr lvl="1"/>
            <a:r>
              <a:rPr lang="nl-NL" i="1" dirty="0">
                <a:latin typeface="Consolas" panose="020B0609020204030204" pitchFamily="49" charset="0"/>
                <a:cs typeface="Consolas" panose="020B0609020204030204" pitchFamily="49" charset="0"/>
              </a:rPr>
              <a:t>C-B-</a:t>
            </a:r>
          </a:p>
          <a:p>
            <a:pPr lvl="1"/>
            <a:r>
              <a:rPr lang="nl-NL" i="1" dirty="0">
                <a:latin typeface="Consolas" panose="020B0609020204030204" pitchFamily="49" charset="0"/>
                <a:cs typeface="Consolas" panose="020B0609020204030204" pitchFamily="49" charset="0"/>
              </a:rPr>
              <a:t>-5—</a:t>
            </a:r>
          </a:p>
          <a:p>
            <a:r>
              <a:rPr lang="nl-NL" i="1" dirty="0"/>
              <a:t>Checker (schaakbord); Stitches (slagen): ct,A2=cttct,C4=ctct</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effectLst/>
              </a:rPr>
              <a:t>Diverse catalogi met basis patronen, elke groep heeft een eigen invalshoek en er is overlap.</a:t>
            </a:r>
          </a:p>
          <a:p>
            <a:r>
              <a:rPr lang="nl-NL" dirty="0"/>
              <a:t>Slagen al ingevuld</a:t>
            </a:r>
          </a:p>
          <a:p>
            <a:pPr lvl="1"/>
            <a:r>
              <a:rPr lang="nl-NL" dirty="0"/>
              <a:t>MAE-</a:t>
            </a:r>
            <a:r>
              <a:rPr lang="nl-NL" dirty="0" err="1"/>
              <a:t>gf</a:t>
            </a:r>
            <a:r>
              <a:rPr lang="nl-NL" dirty="0"/>
              <a:t> (persoonlijke verzameling)</a:t>
            </a:r>
          </a:p>
          <a:p>
            <a:pPr lvl="1"/>
            <a:r>
              <a:rPr lang="nl-NL" dirty="0" err="1"/>
              <a:t>Whiting</a:t>
            </a:r>
            <a:r>
              <a:rPr lang="nl-NL" dirty="0"/>
              <a:t> index (online boek uit 1920)</a:t>
            </a:r>
          </a:p>
          <a:p>
            <a:r>
              <a:rPr lang="nl-NL" dirty="0"/>
              <a:t>Slagen zelf kiezen</a:t>
            </a:r>
          </a:p>
          <a:p>
            <a:pPr lvl="1"/>
            <a:r>
              <a:rPr lang="nl-NL" dirty="0" err="1"/>
              <a:t>Tesselace</a:t>
            </a:r>
            <a:r>
              <a:rPr lang="nl-NL" dirty="0"/>
              <a:t> index  (computer gegenereerd)</a:t>
            </a:r>
          </a:p>
          <a:p>
            <a:pPr lvl="1"/>
            <a:r>
              <a:rPr lang="nl-NL" dirty="0"/>
              <a:t>Droste effect (draad schema’s als paar schema’s)</a:t>
            </a:r>
          </a:p>
          <a:p>
            <a:r>
              <a:rPr lang="nl-NL" dirty="0"/>
              <a:t>Overlap tussen de groepen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i="0" baseline="0" dirty="0">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i="0" baseline="0" dirty="0">
                <a:effectLst/>
              </a:rPr>
              <a:t>Als voorbeeld catalogus de </a:t>
            </a:r>
            <a:r>
              <a:rPr lang="nl-NL" i="0" baseline="0" dirty="0" err="1">
                <a:effectLst/>
              </a:rPr>
              <a:t>Tesselace</a:t>
            </a:r>
            <a:r>
              <a:rPr lang="nl-NL" i="0" baseline="0" dirty="0">
                <a:effectLst/>
              </a:rPr>
              <a:t> index gekozen.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dirty="0"/>
          </a:p>
          <a:p>
            <a:r>
              <a:rPr lang="en-US" sz="1200" b="0" i="1" u="none" strike="noStrike" kern="1200" baseline="0" dirty="0">
                <a:solidFill>
                  <a:schemeClr val="tx1"/>
                </a:solidFill>
                <a:latin typeface="+mn-lt"/>
                <a:ea typeface="+mn-ea"/>
                <a:cs typeface="+mn-cs"/>
              </a:rPr>
              <a:t>A Lace Guide for Makers and Collectors, </a:t>
            </a:r>
            <a:r>
              <a:rPr lang="en-US" sz="1200" b="0" i="0" u="none" strike="noStrike" kern="1200" baseline="0" dirty="0">
                <a:solidFill>
                  <a:schemeClr val="tx1"/>
                </a:solidFill>
                <a:latin typeface="+mn-lt"/>
                <a:ea typeface="+mn-ea"/>
                <a:cs typeface="+mn-cs"/>
              </a:rPr>
              <a:t>door Gertrude Whiting</a:t>
            </a:r>
          </a:p>
          <a:p>
            <a:r>
              <a:rPr lang="nl-NL" sz="1200" b="0" i="0" u="none" strike="noStrike" kern="1200" baseline="0" dirty="0">
                <a:solidFill>
                  <a:schemeClr val="tx1"/>
                </a:solidFill>
                <a:latin typeface="+mn-lt"/>
                <a:ea typeface="+mn-ea"/>
                <a:cs typeface="+mn-cs"/>
              </a:rPr>
              <a:t>Kant gids voor makers en verzamelaars.</a:t>
            </a:r>
          </a:p>
          <a:p>
            <a:r>
              <a:rPr lang="nl-NL" sz="1200" b="0" i="0" u="none" strike="noStrike" kern="1200" baseline="0" dirty="0">
                <a:solidFill>
                  <a:schemeClr val="tx1"/>
                </a:solidFill>
                <a:latin typeface="+mn-lt"/>
                <a:ea typeface="+mn-ea"/>
                <a:cs typeface="+mn-cs"/>
              </a:rPr>
              <a:t>In diverse online archieven beschikbaar, het copyright is verlopen.</a:t>
            </a:r>
            <a:endParaRPr lang="nl-NL" dirty="0">
              <a:effectLst/>
            </a:endParaRPr>
          </a:p>
          <a:p>
            <a:endParaRPr lang="nl-NL" dirty="0"/>
          </a:p>
          <a:p>
            <a:endParaRPr lang="nl-NL"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NL" baseline="0" dirty="0">
              <a:effectLst/>
            </a:endParaRPr>
          </a:p>
          <a:p>
            <a:pPr marL="0" indent="0">
              <a:buFont typeface="Arial" panose="020B0604020202020204" pitchFamily="34" charset="0"/>
              <a:buNone/>
            </a:pP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dirty="0"/>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Klik op een helder symbool en ga typen. Verplaats binnen de tekst met pijltjes toeten, niet met de muis.</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a:effectLst/>
            </a:endParaRP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dirty="0"/>
          </a:p>
        </p:txBody>
      </p:sp>
    </p:spTree>
    <p:extLst>
      <p:ext uri="{BB962C8B-B14F-4D97-AF65-F5344CB8AC3E}">
        <p14:creationId xmlns:p14="http://schemas.microsoft.com/office/powerpoint/2010/main" val="39690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rPr>
              <a:t>Onderste regel is een gespiegelde versie van de slag</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a:effectLst/>
            </a:endParaRPr>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dirty="0"/>
          </a:p>
        </p:txBody>
      </p:sp>
    </p:spTree>
    <p:extLst>
      <p:ext uri="{BB962C8B-B14F-4D97-AF65-F5344CB8AC3E}">
        <p14:creationId xmlns:p14="http://schemas.microsoft.com/office/powerpoint/2010/main" val="57785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effectLst/>
                <a:sym typeface="Wingdings" panose="05000000000000000000" pitchFamily="2" charset="2"/>
              </a:rPr>
              <a:t>Als je met de muis boven een blokje hangt moet een draadnummer getoond worden. Dan kun je van kleur wisselen tussen zwart en rood.</a:t>
            </a:r>
            <a:endParaRPr lang="nl-NL" i="1" dirty="0">
              <a:sym typeface="Wingdings" panose="05000000000000000000" pitchFamily="2" charset="2"/>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dirty="0"/>
          </a:p>
        </p:txBody>
      </p:sp>
    </p:spTree>
    <p:extLst>
      <p:ext uri="{BB962C8B-B14F-4D97-AF65-F5344CB8AC3E}">
        <p14:creationId xmlns:p14="http://schemas.microsoft.com/office/powerpoint/2010/main" val="390920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https://d-bl.github.io/GroundForge/help</a:t>
            </a:r>
            <a:endParaRPr lang="nl-NL" dirty="0"/>
          </a:p>
          <a:p>
            <a:endParaRPr lang="nl-NL" dirty="0">
              <a:effectLst/>
            </a:endParaRPr>
          </a:p>
          <a:p>
            <a:r>
              <a:rPr lang="nl-NL" b="1" dirty="0">
                <a:effectLst/>
              </a:rPr>
              <a:t>Intro</a:t>
            </a:r>
            <a:r>
              <a:rPr lang="nl-NL" b="1" baseline="0" dirty="0">
                <a:effectLst/>
              </a:rPr>
              <a:t> – nl:</a:t>
            </a:r>
          </a:p>
          <a:p>
            <a:r>
              <a:rPr lang="nl-NL" baseline="0" dirty="0">
                <a:effectLst/>
              </a:rPr>
              <a:t>Via “en” wordt een en ander op een andere manier geïntroduceerd. Engels is de voertaal van het project om een zo groot mogelijk publiek te bereiken.</a:t>
            </a:r>
          </a:p>
          <a:p>
            <a:endParaRPr lang="nl-NL" baseline="0" dirty="0">
              <a:effectLst/>
            </a:endParaRPr>
          </a:p>
          <a:p>
            <a:r>
              <a:rPr lang="nl-NL" b="1" baseline="0" dirty="0">
                <a:effectLst/>
              </a:rPr>
              <a:t>Contact – nl:</a:t>
            </a:r>
          </a:p>
          <a:p>
            <a:r>
              <a:rPr lang="nl-NL" baseline="0" dirty="0">
                <a:effectLst/>
              </a:rPr>
              <a:t>Je krijgt antwoord per e-mail, in het Nederlands.</a:t>
            </a:r>
          </a:p>
          <a:p>
            <a:endParaRPr lang="nl-NL" b="1" dirty="0"/>
          </a:p>
          <a:p>
            <a:r>
              <a:rPr lang="nl-NL" b="1" dirty="0"/>
              <a:t>Bijdragen:</a:t>
            </a:r>
          </a:p>
          <a:p>
            <a:r>
              <a:rPr lang="nl-NL" dirty="0"/>
              <a:t>Om bij te dragen heb je een GitHub account nodig. Begin je vervolgens een (help)pagina te bewerken, dan wordt automatisch een persoonlijke kopie van het project gemaakt. Die kopie komt te staan op:</a:t>
            </a:r>
          </a:p>
          <a:p>
            <a:r>
              <a:rPr lang="nl-NL" dirty="0"/>
              <a:t>	github.com/gebruikersnaam/GroundForge</a:t>
            </a:r>
          </a:p>
          <a:p>
            <a:r>
              <a:rPr lang="nl-NL" dirty="0"/>
              <a:t>Om de wijzigingen op te slaan en als voorstel in te dienen kun je drie stappen volgen met grote groene knoppen. De procedure word uitgelegd via de link “</a:t>
            </a:r>
            <a:r>
              <a:rPr lang="nl-NL" dirty="0" err="1"/>
              <a:t>propose</a:t>
            </a:r>
            <a:r>
              <a:rPr lang="nl-NL" dirty="0"/>
              <a:t> changes”. </a:t>
            </a:r>
          </a:p>
          <a:p>
            <a:endParaRPr lang="nl-NL" baseline="0" dirty="0">
              <a:effectLst/>
            </a:endParaRPr>
          </a:p>
          <a:p>
            <a:r>
              <a:rPr lang="nl-NL" b="1" i="1" dirty="0"/>
              <a:t>D-</a:t>
            </a:r>
            <a:r>
              <a:rPr lang="nl-NL" b="1" i="1" dirty="0" err="1"/>
              <a:t>BL.github</a:t>
            </a:r>
            <a:r>
              <a:rPr lang="nl-NL" b="1" i="1" dirty="0"/>
              <a:t>:</a:t>
            </a:r>
          </a:p>
          <a:p>
            <a:r>
              <a:rPr lang="nl-NL" i="0" dirty="0"/>
              <a:t>D-BL= </a:t>
            </a:r>
            <a:r>
              <a:rPr lang="nl-NL" i="0" u="sng" dirty="0" err="1"/>
              <a:t>Di</a:t>
            </a:r>
            <a:r>
              <a:rPr lang="nl-NL" i="0" dirty="0" err="1"/>
              <a:t>agrams</a:t>
            </a:r>
            <a:r>
              <a:rPr lang="nl-NL" i="0" dirty="0"/>
              <a:t> </a:t>
            </a:r>
            <a:r>
              <a:rPr lang="nl-NL" i="0" dirty="0" err="1"/>
              <a:t>for</a:t>
            </a:r>
            <a:r>
              <a:rPr lang="nl-NL" i="0" dirty="0"/>
              <a:t> </a:t>
            </a:r>
            <a:r>
              <a:rPr lang="nl-NL" i="0" u="sng" dirty="0" err="1"/>
              <a:t>B</a:t>
            </a:r>
            <a:r>
              <a:rPr lang="nl-NL" i="0" dirty="0" err="1"/>
              <a:t>obbin</a:t>
            </a:r>
            <a:r>
              <a:rPr lang="nl-NL" i="0" dirty="0"/>
              <a:t> </a:t>
            </a:r>
            <a:r>
              <a:rPr lang="nl-NL" i="0" u="sng" dirty="0" err="1"/>
              <a:t>L</a:t>
            </a:r>
            <a:r>
              <a:rPr lang="nl-NL" i="0" dirty="0" err="1"/>
              <a:t>ace</a:t>
            </a:r>
            <a:r>
              <a:rPr lang="nl-NL" i="0" dirty="0"/>
              <a:t>. </a:t>
            </a:r>
            <a:r>
              <a:rPr lang="nl-NL" i="0" dirty="0" err="1"/>
              <a:t>Github</a:t>
            </a:r>
            <a:r>
              <a:rPr lang="nl-NL" i="0" dirty="0"/>
              <a:t> is een provider om software te publiceren, ze doen dat gratis als het om open source gaat.</a:t>
            </a:r>
          </a:p>
          <a:p>
            <a:endParaRPr lang="nl-NL" i="0" dirty="0"/>
          </a:p>
          <a:p>
            <a:endParaRPr lang="nl-NL" dirty="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dirty="0"/>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E342A075-9761-4F6D-8E62-693B12E2A93F}" type="datetime1">
              <a:rPr lang="nl-NL" smtClean="0"/>
              <a:t>9-5-2019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00442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5274BD6-6047-4BE7-A11A-799C5C07C1B9}" type="datetime1">
              <a:rPr lang="nl-NL" smtClean="0"/>
              <a:t>9-5-2019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C2C6073-FF99-4CA4-ADF2-53D139284B0F}" type="datetime1">
              <a:rPr lang="nl-NL" smtClean="0"/>
              <a:t>9-5-2019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p:txBody>
          <a:bodyPr/>
          <a:lstStyle/>
          <a:p>
            <a:fld id="{BB83D81E-96EF-4290-8170-748ADAD06D81}" type="datetime1">
              <a:rPr lang="nl-NL" smtClean="0"/>
              <a:t>9-5-2019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81172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9-5-2019</a:t>
            </a:fld>
            <a:endParaRPr lang="nl-NL" dirty="0"/>
          </a:p>
        </p:txBody>
      </p:sp>
      <p:sp>
        <p:nvSpPr>
          <p:cNvPr id="5" name="Tijdelijke aanduiding voor voettekst 4"/>
          <p:cNvSpPr>
            <a:spLocks noGrp="1"/>
          </p:cNvSpPr>
          <p:nvPr>
            <p:ph type="ftr" sz="quarter" idx="11"/>
          </p:nvPr>
        </p:nvSpPr>
        <p:spPr/>
        <p:txBody>
          <a:bodyPr/>
          <a:lstStyle/>
          <a:p>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84E908B-0185-4D61-A5D9-DBFFD136706E}" type="datetime1">
              <a:rPr lang="nl-NL" smtClean="0"/>
              <a:t>9-5-2019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F24CBA6-5F96-4BD7-976F-CDF48F991EB6}" type="datetime1">
              <a:rPr lang="nl-NL" smtClean="0"/>
              <a:t>9-5-2019</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8CA878B4-84FD-4284-B7D0-09A954965A10}" type="datetime1">
              <a:rPr lang="nl-NL" smtClean="0"/>
              <a:t>9-5-2019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9-5-2019</a:t>
            </a:fld>
            <a:endParaRPr lang="nl-NL" dirty="0"/>
          </a:p>
        </p:txBody>
      </p:sp>
      <p:sp>
        <p:nvSpPr>
          <p:cNvPr id="3" name="Tijdelijke aanduiding voor voettekst 2"/>
          <p:cNvSpPr>
            <a:spLocks noGrp="1"/>
          </p:cNvSpPr>
          <p:nvPr>
            <p:ph type="ftr" sz="quarter" idx="11"/>
          </p:nvPr>
        </p:nvSpPr>
        <p:spPr/>
        <p:txBody>
          <a:bodyPr/>
          <a:lstStyle/>
          <a:p>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9-5-2019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9-5-2019</a:t>
            </a:fld>
            <a:endParaRPr lang="nl-NL" dirty="0"/>
          </a:p>
        </p:txBody>
      </p:sp>
      <p:sp>
        <p:nvSpPr>
          <p:cNvPr id="6" name="Tijdelijke aanduiding voor voettekst 5"/>
          <p:cNvSpPr>
            <a:spLocks noGrp="1"/>
          </p:cNvSpPr>
          <p:nvPr>
            <p:ph type="ftr" sz="quarter" idx="11"/>
          </p:nvPr>
        </p:nvSpPr>
        <p:spPr/>
        <p:txBody>
          <a:bodyPr/>
          <a:lstStyle/>
          <a:p>
            <a:endParaRPr lang="nl-NL" dirty="0"/>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dirty="0"/>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9-5-2019</a:t>
            </a:fld>
            <a:endParaRPr lang="nl-NL"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dirty="0"/>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bl.github.io/GroundForge/help/Site-m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maetempels.github.io/MAE-gf/" TargetMode="External"/><Relationship Id="rId4" Type="http://schemas.openxmlformats.org/officeDocument/2006/relationships/hyperlink" Target="https://d-bl.github.io/GroundForge/til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hyperlink" Target="https://d-bl.github.io/GroundForge/he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a:t>GroundForge</a:t>
            </a:r>
            <a:br>
              <a:rPr lang="nl-NL" b="1" dirty="0"/>
            </a:br>
            <a:r>
              <a:rPr lang="nl-NL" b="1" dirty="0"/>
              <a:t>Introductie</a:t>
            </a:r>
          </a:p>
        </p:txBody>
      </p:sp>
      <p:sp>
        <p:nvSpPr>
          <p:cNvPr id="3" name="Ondertitel 2"/>
          <p:cNvSpPr>
            <a:spLocks noGrp="1"/>
          </p:cNvSpPr>
          <p:nvPr>
            <p:ph type="subTitle" idx="1"/>
          </p:nvPr>
        </p:nvSpPr>
        <p:spPr>
          <a:xfrm>
            <a:off x="1043608" y="4365104"/>
            <a:ext cx="6728792" cy="1944216"/>
          </a:xfrm>
        </p:spPr>
        <p:txBody>
          <a:bodyPr>
            <a:normAutofit/>
          </a:bodyPr>
          <a:lstStyle/>
          <a:p>
            <a:r>
              <a:rPr lang="nl-NL" dirty="0"/>
              <a:t>Door Joke Pol</a:t>
            </a:r>
            <a:br>
              <a:rPr lang="nl-NL" dirty="0"/>
            </a:br>
            <a:r>
              <a:rPr lang="nl-NL" dirty="0"/>
              <a:t>met een inleiding door Marian Tempels</a:t>
            </a:r>
          </a:p>
        </p:txBody>
      </p:sp>
      <p:sp>
        <p:nvSpPr>
          <p:cNvPr id="5"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9-5-2019</a:t>
            </a:fld>
            <a:endParaRPr lang="nl-NL" dirty="0"/>
          </a:p>
        </p:txBody>
      </p:sp>
      <p:sp>
        <p:nvSpPr>
          <p:cNvPr id="6"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a:xfrm>
            <a:off x="3124200" y="6356350"/>
            <a:ext cx="2895600" cy="365125"/>
          </a:xfrm>
        </p:spPr>
        <p:txBody>
          <a:bodyPr/>
          <a:lstStyle/>
          <a:p>
            <a:r>
              <a:rPr lang="nl-NL" dirty="0"/>
              <a:t>Groundforge - De Waaier</a:t>
            </a:r>
          </a:p>
        </p:txBody>
      </p:sp>
    </p:spTree>
    <p:extLst>
      <p:ext uri="{BB962C8B-B14F-4D97-AF65-F5344CB8AC3E}">
        <p14:creationId xmlns:p14="http://schemas.microsoft.com/office/powerpoint/2010/main" val="300737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200" y="1600200"/>
            <a:ext cx="8229600" cy="4790484"/>
          </a:xfrm>
        </p:spPr>
        <p:txBody>
          <a:bodyPr>
            <a:normAutofit fontScale="92500" lnSpcReduction="20000"/>
          </a:bodyPr>
          <a:lstStyle/>
          <a:p>
            <a:pPr marL="0" indent="0">
              <a:buNone/>
            </a:pPr>
            <a:r>
              <a:rPr lang="nl-NL" dirty="0">
                <a:hlinkClick r:id="rId3"/>
              </a:rPr>
              <a:t>https://d-bl.github.io/GroundForge/help/Site-map</a:t>
            </a:r>
            <a:endParaRPr lang="nl-NL" dirty="0"/>
          </a:p>
          <a:p>
            <a:pPr marL="0" indent="0">
              <a:buNone/>
            </a:pPr>
            <a:r>
              <a:rPr lang="nl-NL" dirty="0">
                <a:effectLst/>
              </a:rPr>
              <a:t>Site Map = visuele inhoudsopgave</a:t>
            </a:r>
          </a:p>
          <a:p>
            <a:pPr marL="514350" indent="-457200"/>
            <a:r>
              <a:rPr lang="nl-NL" dirty="0"/>
              <a:t>Per pagina of groep pagina’s</a:t>
            </a:r>
          </a:p>
          <a:p>
            <a:pPr lvl="1">
              <a:buFontTx/>
              <a:buChar char="-"/>
            </a:pPr>
            <a:r>
              <a:rPr lang="nl-NL" dirty="0"/>
              <a:t>Belangrijkste kenmerken</a:t>
            </a:r>
            <a:br>
              <a:rPr lang="nl-NL" dirty="0"/>
            </a:br>
            <a:r>
              <a:rPr lang="nl-NL" dirty="0"/>
              <a:t>op postzegel formaat</a:t>
            </a:r>
          </a:p>
          <a:p>
            <a:pPr lvl="1">
              <a:buFontTx/>
              <a:buChar char="-"/>
            </a:pPr>
            <a:r>
              <a:rPr lang="nl-NL" dirty="0"/>
              <a:t>Link naar (voorbeeld van)</a:t>
            </a:r>
            <a:br>
              <a:rPr lang="nl-NL" dirty="0"/>
            </a:br>
            <a:r>
              <a:rPr lang="nl-NL" dirty="0"/>
              <a:t>de pagina</a:t>
            </a:r>
          </a:p>
          <a:p>
            <a:pPr marL="514350" indent="-457200"/>
            <a:r>
              <a:rPr lang="nl-NL" dirty="0"/>
              <a:t>Pijlen geven links weer</a:t>
            </a:r>
            <a:br>
              <a:rPr lang="nl-NL" dirty="0"/>
            </a:br>
            <a:r>
              <a:rPr lang="nl-NL" dirty="0"/>
              <a:t>tussen pagina’s</a:t>
            </a:r>
            <a:endParaRPr lang="nl-NL" dirty="0">
              <a:effectLst/>
            </a:endParaRPr>
          </a:p>
          <a:p>
            <a:pPr marL="0" indent="0">
              <a:buNone/>
            </a:pPr>
            <a:br>
              <a:rPr lang="nl-NL" dirty="0"/>
            </a:br>
            <a:endParaRPr lang="nl-NL" dirty="0"/>
          </a:p>
        </p:txBody>
      </p:sp>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10</a:t>
            </a:fld>
            <a:endParaRPr lang="nl-NL" dirty="0"/>
          </a:p>
        </p:txBody>
      </p:sp>
      <p:pic>
        <p:nvPicPr>
          <p:cNvPr id="5" name="Afbeelding 4">
            <a:extLst>
              <a:ext uri="{FF2B5EF4-FFF2-40B4-BE49-F238E27FC236}">
                <a16:creationId xmlns:a16="http://schemas.microsoft.com/office/drawing/2014/main" id="{8118C7A1-DFC9-4C5C-89E8-63815BFB5E60}"/>
              </a:ext>
            </a:extLst>
          </p:cNvPr>
          <p:cNvPicPr>
            <a:picLocks noChangeAspect="1"/>
          </p:cNvPicPr>
          <p:nvPr/>
        </p:nvPicPr>
        <p:blipFill>
          <a:blip r:embed="rId4"/>
          <a:stretch>
            <a:fillRect/>
          </a:stretch>
        </p:blipFill>
        <p:spPr>
          <a:xfrm>
            <a:off x="5004048" y="3124337"/>
            <a:ext cx="3682752" cy="3266347"/>
          </a:xfrm>
          <a:prstGeom prst="rect">
            <a:avLst/>
          </a:prstGeom>
        </p:spPr>
      </p:pic>
    </p:spTree>
    <p:extLst>
      <p:ext uri="{BB962C8B-B14F-4D97-AF65-F5344CB8AC3E}">
        <p14:creationId xmlns:p14="http://schemas.microsoft.com/office/powerpoint/2010/main" val="42561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Voorbeeld pagina’s: Concept kantbrieven</a:t>
            </a:r>
          </a:p>
          <a:p>
            <a:r>
              <a:rPr lang="nl-NL" dirty="0"/>
              <a:t>Blauwe link gaat terug naar de hoofdpagina</a:t>
            </a:r>
          </a:p>
          <a:p>
            <a:endParaRPr lang="nl-NL" dirty="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11</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42019"/>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919159"/>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12</a:t>
            </a:fld>
            <a:endParaRPr lang="nl-NL"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Concept onder de loep: natekenen of</a:t>
            </a:r>
          </a:p>
          <a:p>
            <a:pPr marL="0" indent="0">
              <a:buNone/>
            </a:pPr>
            <a:r>
              <a:rPr lang="nl-NL" dirty="0"/>
              <a:t>groter dan 4x4 maken</a:t>
            </a:r>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13</a:t>
            </a:fld>
            <a:endParaRPr lang="nl-NL" dirty="0"/>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a:t>Cijfers en letters: code waar paren vandaan komen</a:t>
            </a:r>
          </a:p>
        </p:txBody>
      </p:sp>
    </p:spTree>
    <p:extLst>
      <p:ext uri="{BB962C8B-B14F-4D97-AF65-F5344CB8AC3E}">
        <p14:creationId xmlns:p14="http://schemas.microsoft.com/office/powerpoint/2010/main" val="215615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14</a:t>
            </a:fld>
            <a:endParaRPr lang="nl-NL" dirty="0"/>
          </a:p>
        </p:txBody>
      </p:sp>
      <p:sp>
        <p:nvSpPr>
          <p:cNvPr id="3" name="Tijdelijke aanduiding voor inhoud 2"/>
          <p:cNvSpPr>
            <a:spLocks noGrp="1"/>
          </p:cNvSpPr>
          <p:nvPr>
            <p:ph idx="1"/>
          </p:nvPr>
        </p:nvSpPr>
        <p:spPr/>
        <p:txBody>
          <a:bodyPr/>
          <a:lstStyle/>
          <a:p>
            <a:pPr marL="0" indent="0">
              <a:buNone/>
            </a:pPr>
            <a:r>
              <a:rPr lang="nl-NL" dirty="0">
                <a:effectLst/>
              </a:rPr>
              <a:t>Droste effect: </a:t>
            </a:r>
            <a:r>
              <a:rPr lang="nl-NL" dirty="0"/>
              <a:t>draadschema van 1</a:t>
            </a:r>
            <a:r>
              <a:rPr lang="nl-NL" baseline="30000" dirty="0"/>
              <a:t>e</a:t>
            </a:r>
            <a:r>
              <a:rPr lang="nl-NL" dirty="0"/>
              <a:t> paarschema</a:t>
            </a:r>
            <a:endParaRPr lang="nl-NL" dirty="0">
              <a:effectLst/>
            </a:endParaRPr>
          </a:p>
          <a:p>
            <a:r>
              <a:rPr lang="nl-NL" dirty="0">
                <a:effectLst/>
              </a:rPr>
              <a:t>Dubbele netslag, diagonaal</a:t>
            </a:r>
            <a:br>
              <a:rPr lang="nl-NL" dirty="0"/>
            </a:br>
            <a:br>
              <a:rPr lang="nl-NL" dirty="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 2</a:t>
            </a:r>
            <a:r>
              <a:rPr lang="nl-NL" baseline="30000" dirty="0">
                <a:effectLst/>
              </a:rPr>
              <a:t>e</a:t>
            </a:r>
            <a:r>
              <a:rPr lang="nl-NL" dirty="0">
                <a:effectLst/>
              </a:rPr>
              <a:t> paren- van 1</a:t>
            </a:r>
            <a:r>
              <a:rPr lang="nl-NL" baseline="30000" dirty="0">
                <a:effectLst/>
              </a:rPr>
              <a:t>e</a:t>
            </a:r>
            <a:r>
              <a:rPr lang="nl-NL" dirty="0">
                <a:effectLst/>
              </a:rPr>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15</a:t>
            </a:fld>
            <a:endParaRPr lang="nl-NL"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5381227" cy="486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effectLst/>
              </a:rPr>
              <a:t>Droste effect</a:t>
            </a:r>
            <a:r>
              <a:rPr lang="nl-NL" dirty="0"/>
              <a:t>: 3</a:t>
            </a:r>
            <a:r>
              <a:rPr lang="nl-NL" baseline="30000" dirty="0"/>
              <a:t>e</a:t>
            </a:r>
            <a:r>
              <a:rPr lang="nl-NL" dirty="0"/>
              <a:t> paren- van 2</a:t>
            </a:r>
            <a:r>
              <a:rPr lang="nl-NL" baseline="30000" dirty="0"/>
              <a:t>e</a:t>
            </a:r>
            <a:r>
              <a:rPr lang="nl-NL" dirty="0"/>
              <a:t> draden schema</a:t>
            </a:r>
            <a:br>
              <a:rPr lang="nl-NL" dirty="0"/>
            </a:br>
            <a:br>
              <a:rPr lang="nl-NL" dirty="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6162163" cy="637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endParaRPr lang="nl-NL" dirty="0"/>
          </a:p>
          <a:p>
            <a:r>
              <a:rPr lang="nl-NL" dirty="0"/>
              <a:t>De bug hiernaast is opgelost</a:t>
            </a:r>
          </a:p>
          <a:p>
            <a:r>
              <a:rPr lang="nl-NL" dirty="0"/>
              <a:t>Wensen en bekende bugs</a:t>
            </a:r>
          </a:p>
          <a:p>
            <a:pPr marL="0" indent="0">
              <a:buNone/>
            </a:pPr>
            <a:r>
              <a:rPr lang="nl-NL" dirty="0"/>
              <a:t>                   ↓                          </a:t>
            </a:r>
            <a:r>
              <a:rPr lang="nl-NL" dirty="0">
                <a:sym typeface="Wingdings 3"/>
              </a:rPr>
              <a:t></a:t>
            </a:r>
            <a:endParaRPr lang="nl-NL" dirty="0"/>
          </a:p>
          <a:p>
            <a:endParaRPr lang="nl-NL" dirty="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135" y="1268760"/>
            <a:ext cx="2763665" cy="262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nl-NL" dirty="0"/>
              <a:t>GroundForge</a:t>
            </a:r>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B7CD71F2-4AB3-4F82-AC95-779059F13195}"/>
              </a:ext>
            </a:extLst>
          </p:cNvPr>
          <p:cNvSpPr>
            <a:spLocks noGrp="1"/>
          </p:cNvSpPr>
          <p:nvPr>
            <p:ph type="dt" sz="half" idx="10"/>
          </p:nvPr>
        </p:nvSpPr>
        <p:spPr/>
        <p:txBody>
          <a:bodyPr/>
          <a:lstStyle/>
          <a:p>
            <a:fld id="{C6166A56-2601-4E37-8D8D-05C0420DE125}" type="datetime1">
              <a:rPr lang="nl-NL" smtClean="0"/>
              <a:t>9-5-2019</a:t>
            </a:fld>
            <a:endParaRPr lang="nl-NL" dirty="0"/>
          </a:p>
        </p:txBody>
      </p:sp>
      <p:sp>
        <p:nvSpPr>
          <p:cNvPr id="5" name="Tijdelijke aanduiding voor voettekst 4">
            <a:extLst>
              <a:ext uri="{FF2B5EF4-FFF2-40B4-BE49-F238E27FC236}">
                <a16:creationId xmlns:a16="http://schemas.microsoft.com/office/drawing/2014/main"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id="{BADB2CDB-D341-4825-AB3C-E755C562780A}"/>
              </a:ext>
            </a:extLst>
          </p:cNvPr>
          <p:cNvSpPr txBox="1"/>
          <p:nvPr/>
        </p:nvSpPr>
        <p:spPr>
          <a:xfrm>
            <a:off x="2380087" y="197891"/>
            <a:ext cx="5936329" cy="1200329"/>
          </a:xfrm>
          <a:prstGeom prst="rect">
            <a:avLst/>
          </a:prstGeom>
          <a:noFill/>
        </p:spPr>
        <p:txBody>
          <a:bodyPr wrap="square" rtlCol="0">
            <a:spAutoFit/>
          </a:bodyPr>
          <a:lstStyle/>
          <a:p>
            <a:r>
              <a:rPr lang="nl-NL" sz="3600" b="1" dirty="0"/>
              <a:t>Draadtekeningen laten maken DOOR de computer.</a:t>
            </a:r>
          </a:p>
        </p:txBody>
      </p:sp>
      <p:pic>
        <p:nvPicPr>
          <p:cNvPr id="15" name="Afbeelding 14">
            <a:extLst>
              <a:ext uri="{FF2B5EF4-FFF2-40B4-BE49-F238E27FC236}">
                <a16:creationId xmlns:a16="http://schemas.microsoft.com/office/drawing/2014/main"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id="{5DE4EEAD-DD96-4122-84AD-FBDDE0A36FF4}"/>
              </a:ext>
            </a:extLst>
          </p:cNvPr>
          <p:cNvPicPr>
            <a:picLocks noChangeAspect="1"/>
          </p:cNvPicPr>
          <p:nvPr/>
        </p:nvPicPr>
        <p:blipFill>
          <a:blip r:embed="rId6"/>
          <a:stretch>
            <a:fillRect/>
          </a:stretch>
        </p:blipFill>
        <p:spPr>
          <a:xfrm>
            <a:off x="971279" y="1675382"/>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984300"/>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id="{8C41FFC2-0B1C-4E68-BD67-E008982928E5}"/>
              </a:ext>
            </a:extLst>
          </p:cNvPr>
          <p:cNvPicPr>
            <a:picLocks noChangeAspect="1"/>
          </p:cNvPicPr>
          <p:nvPr/>
        </p:nvPicPr>
        <p:blipFill>
          <a:blip r:embed="rId7"/>
          <a:stretch>
            <a:fillRect/>
          </a:stretch>
        </p:blipFill>
        <p:spPr>
          <a:xfrm>
            <a:off x="3280895" y="1956162"/>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244180"/>
            <a:ext cx="468394" cy="923330"/>
          </a:xfrm>
          <a:prstGeom prst="rect">
            <a:avLst/>
          </a:prstGeom>
          <a:noFill/>
        </p:spPr>
        <p:txBody>
          <a:bodyPr wrap="square" lIns="91440" tIns="45720" rIns="91440" bIns="45720">
            <a:spAutoFit/>
          </a:bodyPr>
          <a:lstStyle/>
          <a:p>
            <a:pPr algn="ctr"/>
            <a:r>
              <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id="{3092549D-0E93-4713-845E-5D6321646A4A}"/>
              </a:ext>
            </a:extLst>
          </p:cNvPr>
          <p:cNvPicPr>
            <a:picLocks noChangeAspect="1"/>
          </p:cNvPicPr>
          <p:nvPr/>
        </p:nvPicPr>
        <p:blipFill rotWithShape="1">
          <a:blip r:embed="rId8"/>
          <a:srcRect l="50890" t="48611" r="18858" b="32222"/>
          <a:stretch/>
        </p:blipFill>
        <p:spPr>
          <a:xfrm>
            <a:off x="4572000" y="2100578"/>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44177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079EDC35-E36A-4C9A-8D8D-78C350138DFB}"/>
              </a:ext>
            </a:extLst>
          </p:cNvPr>
          <p:cNvPicPr>
            <a:picLocks noChangeAspect="1"/>
          </p:cNvPicPr>
          <p:nvPr/>
        </p:nvPicPr>
        <p:blipFill>
          <a:blip r:embed="rId3"/>
          <a:stretch>
            <a:fillRect/>
          </a:stretch>
        </p:blipFill>
        <p:spPr>
          <a:xfrm>
            <a:off x="251520" y="260648"/>
            <a:ext cx="4400050" cy="4968552"/>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id="{15CB3411-7651-4941-ABB4-C1822AEDE56A}"/>
              </a:ext>
            </a:extLst>
          </p:cNvPr>
          <p:cNvSpPr>
            <a:spLocks noGrp="1"/>
          </p:cNvSpPr>
          <p:nvPr>
            <p:ph type="dt" sz="half" idx="10"/>
          </p:nvPr>
        </p:nvSpPr>
        <p:spPr/>
        <p:txBody>
          <a:bodyPr/>
          <a:lstStyle/>
          <a:p>
            <a:fld id="{B71AFF58-8559-4CE0-AA20-9C6B842D93B4}" type="datetime1">
              <a:rPr lang="nl-NL" smtClean="0"/>
              <a:t>9-5-2019</a:t>
            </a:fld>
            <a:endParaRPr lang="nl-NL"/>
          </a:p>
        </p:txBody>
      </p:sp>
      <p:sp>
        <p:nvSpPr>
          <p:cNvPr id="3" name="Tijdelijke aanduiding voor voettekst 2">
            <a:extLst>
              <a:ext uri="{FF2B5EF4-FFF2-40B4-BE49-F238E27FC236}">
                <a16:creationId xmlns:a16="http://schemas.microsoft.com/office/drawing/2014/main" id="{CA7752E9-23DD-4D98-8613-77598C2CCFA4}"/>
              </a:ext>
            </a:extLst>
          </p:cNvPr>
          <p:cNvSpPr>
            <a:spLocks noGrp="1"/>
          </p:cNvSpPr>
          <p:nvPr>
            <p:ph type="ftr" sz="quarter" idx="11"/>
          </p:nvPr>
        </p:nvSpPr>
        <p:spPr/>
        <p:txBody>
          <a:bodyPr/>
          <a:lstStyle/>
          <a:p>
            <a:r>
              <a:rPr lang="nl-NL" dirty="0" err="1"/>
              <a:t>Groundforge</a:t>
            </a:r>
            <a:r>
              <a:rPr lang="nl-NL" dirty="0"/>
              <a:t> - De Waaier</a:t>
            </a:r>
          </a:p>
        </p:txBody>
      </p:sp>
      <p:sp>
        <p:nvSpPr>
          <p:cNvPr id="4" name="Tijdelijke aanduiding voor dianummer 3">
            <a:extLst>
              <a:ext uri="{FF2B5EF4-FFF2-40B4-BE49-F238E27FC236}">
                <a16:creationId xmlns:a16="http://schemas.microsoft.com/office/drawing/2014/main"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8" name="Tekstvak 7">
            <a:extLst>
              <a:ext uri="{FF2B5EF4-FFF2-40B4-BE49-F238E27FC236}">
                <a16:creationId xmlns:a16="http://schemas.microsoft.com/office/drawing/2014/main" id="{FF9E01FC-F7F7-4EB0-8160-945FD3F4E9EC}"/>
              </a:ext>
            </a:extLst>
          </p:cNvPr>
          <p:cNvSpPr txBox="1"/>
          <p:nvPr/>
        </p:nvSpPr>
        <p:spPr>
          <a:xfrm>
            <a:off x="539552" y="5373216"/>
            <a:ext cx="8046678" cy="1384995"/>
          </a:xfrm>
          <a:prstGeom prst="rect">
            <a:avLst/>
          </a:prstGeom>
          <a:noFill/>
        </p:spPr>
        <p:txBody>
          <a:bodyPr wrap="square" rtlCol="0">
            <a:spAutoFit/>
          </a:bodyPr>
          <a:lstStyle/>
          <a:p>
            <a:r>
              <a:rPr lang="nl-NL" sz="2800" dirty="0" err="1"/>
              <a:t>Groundforge</a:t>
            </a:r>
            <a:r>
              <a:rPr lang="nl-NL" sz="2800" dirty="0"/>
              <a:t>: </a:t>
            </a:r>
            <a:r>
              <a:rPr lang="nl-NL" sz="2800" dirty="0">
                <a:hlinkClick r:id="rId4"/>
              </a:rPr>
              <a:t>https://d-bl.github.io/GroundForge/tiles</a:t>
            </a:r>
            <a:r>
              <a:rPr lang="nl-NL" sz="2800" dirty="0"/>
              <a:t>  </a:t>
            </a:r>
          </a:p>
          <a:p>
            <a:r>
              <a:rPr lang="nl-NL" sz="2800" dirty="0"/>
              <a:t>Voorbeelden: </a:t>
            </a:r>
            <a:r>
              <a:rPr lang="nl-NL" sz="2800" dirty="0">
                <a:hlinkClick r:id="rId5"/>
              </a:rPr>
              <a:t>https://maetempels.github.io/MAE-gf/</a:t>
            </a:r>
            <a:r>
              <a:rPr lang="nl-NL" sz="2800" dirty="0"/>
              <a:t> </a:t>
            </a:r>
          </a:p>
          <a:p>
            <a:endParaRPr lang="nl-NL" sz="2800" dirty="0"/>
          </a:p>
        </p:txBody>
      </p:sp>
      <p:pic>
        <p:nvPicPr>
          <p:cNvPr id="5" name="Afbeelding 4">
            <a:extLst>
              <a:ext uri="{FF2B5EF4-FFF2-40B4-BE49-F238E27FC236}">
                <a16:creationId xmlns:a16="http://schemas.microsoft.com/office/drawing/2014/main" id="{98E5EE79-D9A2-4BE2-BCBA-F998B1D99F3C}"/>
              </a:ext>
            </a:extLst>
          </p:cNvPr>
          <p:cNvPicPr>
            <a:picLocks noChangeAspect="1"/>
          </p:cNvPicPr>
          <p:nvPr/>
        </p:nvPicPr>
        <p:blipFill>
          <a:blip r:embed="rId6"/>
          <a:stretch>
            <a:fillRect/>
          </a:stretch>
        </p:blipFill>
        <p:spPr>
          <a:xfrm>
            <a:off x="5292080" y="336791"/>
            <a:ext cx="3006661" cy="2431191"/>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id="{D0408053-BC3B-46A5-86F6-8EE0C92F7B7D}"/>
              </a:ext>
            </a:extLst>
          </p:cNvPr>
          <p:cNvPicPr>
            <a:picLocks noChangeAspect="1"/>
          </p:cNvPicPr>
          <p:nvPr/>
        </p:nvPicPr>
        <p:blipFill>
          <a:blip r:embed="rId7"/>
          <a:stretch>
            <a:fillRect/>
          </a:stretch>
        </p:blipFill>
        <p:spPr>
          <a:xfrm>
            <a:off x="2843808" y="3212976"/>
            <a:ext cx="5742422" cy="2144666"/>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947" y="1286016"/>
            <a:ext cx="7364578" cy="1198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nl-NL" dirty="0"/>
              <a:t>GroundForge</a:t>
            </a:r>
          </a:p>
        </p:txBody>
      </p:sp>
      <p:sp>
        <p:nvSpPr>
          <p:cNvPr id="4" name="Tijdelijke aanduiding voor inhoud 3"/>
          <p:cNvSpPr>
            <a:spLocks noGrp="1"/>
          </p:cNvSpPr>
          <p:nvPr>
            <p:ph idx="1"/>
          </p:nvPr>
        </p:nvSpPr>
        <p:spPr>
          <a:xfrm>
            <a:off x="457200" y="1600201"/>
            <a:ext cx="8229600" cy="2476872"/>
          </a:xfrm>
        </p:spPr>
        <p:txBody>
          <a:bodyPr>
            <a:normAutofit fontScale="92500" lnSpcReduction="20000"/>
          </a:bodyPr>
          <a:lstStyle/>
          <a:p>
            <a:pPr marL="0" indent="0">
              <a:buNone/>
            </a:pPr>
            <a:r>
              <a:rPr lang="nl-NL" dirty="0"/>
              <a:t>Ingezoomd op draden</a:t>
            </a:r>
          </a:p>
          <a:p>
            <a:pPr marL="0" indent="0">
              <a:buNone/>
            </a:pPr>
            <a:r>
              <a:rPr lang="nl-NL" dirty="0"/>
              <a:t>Parijse variatie</a:t>
            </a:r>
          </a:p>
          <a:p>
            <a:r>
              <a:rPr lang="nl-NL" dirty="0"/>
              <a:t>netslag</a:t>
            </a:r>
          </a:p>
          <a:p>
            <a:r>
              <a:rPr lang="nl-NL" dirty="0"/>
              <a:t>omkeerslag</a:t>
            </a:r>
          </a:p>
          <a:p>
            <a:r>
              <a:rPr lang="nl-NL" dirty="0"/>
              <a:t>dubbele netslag</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dirty="0"/>
          </a:p>
        </p:txBody>
      </p:sp>
    </p:spTree>
    <p:extLst>
      <p:ext uri="{BB962C8B-B14F-4D97-AF65-F5344CB8AC3E}">
        <p14:creationId xmlns:p14="http://schemas.microsoft.com/office/powerpoint/2010/main" val="386610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endParaRPr lang="nl-NL" dirty="0">
              <a:effectLst/>
            </a:endParaRP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dirty="0"/>
          </a:p>
        </p:txBody>
      </p:sp>
      <p:pic>
        <p:nvPicPr>
          <p:cNvPr id="5" name="Afbeelding 4">
            <a:extLst>
              <a:ext uri="{FF2B5EF4-FFF2-40B4-BE49-F238E27FC236}">
                <a16:creationId xmlns:a16="http://schemas.microsoft.com/office/drawing/2014/main" id="{049CB9C3-D856-4847-BD92-8BBBBDFD44E1}"/>
              </a:ext>
            </a:extLst>
          </p:cNvPr>
          <p:cNvPicPr>
            <a:picLocks noChangeAspect="1"/>
          </p:cNvPicPr>
          <p:nvPr/>
        </p:nvPicPr>
        <p:blipFill>
          <a:blip r:embed="rId3"/>
          <a:stretch>
            <a:fillRect/>
          </a:stretch>
        </p:blipFill>
        <p:spPr>
          <a:xfrm>
            <a:off x="827584" y="2924943"/>
            <a:ext cx="6727562" cy="3201219"/>
          </a:xfrm>
          <a:prstGeom prst="rect">
            <a:avLst/>
          </a:prstGeom>
        </p:spPr>
      </p:pic>
      <p:sp>
        <p:nvSpPr>
          <p:cNvPr id="7" name="Ovaal 6">
            <a:extLst>
              <a:ext uri="{FF2B5EF4-FFF2-40B4-BE49-F238E27FC236}">
                <a16:creationId xmlns:a16="http://schemas.microsoft.com/office/drawing/2014/main" id="{298280FC-224E-4F42-BD06-3B273ECBB91E}"/>
              </a:ext>
            </a:extLst>
          </p:cNvPr>
          <p:cNvSpPr/>
          <p:nvPr/>
        </p:nvSpPr>
        <p:spPr>
          <a:xfrm>
            <a:off x="827584" y="5321341"/>
            <a:ext cx="1224136" cy="6999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2986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p>
          <a:p>
            <a:r>
              <a:rPr lang="nl-NL" dirty="0">
                <a:effectLst/>
              </a:rPr>
              <a:t>Kies slagen</a:t>
            </a: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6</a:t>
            </a:fld>
            <a:endParaRPr lang="nl-NL" dirty="0"/>
          </a:p>
        </p:txBody>
      </p:sp>
      <p:pic>
        <p:nvPicPr>
          <p:cNvPr id="8" name="Afbeelding 7">
            <a:extLst>
              <a:ext uri="{FF2B5EF4-FFF2-40B4-BE49-F238E27FC236}">
                <a16:creationId xmlns:a16="http://schemas.microsoft.com/office/drawing/2014/main" id="{EC23F70A-777F-4D56-85C8-1F4AE4F758A4}"/>
              </a:ext>
            </a:extLst>
          </p:cNvPr>
          <p:cNvPicPr>
            <a:picLocks noChangeAspect="1"/>
          </p:cNvPicPr>
          <p:nvPr/>
        </p:nvPicPr>
        <p:blipFill>
          <a:blip r:embed="rId3"/>
          <a:stretch>
            <a:fillRect/>
          </a:stretch>
        </p:blipFill>
        <p:spPr>
          <a:xfrm>
            <a:off x="2843808" y="2753414"/>
            <a:ext cx="3456384" cy="3573154"/>
          </a:xfrm>
          <a:prstGeom prst="rect">
            <a:avLst/>
          </a:prstGeom>
          <a:ln w="50800">
            <a:noFill/>
          </a:ln>
        </p:spPr>
      </p:pic>
    </p:spTree>
    <p:extLst>
      <p:ext uri="{BB962C8B-B14F-4D97-AF65-F5344CB8AC3E}">
        <p14:creationId xmlns:p14="http://schemas.microsoft.com/office/powerpoint/2010/main" val="207859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lstStyle/>
          <a:p>
            <a:pPr marL="0" indent="0">
              <a:buNone/>
            </a:pPr>
            <a:r>
              <a:rPr lang="nl-NL" dirty="0"/>
              <a:t>Drie stappen</a:t>
            </a:r>
          </a:p>
          <a:p>
            <a:r>
              <a:rPr lang="nl-NL" dirty="0">
                <a:effectLst/>
              </a:rPr>
              <a:t>Selecteer een</a:t>
            </a:r>
            <a:r>
              <a:rPr lang="nl-NL" dirty="0"/>
              <a:t> basis patroon</a:t>
            </a:r>
          </a:p>
          <a:p>
            <a:r>
              <a:rPr lang="nl-NL" dirty="0">
                <a:effectLst/>
              </a:rPr>
              <a:t>Kies slagen, met        naar spiekbriefje:</a:t>
            </a: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7</a:t>
            </a:fld>
            <a:endParaRPr lang="nl-NL" dirty="0"/>
          </a:p>
        </p:txBody>
      </p:sp>
      <p:pic>
        <p:nvPicPr>
          <p:cNvPr id="7" name="Afbeelding 6">
            <a:extLst>
              <a:ext uri="{FF2B5EF4-FFF2-40B4-BE49-F238E27FC236}">
                <a16:creationId xmlns:a16="http://schemas.microsoft.com/office/drawing/2014/main" id="{E7F032D1-DC1D-4C00-87F8-2A291940706F}"/>
              </a:ext>
            </a:extLst>
          </p:cNvPr>
          <p:cNvPicPr>
            <a:picLocks noChangeAspect="1"/>
          </p:cNvPicPr>
          <p:nvPr/>
        </p:nvPicPr>
        <p:blipFill>
          <a:blip r:embed="rId3"/>
          <a:stretch>
            <a:fillRect/>
          </a:stretch>
        </p:blipFill>
        <p:spPr>
          <a:xfrm>
            <a:off x="457200" y="3767345"/>
            <a:ext cx="8087376" cy="2358818"/>
          </a:xfrm>
          <a:prstGeom prst="rect">
            <a:avLst/>
          </a:prstGeom>
        </p:spPr>
      </p:pic>
      <p:pic>
        <p:nvPicPr>
          <p:cNvPr id="9" name="Afbeelding 8">
            <a:extLst>
              <a:ext uri="{FF2B5EF4-FFF2-40B4-BE49-F238E27FC236}">
                <a16:creationId xmlns:a16="http://schemas.microsoft.com/office/drawing/2014/main" id="{FDC749D9-6513-4656-A418-DCDFF4E39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2780928"/>
            <a:ext cx="504056" cy="504056"/>
          </a:xfrm>
          <a:prstGeom prst="rect">
            <a:avLst/>
          </a:prstGeom>
        </p:spPr>
      </p:pic>
    </p:spTree>
    <p:extLst>
      <p:ext uri="{BB962C8B-B14F-4D97-AF65-F5344CB8AC3E}">
        <p14:creationId xmlns:p14="http://schemas.microsoft.com/office/powerpoint/2010/main" val="425738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a:t>Drie stappen</a:t>
            </a:r>
          </a:p>
          <a:p>
            <a:r>
              <a:rPr lang="nl-NL" dirty="0">
                <a:effectLst/>
              </a:rPr>
              <a:t>Selecteer een</a:t>
            </a:r>
            <a:r>
              <a:rPr lang="nl-NL" dirty="0"/>
              <a:t> basis patroon</a:t>
            </a:r>
          </a:p>
          <a:p>
            <a:r>
              <a:rPr lang="nl-NL" dirty="0">
                <a:effectLst/>
              </a:rPr>
              <a:t>Kies slagen </a:t>
            </a:r>
          </a:p>
          <a:p>
            <a:r>
              <a:rPr lang="nl-NL" sz="3500" dirty="0"/>
              <a:t>Tonen</a:t>
            </a:r>
            <a:br>
              <a:rPr lang="nl-NL" sz="3500" dirty="0"/>
            </a:br>
            <a:r>
              <a:rPr lang="nl-NL" sz="3500" dirty="0"/>
              <a:t>en</a:t>
            </a:r>
            <a:br>
              <a:rPr lang="nl-NL" dirty="0"/>
            </a:br>
            <a:r>
              <a:rPr lang="nl-NL" sz="3500" dirty="0"/>
              <a:t>contrasterende</a:t>
            </a:r>
            <a:br>
              <a:rPr lang="nl-NL" dirty="0"/>
            </a:br>
            <a:r>
              <a:rPr lang="nl-NL" dirty="0"/>
              <a:t>draden kiezen</a:t>
            </a:r>
            <a:endParaRPr lang="nl-NL" dirty="0">
              <a:effectLst/>
            </a:endParaRPr>
          </a:p>
          <a:p>
            <a:pPr marL="0" indent="0">
              <a:buNone/>
            </a:pPr>
            <a:br>
              <a:rPr lang="nl-NL" dirty="0"/>
            </a:br>
            <a:endParaRPr lang="nl-NL" dirty="0"/>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8</a:t>
            </a:fld>
            <a:endParaRPr lang="nl-NL" dirty="0"/>
          </a:p>
        </p:txBody>
      </p:sp>
      <p:pic>
        <p:nvPicPr>
          <p:cNvPr id="4" name="Afbeelding 3">
            <a:extLst>
              <a:ext uri="{FF2B5EF4-FFF2-40B4-BE49-F238E27FC236}">
                <a16:creationId xmlns:a16="http://schemas.microsoft.com/office/drawing/2014/main" id="{E99D7F54-728D-40ED-A2AC-16D42D749EF7}"/>
              </a:ext>
            </a:extLst>
          </p:cNvPr>
          <p:cNvPicPr>
            <a:picLocks noChangeAspect="1"/>
          </p:cNvPicPr>
          <p:nvPr/>
        </p:nvPicPr>
        <p:blipFill>
          <a:blip r:embed="rId3"/>
          <a:stretch>
            <a:fillRect/>
          </a:stretch>
        </p:blipFill>
        <p:spPr>
          <a:xfrm>
            <a:off x="2021721" y="3193491"/>
            <a:ext cx="1398151" cy="461092"/>
          </a:xfrm>
          <a:prstGeom prst="rect">
            <a:avLst/>
          </a:prstGeom>
        </p:spPr>
      </p:pic>
      <p:pic>
        <p:nvPicPr>
          <p:cNvPr id="5" name="Afbeelding 4">
            <a:extLst>
              <a:ext uri="{FF2B5EF4-FFF2-40B4-BE49-F238E27FC236}">
                <a16:creationId xmlns:a16="http://schemas.microsoft.com/office/drawing/2014/main" id="{6F965766-AF52-4474-A39E-D5A6F59B1F2B}"/>
              </a:ext>
            </a:extLst>
          </p:cNvPr>
          <p:cNvPicPr>
            <a:picLocks noChangeAspect="1"/>
          </p:cNvPicPr>
          <p:nvPr/>
        </p:nvPicPr>
        <p:blipFill>
          <a:blip r:embed="rId4"/>
          <a:stretch>
            <a:fillRect/>
          </a:stretch>
        </p:blipFill>
        <p:spPr>
          <a:xfrm>
            <a:off x="3635895" y="2685307"/>
            <a:ext cx="5041363" cy="3436500"/>
          </a:xfrm>
          <a:prstGeom prst="rect">
            <a:avLst/>
          </a:prstGeom>
          <a:ln w="50800">
            <a:solidFill>
              <a:schemeClr val="accent1"/>
            </a:solidFill>
          </a:ln>
        </p:spPr>
      </p:pic>
      <p:pic>
        <p:nvPicPr>
          <p:cNvPr id="7" name="Afbeelding 6">
            <a:extLst>
              <a:ext uri="{FF2B5EF4-FFF2-40B4-BE49-F238E27FC236}">
                <a16:creationId xmlns:a16="http://schemas.microsoft.com/office/drawing/2014/main" id="{58534B22-4AA4-4109-AFEC-536E470A6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847" y="2558490"/>
            <a:ext cx="540009" cy="540009"/>
          </a:xfrm>
          <a:prstGeom prst="rect">
            <a:avLst/>
          </a:prstGeom>
        </p:spPr>
      </p:pic>
    </p:spTree>
    <p:extLst>
      <p:ext uri="{BB962C8B-B14F-4D97-AF65-F5344CB8AC3E}">
        <p14:creationId xmlns:p14="http://schemas.microsoft.com/office/powerpoint/2010/main" val="380612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GroundForge</a:t>
            </a:r>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9</a:t>
            </a:fld>
            <a:endParaRPr lang="nl-NL" dirty="0"/>
          </a:p>
        </p:txBody>
      </p:sp>
      <p:sp>
        <p:nvSpPr>
          <p:cNvPr id="3" name="Tijdelijke aanduiding voor inhoud 2"/>
          <p:cNvSpPr>
            <a:spLocks noGrp="1"/>
          </p:cNvSpPr>
          <p:nvPr>
            <p:ph idx="1"/>
          </p:nvPr>
        </p:nvSpPr>
        <p:spPr>
          <a:xfrm>
            <a:off x="457200" y="1600200"/>
            <a:ext cx="8229600" cy="5141168"/>
          </a:xfrm>
        </p:spPr>
        <p:txBody>
          <a:bodyPr>
            <a:normAutofit fontScale="92500" lnSpcReduction="10000"/>
          </a:bodyPr>
          <a:lstStyle/>
          <a:p>
            <a:pPr marL="0" indent="0">
              <a:buNone/>
            </a:pPr>
            <a:r>
              <a:rPr lang="nl-NL" dirty="0">
                <a:hlinkClick r:id="rId3"/>
              </a:rPr>
              <a:t>https://d-bl.github.io/GroundForge/help</a:t>
            </a:r>
            <a:endParaRPr lang="nl-NL" dirty="0"/>
          </a:p>
          <a:p>
            <a:r>
              <a:rPr lang="nl-NL" dirty="0"/>
              <a:t>GitHub: broncode staat online</a:t>
            </a:r>
            <a:br>
              <a:rPr lang="nl-NL" dirty="0"/>
            </a:br>
            <a:r>
              <a:rPr lang="nl-NL" dirty="0"/>
              <a:t>iedereen kan bijdragen</a:t>
            </a:r>
          </a:p>
          <a:p>
            <a:r>
              <a:rPr lang="nl-NL" dirty="0"/>
              <a:t>Intro – nl:</a:t>
            </a:r>
            <a:br>
              <a:rPr lang="nl-NL" dirty="0"/>
            </a:br>
            <a:r>
              <a:rPr lang="nl-NL" dirty="0"/>
              <a:t>deze presentatie</a:t>
            </a:r>
          </a:p>
          <a:p>
            <a:r>
              <a:rPr lang="nl-NL" dirty="0"/>
              <a:t>Contact – nl:</a:t>
            </a:r>
            <a:br>
              <a:rPr lang="nl-NL" dirty="0"/>
            </a:br>
            <a:r>
              <a:rPr lang="nl-NL" dirty="0"/>
              <a:t>webformulier</a:t>
            </a:r>
          </a:p>
          <a:p>
            <a:r>
              <a:rPr lang="nl-NL" dirty="0" err="1">
                <a:effectLst/>
              </a:rPr>
              <a:t>Site-map</a:t>
            </a:r>
            <a:r>
              <a:rPr lang="nl-NL" dirty="0">
                <a:effectLst/>
              </a:rPr>
              <a:t>:</a:t>
            </a:r>
            <a:br>
              <a:rPr lang="nl-NL" dirty="0">
                <a:effectLst/>
              </a:rPr>
            </a:br>
            <a:r>
              <a:rPr lang="nl-NL" dirty="0"/>
              <a:t>Volgende sheet</a:t>
            </a:r>
            <a:endParaRPr lang="nl-NL" dirty="0">
              <a:effectLst/>
            </a:endParaRPr>
          </a:p>
          <a:p>
            <a:pPr marL="0" indent="0">
              <a:buNone/>
            </a:pPr>
            <a:br>
              <a:rPr lang="nl-NL" dirty="0"/>
            </a:br>
            <a:endParaRPr lang="nl-NL"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7" y="2636089"/>
            <a:ext cx="2916089" cy="3582159"/>
          </a:xfrm>
          <a:prstGeom prst="rect">
            <a:avLst/>
          </a:prstGeom>
          <a:noFill/>
          <a:ln w="9525">
            <a:solidFill>
              <a:schemeClr val="tx2">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3717631"/>
      </p:ext>
    </p:extLst>
  </p:cSld>
  <p:clrMapOvr>
    <a:masterClrMapping/>
  </p:clrMapOvr>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1515</Words>
  <Application>Microsoft Office PowerPoint</Application>
  <PresentationFormat>Diavoorstelling (4:3)</PresentationFormat>
  <Paragraphs>263</Paragraphs>
  <Slides>17</Slides>
  <Notes>17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17</vt:i4>
      </vt:variant>
    </vt:vector>
  </HeadingPairs>
  <TitlesOfParts>
    <vt:vector size="21" baseType="lpstr">
      <vt:lpstr>Arial</vt:lpstr>
      <vt:lpstr>Calibri</vt:lpstr>
      <vt:lpstr>Consolas</vt: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2019-05-09T19:50:07Z</dcterms:modified>
</cp:coreProperties>
</file>