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4" r:id="rId1"/>
  </p:sldMasterIdLst>
  <p:notesMasterIdLst>
    <p:notesMasterId r:id="rId24"/>
  </p:notesMasterIdLst>
  <p:handoutMasterIdLst>
    <p:handoutMasterId r:id="rId25"/>
  </p:handoutMasterIdLst>
  <p:sldIdLst>
    <p:sldId id="256" r:id="rId2"/>
    <p:sldId id="294" r:id="rId3"/>
    <p:sldId id="295" r:id="rId4"/>
    <p:sldId id="275" r:id="rId5"/>
    <p:sldId id="296" r:id="rId6"/>
    <p:sldId id="297" r:id="rId7"/>
    <p:sldId id="284" r:id="rId8"/>
    <p:sldId id="277" r:id="rId9"/>
    <p:sldId id="272" r:id="rId10"/>
    <p:sldId id="271" r:id="rId11"/>
    <p:sldId id="259" r:id="rId12"/>
    <p:sldId id="274" r:id="rId13"/>
    <p:sldId id="288" r:id="rId14"/>
    <p:sldId id="276" r:id="rId15"/>
    <p:sldId id="261" r:id="rId16"/>
    <p:sldId id="281" r:id="rId17"/>
    <p:sldId id="293" r:id="rId18"/>
    <p:sldId id="280" r:id="rId19"/>
    <p:sldId id="266" r:id="rId20"/>
    <p:sldId id="268" r:id="rId21"/>
    <p:sldId id="290" r:id="rId22"/>
    <p:sldId id="292" r:id="rId23"/>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51644" autoAdjust="0"/>
  </p:normalViewPr>
  <p:slideViewPr>
    <p:cSldViewPr>
      <p:cViewPr>
        <p:scale>
          <a:sx n="50" d="100"/>
          <a:sy n="50" d="100"/>
        </p:scale>
        <p:origin x="2628" y="198"/>
      </p:cViewPr>
      <p:guideLst>
        <p:guide orient="horz" pos="2160"/>
        <p:guide pos="2880"/>
      </p:guideLst>
    </p:cSldViewPr>
  </p:slideViewPr>
  <p:outlineViewPr>
    <p:cViewPr>
      <p:scale>
        <a:sx n="33" d="100"/>
        <a:sy n="33" d="100"/>
      </p:scale>
      <p:origin x="0" y="96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1DB269-8995-49D8-A4B0-9411C7010620}" type="datetimeFigureOut">
              <a:rPr lang="nl-NL" smtClean="0"/>
              <a:t>14-4-2019</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672F28-A0EC-48B3-BB0C-3D70CAAE8B9E}" type="slidenum">
              <a:rPr lang="nl-NL" smtClean="0"/>
              <a:t>‹nr.›</a:t>
            </a:fld>
            <a:endParaRPr lang="nl-NL" dirty="0"/>
          </a:p>
        </p:txBody>
      </p:sp>
    </p:spTree>
    <p:extLst>
      <p:ext uri="{BB962C8B-B14F-4D97-AF65-F5344CB8AC3E}">
        <p14:creationId xmlns:p14="http://schemas.microsoft.com/office/powerpoint/2010/main" val="3642312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490FB-0058-431C-B3E7-EBBA4B708E40}" type="datetimeFigureOut">
              <a:rPr lang="nl-NL" smtClean="0"/>
              <a:t>14-4-2019</a:t>
            </a:fld>
            <a:endParaRPr lang="nl-NL" dirty="0"/>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7493F-9CE3-4AD5-8254-4B462DC5112C}" type="slidenum">
              <a:rPr lang="nl-NL" smtClean="0"/>
              <a:t>‹nr.›</a:t>
            </a:fld>
            <a:endParaRPr lang="nl-NL" dirty="0"/>
          </a:p>
        </p:txBody>
      </p:sp>
    </p:spTree>
    <p:extLst>
      <p:ext uri="{BB962C8B-B14F-4D97-AF65-F5344CB8AC3E}">
        <p14:creationId xmlns:p14="http://schemas.microsoft.com/office/powerpoint/2010/main" val="15211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lokk.nl/techniek/trollengrond.php"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www.lokk.nl/techniek/vlaandersetralie.ph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bl.github.io/GroundForg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maetempels.github.io/MAE-g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bl.github.io/GroundForge/hel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bl.github.io/GroundForge/help/Site-ma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ranslate.google.com/#en/n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translate.reference.com/english/dutch" TargetMode="External"/><Relationship Id="rId5" Type="http://schemas.openxmlformats.org/officeDocument/2006/relationships/hyperlink" Target="https://www.collinsdictionary.com/translator" TargetMode="External"/><Relationship Id="rId4" Type="http://schemas.openxmlformats.org/officeDocument/2006/relationships/hyperlink" Target="https://www.bing.com/translato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bl.github.io/GroundForge/help/Choose-Stitch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dirty="0"/>
              <a:t>Oorspronkelijk</a:t>
            </a:r>
            <a:r>
              <a:rPr lang="nl-NL" baseline="0" dirty="0"/>
              <a:t> gepresenteerd bij kantkring De Waaier op 18 november 2017.</a:t>
            </a:r>
          </a:p>
          <a:p>
            <a:pPr marL="0" marR="0" indent="0" algn="ctr" defTabSz="914400" rtl="0" eaLnBrk="1" fontAlgn="auto" latinLnBrk="0" hangingPunct="1">
              <a:lnSpc>
                <a:spcPct val="100000"/>
              </a:lnSpc>
              <a:spcBef>
                <a:spcPts val="0"/>
              </a:spcBef>
              <a:spcAft>
                <a:spcPts val="0"/>
              </a:spcAft>
              <a:buClrTx/>
              <a:buSzTx/>
              <a:buFontTx/>
              <a:buNone/>
              <a:tabLst/>
              <a:defRPr/>
            </a:pPr>
            <a:r>
              <a:rPr lang="nl-NL" baseline="0" dirty="0"/>
              <a:t>Aangepast voor bezoekers van de site en latere wijzigingen van site.</a:t>
            </a: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a:t>
            </a:fld>
            <a:endParaRPr lang="nl-NL" dirty="0"/>
          </a:p>
        </p:txBody>
      </p:sp>
    </p:spTree>
    <p:extLst>
      <p:ext uri="{BB962C8B-B14F-4D97-AF65-F5344CB8AC3E}">
        <p14:creationId xmlns:p14="http://schemas.microsoft.com/office/powerpoint/2010/main" val="221269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baseline="0" dirty="0">
                <a:effectLst/>
              </a:rPr>
              <a:t>De velden van het hulpformulier  vormen één baksteen of één schaakveld.</a:t>
            </a:r>
            <a:endParaRPr lang="nl-NL" i="1"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10</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Verschillende (groepen) voorbeeld pagina’s. Links op deze pagina vullen het parameters-formulier in van de hoofdpagina.</a:t>
            </a:r>
          </a:p>
          <a:p>
            <a:endParaRPr lang="nl-NL" dirty="0">
              <a:effectLst/>
            </a:endParaRPr>
          </a:p>
          <a:p>
            <a:r>
              <a:rPr lang="nl-NL" dirty="0">
                <a:effectLst/>
              </a:rPr>
              <a:t>Elke groep heeft een eigen invalshoek.</a:t>
            </a:r>
          </a:p>
          <a:p>
            <a:endParaRPr lang="nl-NL" dirty="0">
              <a:effectLst/>
            </a:endParaRPr>
          </a:p>
          <a:p>
            <a:r>
              <a:rPr lang="nl-NL" dirty="0"/>
              <a:t>Droste heeft een paar voorbeelden waarvan al wel slagen zijn ingevuld.</a:t>
            </a:r>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11</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i="1" dirty="0"/>
              <a:t>A Lace Guide for Makers and Collectors</a:t>
            </a:r>
            <a:r>
              <a:rPr lang="en-US" dirty="0"/>
              <a:t> door Gertrude Whiting</a:t>
            </a:r>
          </a:p>
          <a:p>
            <a:r>
              <a:rPr lang="en-US" baseline="0" dirty="0">
                <a:effectLst/>
              </a:rPr>
              <a:t>Kant gids voor makers en verzamelaars.</a:t>
            </a:r>
            <a:endParaRPr lang="nl-NL" baseline="0" dirty="0">
              <a:effectLst/>
            </a:endParaRPr>
          </a:p>
          <a:p>
            <a:endParaRPr lang="nl-NL" baseline="0" dirty="0">
              <a:effectLst/>
            </a:endParaRPr>
          </a:p>
          <a:p>
            <a:r>
              <a:rPr lang="nl-NL" baseline="0" dirty="0">
                <a:effectLst/>
              </a:rPr>
              <a:t>In diverse online archieven beschikbaar, het copyright is verlopen.</a:t>
            </a:r>
          </a:p>
          <a:p>
            <a:endParaRPr lang="nl-NL" baseline="0" dirty="0">
              <a:effectLst/>
            </a:endParaRPr>
          </a:p>
          <a:p>
            <a:r>
              <a:rPr lang="nl-NL" baseline="0" dirty="0">
                <a:effectLst/>
              </a:rPr>
              <a:t>Niet alle gronden kunnen met GroundForge</a:t>
            </a:r>
          </a:p>
          <a:p>
            <a:r>
              <a:rPr lang="nl-NL" baseline="0" dirty="0">
                <a:effectLst/>
              </a:rPr>
              <a:t>Bijvoorbeeld wegens aanhaken of oneven aantallen draden per slag</a:t>
            </a:r>
          </a:p>
          <a:p>
            <a:endParaRPr lang="nl-NL" baseline="0" dirty="0">
              <a:effectLst/>
            </a:endParaRPr>
          </a:p>
          <a:p>
            <a:r>
              <a:rPr lang="nl-NL" b="1" baseline="0" dirty="0">
                <a:effectLst/>
              </a:rPr>
              <a:t>Bruggetje</a:t>
            </a:r>
          </a:p>
          <a:p>
            <a:r>
              <a:rPr lang="nl-NL" baseline="0" dirty="0">
                <a:effectLst/>
              </a:rPr>
              <a:t>Laten we een blokje onder de loep nemen</a:t>
            </a: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12</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baseline="0"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13</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a:effectLst/>
              </a:rPr>
              <a:t>Gebaseerd op tussenresultaten van promotie onderzoek door Veronika Irvine </a:t>
            </a:r>
            <a:r>
              <a:rPr lang="nl-NL" dirty="0"/>
              <a:t>uit </a:t>
            </a:r>
            <a:r>
              <a:rPr lang="nl-NL" baseline="0" dirty="0">
                <a:effectLst/>
              </a:rPr>
              <a:t>Canada</a:t>
            </a:r>
          </a:p>
          <a:p>
            <a:endParaRPr lang="nl-NL" baseline="0" dirty="0">
              <a:effectLst/>
            </a:endParaRPr>
          </a:p>
          <a:p>
            <a:r>
              <a:rPr lang="nl-NL" baseline="0" dirty="0">
                <a:effectLst/>
              </a:rPr>
              <a:t>GroundForge maakt de gaten in de schema’s zo rond mogelijk</a:t>
            </a:r>
          </a:p>
          <a:p>
            <a:r>
              <a:rPr lang="nl-NL" dirty="0"/>
              <a:t>Er kunnen meerdere computer gegenereerde gronden bij een diagram horen</a:t>
            </a:r>
          </a:p>
          <a:p>
            <a:r>
              <a:rPr lang="nl-NL" baseline="0" dirty="0">
                <a:effectLst/>
              </a:rPr>
              <a:t>Een</a:t>
            </a:r>
            <a:r>
              <a:rPr lang="nl-NL" dirty="0">
                <a:effectLst/>
              </a:rPr>
              <a:t> animatie in een van de help pagina’s laat de transformatie van de ene variant naar de andere zien.</a:t>
            </a:r>
            <a:endParaRPr lang="nl-NL" baseline="0" dirty="0">
              <a:effectLst/>
            </a:endParaRPr>
          </a:p>
          <a:p>
            <a:endParaRPr lang="nl-NL" dirty="0"/>
          </a:p>
          <a:p>
            <a:pPr>
              <a:defRPr/>
            </a:pPr>
            <a:r>
              <a:rPr lang="nl-NL" b="1" dirty="0"/>
              <a:t>Aantallen</a:t>
            </a:r>
          </a:p>
          <a:p>
            <a:r>
              <a:rPr lang="nl-NL" dirty="0"/>
              <a:t>374 paardiagrammen, gebaseerd op</a:t>
            </a:r>
          </a:p>
          <a:p>
            <a:pPr>
              <a:defRPr/>
            </a:pPr>
            <a:r>
              <a:rPr lang="nl-NL" dirty="0"/>
              <a:t>449 computer gegenereerde diagrammen.</a:t>
            </a:r>
          </a:p>
          <a:p>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a:effectLst/>
              </a:rPr>
              <a:t>Bruggetje</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effectLst/>
              </a:rPr>
              <a:t>Kiezen</a:t>
            </a:r>
            <a:r>
              <a:rPr lang="nl-NL" dirty="0">
                <a:effectLst/>
              </a:rPr>
              <a:t> we </a:t>
            </a:r>
            <a:r>
              <a:rPr lang="nl-NL" baseline="0" dirty="0">
                <a:effectLst/>
              </a:rPr>
              <a:t>de Parijse grond</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Dan krijgen we enkele varianten met een vierkast raster</a:t>
            </a: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14</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effectLst/>
              </a:rPr>
              <a:t>Variaties zijn beperkt door een vierkant raster.</a:t>
            </a:r>
          </a:p>
          <a:p>
            <a:pPr>
              <a:defRPr/>
            </a:pPr>
            <a:r>
              <a:rPr lang="nl-NL" baseline="0" dirty="0">
                <a:effectLst/>
              </a:rPr>
              <a:t>Zelf kun je meer vervormingen toepassen</a:t>
            </a:r>
            <a:r>
              <a:rPr lang="nl-NL" dirty="0">
                <a:effectLst/>
              </a:rPr>
              <a:t> </a:t>
            </a:r>
            <a:r>
              <a:rPr lang="nl-NL" dirty="0"/>
              <a:t>voor de gewenste kantbrief.</a:t>
            </a: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1" dirty="0"/>
              <a:t>Bruggetje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effectLst/>
              </a:rPr>
              <a:t>We zoomen verder in op het uitgelichte rapport van het rechter patroon</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15</a:t>
            </a:fld>
            <a:endParaRPr lang="nl-NL" dirty="0"/>
          </a:p>
        </p:txBody>
      </p:sp>
    </p:spTree>
    <p:extLst>
      <p:ext uri="{BB962C8B-B14F-4D97-AF65-F5344CB8AC3E}">
        <p14:creationId xmlns:p14="http://schemas.microsoft.com/office/powerpoint/2010/main" val="426379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Zie ook Engelse introductie in de help pagina’s</a:t>
            </a:r>
          </a:p>
          <a:p>
            <a:endParaRPr lang="nl-NL" dirty="0">
              <a:effectLst/>
            </a:endParaRPr>
          </a:p>
          <a:p>
            <a:r>
              <a:rPr lang="nl-NL" dirty="0">
                <a:effectLst/>
              </a:rPr>
              <a:t>Kantbrief/</a:t>
            </a:r>
            <a:r>
              <a:rPr lang="nl-NL" dirty="0" err="1">
                <a:effectLst/>
              </a:rPr>
              <a:t>pricking</a:t>
            </a:r>
            <a:r>
              <a:rPr lang="nl-NL" dirty="0">
                <a:effectLst/>
              </a:rPr>
              <a:t>: wat je geplastificeerd</a:t>
            </a:r>
            <a:r>
              <a:rPr lang="nl-NL" baseline="0" dirty="0">
                <a:effectLst/>
              </a:rPr>
              <a:t> op je kussen prikt.</a:t>
            </a:r>
            <a:endParaRPr lang="nl-NL" dirty="0">
              <a:effectLst/>
            </a:endParaRPr>
          </a:p>
          <a:p>
            <a:endParaRPr lang="nl-NL" dirty="0">
              <a:effectLst/>
            </a:endParaRPr>
          </a:p>
          <a:p>
            <a:r>
              <a:rPr lang="nl-NL" dirty="0">
                <a:effectLst/>
              </a:rPr>
              <a:t>Bovenste rij afbeeldingen wat je</a:t>
            </a:r>
            <a:r>
              <a:rPr lang="nl-NL" baseline="0" dirty="0">
                <a:effectLst/>
              </a:rPr>
              <a:t> van GroundForge krijgt.</a:t>
            </a:r>
          </a:p>
          <a:p>
            <a:r>
              <a:rPr lang="nl-NL" baseline="0" dirty="0">
                <a:effectLst/>
              </a:rPr>
              <a:t>Er telkens onder wat je misschien wilt hebben, of een tussenstap.</a:t>
            </a:r>
          </a:p>
          <a:p>
            <a:r>
              <a:rPr lang="nl-NL" baseline="0" dirty="0">
                <a:effectLst/>
              </a:rPr>
              <a:t>Linksonder als in: Kant uit Vlaanderen en ‘s Gravenmoer.</a:t>
            </a:r>
          </a:p>
          <a:p>
            <a:endParaRPr lang="nl-NL" baseline="0" dirty="0">
              <a:effectLst/>
            </a:endParaRPr>
          </a:p>
          <a:p>
            <a:r>
              <a:rPr lang="nl-NL" i="1" baseline="0" dirty="0">
                <a:effectLst/>
              </a:rPr>
              <a:t>Afbeelding gemaakt op de hoofdpagina met:</a:t>
            </a:r>
          </a:p>
          <a:p>
            <a:pPr lvl="1"/>
            <a:r>
              <a:rPr lang="nl-NL" i="0" dirty="0">
                <a:effectLst/>
                <a:latin typeface="Consolas" panose="020B0609020204030204" pitchFamily="49" charset="0"/>
                <a:cs typeface="Consolas" panose="020B0609020204030204" pitchFamily="49" charset="0"/>
              </a:rPr>
              <a:t>-5--</a:t>
            </a:r>
          </a:p>
          <a:p>
            <a:pPr lvl="1"/>
            <a:r>
              <a:rPr lang="nl-NL" i="0" dirty="0">
                <a:effectLst/>
                <a:latin typeface="Consolas" panose="020B0609020204030204" pitchFamily="49" charset="0"/>
                <a:cs typeface="Consolas" panose="020B0609020204030204" pitchFamily="49" charset="0"/>
              </a:rPr>
              <a:t>B-C-</a:t>
            </a:r>
          </a:p>
          <a:p>
            <a:pPr lvl="1"/>
            <a:r>
              <a:rPr lang="nl-NL" i="0" dirty="0">
                <a:effectLst/>
                <a:latin typeface="Consolas" panose="020B0609020204030204" pitchFamily="49" charset="0"/>
                <a:cs typeface="Consolas" panose="020B0609020204030204" pitchFamily="49" charset="0"/>
              </a:rPr>
              <a:t>-5-5</a:t>
            </a:r>
          </a:p>
          <a:p>
            <a:pPr lvl="1"/>
            <a:r>
              <a:rPr lang="nl-NL" i="0" dirty="0">
                <a:effectLst/>
                <a:latin typeface="Consolas" panose="020B0609020204030204" pitchFamily="49" charset="0"/>
                <a:cs typeface="Consolas" panose="020B0609020204030204" pitchFamily="49" charset="0"/>
              </a:rPr>
              <a:t>5-5-</a:t>
            </a:r>
          </a:p>
          <a:p>
            <a:pPr marL="0" marR="0" indent="0" algn="l" defTabSz="914400" rtl="0" eaLnBrk="1" fontAlgn="auto" latinLnBrk="0" hangingPunct="1">
              <a:lnSpc>
                <a:spcPct val="100000"/>
              </a:lnSpc>
              <a:spcBef>
                <a:spcPts val="0"/>
              </a:spcBef>
              <a:spcAft>
                <a:spcPts val="0"/>
              </a:spcAft>
              <a:buClrTx/>
              <a:buSzTx/>
              <a:buFontTx/>
              <a:buNone/>
              <a:tabLst/>
              <a:defRPr/>
            </a:pPr>
            <a:r>
              <a:rPr lang="nl-NL" i="1" baseline="0" dirty="0">
                <a:effectLst/>
              </a:rPr>
              <a:t>Brick (baksteen); Stitches (s</a:t>
            </a:r>
            <a:r>
              <a:rPr lang="nl-NL" i="1" dirty="0">
                <a:effectLst/>
              </a:rPr>
              <a:t>lagen): ct b1=ctptct d1=ctptct A2=ctpl C2=ctpr A4=ctl C4=ctr D1=ctptctt</a:t>
            </a:r>
          </a:p>
          <a:p>
            <a:endParaRPr lang="nl-NL" i="1" dirty="0">
              <a:effectLst/>
            </a:endParaRPr>
          </a:p>
          <a:p>
            <a:r>
              <a:rPr lang="nl-NL" i="1" dirty="0">
                <a:effectLst/>
              </a:rPr>
              <a:t>Alle draden zwart, 7 en 10 rood</a:t>
            </a:r>
          </a:p>
          <a:p>
            <a:endParaRPr lang="nl-NL" i="1" baseline="0" dirty="0">
              <a:effectLst/>
            </a:endParaRPr>
          </a:p>
          <a:p>
            <a:r>
              <a:rPr lang="nl-NL" i="1" baseline="0" dirty="0">
                <a:effectLst/>
              </a:rPr>
              <a:t>Probeer ook eens een dubbelle  netslag of omkeerslag in het midden</a:t>
            </a:r>
          </a:p>
          <a:p>
            <a:r>
              <a:rPr lang="nl-NL" i="1" baseline="0" dirty="0">
                <a:effectLst/>
              </a:rPr>
              <a:t>C=cross=kruisen, t=twist=draaien, p=pin=speld.</a:t>
            </a:r>
            <a:r>
              <a:rPr lang="nl-NL" i="1" dirty="0">
                <a:effectLst/>
              </a:rPr>
              <a:t> </a:t>
            </a:r>
            <a:r>
              <a:rPr lang="nl-NL" i="1" baseline="0" dirty="0">
                <a:effectLst/>
              </a:rPr>
              <a:t>Meestal gaan spelden niet zo goed.</a:t>
            </a:r>
          </a:p>
          <a:p>
            <a:endParaRPr lang="nl-NL" i="1"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16</a:t>
            </a:fld>
            <a:endParaRPr lang="nl-NL" dirty="0"/>
          </a:p>
        </p:txBody>
      </p:sp>
    </p:spTree>
    <p:extLst>
      <p:ext uri="{BB962C8B-B14F-4D97-AF65-F5344CB8AC3E}">
        <p14:creationId xmlns:p14="http://schemas.microsoft.com/office/powerpoint/2010/main" val="4263791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Concept</a:t>
            </a:r>
            <a:r>
              <a:rPr lang="nl-NL" baseline="0" dirty="0">
                <a:effectLst/>
              </a:rPr>
              <a:t> downloaden voor SVG editor:</a:t>
            </a:r>
          </a:p>
          <a:p>
            <a:r>
              <a:rPr lang="nl-NL" dirty="0" err="1"/>
              <a:t>CorelDraw</a:t>
            </a:r>
            <a:r>
              <a:rPr lang="nl-NL" dirty="0"/>
              <a:t> 💰 , Adobe Illustrator💰, </a:t>
            </a:r>
            <a:r>
              <a:rPr lang="nl-NL" dirty="0" err="1"/>
              <a:t>InkScape</a:t>
            </a:r>
            <a:r>
              <a:rPr lang="nl-NL" dirty="0"/>
              <a:t> (gratis)</a:t>
            </a:r>
          </a:p>
          <a:p>
            <a:r>
              <a:rPr lang="nl-NL" dirty="0" err="1">
                <a:effectLst/>
              </a:rPr>
              <a:t>Knipling</a:t>
            </a:r>
            <a:r>
              <a:rPr lang="nl-NL" dirty="0">
                <a:effectLst/>
              </a:rPr>
              <a:t>/Lace</a:t>
            </a:r>
            <a:r>
              <a:rPr lang="nl-NL" sz="1400" baseline="30000" dirty="0">
                <a:effectLst/>
              </a:rPr>
              <a:t>8</a:t>
            </a:r>
            <a:r>
              <a:rPr lang="nl-NL" sz="1400" dirty="0">
                <a:effectLst/>
              </a:rPr>
              <a:t>/</a:t>
            </a:r>
            <a:r>
              <a:rPr lang="nl-NL" dirty="0" err="1">
                <a:effectLst/>
              </a:rPr>
              <a:t>Lace</a:t>
            </a:r>
            <a:r>
              <a:rPr lang="nl-NL" sz="1200" baseline="30000" dirty="0" err="1">
                <a:effectLst/>
              </a:rPr>
              <a:t>X</a:t>
            </a:r>
            <a:r>
              <a:rPr lang="nl-NL" sz="1200" baseline="30000" dirty="0">
                <a:effectLst/>
              </a:rPr>
              <a:t>-RP</a:t>
            </a:r>
            <a:r>
              <a:rPr lang="nl-NL" dirty="0">
                <a:effectLst/>
              </a:rPr>
              <a:t> begrijpen de download niet: 1 rapport natekenen</a:t>
            </a:r>
          </a:p>
          <a:p>
            <a:r>
              <a:rPr lang="nl-NL" dirty="0">
                <a:effectLst/>
              </a:rPr>
              <a:t>De </a:t>
            </a:r>
            <a:r>
              <a:rPr lang="nl-NL" dirty="0" err="1">
                <a:effectLst/>
              </a:rPr>
              <a:t>gekleurende</a:t>
            </a:r>
            <a:r>
              <a:rPr lang="nl-NL" dirty="0">
                <a:effectLst/>
              </a:rPr>
              <a:t> punten helpen</a:t>
            </a:r>
            <a:r>
              <a:rPr lang="nl-NL" baseline="0" dirty="0">
                <a:effectLst/>
              </a:rPr>
              <a:t> meerdere rapporten aan elkaar plakken</a:t>
            </a:r>
          </a:p>
          <a:p>
            <a:endParaRPr lang="nl-NL" dirty="0"/>
          </a:p>
          <a:p>
            <a:r>
              <a:rPr lang="nl-NL" dirty="0"/>
              <a:t>Je kunt ook kruispunten verplaatsen.</a:t>
            </a:r>
          </a:p>
          <a:p>
            <a:r>
              <a:rPr lang="nl-NL" dirty="0">
                <a:effectLst/>
              </a:rPr>
              <a:t>Zelfde kleuren </a:t>
            </a:r>
            <a:r>
              <a:rPr lang="nl-NL" dirty="0">
                <a:effectLst/>
                <a:sym typeface="Wingdings" panose="05000000000000000000" pitchFamily="2" charset="2"/>
              </a:rPr>
              <a:t> zelfde verplaatsing</a:t>
            </a:r>
            <a:r>
              <a:rPr lang="nl-NL" dirty="0">
                <a:effectLst/>
              </a:rPr>
              <a:t> </a:t>
            </a:r>
          </a:p>
          <a:p>
            <a:r>
              <a:rPr lang="nl-NL" dirty="0">
                <a:effectLst/>
              </a:rPr>
              <a:t>Het donkerblauwe bolletje rechtsboven zit ook midden-onder</a:t>
            </a:r>
          </a:p>
          <a:p>
            <a:r>
              <a:rPr lang="nl-NL" dirty="0">
                <a:effectLst/>
              </a:rPr>
              <a:t> en kan daardoor hooguit een half hokje verschuiven.</a:t>
            </a:r>
          </a:p>
          <a:p>
            <a:endParaRPr lang="nl-NL" baseline="0" dirty="0">
              <a:effectLst/>
            </a:endParaRPr>
          </a:p>
          <a:p>
            <a:r>
              <a:rPr lang="nl-NL" baseline="0" dirty="0">
                <a:effectLst/>
              </a:rPr>
              <a:t>Met promotieonderzoek alle(?) combinaties tot 4x4 opgezocht</a:t>
            </a:r>
          </a:p>
          <a:p>
            <a:r>
              <a:rPr lang="nl-NL" dirty="0">
                <a:effectLst/>
                <a:sym typeface="Wingdings" panose="05000000000000000000" pitchFamily="2" charset="2"/>
              </a:rPr>
              <a:t> enkele</a:t>
            </a:r>
            <a:r>
              <a:rPr lang="nl-NL" baseline="0" dirty="0">
                <a:effectLst/>
              </a:rPr>
              <a:t> </a:t>
            </a:r>
            <a:r>
              <a:rPr lang="nl-NL" dirty="0"/>
              <a:t>honderden rondgetrokken tesselace</a:t>
            </a:r>
            <a:r>
              <a:rPr lang="nl-NL" baseline="0" dirty="0"/>
              <a:t> </a:t>
            </a:r>
            <a:r>
              <a:rPr lang="nl-NL" dirty="0"/>
              <a:t>diagrammen</a:t>
            </a:r>
          </a:p>
          <a:p>
            <a:r>
              <a:rPr lang="nl-NL" dirty="0"/>
              <a:t>5x4: zo veel dat je met een 1 sec per stuk minstens een dag bezig</a:t>
            </a:r>
            <a:r>
              <a:rPr lang="nl-NL" baseline="0" dirty="0"/>
              <a:t> bent,</a:t>
            </a:r>
          </a:p>
          <a:p>
            <a:r>
              <a:rPr lang="nl-NL" baseline="0" dirty="0"/>
              <a:t> veel daarvan is meer van bijna hetzelfde</a:t>
            </a:r>
            <a:endParaRPr lang="nl-NL" dirty="0"/>
          </a:p>
          <a:p>
            <a:endParaRPr lang="nl-NL" dirty="0"/>
          </a:p>
          <a:p>
            <a:r>
              <a:rPr lang="nl-NL" dirty="0"/>
              <a:t>Binche gronden passen niet in 4x4,</a:t>
            </a:r>
            <a:r>
              <a:rPr lang="nl-NL" baseline="0" dirty="0"/>
              <a:t> d</a:t>
            </a:r>
            <a:r>
              <a:rPr lang="nl-NL" baseline="0" dirty="0">
                <a:effectLst/>
              </a:rPr>
              <a:t>ie kun je wel zelf maken</a:t>
            </a:r>
          </a:p>
          <a:p>
            <a:r>
              <a:rPr lang="nl-NL" baseline="0" dirty="0">
                <a:effectLst/>
              </a:rPr>
              <a:t>Spiekbriefje in de handleiding (toegepast in MAE-gf en Whiting index)</a:t>
            </a:r>
          </a:p>
          <a:p>
            <a:endParaRPr lang="nl-NL" baseline="0" dirty="0">
              <a:effectLst/>
            </a:endParaRPr>
          </a:p>
          <a:p>
            <a:r>
              <a:rPr lang="nl-NL" i="0" dirty="0"/>
              <a:t>Horizontale of verticale verbinding zijn één of twee hokjes lang.</a:t>
            </a:r>
          </a:p>
          <a:p>
            <a:r>
              <a:rPr lang="nl-NL" i="0" dirty="0"/>
              <a:t>Diagonale verbindingen zijn altijd één hokje.</a:t>
            </a:r>
          </a:p>
          <a:p>
            <a:r>
              <a:rPr lang="nl-NL" i="0" dirty="0"/>
              <a:t>Boven (C) en (B) is eigenlijk ook nog een (-) nodig</a:t>
            </a:r>
          </a:p>
          <a:p>
            <a:endParaRPr lang="nl-NL" baseline="0"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17</a:t>
            </a:fld>
            <a:endParaRPr lang="nl-NL" dirty="0"/>
          </a:p>
        </p:txBody>
      </p:sp>
    </p:spTree>
    <p:extLst>
      <p:ext uri="{BB962C8B-B14F-4D97-AF65-F5344CB8AC3E}">
        <p14:creationId xmlns:p14="http://schemas.microsoft.com/office/powerpoint/2010/main" val="4263791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effectLst/>
            </a:endParaRPr>
          </a:p>
          <a:p>
            <a:r>
              <a:rPr lang="nl-NL" b="1" dirty="0">
                <a:effectLst/>
              </a:rPr>
              <a:t>bruggetje</a:t>
            </a:r>
          </a:p>
          <a:p>
            <a:r>
              <a:rPr lang="nl-NL" dirty="0">
                <a:effectLst/>
              </a:rPr>
              <a:t>gebruik het dradenschema voor een 2</a:t>
            </a:r>
            <a:r>
              <a:rPr lang="nl-NL" baseline="30000" dirty="0">
                <a:effectLst/>
              </a:rPr>
              <a:t>e</a:t>
            </a:r>
            <a:r>
              <a:rPr lang="nl-NL" dirty="0">
                <a:effectLst/>
              </a:rPr>
              <a:t> parenschema</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18</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Spelden kunnen</a:t>
            </a:r>
            <a:r>
              <a:rPr lang="nl-NL" baseline="0" dirty="0">
                <a:effectLst/>
              </a:rPr>
              <a:t> als in een Trollengrond</a:t>
            </a:r>
            <a:r>
              <a:rPr lang="nl-NL" dirty="0">
                <a:effectLst/>
              </a:rPr>
              <a:t> gestoken worden</a:t>
            </a:r>
          </a:p>
          <a:p>
            <a:r>
              <a:rPr lang="nl-NL" dirty="0">
                <a:effectLst/>
              </a:rPr>
              <a:t>of als in een Vlaanderse grond</a:t>
            </a:r>
          </a:p>
          <a:p>
            <a:endParaRPr lang="nl-NL" dirty="0">
              <a:effectLst/>
            </a:endParaRPr>
          </a:p>
          <a:p>
            <a:r>
              <a:rPr lang="nl-NL" dirty="0">
                <a:effectLst/>
              </a:rPr>
              <a:t>---------</a:t>
            </a:r>
          </a:p>
          <a:p>
            <a:endParaRPr lang="nl-NL" dirty="0">
              <a:effectLst/>
            </a:endParaRPr>
          </a:p>
          <a:p>
            <a:r>
              <a:rPr lang="nl-NL" dirty="0">
                <a:effectLst/>
                <a:hlinkClick r:id="rId3"/>
              </a:rPr>
              <a:t>http://www.lokk.nl/techniek/trollengrond.php</a:t>
            </a:r>
            <a:r>
              <a:rPr lang="nl-NL" dirty="0">
                <a:effectLst/>
              </a:rPr>
              <a:t> </a:t>
            </a:r>
          </a:p>
          <a:p>
            <a:r>
              <a:rPr lang="nl-NL" dirty="0">
                <a:effectLst/>
                <a:hlinkClick r:id="rId4"/>
              </a:rPr>
              <a:t>http://www.lokk.nl/techniek/vlaandersetralie.php</a:t>
            </a:r>
            <a:r>
              <a:rPr lang="nl-NL" dirty="0">
                <a:effectLst/>
              </a:rPr>
              <a:t> </a:t>
            </a:r>
          </a:p>
          <a:p>
            <a:endParaRPr lang="nl-NL" baseline="0"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19</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De titel van deze presentatie is “draadtekeningen laten maken DOOR de computer”. Dus niet “met de computer”, met </a:t>
            </a:r>
            <a:r>
              <a:rPr lang="nl-NL" dirty="0" err="1"/>
              <a:t>Knipling</a:t>
            </a:r>
            <a:r>
              <a:rPr lang="nl-NL" dirty="0"/>
              <a:t>, of een ander tekenprogramma. </a:t>
            </a:r>
          </a:p>
          <a:p>
            <a:r>
              <a:rPr lang="nl-NL" dirty="0"/>
              <a:t>Nee. Het gaat hier om een computerprogramma, waarin je aan de computer vertelt welke grond je wil gebruiken en welke slagen. Je drukt op een knop, en de computer geeft de dradentekening.</a:t>
            </a:r>
          </a:p>
          <a:p>
            <a:r>
              <a:rPr lang="nl-NL" dirty="0"/>
              <a:t>Eerst een heel klein voorproefje. Daarna volgen details. </a:t>
            </a:r>
          </a:p>
          <a:p>
            <a:endParaRPr lang="nl-NL" dirty="0"/>
          </a:p>
          <a:p>
            <a:r>
              <a:rPr lang="nl-NL" dirty="0"/>
              <a:t>Het programma werkt in het kort als volgt: je kiest uit de voorbeelden de grond waarmee je aan de slag wilt. Bijvoorbeeld de Parijse Grond. </a:t>
            </a:r>
            <a:r>
              <a:rPr lang="nl-NL" b="1" dirty="0"/>
              <a:t>[1]</a:t>
            </a:r>
          </a:p>
          <a:p>
            <a:r>
              <a:rPr lang="nl-NL" dirty="0"/>
              <a:t>De computer vertaalt dit in een rijtje letters en cijfers – anders snapt hij het niet.</a:t>
            </a:r>
          </a:p>
          <a:p>
            <a:r>
              <a:rPr lang="nl-NL" dirty="0"/>
              <a:t>Vervolgens vul je </a:t>
            </a:r>
            <a:r>
              <a:rPr lang="nl-NL" baseline="0" dirty="0"/>
              <a:t>beginletters van slagen in die zowel voor de computer als mensen begrijpelijk zijn: </a:t>
            </a:r>
            <a:r>
              <a:rPr lang="nl-NL" baseline="0" dirty="0" err="1"/>
              <a:t>ctct</a:t>
            </a:r>
            <a:r>
              <a:rPr lang="nl-NL" baseline="0" dirty="0"/>
              <a:t> voor 2x cross-twist oftewel dubbele netslag. </a:t>
            </a:r>
          </a:p>
          <a:p>
            <a:r>
              <a:rPr lang="nl-NL" dirty="0"/>
              <a:t>Kies vervolgens voor SHOW, dan verschijnt plaatje </a:t>
            </a:r>
            <a:r>
              <a:rPr lang="nl-NL" b="1" dirty="0"/>
              <a:t>[2]</a:t>
            </a:r>
          </a:p>
          <a:p>
            <a:endParaRPr lang="nl-NL" dirty="0"/>
          </a:p>
          <a:p>
            <a:r>
              <a:rPr lang="nl-NL" dirty="0"/>
              <a:t>Het leuke is, dat je kan spelen met de slagen. Bijvoorbeeld, hoe ziet het de Parijse grond er uit in alles netslag? </a:t>
            </a:r>
            <a:r>
              <a:rPr lang="nl-NL" b="1" dirty="0"/>
              <a:t>[3+4]</a:t>
            </a:r>
          </a:p>
          <a:p>
            <a:endParaRPr lang="nl-NL" dirty="0"/>
          </a:p>
          <a:p>
            <a:r>
              <a:rPr lang="nl-NL" dirty="0"/>
              <a:t>Om te stoeien met de slagen is dit een prachtig hulpmiddel. Waar eerst voor alle variaties klosjes</a:t>
            </a:r>
            <a:r>
              <a:rPr lang="nl-NL" baseline="0" dirty="0"/>
              <a:t> ge</a:t>
            </a:r>
            <a:r>
              <a:rPr lang="nl-NL" dirty="0"/>
              <a:t>wikkeld moesten worden, geven</a:t>
            </a:r>
            <a:r>
              <a:rPr lang="nl-NL" baseline="0" dirty="0"/>
              <a:t> nu </a:t>
            </a:r>
            <a:r>
              <a:rPr lang="nl-NL" dirty="0"/>
              <a:t>een paar drukken op de knop een idee van hoe bepaalde bedenksels er uit gaan zien. Bijvoorbeeld: </a:t>
            </a:r>
            <a:r>
              <a:rPr lang="nl-NL" b="1" dirty="0"/>
              <a:t>[5+6]</a:t>
            </a:r>
            <a:r>
              <a:rPr lang="nl-NL" dirty="0"/>
              <a:t>.</a:t>
            </a:r>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2</a:t>
            </a:fld>
            <a:endParaRPr lang="nl-NL"/>
          </a:p>
        </p:txBody>
      </p:sp>
    </p:spTree>
    <p:extLst>
      <p:ext uri="{BB962C8B-B14F-4D97-AF65-F5344CB8AC3E}">
        <p14:creationId xmlns:p14="http://schemas.microsoft.com/office/powerpoint/2010/main" val="1093046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t>De software maakt de gaten zo rond mogelijk. </a:t>
            </a:r>
          </a:p>
          <a:p>
            <a:endParaRPr lang="nl-NL" dirty="0"/>
          </a:p>
          <a:p>
            <a:r>
              <a:rPr lang="nl-NL" dirty="0"/>
              <a:t>Met spelden</a:t>
            </a:r>
          </a:p>
          <a:p>
            <a:r>
              <a:rPr lang="nl-NL" dirty="0"/>
              <a:t> kun je vierkantjes maken</a:t>
            </a:r>
          </a:p>
          <a:p>
            <a:r>
              <a:rPr lang="nl-NL" dirty="0"/>
              <a:t> of een mix van vierkantjes en rondjes</a:t>
            </a:r>
          </a:p>
          <a:p>
            <a:r>
              <a:rPr lang="nl-NL" baseline="0" dirty="0"/>
              <a:t> (niet met GroundForge)</a:t>
            </a:r>
            <a:endParaRPr lang="nl-NL" dirty="0"/>
          </a:p>
          <a:p>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20</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t>Programmeer foutjes kunnen je soms aan het lachen maken: een virtueel omgekiept kantkussen.</a:t>
            </a:r>
          </a:p>
          <a:p>
            <a:endParaRPr lang="nl-NL" strike="noStrike"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21</a:t>
            </a:fld>
            <a:endParaRPr lang="nl-NL" dirty="0"/>
          </a:p>
        </p:txBody>
      </p:sp>
    </p:spTree>
    <p:extLst>
      <p:ext uri="{BB962C8B-B14F-4D97-AF65-F5344CB8AC3E}">
        <p14:creationId xmlns:p14="http://schemas.microsoft.com/office/powerpoint/2010/main" val="3101222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dirty="0"/>
              <a:t>Kies voor de helppagina</a:t>
            </a:r>
            <a:r>
              <a:rPr lang="nl-NL" baseline="0" dirty="0"/>
              <a:t> “changes”,  </a:t>
            </a:r>
            <a:r>
              <a:rPr lang="nl-NL" dirty="0"/>
              <a:t>volg de links met “issues” voor een lijst wensen en bugs</a:t>
            </a:r>
          </a:p>
          <a:p>
            <a:endParaRPr lang="nl-NL" dirty="0"/>
          </a:p>
          <a:p>
            <a:r>
              <a:rPr lang="nl-NL" i="0" dirty="0"/>
              <a:t>Icoontjes in de voetregel van de hoofdpagina geven aan hoe geschikt bepaalde browsers en apparaten zijn</a:t>
            </a:r>
          </a:p>
          <a:p>
            <a:endParaRPr lang="nl-NL" i="0" dirty="0"/>
          </a:p>
          <a:p>
            <a:r>
              <a:rPr lang="nl-NL" i="0" dirty="0"/>
              <a:t>Aanraakschermen hebben geen muis voor help-info als je ergens boven zweeft</a:t>
            </a:r>
          </a:p>
          <a:p>
            <a:r>
              <a:rPr lang="nl-NL" i="0" dirty="0"/>
              <a:t>Internet Explorer (11) heeft een bug waardoor je gekke effecten krijgt.</a:t>
            </a:r>
          </a:p>
          <a:p>
            <a:endParaRPr lang="nl-NL" i="0" dirty="0"/>
          </a:p>
          <a:p>
            <a:r>
              <a:rPr lang="nl-NL" i="0" dirty="0"/>
              <a:t>Release notes somt van tijd tot tijd de wijzigingen op</a:t>
            </a:r>
          </a:p>
          <a:p>
            <a:r>
              <a:rPr lang="nl-NL" i="0" dirty="0"/>
              <a:t>Is zelden helemaal bij</a:t>
            </a:r>
          </a:p>
          <a:p>
            <a:endParaRPr lang="nl-NL" i="0" strike="sngStrike"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22</a:t>
            </a:fld>
            <a:endParaRPr lang="nl-NL" dirty="0"/>
          </a:p>
        </p:txBody>
      </p:sp>
    </p:spTree>
    <p:extLst>
      <p:ext uri="{BB962C8B-B14F-4D97-AF65-F5344CB8AC3E}">
        <p14:creationId xmlns:p14="http://schemas.microsoft.com/office/powerpoint/2010/main" val="310122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Er zijn diverse catalogi met soms honderden voorbeelden.</a:t>
            </a:r>
          </a:p>
          <a:p>
            <a:endParaRPr lang="nl-NL" dirty="0"/>
          </a:p>
          <a:p>
            <a:r>
              <a:rPr lang="nl-NL" dirty="0"/>
              <a:t>Als voorbeeld hier is de kleine sneeuwvlok gekozen.</a:t>
            </a:r>
          </a:p>
          <a:p>
            <a:endParaRPr lang="nl-NL" dirty="0"/>
          </a:p>
          <a:p>
            <a:pPr marL="171450" indent="-171450">
              <a:buFont typeface="Arial" panose="020B0604020202020204" pitchFamily="34" charset="0"/>
              <a:buChar char="•"/>
            </a:pPr>
            <a:r>
              <a:rPr lang="nl-NL" sz="1200" dirty="0" err="1"/>
              <a:t>Groundforge</a:t>
            </a:r>
            <a:r>
              <a:rPr lang="nl-NL" sz="1200" dirty="0"/>
              <a:t>: </a:t>
            </a:r>
            <a:r>
              <a:rPr lang="nl-NL" sz="1200" dirty="0">
                <a:hlinkClick r:id="rId3"/>
              </a:rPr>
              <a:t>https://d-bl.github.io/GroundForge</a:t>
            </a:r>
            <a:r>
              <a:rPr lang="nl-NL" sz="1200" dirty="0"/>
              <a:t> </a:t>
            </a:r>
            <a:br>
              <a:rPr lang="nl-NL" sz="1200" dirty="0"/>
            </a:br>
            <a:r>
              <a:rPr lang="nl-NL" sz="1200" dirty="0"/>
              <a:t>Heeft zelf al een aantal catalogi met</a:t>
            </a:r>
            <a:r>
              <a:rPr lang="nl-NL" dirty="0"/>
              <a:t> zijn basispatronen waarop gevarieerd kan worden. Deels uit externe bronnen afgeleid.</a:t>
            </a:r>
          </a:p>
          <a:p>
            <a:pPr marL="171450" indent="-171450">
              <a:buFont typeface="Arial" panose="020B0604020202020204" pitchFamily="34" charset="0"/>
              <a:buChar char="•"/>
            </a:pPr>
            <a:r>
              <a:rPr lang="nl-NL" sz="1200" dirty="0"/>
              <a:t>MAE-</a:t>
            </a:r>
            <a:r>
              <a:rPr lang="nl-NL" sz="1200" dirty="0" err="1"/>
              <a:t>gf</a:t>
            </a:r>
            <a:r>
              <a:rPr lang="nl-NL" sz="1200" dirty="0"/>
              <a:t>: </a:t>
            </a:r>
            <a:r>
              <a:rPr lang="nl-NL" sz="1200" dirty="0">
                <a:hlinkClick r:id="rId4"/>
              </a:rPr>
              <a:t>https://maetempels.github.io/MAE-gf/</a:t>
            </a:r>
            <a:r>
              <a:rPr lang="nl-NL" sz="1200" dirty="0"/>
              <a:t> </a:t>
            </a:r>
            <a:br>
              <a:rPr lang="nl-NL" sz="1200" dirty="0"/>
            </a:br>
            <a:r>
              <a:rPr lang="nl-NL" sz="1200" dirty="0"/>
              <a:t>MAE: More </a:t>
            </a:r>
            <a:r>
              <a:rPr lang="nl-NL" sz="1200" dirty="0" err="1"/>
              <a:t>Attractive</a:t>
            </a:r>
            <a:r>
              <a:rPr lang="nl-NL" sz="1200" dirty="0"/>
              <a:t> </a:t>
            </a:r>
            <a:r>
              <a:rPr lang="nl-NL" sz="1200" dirty="0" err="1"/>
              <a:t>Examples</a:t>
            </a:r>
            <a:r>
              <a:rPr lang="nl-NL" sz="1200" dirty="0"/>
              <a:t> = Meer Aantrekkelijke Voorbeelden</a:t>
            </a:r>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3</a:t>
            </a:fld>
            <a:endParaRPr lang="nl-NL" dirty="0"/>
          </a:p>
        </p:txBody>
      </p:sp>
    </p:spTree>
    <p:extLst>
      <p:ext uri="{BB962C8B-B14F-4D97-AF65-F5344CB8AC3E}">
        <p14:creationId xmlns:p14="http://schemas.microsoft.com/office/powerpoint/2010/main" val="23533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dirty="0"/>
              <a:t>Kantklossen was vaak een oefenonderwerp om nieuwe programmeertalen onder de knie te krijgen. Rode draad daarbij: draad schema’s genereren uit paar schema’s. </a:t>
            </a:r>
            <a:r>
              <a:rPr lang="nl-NL" baseline="0" dirty="0"/>
              <a:t>Doel: mogelijkheden voor contrasterende draden onderzoeken</a:t>
            </a:r>
          </a:p>
          <a:p>
            <a:pPr marL="171450" indent="-171450">
              <a:buFont typeface="Arial" panose="020B0604020202020204" pitchFamily="34" charset="0"/>
              <a:buChar char="•"/>
            </a:pPr>
            <a:endParaRPr lang="nl-NL" baseline="0" dirty="0"/>
          </a:p>
          <a:p>
            <a:r>
              <a:rPr lang="nl-NL" dirty="0"/>
              <a:t>De geaccentueerde draden van dit voorbeeld laten wybertjes zien afgewisseld met balkjes</a:t>
            </a:r>
          </a:p>
          <a:p>
            <a:pPr marL="0" indent="0">
              <a:buFont typeface="Arial" panose="020B0604020202020204" pitchFamily="34" charset="0"/>
              <a:buNone/>
            </a:pPr>
            <a:endParaRPr lang="nl-NL" baseline="0" dirty="0"/>
          </a:p>
          <a:p>
            <a:r>
              <a:rPr lang="nl-NL" i="1" dirty="0"/>
              <a:t>De schermafdrukken zijn gemaakt op de hoofdpagina gemaakt met:</a:t>
            </a:r>
          </a:p>
          <a:p>
            <a:pPr lvl="1"/>
            <a:r>
              <a:rPr lang="nl-NL" i="1" dirty="0">
                <a:latin typeface="Consolas" panose="020B0609020204030204" pitchFamily="49" charset="0"/>
                <a:cs typeface="Consolas" panose="020B0609020204030204" pitchFamily="49" charset="0"/>
              </a:rPr>
              <a:t>B-C-</a:t>
            </a:r>
          </a:p>
          <a:p>
            <a:pPr lvl="1"/>
            <a:r>
              <a:rPr lang="nl-NL" i="1" dirty="0">
                <a:latin typeface="Consolas" panose="020B0609020204030204" pitchFamily="49" charset="0"/>
                <a:cs typeface="Consolas" panose="020B0609020204030204" pitchFamily="49" charset="0"/>
              </a:rPr>
              <a:t>---5</a:t>
            </a:r>
          </a:p>
          <a:p>
            <a:pPr lvl="1"/>
            <a:r>
              <a:rPr lang="nl-NL" i="1" dirty="0">
                <a:latin typeface="Consolas" panose="020B0609020204030204" pitchFamily="49" charset="0"/>
                <a:cs typeface="Consolas" panose="020B0609020204030204" pitchFamily="49" charset="0"/>
              </a:rPr>
              <a:t>C-B-</a:t>
            </a:r>
          </a:p>
          <a:p>
            <a:pPr lvl="1"/>
            <a:r>
              <a:rPr lang="nl-NL" i="1" dirty="0">
                <a:latin typeface="Consolas" panose="020B0609020204030204" pitchFamily="49" charset="0"/>
                <a:cs typeface="Consolas" panose="020B0609020204030204" pitchFamily="49" charset="0"/>
              </a:rPr>
              <a:t>-5—</a:t>
            </a:r>
          </a:p>
          <a:p>
            <a:r>
              <a:rPr lang="nl-NL" i="1" dirty="0"/>
              <a:t>Checker (schaakbord); Stitches (slagen): ct,A2=cttct,C4=ctct</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4</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hlinkClick r:id="rId3"/>
              </a:rPr>
              <a:t>https://d-bl.github.io/GroundForge/help</a:t>
            </a:r>
            <a:endParaRPr lang="nl-NL" dirty="0"/>
          </a:p>
          <a:p>
            <a:endParaRPr lang="nl-NL" dirty="0">
              <a:effectLst/>
            </a:endParaRPr>
          </a:p>
          <a:p>
            <a:r>
              <a:rPr lang="nl-NL" b="1" dirty="0">
                <a:effectLst/>
              </a:rPr>
              <a:t>Intro</a:t>
            </a:r>
            <a:r>
              <a:rPr lang="nl-NL" b="1" baseline="0" dirty="0">
                <a:effectLst/>
              </a:rPr>
              <a:t> – nl:</a:t>
            </a:r>
          </a:p>
          <a:p>
            <a:r>
              <a:rPr lang="nl-NL" baseline="0" dirty="0">
                <a:effectLst/>
              </a:rPr>
              <a:t>Via “en” wordt een en ander op een andere manier geïntroduceerd. Engels is de voertaal van het project om een zo groot mogelijk publiek te bereiken.</a:t>
            </a:r>
          </a:p>
          <a:p>
            <a:endParaRPr lang="nl-NL" baseline="0" dirty="0">
              <a:effectLst/>
            </a:endParaRPr>
          </a:p>
          <a:p>
            <a:r>
              <a:rPr lang="nl-NL" b="1" baseline="0" dirty="0">
                <a:effectLst/>
              </a:rPr>
              <a:t>Contact – nl:</a:t>
            </a:r>
          </a:p>
          <a:p>
            <a:r>
              <a:rPr lang="nl-NL" baseline="0" dirty="0">
                <a:effectLst/>
              </a:rPr>
              <a:t>Je krijgt antwoord per e-mail, in het Nederlands.</a:t>
            </a:r>
          </a:p>
          <a:p>
            <a:endParaRPr lang="nl-NL" b="1" dirty="0"/>
          </a:p>
          <a:p>
            <a:r>
              <a:rPr lang="nl-NL" b="1" dirty="0"/>
              <a:t>Bijdragen:</a:t>
            </a:r>
          </a:p>
          <a:p>
            <a:r>
              <a:rPr lang="nl-NL" dirty="0"/>
              <a:t>Om bij te dragen heb je een GitHub account nodig. Begin je vervolgens een (help)pagina te bewerken, dan wordt automatisch een persoonlijke kopie van het project gemaakt. Die kopie komt te staan op:</a:t>
            </a:r>
          </a:p>
          <a:p>
            <a:r>
              <a:rPr lang="nl-NL" dirty="0"/>
              <a:t>	github.com/gebruikersnaam/GroundForge</a:t>
            </a:r>
          </a:p>
          <a:p>
            <a:r>
              <a:rPr lang="nl-NL" dirty="0"/>
              <a:t>Om de wijzigingen op te slaan en als voorstel in te dienen kun je drie stappen volgen met grote groene knoppen. De procedure word uitgelegd via de link “</a:t>
            </a:r>
            <a:r>
              <a:rPr lang="nl-NL" dirty="0" err="1"/>
              <a:t>propose</a:t>
            </a:r>
            <a:r>
              <a:rPr lang="nl-NL" dirty="0"/>
              <a:t> changes”. </a:t>
            </a:r>
          </a:p>
          <a:p>
            <a:endParaRPr lang="nl-NL" baseline="0" dirty="0">
              <a:effectLst/>
            </a:endParaRPr>
          </a:p>
          <a:p>
            <a:r>
              <a:rPr lang="nl-NL" b="1" i="1" dirty="0"/>
              <a:t>D-</a:t>
            </a:r>
            <a:r>
              <a:rPr lang="nl-NL" b="1" i="1" dirty="0" err="1"/>
              <a:t>BL.github</a:t>
            </a:r>
            <a:r>
              <a:rPr lang="nl-NL" b="1" i="1" dirty="0"/>
              <a:t>:</a:t>
            </a:r>
          </a:p>
          <a:p>
            <a:r>
              <a:rPr lang="nl-NL" i="0" dirty="0"/>
              <a:t>D-BL = </a:t>
            </a:r>
            <a:r>
              <a:rPr lang="nl-NL" i="0" dirty="0" err="1"/>
              <a:t>DiBL</a:t>
            </a:r>
            <a:r>
              <a:rPr lang="nl-NL" i="0" dirty="0"/>
              <a:t>= </a:t>
            </a:r>
            <a:r>
              <a:rPr lang="nl-NL" i="0" u="sng" dirty="0" err="1"/>
              <a:t>Di</a:t>
            </a:r>
            <a:r>
              <a:rPr lang="nl-NL" i="0" dirty="0" err="1"/>
              <a:t>agrams</a:t>
            </a:r>
            <a:r>
              <a:rPr lang="nl-NL" i="0" dirty="0"/>
              <a:t> </a:t>
            </a:r>
            <a:r>
              <a:rPr lang="nl-NL" i="0" dirty="0" err="1"/>
              <a:t>for</a:t>
            </a:r>
            <a:r>
              <a:rPr lang="nl-NL" i="0" dirty="0"/>
              <a:t> </a:t>
            </a:r>
            <a:r>
              <a:rPr lang="nl-NL" i="0" u="sng" dirty="0" err="1"/>
              <a:t>B</a:t>
            </a:r>
            <a:r>
              <a:rPr lang="nl-NL" i="0" dirty="0" err="1"/>
              <a:t>obbin</a:t>
            </a:r>
            <a:r>
              <a:rPr lang="nl-NL" i="0" dirty="0"/>
              <a:t> </a:t>
            </a:r>
            <a:r>
              <a:rPr lang="nl-NL" i="0" u="sng" dirty="0"/>
              <a:t>L</a:t>
            </a:r>
            <a:r>
              <a:rPr lang="nl-NL" i="0" dirty="0"/>
              <a:t>ace,</a:t>
            </a:r>
            <a:r>
              <a:rPr lang="nl-NL" i="0" baseline="0" dirty="0"/>
              <a:t> </a:t>
            </a:r>
            <a:r>
              <a:rPr lang="nl-NL" i="0" dirty="0"/>
              <a:t>de gewenste afkorting was al in gebruik dus van het i-</a:t>
            </a:r>
            <a:r>
              <a:rPr lang="nl-NL" i="0" dirty="0" err="1"/>
              <a:t>tje</a:t>
            </a:r>
            <a:r>
              <a:rPr lang="nl-NL" i="0" dirty="0"/>
              <a:t> een streepje gemaakt. </a:t>
            </a:r>
            <a:r>
              <a:rPr lang="nl-NL" i="0" dirty="0" err="1"/>
              <a:t>Github</a:t>
            </a:r>
            <a:r>
              <a:rPr lang="nl-NL" i="0" dirty="0"/>
              <a:t> is een provider om software te publiceren, ze doen dat gratis als het om open source gaat.</a:t>
            </a:r>
          </a:p>
          <a:p>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5</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hlinkClick r:id="rId3"/>
              </a:rPr>
              <a:t>https://d-bl.github.io/GroundForge/help/Site-map</a:t>
            </a:r>
            <a:endParaRPr lang="nl-NL" dirty="0"/>
          </a:p>
          <a:p>
            <a:endParaRPr lang="nl-NL" b="1" dirty="0">
              <a:effectLst/>
            </a:endParaRPr>
          </a:p>
          <a:p>
            <a:r>
              <a:rPr lang="nl-NL" b="1" dirty="0">
                <a:effectLst/>
              </a:rPr>
              <a:t>Hoofdpagina</a:t>
            </a:r>
            <a:r>
              <a:rPr lang="nl-NL" b="1" baseline="0" dirty="0">
                <a:effectLst/>
              </a:rPr>
              <a:t> in het midden</a:t>
            </a:r>
          </a:p>
          <a:p>
            <a:pPr marL="171450" indent="-171450">
              <a:buFontTx/>
              <a:buChar char="-"/>
            </a:pPr>
            <a:r>
              <a:rPr lang="nl-NL" baseline="0" dirty="0">
                <a:effectLst/>
              </a:rPr>
              <a:t>Oudste pagina</a:t>
            </a:r>
          </a:p>
          <a:p>
            <a:pPr marL="171450" indent="-171450">
              <a:buFontTx/>
              <a:buChar char="-"/>
            </a:pPr>
            <a:r>
              <a:rPr lang="nl-NL" baseline="0" dirty="0">
                <a:effectLst/>
              </a:rPr>
              <a:t>Meeste mogelijkheden (draaddiagrammen hergebruiken als paardiagrammen, meer kleuren voor draden)</a:t>
            </a:r>
          </a:p>
          <a:p>
            <a:pPr marL="171450" indent="-171450">
              <a:buFontTx/>
              <a:buChar char="-"/>
            </a:pPr>
            <a:r>
              <a:rPr lang="nl-NL" baseline="0" dirty="0">
                <a:effectLst/>
              </a:rPr>
              <a:t>Ook het lastigst in het gebruik</a:t>
            </a:r>
          </a:p>
          <a:p>
            <a:pPr marL="0" indent="0">
              <a:buFontTx/>
              <a:buNone/>
            </a:pPr>
            <a:endParaRPr lang="nl-NL" baseline="0" dirty="0">
              <a:effectLst/>
            </a:endParaRPr>
          </a:p>
          <a:p>
            <a:pPr marL="0" indent="0">
              <a:buFontTx/>
              <a:buNone/>
            </a:pPr>
            <a:r>
              <a:rPr lang="nl-NL" b="1" baseline="0" dirty="0">
                <a:effectLst/>
              </a:rPr>
              <a:t>Pagina links midden</a:t>
            </a:r>
          </a:p>
          <a:p>
            <a:pPr marL="171450" indent="-171450">
              <a:buFontTx/>
              <a:buChar char="-"/>
            </a:pPr>
            <a:r>
              <a:rPr lang="nl-NL" baseline="0" dirty="0">
                <a:effectLst/>
              </a:rPr>
              <a:t>Eenvoudiger om slagen te kiezen of draden te accentueren</a:t>
            </a:r>
          </a:p>
          <a:p>
            <a:pPr marL="171450" indent="-171450">
              <a:buFontTx/>
              <a:buChar char="-"/>
            </a:pPr>
            <a:r>
              <a:rPr lang="nl-NL" baseline="0" dirty="0">
                <a:effectLst/>
              </a:rPr>
              <a:t>Nog niet helemaal af</a:t>
            </a:r>
          </a:p>
          <a:p>
            <a:pPr marL="628650" lvl="1" indent="-171450">
              <a:buFontTx/>
              <a:buChar char="-"/>
            </a:pPr>
            <a:r>
              <a:rPr lang="nl-NL" baseline="0" dirty="0">
                <a:effectLst/>
              </a:rPr>
              <a:t>Randslagen ontbreken</a:t>
            </a:r>
          </a:p>
          <a:p>
            <a:pPr marL="628650" lvl="1" indent="-171450">
              <a:buFontTx/>
              <a:buChar char="-"/>
            </a:pPr>
            <a:r>
              <a:rPr lang="nl-NL" baseline="0" dirty="0">
                <a:effectLst/>
              </a:rPr>
              <a:t>Help pagina beperkt tot diagrammen sectie</a:t>
            </a:r>
          </a:p>
          <a:p>
            <a:pPr marL="628650" lvl="1" indent="-171450">
              <a:buFontTx/>
              <a:buChar char="-"/>
            </a:pPr>
            <a:r>
              <a:rPr lang="nl-NL" dirty="0"/>
              <a:t>Draaddiagrammen werken soms maar voor beperkte “patch </a:t>
            </a:r>
            <a:r>
              <a:rPr lang="nl-NL" dirty="0" err="1"/>
              <a:t>sizes</a:t>
            </a:r>
            <a:r>
              <a:rPr lang="nl-NL" dirty="0"/>
              <a:t>”</a:t>
            </a:r>
            <a:br>
              <a:rPr lang="nl-NL" dirty="0"/>
            </a:br>
            <a:r>
              <a:rPr lang="nl-NL" baseline="0" dirty="0">
                <a:effectLst/>
              </a:rPr>
              <a:t>(= is aantal rijen en kolommen van slagen)</a:t>
            </a:r>
          </a:p>
          <a:p>
            <a:pPr marL="171450" indent="-171450">
              <a:buFontTx/>
              <a:buChar char="-"/>
            </a:pPr>
            <a:r>
              <a:rPr lang="nl-NL" baseline="0" dirty="0">
                <a:effectLst/>
              </a:rPr>
              <a:t>niet verder besproken in deze presentatie</a:t>
            </a:r>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6</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Met het parameterformulier wordt aan de computer verteld hoe het patroon in</a:t>
            </a:r>
            <a:r>
              <a:rPr lang="nl-NL" baseline="0" dirty="0">
                <a:effectLst/>
              </a:rPr>
              <a:t> elkaar zit.</a:t>
            </a:r>
            <a:endParaRPr lang="nl-NL" dirty="0">
              <a:effectLst/>
            </a:endParaRPr>
          </a:p>
          <a:p>
            <a:pPr marL="171450" indent="-171450">
              <a:buFont typeface="Arial" panose="020B0604020202020204" pitchFamily="34" charset="0"/>
              <a:buChar char="•"/>
            </a:pPr>
            <a:r>
              <a:rPr lang="nl-NL" dirty="0">
                <a:effectLst/>
              </a:rPr>
              <a:t>Het blauwe i-tje gaat naar de help-pagina’s, daarop ook een contact link voor vragen.</a:t>
            </a:r>
          </a:p>
          <a:p>
            <a:pPr marL="171450" indent="-171450">
              <a:buFont typeface="Arial" panose="020B0604020202020204" pitchFamily="34" charset="0"/>
              <a:buChar char="•"/>
            </a:pPr>
            <a:r>
              <a:rPr lang="nl-NL" dirty="0">
                <a:effectLst/>
              </a:rPr>
              <a:t>Het zand scheppende mannetje betekent dat het onderdeel soms werkt en soms niet.</a:t>
            </a:r>
          </a:p>
          <a:p>
            <a:pPr marL="171450" indent="-171450">
              <a:buFont typeface="Arial" panose="020B0604020202020204" pitchFamily="34" charset="0"/>
              <a:buChar char="•"/>
            </a:pPr>
            <a:r>
              <a:rPr lang="nl-NL" dirty="0">
                <a:effectLst/>
              </a:rPr>
              <a:t>Bij een professor petje is de handleiding noodzakelijk, al is het maar voor een spiekbriefje.</a:t>
            </a:r>
          </a:p>
          <a:p>
            <a:r>
              <a:rPr lang="nl-NL" dirty="0"/>
              <a:t>Zelf invullen, of laten invullen door</a:t>
            </a:r>
            <a:r>
              <a:rPr lang="nl-NL" baseline="0" dirty="0"/>
              <a:t> </a:t>
            </a:r>
            <a:r>
              <a:rPr lang="nl-NL" dirty="0"/>
              <a:t>voorbeelden (</a:t>
            </a:r>
            <a:r>
              <a:rPr lang="nl-NL" strike="sngStrike" dirty="0" err="1"/>
              <a:t>examples</a:t>
            </a:r>
            <a:r>
              <a:rPr lang="nl-NL" dirty="0"/>
              <a:t> catalogi) onder “get started”.</a:t>
            </a:r>
          </a:p>
          <a:p>
            <a:r>
              <a:rPr lang="nl-NL" dirty="0"/>
              <a:t>Patroontje uitgezocht? </a:t>
            </a:r>
            <a:r>
              <a:rPr lang="nl-NL" dirty="0">
                <a:sym typeface="Wingdings" panose="05000000000000000000" pitchFamily="2" charset="2"/>
              </a:rPr>
              <a:t> klik op het toverstokje</a:t>
            </a:r>
          </a:p>
          <a:p>
            <a:endParaRPr lang="nl-NL" dirty="0">
              <a:sym typeface="Wingdings" panose="05000000000000000000" pitchFamily="2" charset="2"/>
            </a:endParaRPr>
          </a:p>
          <a:p>
            <a:r>
              <a:rPr lang="nl-NL" i="1" dirty="0"/>
              <a:t>Automatische vertalers met allemaal hun eigen koeterwaals en reclamezooi:</a:t>
            </a:r>
          </a:p>
          <a:p>
            <a:r>
              <a:rPr lang="nl-NL" dirty="0">
                <a:hlinkClick r:id="rId3"/>
              </a:rPr>
              <a:t>https://translate.google.com/#en/nl</a:t>
            </a:r>
            <a:endParaRPr lang="nl-NL" dirty="0"/>
          </a:p>
          <a:p>
            <a:pPr>
              <a:defRPr/>
            </a:pPr>
            <a:r>
              <a:rPr lang="nl-NL" dirty="0">
                <a:hlinkClick r:id="rId4"/>
              </a:rPr>
              <a:t>https://www.bing.com/translator/</a:t>
            </a:r>
            <a:endParaRPr lang="nl-NL" dirty="0"/>
          </a:p>
          <a:p>
            <a:pPr>
              <a:defRPr/>
            </a:pPr>
            <a:r>
              <a:rPr lang="nl-NL" dirty="0">
                <a:hlinkClick r:id="rId5"/>
              </a:rPr>
              <a:t>https://www.collinsdictionary.com/translator</a:t>
            </a:r>
            <a:endParaRPr lang="nl-NL" dirty="0"/>
          </a:p>
          <a:p>
            <a:pPr>
              <a:defRPr/>
            </a:pPr>
            <a:r>
              <a:rPr lang="nl-NL" dirty="0">
                <a:hlinkClick r:id="rId6"/>
              </a:rPr>
              <a:t>http://translate.reference.com/english/dutch</a:t>
            </a:r>
            <a:endParaRPr lang="nl-NL" dirty="0"/>
          </a:p>
          <a:p>
            <a:endParaRPr lang="nl-NL" i="1" dirty="0">
              <a:sym typeface="Wingdings" panose="05000000000000000000" pitchFamily="2" charset="2"/>
            </a:endParaRPr>
          </a:p>
          <a:p>
            <a:pPr marL="171450" indent="-171450">
              <a:buFont typeface="Arial" panose="020B0604020202020204" pitchFamily="34" charset="0"/>
              <a:buChar char="•"/>
            </a:pPr>
            <a:endParaRPr lang="nl-NL" i="1" dirty="0"/>
          </a:p>
          <a:p>
            <a:endParaRPr lang="nl-NL" baseline="0" dirty="0">
              <a:effectLst/>
            </a:endParaRPr>
          </a:p>
          <a:p>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7</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t>Rechtsboven een parentekening volgens het boekje. </a:t>
            </a:r>
            <a:r>
              <a:rPr lang="nl-NL" dirty="0"/>
              <a:t>Links onder </a:t>
            </a:r>
            <a:r>
              <a:rPr lang="nl-NL" baseline="0" dirty="0"/>
              <a:t>gegenereerd door de GroundForge. De laatste trekt de gaten rond.</a:t>
            </a:r>
          </a:p>
          <a:p>
            <a:endParaRPr lang="nl-NL" baseline="0" dirty="0">
              <a:effectLst/>
            </a:endParaRPr>
          </a:p>
          <a:p>
            <a:r>
              <a:rPr lang="nl-NL" dirty="0"/>
              <a:t>GroundForge </a:t>
            </a:r>
            <a:r>
              <a:rPr lang="nl-NL" baseline="0" dirty="0">
                <a:effectLst/>
              </a:rPr>
              <a:t>zet hooguit één markering bij meerdere draaien.</a:t>
            </a:r>
            <a:r>
              <a:rPr lang="nl-NL" dirty="0">
                <a:effectLst/>
              </a:rPr>
              <a:t> </a:t>
            </a:r>
            <a:r>
              <a:rPr lang="nl-NL" baseline="0" dirty="0">
                <a:effectLst/>
              </a:rPr>
              <a:t>Onafhankelijk van de kleur van de slag. </a:t>
            </a:r>
            <a:r>
              <a:rPr lang="nl-NL" dirty="0"/>
              <a:t>Bij gesloten methode alleen als beide paren meerdere draaien hebben (lastige bug) Aan de kleurcode wordt nog gewerkt.</a:t>
            </a:r>
            <a:endParaRPr lang="nl-NL" baseline="0" dirty="0">
              <a:effectLst/>
            </a:endParaRPr>
          </a:p>
          <a:p>
            <a:endParaRPr lang="nl-NL" baseline="0" dirty="0">
              <a:effectLst/>
            </a:endParaRPr>
          </a:p>
          <a:p>
            <a:r>
              <a:rPr lang="nl-NL" baseline="0" dirty="0"/>
              <a:t>De slag die door de muis wordt aangewezen is: linnenslag, keren om de speld linnenslag. A</a:t>
            </a:r>
            <a:r>
              <a:rPr lang="nl-NL" dirty="0"/>
              <a:t>lles waarvoor je twee paar oppakt, totdat je minstens een van beide weer neerlegt, wordt door GroundForge beschouwd een enkele slag.</a:t>
            </a:r>
          </a:p>
          <a:p>
            <a:endParaRPr lang="nl-NL" dirty="0"/>
          </a:p>
          <a:p>
            <a:r>
              <a:rPr lang="nl-NL" b="1" dirty="0"/>
              <a:t>Stitches</a:t>
            </a:r>
            <a:r>
              <a:rPr lang="nl-NL" dirty="0"/>
              <a:t>: invulveld dat de slagen beschrijft</a:t>
            </a:r>
          </a:p>
          <a:p>
            <a:r>
              <a:rPr lang="nl-NL" dirty="0"/>
              <a:t>De omschrijving van een slag is voor zowel mensen als de computer leesbaar:</a:t>
            </a:r>
          </a:p>
          <a:p>
            <a:r>
              <a:rPr lang="nl-NL" dirty="0"/>
              <a:t>C=cross = kruisen</a:t>
            </a:r>
          </a:p>
          <a:p>
            <a:r>
              <a:rPr lang="nl-NL" dirty="0"/>
              <a:t>T=twist = draaien; l/r=links/rechts draaien</a:t>
            </a:r>
          </a:p>
          <a:p>
            <a:pPr>
              <a:defRPr/>
            </a:pPr>
            <a:endParaRPr lang="nl-NL" dirty="0"/>
          </a:p>
          <a:p>
            <a:pPr>
              <a:defRPr/>
            </a:pPr>
            <a:r>
              <a:rPr lang="nl-NL" dirty="0"/>
              <a:t>Per ID een slag kiezen. De eerste slag (linnenslag, ctc) is de default voor alle slagen die niet expliciet gekozen zijn.</a:t>
            </a:r>
          </a:p>
          <a:p>
            <a:endParaRPr lang="nl-NL" baseline="0" dirty="0"/>
          </a:p>
          <a:p>
            <a:r>
              <a:rPr lang="nl-NL" b="1" baseline="0" dirty="0"/>
              <a:t>Bruggetje</a:t>
            </a:r>
          </a:p>
          <a:p>
            <a:r>
              <a:rPr lang="nl-NL" baseline="0" dirty="0"/>
              <a:t>Volg de link naar de handleiding,</a:t>
            </a:r>
            <a:r>
              <a:rPr lang="nl-NL" dirty="0"/>
              <a:t> </a:t>
            </a:r>
            <a:r>
              <a:rPr lang="nl-NL" baseline="0" dirty="0"/>
              <a:t>dan vind je zowel uitleg als een hulpformulier</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8</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u="sng" dirty="0">
                <a:hlinkClick r:id="rId3"/>
              </a:rPr>
              <a:t>https://d-bl.github.io/GroundForge/help/Choose-Stitches</a:t>
            </a:r>
            <a:r>
              <a:rPr lang="nl-NL"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effectLst/>
              </a:rPr>
              <a:t>Het gekozen patroon bepaalt hoe de rest van het formulier er uit ziet:</a:t>
            </a:r>
          </a:p>
          <a:p>
            <a:r>
              <a:rPr lang="nl-NL" dirty="0"/>
              <a:t>Linker voorbeeld: bekende om-en-om zonder spelden</a:t>
            </a:r>
          </a:p>
          <a:p>
            <a:r>
              <a:rPr lang="nl-NL" dirty="0"/>
              <a:t>Rechter voorbeeld: komt verderop op een verrassende manier terug</a:t>
            </a:r>
          </a:p>
          <a:p>
            <a:endParaRPr lang="nl-NL" baseline="0" dirty="0">
              <a:effectLst/>
            </a:endParaRPr>
          </a:p>
          <a:p>
            <a:r>
              <a:rPr lang="nl-NL" baseline="0" dirty="0">
                <a:effectLst/>
              </a:rPr>
              <a:t>De gekozen slagen worden ingevuld in het “stitches” (slagen) veld op de vorige dia.</a:t>
            </a:r>
          </a:p>
          <a:p>
            <a:r>
              <a:rPr lang="nl-NL" baseline="0" dirty="0">
                <a:effectLst/>
              </a:rPr>
              <a:t>Let op: het hele patroon wordt opnieuw ingevuld, dit formulier dus niet gebruiken om te variëren op de aangeboden voorbeelden.</a:t>
            </a:r>
          </a:p>
          <a:p>
            <a:endParaRPr lang="nl-NL" dirty="0"/>
          </a:p>
          <a:p>
            <a:r>
              <a:rPr lang="nl-NL" baseline="0" dirty="0">
                <a:effectLst/>
              </a:rPr>
              <a:t>Een spiekbriefje laat de code en afbeelding zien van minder triviale (= ct, ctc, ctct) slagen. Die kun je zo kopiëren en plakken.</a:t>
            </a:r>
          </a:p>
          <a:p>
            <a:endParaRPr lang="nl-NL" i="1" dirty="0">
              <a:sym typeface="Wingdings" panose="05000000000000000000" pitchFamily="2" charset="2"/>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9</a:t>
            </a:fld>
            <a:endParaRPr lang="nl-NL" dirty="0"/>
          </a:p>
        </p:txBody>
      </p:sp>
    </p:spTree>
    <p:extLst>
      <p:ext uri="{BB962C8B-B14F-4D97-AF65-F5344CB8AC3E}">
        <p14:creationId xmlns:p14="http://schemas.microsoft.com/office/powerpoint/2010/main" val="84606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a:t>Klik om de stijl te bewerken</a:t>
            </a:r>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E342A075-9761-4F6D-8E62-693B12E2A93F}" type="datetime1">
              <a:rPr lang="nl-NL" smtClean="0"/>
              <a:t>14-4-2019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00442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5274BD6-6047-4BE7-A11A-799C5C07C1B9}" type="datetime1">
              <a:rPr lang="nl-NL" smtClean="0"/>
              <a:t>14-4-2019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8606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6C2C6073-FF99-4CA4-ADF2-53D139284B0F}" type="datetime1">
              <a:rPr lang="nl-NL" smtClean="0"/>
              <a:t>14-4-2019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150957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p:txBody>
          <a:bodyPr/>
          <a:lstStyle/>
          <a:p>
            <a:fld id="{BB83D81E-96EF-4290-8170-748ADAD06D81}" type="datetime1">
              <a:rPr lang="nl-NL" smtClean="0"/>
              <a:t>14-4-2019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81172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C0420608-9111-4307-BDC9-D2BB0906472C}" type="datetime1">
              <a:rPr lang="nl-NL" smtClean="0"/>
              <a:t>14-4-2019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269369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A84E908B-0185-4D61-A5D9-DBFFD136706E}" type="datetime1">
              <a:rPr lang="nl-NL" smtClean="0"/>
              <a:t>14-4-2019</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22480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AF24CBA6-5F96-4BD7-976F-CDF48F991EB6}" type="datetime1">
              <a:rPr lang="nl-NL" smtClean="0"/>
              <a:t>14-4-2019</a:t>
            </a:fld>
            <a:endParaRPr lang="nl-NL" dirty="0"/>
          </a:p>
        </p:txBody>
      </p:sp>
      <p:sp>
        <p:nvSpPr>
          <p:cNvPr id="8" name="Tijdelijke aanduiding voor voettekst 7"/>
          <p:cNvSpPr>
            <a:spLocks noGrp="1"/>
          </p:cNvSpPr>
          <p:nvPr>
            <p:ph type="ftr" sz="quarter" idx="11"/>
          </p:nvPr>
        </p:nvSpPr>
        <p:spPr/>
        <p:txBody>
          <a:bodyPr/>
          <a:lstStyle/>
          <a:p>
            <a:endParaRPr lang="nl-NL" dirty="0"/>
          </a:p>
        </p:txBody>
      </p:sp>
      <p:sp>
        <p:nvSpPr>
          <p:cNvPr id="9" name="Tijdelijke aanduiding voor dianummer 8"/>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40191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8CA878B4-84FD-4284-B7D0-09A954965A10}" type="datetime1">
              <a:rPr lang="nl-NL" smtClean="0"/>
              <a:t>14-4-2019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185998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1648B1-A544-4058-8476-7C7A9902FE15}" type="datetime1">
              <a:rPr lang="nl-NL" smtClean="0"/>
              <a:t>14-4-2019</a:t>
            </a:fld>
            <a:endParaRPr lang="nl-NL" dirty="0"/>
          </a:p>
        </p:txBody>
      </p:sp>
      <p:sp>
        <p:nvSpPr>
          <p:cNvPr id="3" name="Tijdelijke aanduiding voor voettekst 2"/>
          <p:cNvSpPr>
            <a:spLocks noGrp="1"/>
          </p:cNvSpPr>
          <p:nvPr>
            <p:ph type="ftr" sz="quarter" idx="11"/>
          </p:nvPr>
        </p:nvSpPr>
        <p:spPr/>
        <p:txBody>
          <a:bodyPr/>
          <a:lstStyle/>
          <a:p>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9187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D039C4CF-B57B-4F53-B350-F1468F1E8012}" type="datetime1">
              <a:rPr lang="nl-NL" smtClean="0"/>
              <a:t>14-4-2019</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9554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F8B7C30-20C8-4009-AD9C-ED95D216EDC4}" type="datetime1">
              <a:rPr lang="nl-NL" smtClean="0"/>
              <a:t>14-4-2019</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245958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82795-9F52-4849-A817-AF0180A2A2B3}" type="datetime1">
              <a:rPr lang="nl-NL" smtClean="0"/>
              <a:t>14-4-2019</a:t>
            </a:fld>
            <a:endParaRPr lang="nl-NL" dirty="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88224" y="2712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5961-95EC-4D4B-9423-EAE103D81E9E}" type="slidenum">
              <a:rPr lang="nl-NL" smtClean="0"/>
              <a:t>‹nr.›</a:t>
            </a:fld>
            <a:endParaRPr lang="nl-NL" dirty="0"/>
          </a:p>
        </p:txBody>
      </p:sp>
      <p:pic>
        <p:nvPicPr>
          <p:cNvPr id="7" name="Picture 2" descr="DiBL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1520"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505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maetempels.github.io/MAE-gf/" TargetMode="External"/><Relationship Id="rId4" Type="http://schemas.openxmlformats.org/officeDocument/2006/relationships/hyperlink" Target="https://d-bl.github.io/GroundForg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d-bl.github.io/GroundForge/hel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bl.github.io/GroundForge/help/Site-ma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0148"/>
            <a:ext cx="2987130"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685800" y="2636912"/>
            <a:ext cx="7772400" cy="1728192"/>
          </a:xfrm>
        </p:spPr>
        <p:txBody>
          <a:bodyPr/>
          <a:lstStyle/>
          <a:p>
            <a:r>
              <a:rPr lang="nl-NL" b="1" dirty="0"/>
              <a:t>GroundForge</a:t>
            </a:r>
            <a:br>
              <a:rPr lang="nl-NL" b="1" dirty="0"/>
            </a:br>
            <a:r>
              <a:rPr lang="nl-NL" b="1" dirty="0"/>
              <a:t>Introductie</a:t>
            </a:r>
          </a:p>
        </p:txBody>
      </p:sp>
      <p:sp>
        <p:nvSpPr>
          <p:cNvPr id="3" name="Ondertitel 2"/>
          <p:cNvSpPr>
            <a:spLocks noGrp="1"/>
          </p:cNvSpPr>
          <p:nvPr>
            <p:ph type="subTitle" idx="1"/>
          </p:nvPr>
        </p:nvSpPr>
        <p:spPr>
          <a:xfrm>
            <a:off x="1043608" y="4365104"/>
            <a:ext cx="6728792" cy="1944216"/>
          </a:xfrm>
        </p:spPr>
        <p:txBody>
          <a:bodyPr>
            <a:normAutofit/>
          </a:bodyPr>
          <a:lstStyle/>
          <a:p>
            <a:r>
              <a:rPr lang="nl-NL" dirty="0"/>
              <a:t>Door Joke Pol</a:t>
            </a:r>
            <a:br>
              <a:rPr lang="nl-NL" dirty="0"/>
            </a:br>
            <a:r>
              <a:rPr lang="nl-NL" dirty="0"/>
              <a:t>met een inleiding door Marian Tempels</a:t>
            </a:r>
          </a:p>
        </p:txBody>
      </p:sp>
      <p:sp>
        <p:nvSpPr>
          <p:cNvPr id="5" name="Tijdelijke aanduiding voor datum 3">
            <a:extLst>
              <a:ext uri="{FF2B5EF4-FFF2-40B4-BE49-F238E27FC236}">
                <a16:creationId xmlns:a16="http://schemas.microsoft.com/office/drawing/2014/main" id="{B7CD71F2-4AB3-4F82-AC95-779059F13195}"/>
              </a:ext>
            </a:extLst>
          </p:cNvPr>
          <p:cNvSpPr>
            <a:spLocks noGrp="1"/>
          </p:cNvSpPr>
          <p:nvPr>
            <p:ph type="dt" sz="half" idx="10"/>
          </p:nvPr>
        </p:nvSpPr>
        <p:spPr>
          <a:xfrm>
            <a:off x="457200" y="6356350"/>
            <a:ext cx="2133600" cy="365125"/>
          </a:xfrm>
        </p:spPr>
        <p:txBody>
          <a:bodyPr/>
          <a:lstStyle/>
          <a:p>
            <a:fld id="{C6166A56-2601-4E37-8D8D-05C0420DE125}" type="datetime1">
              <a:rPr lang="nl-NL" smtClean="0"/>
              <a:t>14-4-2019</a:t>
            </a:fld>
            <a:endParaRPr lang="nl-NL" dirty="0"/>
          </a:p>
        </p:txBody>
      </p:sp>
      <p:sp>
        <p:nvSpPr>
          <p:cNvPr id="6" name="Tijdelijke aanduiding voor voettekst 4">
            <a:extLst>
              <a:ext uri="{FF2B5EF4-FFF2-40B4-BE49-F238E27FC236}">
                <a16:creationId xmlns:a16="http://schemas.microsoft.com/office/drawing/2014/main" id="{5C6A8BCE-5EC6-40B9-9E2B-345894DAE8ED}"/>
              </a:ext>
            </a:extLst>
          </p:cNvPr>
          <p:cNvSpPr>
            <a:spLocks noGrp="1"/>
          </p:cNvSpPr>
          <p:nvPr>
            <p:ph type="ftr" sz="quarter" idx="11"/>
          </p:nvPr>
        </p:nvSpPr>
        <p:spPr>
          <a:xfrm>
            <a:off x="3124200" y="6356350"/>
            <a:ext cx="2895600" cy="365125"/>
          </a:xfrm>
        </p:spPr>
        <p:txBody>
          <a:bodyPr/>
          <a:lstStyle/>
          <a:p>
            <a:r>
              <a:rPr lang="nl-NL" dirty="0"/>
              <a:t>Groundforge - De Waaier</a:t>
            </a:r>
          </a:p>
        </p:txBody>
      </p:sp>
    </p:spTree>
    <p:extLst>
      <p:ext uri="{BB962C8B-B14F-4D97-AF65-F5344CB8AC3E}">
        <p14:creationId xmlns:p14="http://schemas.microsoft.com/office/powerpoint/2010/main" val="300737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4" name="Tijdelijke aanduiding voor inhoud 3"/>
          <p:cNvSpPr>
            <a:spLocks noGrp="1"/>
          </p:cNvSpPr>
          <p:nvPr>
            <p:ph idx="1"/>
          </p:nvPr>
        </p:nvSpPr>
        <p:spPr/>
        <p:txBody>
          <a:bodyPr/>
          <a:lstStyle/>
          <a:p>
            <a:pPr marL="0" indent="0">
              <a:buNone/>
            </a:pPr>
            <a:r>
              <a:rPr lang="nl-NL" dirty="0"/>
              <a:t>Mix van slagen – patroon eigenschappen</a:t>
            </a:r>
          </a:p>
          <a:p>
            <a:endParaRPr lang="nl-NL" dirty="0"/>
          </a:p>
          <a:p>
            <a:r>
              <a:rPr lang="nl-NL" dirty="0"/>
              <a:t>diagonaal ↔ weven</a:t>
            </a:r>
          </a:p>
          <a:p>
            <a:pPr marL="0" indent="0">
              <a:buNone/>
            </a:pPr>
            <a:endParaRPr lang="nl-NL" dirty="0"/>
          </a:p>
          <a:p>
            <a:r>
              <a:rPr lang="nl-NL" dirty="0"/>
              <a:t>Bakstenen ↔ schaakbord</a:t>
            </a:r>
            <a:br>
              <a:rPr lang="nl-NL" dirty="0"/>
            </a:br>
            <a:r>
              <a:rPr lang="nl-NL" dirty="0"/>
              <a:t>(hoe het formulier herhaald wordt)</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10</a:t>
            </a:fld>
            <a:endParaRPr lang="nl-NL" dirty="0"/>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282944"/>
            <a:ext cx="1767840" cy="172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4687" y="2271514"/>
            <a:ext cx="16954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3156" y="5211276"/>
            <a:ext cx="2110740" cy="124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91387" y="5081736"/>
            <a:ext cx="14287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37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normAutofit/>
          </a:bodyPr>
          <a:lstStyle/>
          <a:p>
            <a:pPr marL="0" indent="0">
              <a:buNone/>
            </a:pPr>
            <a:r>
              <a:rPr lang="nl-NL" dirty="0">
                <a:effectLst/>
              </a:rPr>
              <a:t>Voorbeeld pagina’s</a:t>
            </a:r>
          </a:p>
          <a:p>
            <a:r>
              <a:rPr lang="nl-NL" dirty="0"/>
              <a:t>Slagen al ingevuld</a:t>
            </a:r>
          </a:p>
          <a:p>
            <a:pPr lvl="1"/>
            <a:r>
              <a:rPr lang="nl-NL" dirty="0"/>
              <a:t>MAE-gf (persoonlijke verzameling)</a:t>
            </a:r>
          </a:p>
          <a:p>
            <a:pPr lvl="1"/>
            <a:r>
              <a:rPr lang="nl-NL" dirty="0"/>
              <a:t>Whiting index (online boek)</a:t>
            </a:r>
          </a:p>
          <a:p>
            <a:r>
              <a:rPr lang="nl-NL" dirty="0"/>
              <a:t>Slagen zelf kiezen (</a:t>
            </a:r>
            <a:r>
              <a:rPr lang="nl-NL" strike="sngStrike" dirty="0"/>
              <a:t>tablet</a:t>
            </a:r>
            <a:r>
              <a:rPr lang="nl-NL" dirty="0"/>
              <a:t>)</a:t>
            </a:r>
          </a:p>
          <a:p>
            <a:pPr lvl="1"/>
            <a:r>
              <a:rPr lang="nl-NL" dirty="0"/>
              <a:t>Tesselace index  (computer gegenereerd)</a:t>
            </a:r>
          </a:p>
          <a:p>
            <a:pPr lvl="1"/>
            <a:r>
              <a:rPr lang="nl-NL" dirty="0"/>
              <a:t>Droste effect (draad schema’s als paar schema’s)</a:t>
            </a:r>
          </a:p>
          <a:p>
            <a:r>
              <a:rPr lang="nl-NL" dirty="0"/>
              <a:t>Overlap tussen de groepen</a:t>
            </a:r>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11</a:t>
            </a:fld>
            <a:endParaRPr lang="nl-NL" dirty="0"/>
          </a:p>
        </p:txBody>
      </p:sp>
    </p:spTree>
    <p:extLst>
      <p:ext uri="{BB962C8B-B14F-4D97-AF65-F5344CB8AC3E}">
        <p14:creationId xmlns:p14="http://schemas.microsoft.com/office/powerpoint/2010/main" val="72317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4" name="Tijdelijke aanduiding voor inhoud 3"/>
          <p:cNvSpPr>
            <a:spLocks noGrp="1"/>
          </p:cNvSpPr>
          <p:nvPr>
            <p:ph idx="1"/>
          </p:nvPr>
        </p:nvSpPr>
        <p:spPr/>
        <p:txBody>
          <a:bodyPr/>
          <a:lstStyle/>
          <a:p>
            <a:pPr marL="0" indent="0">
              <a:buNone/>
            </a:pPr>
            <a:r>
              <a:rPr lang="nl-NL" dirty="0"/>
              <a:t>Voorbeeld pagina’s: Whiting Index</a:t>
            </a:r>
          </a:p>
          <a:p>
            <a:r>
              <a:rPr lang="nl-NL" dirty="0"/>
              <a:t>Index op</a:t>
            </a:r>
            <a:br>
              <a:rPr lang="nl-NL" dirty="0"/>
            </a:br>
            <a:r>
              <a:rPr lang="nl-NL" dirty="0"/>
              <a:t>online boek</a:t>
            </a:r>
          </a:p>
          <a:p>
            <a:r>
              <a:rPr lang="nl-NL" dirty="0"/>
              <a:t>1920 </a:t>
            </a:r>
            <a:r>
              <a:rPr lang="nl-NL" strike="sngStrike" dirty="0"/>
              <a:t>©</a:t>
            </a:r>
          </a:p>
          <a:p>
            <a:r>
              <a:rPr lang="nl-NL" dirty="0"/>
              <a:t>144 gronden</a:t>
            </a:r>
          </a:p>
          <a:p>
            <a:r>
              <a:rPr lang="nl-NL" dirty="0"/>
              <a:t>Deels uitgewerkt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83" y="2471584"/>
            <a:ext cx="4673233" cy="386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12</a:t>
            </a:fld>
            <a:endParaRPr lang="nl-NL" dirty="0"/>
          </a:p>
        </p:txBody>
      </p:sp>
    </p:spTree>
    <p:extLst>
      <p:ext uri="{BB962C8B-B14F-4D97-AF65-F5344CB8AC3E}">
        <p14:creationId xmlns:p14="http://schemas.microsoft.com/office/powerpoint/2010/main" val="154909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4" name="Tijdelijke aanduiding voor inhoud 3"/>
          <p:cNvSpPr>
            <a:spLocks noGrp="1"/>
          </p:cNvSpPr>
          <p:nvPr>
            <p:ph idx="1"/>
          </p:nvPr>
        </p:nvSpPr>
        <p:spPr/>
        <p:txBody>
          <a:bodyPr>
            <a:normAutofit/>
          </a:bodyPr>
          <a:lstStyle/>
          <a:p>
            <a:pPr marL="0" indent="0">
              <a:buNone/>
            </a:pPr>
            <a:r>
              <a:rPr lang="nl-NL" dirty="0"/>
              <a:t>Voorbeeld pagina’s: Whiting Index</a:t>
            </a:r>
          </a:p>
          <a:p>
            <a:r>
              <a:rPr lang="nl-NL" dirty="0"/>
              <a:t>W → door Jo Edkins (UK) losgeknipte pagina </a:t>
            </a:r>
          </a:p>
          <a:p>
            <a:r>
              <a:rPr lang="nl-NL" dirty="0"/>
              <a:t>E6 = nummer regel/kolom → diagrammen</a:t>
            </a: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18383"/>
            <a:ext cx="6120680" cy="2674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13</a:t>
            </a:fld>
            <a:endParaRPr lang="nl-NL" dirty="0"/>
          </a:p>
        </p:txBody>
      </p:sp>
      <p:sp>
        <p:nvSpPr>
          <p:cNvPr id="8" name="Tijdelijke aanduiding voor inhoud 3"/>
          <p:cNvSpPr txBox="1">
            <a:spLocks/>
          </p:cNvSpPr>
          <p:nvPr/>
        </p:nvSpPr>
        <p:spPr>
          <a:xfrm>
            <a:off x="590616" y="5941591"/>
            <a:ext cx="8229600" cy="56068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nl-NL" dirty="0"/>
              <a:t>Kleuren van draden zelf aan te passen</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8925" y="332656"/>
            <a:ext cx="14287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50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4" name="Tijdelijke aanduiding voor inhoud 3"/>
          <p:cNvSpPr>
            <a:spLocks noGrp="1"/>
          </p:cNvSpPr>
          <p:nvPr>
            <p:ph idx="1"/>
          </p:nvPr>
        </p:nvSpPr>
        <p:spPr/>
        <p:txBody>
          <a:bodyPr/>
          <a:lstStyle/>
          <a:p>
            <a:pPr marL="0" indent="0">
              <a:buNone/>
            </a:pPr>
            <a:r>
              <a:rPr lang="nl-NL" dirty="0"/>
              <a:t>Voorbeeld pagina’s: Tesselace Index</a:t>
            </a:r>
          </a:p>
          <a:p>
            <a:r>
              <a:rPr lang="nl-NL" dirty="0"/>
              <a:t>Tussen resultaat promotieonderzoek</a:t>
            </a:r>
          </a:p>
          <a:p>
            <a:r>
              <a:rPr lang="nl-NL" dirty="0"/>
              <a:t>honderden rondgetrokken paren schema’s: </a:t>
            </a:r>
          </a:p>
        </p:txBody>
      </p:sp>
      <p:pic>
        <p:nvPicPr>
          <p:cNvPr id="8205" name="Picture 13" descr="https://raw.githubusercontent.com/wiki/d-bl/GroundForge/tl/1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893"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https://raw.githubusercontent.com/wiki/d-bl/GroundForge/tl/5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raw.githubusercontent.com/wiki/d-bl/GroundForge/tl/4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2285" y="4823347"/>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wiki/d-bl/GroundForge/tl/57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7607"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wiki/d-bl/GroundForge/tl/55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6821"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raw.githubusercontent.com/wiki/d-bl/GroundForge/tl/37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5679"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14</a:t>
            </a:fld>
            <a:endParaRPr lang="nl-NL" dirty="0"/>
          </a:p>
        </p:txBody>
      </p:sp>
      <p:sp>
        <p:nvSpPr>
          <p:cNvPr id="3" name="Rechthoek 2"/>
          <p:cNvSpPr/>
          <p:nvPr/>
        </p:nvSpPr>
        <p:spPr>
          <a:xfrm>
            <a:off x="3275857" y="3316013"/>
            <a:ext cx="1814300" cy="149177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284329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Voorbeeld pagina’s: Concept kantbrieven</a:t>
            </a:r>
          </a:p>
          <a:p>
            <a:r>
              <a:rPr lang="nl-NL" dirty="0"/>
              <a:t>Blauwe link vult parameter formulier</a:t>
            </a:r>
            <a:br>
              <a:rPr lang="nl-NL" dirty="0"/>
            </a:br>
            <a:r>
              <a:rPr lang="nl-NL" dirty="0"/>
              <a:t>met zwarte gegevens</a:t>
            </a:r>
          </a:p>
          <a:p>
            <a:endParaRPr lang="nl-NL" dirty="0"/>
          </a:p>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15</a:t>
            </a:fld>
            <a:endParaRPr lang="nl-NL"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74067"/>
            <a:ext cx="6057900" cy="502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351207"/>
            <a:ext cx="6103620" cy="504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2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Van concept naar gewenste kantbrief</a:t>
            </a:r>
          </a:p>
          <a:p>
            <a:pPr marL="0" indent="0">
              <a:buNone/>
            </a:pP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16</a:t>
            </a:fld>
            <a:endParaRPr lang="nl-NL"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10713"/>
            <a:ext cx="1791669"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494" y="2310713"/>
            <a:ext cx="1703466" cy="182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420" y="2348879"/>
            <a:ext cx="2029526"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813" y="2272547"/>
            <a:ext cx="1824647" cy="183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560" y="4581128"/>
            <a:ext cx="1780067" cy="1752253"/>
          </a:xfrm>
          <a:prstGeom prst="rect">
            <a:avLst/>
          </a:prstGeom>
          <a:noFill/>
          <a:ln w="38100">
            <a:no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494" y="4488574"/>
            <a:ext cx="6052029" cy="184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896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Concept onder de loep: natekenen of</a:t>
            </a:r>
          </a:p>
          <a:p>
            <a:pPr marL="0" indent="0">
              <a:buNone/>
            </a:pPr>
            <a:r>
              <a:rPr lang="nl-NL" dirty="0"/>
              <a:t>groter dan 4x4 maken</a:t>
            </a:r>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17</a:t>
            </a:fld>
            <a:endParaRPr lang="nl-NL" dirty="0"/>
          </a:p>
        </p:txBody>
      </p:sp>
      <p:grpSp>
        <p:nvGrpSpPr>
          <p:cNvPr id="5" name="Groep 4"/>
          <p:cNvGrpSpPr/>
          <p:nvPr/>
        </p:nvGrpSpPr>
        <p:grpSpPr>
          <a:xfrm>
            <a:off x="4596826" y="2348878"/>
            <a:ext cx="3935615" cy="3665709"/>
            <a:chOff x="4355976" y="2060848"/>
            <a:chExt cx="4176465" cy="3953740"/>
          </a:xfrm>
        </p:grpSpPr>
        <p:pic>
          <p:nvPicPr>
            <p:cNvPr id="20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8"/>
              <a:ext cx="4176465" cy="372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hthoek 11"/>
            <p:cNvSpPr/>
            <p:nvPr/>
          </p:nvSpPr>
          <p:spPr>
            <a:xfrm>
              <a:off x="4644008" y="2348879"/>
              <a:ext cx="360040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17" name="Rechte verbindingslijn 16"/>
            <p:cNvCxnSpPr/>
            <p:nvPr/>
          </p:nvCxnSpPr>
          <p:spPr>
            <a:xfrm>
              <a:off x="4644008" y="321297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19" name="Rechte verbindingslijn 18"/>
            <p:cNvCxnSpPr>
              <a:stCxn id="12" idx="1"/>
              <a:endCxn id="12" idx="3"/>
            </p:cNvCxnSpPr>
            <p:nvPr/>
          </p:nvCxnSpPr>
          <p:spPr>
            <a:xfrm>
              <a:off x="4644008" y="4181733"/>
              <a:ext cx="360040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0" name="Rechte verbindingslijn 19"/>
            <p:cNvCxnSpPr/>
            <p:nvPr/>
          </p:nvCxnSpPr>
          <p:spPr>
            <a:xfrm>
              <a:off x="4644008" y="508088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p:nvCxnSpPr>
          <p:spPr>
            <a:xfrm>
              <a:off x="5436097" y="2348879"/>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546057" y="2348880"/>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7380313" y="2348881"/>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nvGrpSpPr>
          <p:cNvPr id="4" name="Groep 3"/>
          <p:cNvGrpSpPr/>
          <p:nvPr/>
        </p:nvGrpSpPr>
        <p:grpSpPr>
          <a:xfrm>
            <a:off x="354453" y="2784173"/>
            <a:ext cx="3736502" cy="3096344"/>
            <a:chOff x="395536" y="3212976"/>
            <a:chExt cx="3320282" cy="2664296"/>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212976"/>
              <a:ext cx="3320282" cy="2622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ep 12"/>
            <p:cNvGrpSpPr/>
            <p:nvPr/>
          </p:nvGrpSpPr>
          <p:grpSpPr>
            <a:xfrm>
              <a:off x="1043608" y="3579715"/>
              <a:ext cx="2172561" cy="2297557"/>
              <a:chOff x="4427982" y="2204864"/>
              <a:chExt cx="3972763" cy="3665709"/>
            </a:xfrm>
          </p:grpSpPr>
          <p:sp>
            <p:nvSpPr>
              <p:cNvPr id="18" name="Rechthoek 17"/>
              <p:cNvSpPr/>
              <p:nvPr/>
            </p:nvSpPr>
            <p:spPr>
              <a:xfrm>
                <a:off x="4427984" y="2204864"/>
                <a:ext cx="397276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22" name="Rechte verbindingslijn 21"/>
              <p:cNvCxnSpPr/>
              <p:nvPr/>
            </p:nvCxnSpPr>
            <p:spPr>
              <a:xfrm>
                <a:off x="4427984" y="306896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3" name="Rechte verbindingslijn 22"/>
              <p:cNvCxnSpPr/>
              <p:nvPr/>
            </p:nvCxnSpPr>
            <p:spPr>
              <a:xfrm>
                <a:off x="4427983" y="4002916"/>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6" name="Rechte verbindingslijn 25"/>
              <p:cNvCxnSpPr/>
              <p:nvPr/>
            </p:nvCxnSpPr>
            <p:spPr>
              <a:xfrm>
                <a:off x="4427982" y="493687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7" name="Rechte verbindingslijn 26"/>
              <p:cNvCxnSpPr/>
              <p:nvPr/>
            </p:nvCxnSpPr>
            <p:spPr>
              <a:xfrm>
                <a:off x="5304402" y="2204864"/>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8" name="Rechte verbindingslijn 27"/>
              <p:cNvCxnSpPr/>
              <p:nvPr/>
            </p:nvCxnSpPr>
            <p:spPr>
              <a:xfrm>
                <a:off x="6414362" y="2204865"/>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9" name="Rechte verbindingslijn 28"/>
              <p:cNvCxnSpPr/>
              <p:nvPr/>
            </p:nvCxnSpPr>
            <p:spPr>
              <a:xfrm>
                <a:off x="7524322" y="2204866"/>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sp>
        <p:nvSpPr>
          <p:cNvPr id="43" name="Tijdelijke aanduiding voor inhoud 2"/>
          <p:cNvSpPr txBox="1">
            <a:spLocks/>
          </p:cNvSpPr>
          <p:nvPr/>
        </p:nvSpPr>
        <p:spPr>
          <a:xfrm>
            <a:off x="354453" y="6014588"/>
            <a:ext cx="8484747" cy="84341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a:t>Cijfers en letters: code waar paren vandaan komen</a:t>
            </a:r>
          </a:p>
        </p:txBody>
      </p:sp>
    </p:spTree>
    <p:extLst>
      <p:ext uri="{BB962C8B-B14F-4D97-AF65-F5344CB8AC3E}">
        <p14:creationId xmlns:p14="http://schemas.microsoft.com/office/powerpoint/2010/main" val="2156150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18</a:t>
            </a:fld>
            <a:endParaRPr lang="nl-NL" dirty="0"/>
          </a:p>
        </p:txBody>
      </p:sp>
      <p:sp>
        <p:nvSpPr>
          <p:cNvPr id="3" name="Tijdelijke aanduiding voor inhoud 2"/>
          <p:cNvSpPr>
            <a:spLocks noGrp="1"/>
          </p:cNvSpPr>
          <p:nvPr>
            <p:ph idx="1"/>
          </p:nvPr>
        </p:nvSpPr>
        <p:spPr/>
        <p:txBody>
          <a:bodyPr/>
          <a:lstStyle/>
          <a:p>
            <a:pPr marL="0" indent="0">
              <a:buNone/>
            </a:pPr>
            <a:r>
              <a:rPr lang="nl-NL" dirty="0">
                <a:effectLst/>
              </a:rPr>
              <a:t>Droste effect: </a:t>
            </a:r>
            <a:r>
              <a:rPr lang="nl-NL" dirty="0"/>
              <a:t>draadschema van 1</a:t>
            </a:r>
            <a:r>
              <a:rPr lang="nl-NL" baseline="30000" dirty="0"/>
              <a:t>e</a:t>
            </a:r>
            <a:r>
              <a:rPr lang="nl-NL" dirty="0"/>
              <a:t> paarschema</a:t>
            </a:r>
            <a:endParaRPr lang="nl-NL" dirty="0">
              <a:effectLst/>
            </a:endParaRPr>
          </a:p>
          <a:p>
            <a:r>
              <a:rPr lang="nl-NL" dirty="0">
                <a:effectLst/>
              </a:rPr>
              <a:t>Dubbele netslag, diagonaal</a:t>
            </a:r>
            <a:br>
              <a:rPr lang="nl-NL" dirty="0"/>
            </a:br>
            <a:br>
              <a:rPr lang="nl-NL" dirty="0"/>
            </a:b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3"/>
            <a:ext cx="36004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356993"/>
            <a:ext cx="28384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17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effectLst/>
              </a:rPr>
              <a:t>Droste effect: 2</a:t>
            </a:r>
            <a:r>
              <a:rPr lang="nl-NL" baseline="30000" dirty="0">
                <a:effectLst/>
              </a:rPr>
              <a:t>e</a:t>
            </a:r>
            <a:r>
              <a:rPr lang="nl-NL" dirty="0">
                <a:effectLst/>
              </a:rPr>
              <a:t> paren- van 1</a:t>
            </a:r>
            <a:r>
              <a:rPr lang="nl-NL" baseline="30000" dirty="0">
                <a:effectLst/>
              </a:rPr>
              <a:t>e</a:t>
            </a:r>
            <a:r>
              <a:rPr lang="nl-NL" dirty="0">
                <a:effectLst/>
              </a:rPr>
              <a:t> draden schema</a:t>
            </a:r>
            <a:br>
              <a:rPr lang="nl-NL" dirty="0"/>
            </a:br>
            <a:br>
              <a:rPr lang="nl-NL" dirty="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19</a:t>
            </a:fld>
            <a:endParaRPr lang="nl-NL"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55771"/>
            <a:ext cx="35222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455772"/>
            <a:ext cx="41433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45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B7CD71F2-4AB3-4F82-AC95-779059F13195}"/>
              </a:ext>
            </a:extLst>
          </p:cNvPr>
          <p:cNvSpPr>
            <a:spLocks noGrp="1"/>
          </p:cNvSpPr>
          <p:nvPr>
            <p:ph type="dt" sz="half" idx="10"/>
          </p:nvPr>
        </p:nvSpPr>
        <p:spPr/>
        <p:txBody>
          <a:bodyPr/>
          <a:lstStyle/>
          <a:p>
            <a:fld id="{C6166A56-2601-4E37-8D8D-05C0420DE125}" type="datetime1">
              <a:rPr lang="nl-NL" smtClean="0"/>
              <a:t>14-4-2019</a:t>
            </a:fld>
            <a:endParaRPr lang="nl-NL" dirty="0"/>
          </a:p>
        </p:txBody>
      </p:sp>
      <p:sp>
        <p:nvSpPr>
          <p:cNvPr id="5" name="Tijdelijke aanduiding voor voettekst 4">
            <a:extLst>
              <a:ext uri="{FF2B5EF4-FFF2-40B4-BE49-F238E27FC236}">
                <a16:creationId xmlns:a16="http://schemas.microsoft.com/office/drawing/2014/main" id="{5C6A8BCE-5EC6-40B9-9E2B-345894DAE8ED}"/>
              </a:ext>
            </a:extLst>
          </p:cNvPr>
          <p:cNvSpPr>
            <a:spLocks noGrp="1"/>
          </p:cNvSpPr>
          <p:nvPr>
            <p:ph type="ftr" sz="quarter" idx="11"/>
          </p:nvPr>
        </p:nvSpPr>
        <p:spPr/>
        <p:txBody>
          <a:bodyPr/>
          <a:lstStyle/>
          <a:p>
            <a:r>
              <a:rPr lang="nl-NL" dirty="0" err="1"/>
              <a:t>Groundforge</a:t>
            </a:r>
            <a:r>
              <a:rPr lang="nl-NL" dirty="0"/>
              <a:t> - De Waaier</a:t>
            </a:r>
          </a:p>
        </p:txBody>
      </p:sp>
      <p:sp>
        <p:nvSpPr>
          <p:cNvPr id="6" name="Tijdelijke aanduiding voor dianummer 5">
            <a:extLst>
              <a:ext uri="{FF2B5EF4-FFF2-40B4-BE49-F238E27FC236}">
                <a16:creationId xmlns:a16="http://schemas.microsoft.com/office/drawing/2014/main" id="{CA89F1FE-B156-4B88-A6EE-ED53A7D070D3}"/>
              </a:ext>
            </a:extLst>
          </p:cNvPr>
          <p:cNvSpPr>
            <a:spLocks noGrp="1"/>
          </p:cNvSpPr>
          <p:nvPr>
            <p:ph type="sldNum" sz="quarter" idx="12"/>
          </p:nvPr>
        </p:nvSpPr>
        <p:spPr/>
        <p:txBody>
          <a:bodyPr/>
          <a:lstStyle/>
          <a:p>
            <a:fld id="{3ADA2943-CD84-4927-897A-C88C741BD1AC}" type="slidenum">
              <a:rPr lang="nl-NL" smtClean="0"/>
              <a:t>2</a:t>
            </a:fld>
            <a:endParaRPr lang="nl-NL"/>
          </a:p>
        </p:txBody>
      </p:sp>
      <p:sp>
        <p:nvSpPr>
          <p:cNvPr id="7" name="Tekstvak 6">
            <a:extLst>
              <a:ext uri="{FF2B5EF4-FFF2-40B4-BE49-F238E27FC236}">
                <a16:creationId xmlns:a16="http://schemas.microsoft.com/office/drawing/2014/main" id="{BADB2CDB-D341-4825-AB3C-E755C562780A}"/>
              </a:ext>
            </a:extLst>
          </p:cNvPr>
          <p:cNvSpPr txBox="1"/>
          <p:nvPr/>
        </p:nvSpPr>
        <p:spPr>
          <a:xfrm>
            <a:off x="2380087" y="197891"/>
            <a:ext cx="5936329" cy="1200329"/>
          </a:xfrm>
          <a:prstGeom prst="rect">
            <a:avLst/>
          </a:prstGeom>
          <a:noFill/>
        </p:spPr>
        <p:txBody>
          <a:bodyPr wrap="square" rtlCol="0">
            <a:spAutoFit/>
          </a:bodyPr>
          <a:lstStyle/>
          <a:p>
            <a:r>
              <a:rPr lang="nl-NL" sz="3600" b="1" dirty="0"/>
              <a:t>Draadtekeningen laten maken DOOR de computer.</a:t>
            </a:r>
          </a:p>
        </p:txBody>
      </p:sp>
      <p:pic>
        <p:nvPicPr>
          <p:cNvPr id="15" name="Afbeelding 14">
            <a:extLst>
              <a:ext uri="{FF2B5EF4-FFF2-40B4-BE49-F238E27FC236}">
                <a16:creationId xmlns:a16="http://schemas.microsoft.com/office/drawing/2014/main" id="{00DBD524-F9AF-4170-A579-42F81C9F3E72}"/>
              </a:ext>
            </a:extLst>
          </p:cNvPr>
          <p:cNvPicPr>
            <a:picLocks noChangeAspect="1"/>
          </p:cNvPicPr>
          <p:nvPr/>
        </p:nvPicPr>
        <p:blipFill>
          <a:blip r:embed="rId3"/>
          <a:stretch>
            <a:fillRect/>
          </a:stretch>
        </p:blipFill>
        <p:spPr>
          <a:xfrm>
            <a:off x="251520" y="188640"/>
            <a:ext cx="1860524" cy="1842805"/>
          </a:xfrm>
          <a:prstGeom prst="rect">
            <a:avLst/>
          </a:prstGeom>
          <a:ln>
            <a:solidFill>
              <a:srgbClr val="002060"/>
            </a:solidFill>
          </a:ln>
          <a:effectLst>
            <a:outerShdw blurRad="50800" dist="38100" dir="2700000" algn="tl" rotWithShape="0">
              <a:prstClr val="black">
                <a:alpha val="40000"/>
              </a:prstClr>
            </a:outerShdw>
          </a:effectLst>
        </p:spPr>
      </p:pic>
      <p:pic>
        <p:nvPicPr>
          <p:cNvPr id="11" name="Afbeelding 10">
            <a:extLst>
              <a:ext uri="{FF2B5EF4-FFF2-40B4-BE49-F238E27FC236}">
                <a16:creationId xmlns:a16="http://schemas.microsoft.com/office/drawing/2014/main" id="{C3507EFA-9F14-4A89-AA69-4191C5CC0E66}"/>
              </a:ext>
            </a:extLst>
          </p:cNvPr>
          <p:cNvPicPr>
            <a:picLocks noChangeAspect="1"/>
          </p:cNvPicPr>
          <p:nvPr/>
        </p:nvPicPr>
        <p:blipFill>
          <a:blip r:embed="rId4"/>
          <a:stretch>
            <a:fillRect/>
          </a:stretch>
        </p:blipFill>
        <p:spPr>
          <a:xfrm>
            <a:off x="370056" y="4254577"/>
            <a:ext cx="4020062" cy="1913682"/>
          </a:xfrm>
          <a:prstGeom prst="rect">
            <a:avLst/>
          </a:prstGeom>
          <a:ln>
            <a:solidFill>
              <a:srgbClr val="002060"/>
            </a:solidFill>
          </a:ln>
          <a:effectLst>
            <a:outerShdw blurRad="50800" dist="38100" dir="2700000" algn="tl" rotWithShape="0">
              <a:prstClr val="black">
                <a:alpha val="40000"/>
              </a:prstClr>
            </a:outerShdw>
          </a:effectLst>
        </p:spPr>
      </p:pic>
      <p:pic>
        <p:nvPicPr>
          <p:cNvPr id="13" name="Afbeelding 12">
            <a:extLst>
              <a:ext uri="{FF2B5EF4-FFF2-40B4-BE49-F238E27FC236}">
                <a16:creationId xmlns:a16="http://schemas.microsoft.com/office/drawing/2014/main" id="{B7BFBCB6-EBF7-40E5-B7C9-0DFFE6CFC8BB}"/>
              </a:ext>
            </a:extLst>
          </p:cNvPr>
          <p:cNvPicPr>
            <a:picLocks noChangeAspect="1"/>
          </p:cNvPicPr>
          <p:nvPr/>
        </p:nvPicPr>
        <p:blipFill rotWithShape="1">
          <a:blip r:embed="rId5"/>
          <a:srcRect l="52118" t="56162" r="17629" b="25170"/>
          <a:stretch/>
        </p:blipFill>
        <p:spPr>
          <a:xfrm>
            <a:off x="4572000" y="4254578"/>
            <a:ext cx="4020062" cy="1860523"/>
          </a:xfrm>
          <a:prstGeom prst="rect">
            <a:avLst/>
          </a:prstGeom>
          <a:ln>
            <a:solidFill>
              <a:srgbClr val="002060"/>
            </a:solidFill>
          </a:ln>
          <a:effectLst>
            <a:outerShdw blurRad="50800" dist="38100" dir="2700000" algn="tl" rotWithShape="0">
              <a:prstClr val="black">
                <a:alpha val="40000"/>
              </a:prstClr>
            </a:outerShdw>
          </a:effectLst>
        </p:spPr>
      </p:pic>
      <p:pic>
        <p:nvPicPr>
          <p:cNvPr id="9" name="Afbeelding 8">
            <a:extLst>
              <a:ext uri="{FF2B5EF4-FFF2-40B4-BE49-F238E27FC236}">
                <a16:creationId xmlns:a16="http://schemas.microsoft.com/office/drawing/2014/main" id="{5DE4EEAD-DD96-4122-84AD-FBDDE0A36FF4}"/>
              </a:ext>
            </a:extLst>
          </p:cNvPr>
          <p:cNvPicPr>
            <a:picLocks noChangeAspect="1"/>
          </p:cNvPicPr>
          <p:nvPr/>
        </p:nvPicPr>
        <p:blipFill>
          <a:blip r:embed="rId6"/>
          <a:stretch>
            <a:fillRect/>
          </a:stretch>
        </p:blipFill>
        <p:spPr>
          <a:xfrm>
            <a:off x="971279" y="1675382"/>
            <a:ext cx="4020062" cy="1851664"/>
          </a:xfrm>
          <a:prstGeom prst="rect">
            <a:avLst/>
          </a:prstGeom>
          <a:ln>
            <a:solidFill>
              <a:srgbClr val="002060"/>
            </a:solidFill>
          </a:ln>
          <a:effectLst>
            <a:outerShdw blurRad="50800" dist="38100" dir="2700000" algn="tl" rotWithShape="0">
              <a:prstClr val="black">
                <a:alpha val="40000"/>
              </a:prstClr>
            </a:outerShdw>
          </a:effectLst>
        </p:spPr>
      </p:pic>
      <p:sp>
        <p:nvSpPr>
          <p:cNvPr id="3" name="Rechthoek 2"/>
          <p:cNvSpPr/>
          <p:nvPr/>
        </p:nvSpPr>
        <p:spPr>
          <a:xfrm>
            <a:off x="251520" y="1486519"/>
            <a:ext cx="461869" cy="923330"/>
          </a:xfrm>
          <a:prstGeom prst="rect">
            <a:avLst/>
          </a:prstGeom>
          <a:noFill/>
        </p:spPr>
        <p:txBody>
          <a:bodyPr wrap="square" lIns="91440" tIns="45720" rIns="91440" bIns="45720">
            <a:spAutoFit/>
          </a:bodyPr>
          <a:lstStyle/>
          <a:p>
            <a:pPr algn="ctr"/>
            <a:r>
              <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1</a:t>
            </a:r>
          </a:p>
        </p:txBody>
      </p:sp>
      <p:sp>
        <p:nvSpPr>
          <p:cNvPr id="18" name="Rechthoek 17"/>
          <p:cNvSpPr/>
          <p:nvPr/>
        </p:nvSpPr>
        <p:spPr>
          <a:xfrm>
            <a:off x="971279" y="2984300"/>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endPar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Rechthoek 18"/>
          <p:cNvSpPr/>
          <p:nvPr/>
        </p:nvSpPr>
        <p:spPr>
          <a:xfrm>
            <a:off x="332277" y="5589240"/>
            <a:ext cx="468394" cy="923330"/>
          </a:xfrm>
          <a:prstGeom prst="rect">
            <a:avLst/>
          </a:prstGeom>
          <a:noFill/>
        </p:spPr>
        <p:txBody>
          <a:bodyPr wrap="square" lIns="91440" tIns="45720" rIns="91440" bIns="45720">
            <a:spAutoFit/>
          </a:bodyPr>
          <a:lstStyle/>
          <a:p>
            <a:pPr algn="ctr"/>
            <a:r>
              <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5</a:t>
            </a:r>
          </a:p>
        </p:txBody>
      </p:sp>
      <p:sp>
        <p:nvSpPr>
          <p:cNvPr id="20" name="Rechthoek 19"/>
          <p:cNvSpPr/>
          <p:nvPr/>
        </p:nvSpPr>
        <p:spPr>
          <a:xfrm>
            <a:off x="4567355" y="5517232"/>
            <a:ext cx="472245"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a:t>
            </a:r>
            <a:endPar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6" name="Afbeelding 15">
            <a:extLst>
              <a:ext uri="{FF2B5EF4-FFF2-40B4-BE49-F238E27FC236}">
                <a16:creationId xmlns:a16="http://schemas.microsoft.com/office/drawing/2014/main" id="{8C41FFC2-0B1C-4E68-BD67-E008982928E5}"/>
              </a:ext>
            </a:extLst>
          </p:cNvPr>
          <p:cNvPicPr>
            <a:picLocks noChangeAspect="1"/>
          </p:cNvPicPr>
          <p:nvPr/>
        </p:nvPicPr>
        <p:blipFill>
          <a:blip r:embed="rId7"/>
          <a:stretch>
            <a:fillRect/>
          </a:stretch>
        </p:blipFill>
        <p:spPr>
          <a:xfrm>
            <a:off x="3280895" y="1956162"/>
            <a:ext cx="1867169" cy="1860524"/>
          </a:xfrm>
          <a:prstGeom prst="rect">
            <a:avLst/>
          </a:prstGeom>
          <a:ln>
            <a:solidFill>
              <a:srgbClr val="002060"/>
            </a:solidFill>
          </a:ln>
          <a:effectLst>
            <a:outerShdw blurRad="50800" dist="38100" dir="2700000" algn="tl" rotWithShape="0">
              <a:prstClr val="black">
                <a:alpha val="40000"/>
              </a:prstClr>
            </a:outerShdw>
          </a:effectLst>
        </p:spPr>
      </p:pic>
      <p:sp>
        <p:nvSpPr>
          <p:cNvPr id="17" name="Rechthoek 16"/>
          <p:cNvSpPr/>
          <p:nvPr/>
        </p:nvSpPr>
        <p:spPr>
          <a:xfrm>
            <a:off x="3281577" y="3244180"/>
            <a:ext cx="468394" cy="923330"/>
          </a:xfrm>
          <a:prstGeom prst="rect">
            <a:avLst/>
          </a:prstGeom>
          <a:noFill/>
        </p:spPr>
        <p:txBody>
          <a:bodyPr wrap="square" lIns="91440" tIns="45720" rIns="91440" bIns="45720">
            <a:spAutoFit/>
          </a:bodyPr>
          <a:lstStyle/>
          <a:p>
            <a:pPr algn="ctr"/>
            <a:r>
              <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p>
        </p:txBody>
      </p:sp>
      <p:pic>
        <p:nvPicPr>
          <p:cNvPr id="10" name="Afbeelding 9">
            <a:extLst>
              <a:ext uri="{FF2B5EF4-FFF2-40B4-BE49-F238E27FC236}">
                <a16:creationId xmlns:a16="http://schemas.microsoft.com/office/drawing/2014/main" id="{3092549D-0E93-4713-845E-5D6321646A4A}"/>
              </a:ext>
            </a:extLst>
          </p:cNvPr>
          <p:cNvPicPr>
            <a:picLocks noChangeAspect="1"/>
          </p:cNvPicPr>
          <p:nvPr/>
        </p:nvPicPr>
        <p:blipFill rotWithShape="1">
          <a:blip r:embed="rId8"/>
          <a:srcRect l="50890" t="48611" r="18858" b="32222"/>
          <a:stretch/>
        </p:blipFill>
        <p:spPr>
          <a:xfrm>
            <a:off x="4572000" y="2100578"/>
            <a:ext cx="4020062" cy="1910194"/>
          </a:xfrm>
          <a:prstGeom prst="rect">
            <a:avLst/>
          </a:prstGeom>
          <a:ln>
            <a:solidFill>
              <a:srgbClr val="002060"/>
            </a:solidFill>
          </a:ln>
          <a:effectLst>
            <a:outerShdw blurRad="50800" dist="38100" dir="2700000" algn="tl" rotWithShape="0">
              <a:prstClr val="black">
                <a:alpha val="40000"/>
              </a:prstClr>
            </a:outerShdw>
          </a:effectLst>
        </p:spPr>
      </p:pic>
      <p:sp>
        <p:nvSpPr>
          <p:cNvPr id="14" name="Rechthoek 13"/>
          <p:cNvSpPr/>
          <p:nvPr/>
        </p:nvSpPr>
        <p:spPr>
          <a:xfrm>
            <a:off x="4610783" y="3441774"/>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a:t>
            </a:r>
            <a:endPar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6324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0" grpId="0"/>
      <p:bldP spid="17"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effectLst/>
              </a:rPr>
              <a:t>Droste effect</a:t>
            </a:r>
            <a:r>
              <a:rPr lang="nl-NL" dirty="0"/>
              <a:t>: 3</a:t>
            </a:r>
            <a:r>
              <a:rPr lang="nl-NL" baseline="30000" dirty="0"/>
              <a:t>e</a:t>
            </a:r>
            <a:r>
              <a:rPr lang="nl-NL" dirty="0"/>
              <a:t> paren- van 2</a:t>
            </a:r>
            <a:r>
              <a:rPr lang="nl-NL" baseline="30000" dirty="0"/>
              <a:t>e</a:t>
            </a:r>
            <a:r>
              <a:rPr lang="nl-NL" dirty="0"/>
              <a:t> draden schema</a:t>
            </a:r>
            <a:br>
              <a:rPr lang="nl-NL" dirty="0"/>
            </a:br>
            <a:br>
              <a:rPr lang="nl-NL" dirty="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20</a:t>
            </a:fld>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2168474"/>
            <a:ext cx="3745951"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168475"/>
            <a:ext cx="38957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12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normAutofit/>
          </a:bodyPr>
          <a:lstStyle/>
          <a:p>
            <a:pPr marL="0" indent="0">
              <a:buNone/>
            </a:pPr>
            <a:r>
              <a:rPr lang="nl-NL" dirty="0">
                <a:effectLst/>
              </a:rPr>
              <a:t>Oeps</a:t>
            </a:r>
          </a:p>
          <a:p>
            <a:pPr marL="0" indent="0">
              <a:buNone/>
            </a:pPr>
            <a:endParaRPr lang="nl-NL" dirty="0"/>
          </a:p>
          <a:p>
            <a:pPr marL="0" indent="0">
              <a:buNone/>
            </a:pPr>
            <a:r>
              <a:rPr lang="nl-NL" dirty="0"/>
              <a:t>programmeer</a:t>
            </a:r>
          </a:p>
          <a:p>
            <a:pPr marL="0" indent="0">
              <a:buNone/>
            </a:pPr>
            <a:r>
              <a:rPr lang="nl-NL" dirty="0"/>
              <a:t>foutje</a:t>
            </a:r>
            <a:endParaRPr lang="nl-NL" dirty="0">
              <a:effectLst/>
            </a:endParaRPr>
          </a:p>
          <a:p>
            <a:endParaRPr lang="nl-NL" dirty="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56792"/>
            <a:ext cx="4819402" cy="4579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21</a:t>
            </a:fld>
            <a:endParaRPr lang="nl-NL" dirty="0"/>
          </a:p>
        </p:txBody>
      </p:sp>
    </p:spTree>
    <p:extLst>
      <p:ext uri="{BB962C8B-B14F-4D97-AF65-F5344CB8AC3E}">
        <p14:creationId xmlns:p14="http://schemas.microsoft.com/office/powerpoint/2010/main" val="1548524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normAutofit/>
          </a:bodyPr>
          <a:lstStyle/>
          <a:p>
            <a:endParaRPr lang="nl-NL" dirty="0"/>
          </a:p>
          <a:p>
            <a:r>
              <a:rPr lang="nl-NL" dirty="0"/>
              <a:t>Deze bug is opgelost</a:t>
            </a:r>
          </a:p>
          <a:p>
            <a:r>
              <a:rPr lang="nl-NL" dirty="0"/>
              <a:t>Wensen en bekende bugs</a:t>
            </a:r>
          </a:p>
          <a:p>
            <a:pPr marL="0" indent="0">
              <a:buNone/>
            </a:pPr>
            <a:r>
              <a:rPr lang="nl-NL" dirty="0"/>
              <a:t>                   ↓                          </a:t>
            </a:r>
            <a:r>
              <a:rPr lang="nl-NL" dirty="0">
                <a:sym typeface="Wingdings 3"/>
              </a:rPr>
              <a:t></a:t>
            </a:r>
            <a:endParaRPr lang="nl-NL" dirty="0"/>
          </a:p>
          <a:p>
            <a:endParaRPr lang="nl-NL" dirty="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556792"/>
            <a:ext cx="2045948"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22</a:t>
            </a:fld>
            <a:endParaRPr lang="nl-NL"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3933056"/>
            <a:ext cx="8123798" cy="2252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49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079EDC35-E36A-4C9A-8D8D-78C350138DFB}"/>
              </a:ext>
            </a:extLst>
          </p:cNvPr>
          <p:cNvPicPr>
            <a:picLocks noChangeAspect="1"/>
          </p:cNvPicPr>
          <p:nvPr/>
        </p:nvPicPr>
        <p:blipFill>
          <a:blip r:embed="rId3"/>
          <a:stretch>
            <a:fillRect/>
          </a:stretch>
        </p:blipFill>
        <p:spPr>
          <a:xfrm>
            <a:off x="251520" y="260648"/>
            <a:ext cx="4400050" cy="4968552"/>
          </a:xfrm>
          <a:prstGeom prst="rect">
            <a:avLst/>
          </a:prstGeom>
          <a:ln>
            <a:solidFill>
              <a:srgbClr val="002060"/>
            </a:solidFill>
          </a:ln>
          <a:effectLst>
            <a:outerShdw blurRad="50800" dist="38100" dir="2700000" algn="tl" rotWithShape="0">
              <a:prstClr val="black">
                <a:alpha val="40000"/>
              </a:prstClr>
            </a:outerShdw>
          </a:effectLst>
        </p:spPr>
      </p:pic>
      <p:sp>
        <p:nvSpPr>
          <p:cNvPr id="2" name="Tijdelijke aanduiding voor datum 1">
            <a:extLst>
              <a:ext uri="{FF2B5EF4-FFF2-40B4-BE49-F238E27FC236}">
                <a16:creationId xmlns:a16="http://schemas.microsoft.com/office/drawing/2014/main" id="{15CB3411-7651-4941-ABB4-C1822AEDE56A}"/>
              </a:ext>
            </a:extLst>
          </p:cNvPr>
          <p:cNvSpPr>
            <a:spLocks noGrp="1"/>
          </p:cNvSpPr>
          <p:nvPr>
            <p:ph type="dt" sz="half" idx="10"/>
          </p:nvPr>
        </p:nvSpPr>
        <p:spPr/>
        <p:txBody>
          <a:bodyPr/>
          <a:lstStyle/>
          <a:p>
            <a:fld id="{B71AFF58-8559-4CE0-AA20-9C6B842D93B4}" type="datetime1">
              <a:rPr lang="nl-NL" smtClean="0"/>
              <a:t>14-4-2019</a:t>
            </a:fld>
            <a:endParaRPr lang="nl-NL"/>
          </a:p>
        </p:txBody>
      </p:sp>
      <p:sp>
        <p:nvSpPr>
          <p:cNvPr id="3" name="Tijdelijke aanduiding voor voettekst 2">
            <a:extLst>
              <a:ext uri="{FF2B5EF4-FFF2-40B4-BE49-F238E27FC236}">
                <a16:creationId xmlns:a16="http://schemas.microsoft.com/office/drawing/2014/main" id="{CA7752E9-23DD-4D98-8613-77598C2CCFA4}"/>
              </a:ext>
            </a:extLst>
          </p:cNvPr>
          <p:cNvSpPr>
            <a:spLocks noGrp="1"/>
          </p:cNvSpPr>
          <p:nvPr>
            <p:ph type="ftr" sz="quarter" idx="11"/>
          </p:nvPr>
        </p:nvSpPr>
        <p:spPr/>
        <p:txBody>
          <a:bodyPr/>
          <a:lstStyle/>
          <a:p>
            <a:r>
              <a:rPr lang="nl-NL" dirty="0" err="1"/>
              <a:t>Groundforge</a:t>
            </a:r>
            <a:r>
              <a:rPr lang="nl-NL" dirty="0"/>
              <a:t> - De Waaier</a:t>
            </a:r>
          </a:p>
        </p:txBody>
      </p:sp>
      <p:sp>
        <p:nvSpPr>
          <p:cNvPr id="4" name="Tijdelijke aanduiding voor dianummer 3">
            <a:extLst>
              <a:ext uri="{FF2B5EF4-FFF2-40B4-BE49-F238E27FC236}">
                <a16:creationId xmlns:a16="http://schemas.microsoft.com/office/drawing/2014/main" id="{91A3FFEC-B94C-4127-8949-077FA303049A}"/>
              </a:ext>
            </a:extLst>
          </p:cNvPr>
          <p:cNvSpPr>
            <a:spLocks noGrp="1"/>
          </p:cNvSpPr>
          <p:nvPr>
            <p:ph type="sldNum" sz="quarter" idx="12"/>
          </p:nvPr>
        </p:nvSpPr>
        <p:spPr/>
        <p:txBody>
          <a:bodyPr/>
          <a:lstStyle/>
          <a:p>
            <a:fld id="{3ADA2943-CD84-4927-897A-C88C741BD1AC}" type="slidenum">
              <a:rPr lang="nl-NL" smtClean="0"/>
              <a:t>3</a:t>
            </a:fld>
            <a:endParaRPr lang="nl-NL"/>
          </a:p>
        </p:txBody>
      </p:sp>
      <p:sp>
        <p:nvSpPr>
          <p:cNvPr id="8" name="Tekstvak 7">
            <a:extLst>
              <a:ext uri="{FF2B5EF4-FFF2-40B4-BE49-F238E27FC236}">
                <a16:creationId xmlns:a16="http://schemas.microsoft.com/office/drawing/2014/main" id="{FF9E01FC-F7F7-4EB0-8160-945FD3F4E9EC}"/>
              </a:ext>
            </a:extLst>
          </p:cNvPr>
          <p:cNvSpPr txBox="1"/>
          <p:nvPr/>
        </p:nvSpPr>
        <p:spPr>
          <a:xfrm>
            <a:off x="539552" y="5373216"/>
            <a:ext cx="8046678" cy="1384995"/>
          </a:xfrm>
          <a:prstGeom prst="rect">
            <a:avLst/>
          </a:prstGeom>
          <a:noFill/>
        </p:spPr>
        <p:txBody>
          <a:bodyPr wrap="square" rtlCol="0">
            <a:spAutoFit/>
          </a:bodyPr>
          <a:lstStyle/>
          <a:p>
            <a:r>
              <a:rPr lang="nl-NL" sz="2800" dirty="0" err="1"/>
              <a:t>Groundforge</a:t>
            </a:r>
            <a:r>
              <a:rPr lang="nl-NL" sz="2800" dirty="0"/>
              <a:t>: </a:t>
            </a:r>
            <a:r>
              <a:rPr lang="nl-NL" sz="2800" dirty="0">
                <a:hlinkClick r:id="rId4"/>
              </a:rPr>
              <a:t>https://d-bl.github.io/GroundForge</a:t>
            </a:r>
            <a:r>
              <a:rPr lang="nl-NL" sz="2800" dirty="0"/>
              <a:t> </a:t>
            </a:r>
          </a:p>
          <a:p>
            <a:r>
              <a:rPr lang="nl-NL" sz="2800" dirty="0"/>
              <a:t>Voorbeelden: </a:t>
            </a:r>
            <a:r>
              <a:rPr lang="nl-NL" sz="2800" dirty="0">
                <a:hlinkClick r:id="rId5"/>
              </a:rPr>
              <a:t>https://maetempels.github.io/MAE-gf/</a:t>
            </a:r>
            <a:r>
              <a:rPr lang="nl-NL" sz="2800" dirty="0"/>
              <a:t> </a:t>
            </a:r>
          </a:p>
          <a:p>
            <a:endParaRPr lang="nl-NL" sz="2800" dirty="0"/>
          </a:p>
        </p:txBody>
      </p:sp>
      <p:pic>
        <p:nvPicPr>
          <p:cNvPr id="5" name="Afbeelding 4">
            <a:extLst>
              <a:ext uri="{FF2B5EF4-FFF2-40B4-BE49-F238E27FC236}">
                <a16:creationId xmlns:a16="http://schemas.microsoft.com/office/drawing/2014/main" id="{98E5EE79-D9A2-4BE2-BCBA-F998B1D99F3C}"/>
              </a:ext>
            </a:extLst>
          </p:cNvPr>
          <p:cNvPicPr>
            <a:picLocks noChangeAspect="1"/>
          </p:cNvPicPr>
          <p:nvPr/>
        </p:nvPicPr>
        <p:blipFill>
          <a:blip r:embed="rId6"/>
          <a:stretch>
            <a:fillRect/>
          </a:stretch>
        </p:blipFill>
        <p:spPr>
          <a:xfrm>
            <a:off x="5292080" y="336791"/>
            <a:ext cx="3006661" cy="2431191"/>
          </a:xfrm>
          <a:prstGeom prst="rect">
            <a:avLst/>
          </a:prstGeom>
          <a:ln>
            <a:solidFill>
              <a:srgbClr val="002060"/>
            </a:solidFill>
          </a:ln>
          <a:effectLst>
            <a:outerShdw blurRad="50800" dist="38100" dir="2700000" algn="tl" rotWithShape="0">
              <a:prstClr val="black">
                <a:alpha val="40000"/>
              </a:prstClr>
            </a:outerShdw>
          </a:effectLst>
        </p:spPr>
      </p:pic>
      <p:pic>
        <p:nvPicPr>
          <p:cNvPr id="6" name="Afbeelding 5">
            <a:extLst>
              <a:ext uri="{FF2B5EF4-FFF2-40B4-BE49-F238E27FC236}">
                <a16:creationId xmlns:a16="http://schemas.microsoft.com/office/drawing/2014/main" id="{D0408053-BC3B-46A5-86F6-8EE0C92F7B7D}"/>
              </a:ext>
            </a:extLst>
          </p:cNvPr>
          <p:cNvPicPr>
            <a:picLocks noChangeAspect="1"/>
          </p:cNvPicPr>
          <p:nvPr/>
        </p:nvPicPr>
        <p:blipFill>
          <a:blip r:embed="rId7"/>
          <a:stretch>
            <a:fillRect/>
          </a:stretch>
        </p:blipFill>
        <p:spPr>
          <a:xfrm>
            <a:off x="2843808" y="3212976"/>
            <a:ext cx="5742422" cy="2144666"/>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45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4" name="Tijdelijke aanduiding voor inhoud 3"/>
          <p:cNvSpPr>
            <a:spLocks noGrp="1"/>
          </p:cNvSpPr>
          <p:nvPr>
            <p:ph idx="1"/>
          </p:nvPr>
        </p:nvSpPr>
        <p:spPr>
          <a:xfrm>
            <a:off x="457200" y="1600201"/>
            <a:ext cx="8229600" cy="2476872"/>
          </a:xfrm>
        </p:spPr>
        <p:txBody>
          <a:bodyPr>
            <a:normAutofit fontScale="92500" lnSpcReduction="20000"/>
          </a:bodyPr>
          <a:lstStyle/>
          <a:p>
            <a:pPr marL="0" indent="0">
              <a:buNone/>
            </a:pPr>
            <a:r>
              <a:rPr lang="nl-NL" dirty="0"/>
              <a:t>Ingezoomd op draden</a:t>
            </a:r>
          </a:p>
          <a:p>
            <a:pPr marL="0" indent="0">
              <a:buNone/>
            </a:pPr>
            <a:r>
              <a:rPr lang="nl-NL" dirty="0"/>
              <a:t>Parijse variatie</a:t>
            </a:r>
          </a:p>
          <a:p>
            <a:r>
              <a:rPr lang="nl-NL" dirty="0"/>
              <a:t>netslag</a:t>
            </a:r>
          </a:p>
          <a:p>
            <a:r>
              <a:rPr lang="nl-NL" dirty="0"/>
              <a:t>omkeerslag</a:t>
            </a:r>
          </a:p>
          <a:p>
            <a:r>
              <a:rPr lang="nl-NL" dirty="0"/>
              <a:t>dubbele netslag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403648"/>
            <a:ext cx="4365104" cy="710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67" y="4077072"/>
            <a:ext cx="2348813"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4</a:t>
            </a:fld>
            <a:endParaRPr lang="nl-NL" dirty="0"/>
          </a:p>
        </p:txBody>
      </p:sp>
    </p:spTree>
    <p:extLst>
      <p:ext uri="{BB962C8B-B14F-4D97-AF65-F5344CB8AC3E}">
        <p14:creationId xmlns:p14="http://schemas.microsoft.com/office/powerpoint/2010/main" val="386610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5</a:t>
            </a:fld>
            <a:endParaRPr lang="nl-NL" dirty="0"/>
          </a:p>
        </p:txBody>
      </p:sp>
      <p:sp>
        <p:nvSpPr>
          <p:cNvPr id="3" name="Tijdelijke aanduiding voor inhoud 2"/>
          <p:cNvSpPr>
            <a:spLocks noGrp="1"/>
          </p:cNvSpPr>
          <p:nvPr>
            <p:ph idx="1"/>
          </p:nvPr>
        </p:nvSpPr>
        <p:spPr>
          <a:xfrm>
            <a:off x="457200" y="1600200"/>
            <a:ext cx="8229600" cy="5141168"/>
          </a:xfrm>
        </p:spPr>
        <p:txBody>
          <a:bodyPr>
            <a:normAutofit fontScale="92500" lnSpcReduction="10000"/>
          </a:bodyPr>
          <a:lstStyle/>
          <a:p>
            <a:pPr marL="0" indent="0">
              <a:buNone/>
            </a:pPr>
            <a:r>
              <a:rPr lang="nl-NL" dirty="0">
                <a:hlinkClick r:id="rId3"/>
              </a:rPr>
              <a:t>https://d-bl.github.io/GroundForge/help</a:t>
            </a:r>
            <a:endParaRPr lang="nl-NL" dirty="0"/>
          </a:p>
          <a:p>
            <a:r>
              <a:rPr lang="nl-NL" dirty="0"/>
              <a:t>GitHub: broncode staat online</a:t>
            </a:r>
            <a:br>
              <a:rPr lang="nl-NL" dirty="0"/>
            </a:br>
            <a:r>
              <a:rPr lang="nl-NL" dirty="0"/>
              <a:t>iedereen kan bijdragen</a:t>
            </a:r>
          </a:p>
          <a:p>
            <a:r>
              <a:rPr lang="nl-NL" dirty="0"/>
              <a:t>Intro – nl:</a:t>
            </a:r>
            <a:br>
              <a:rPr lang="nl-NL" dirty="0"/>
            </a:br>
            <a:r>
              <a:rPr lang="nl-NL" dirty="0"/>
              <a:t>deze presentatie</a:t>
            </a:r>
          </a:p>
          <a:p>
            <a:r>
              <a:rPr lang="nl-NL" dirty="0"/>
              <a:t>Contact – nl:</a:t>
            </a:r>
            <a:br>
              <a:rPr lang="nl-NL" dirty="0"/>
            </a:br>
            <a:r>
              <a:rPr lang="nl-NL" dirty="0"/>
              <a:t>webformulier</a:t>
            </a:r>
          </a:p>
          <a:p>
            <a:r>
              <a:rPr lang="nl-NL" dirty="0" err="1">
                <a:effectLst/>
              </a:rPr>
              <a:t>Site-map</a:t>
            </a:r>
            <a:r>
              <a:rPr lang="nl-NL" dirty="0">
                <a:effectLst/>
              </a:rPr>
              <a:t>:</a:t>
            </a:r>
            <a:br>
              <a:rPr lang="nl-NL" dirty="0">
                <a:effectLst/>
              </a:rPr>
            </a:br>
            <a:r>
              <a:rPr lang="nl-NL" dirty="0"/>
              <a:t>Volgende sheet</a:t>
            </a:r>
            <a:endParaRPr lang="nl-NL" dirty="0">
              <a:effectLst/>
            </a:endParaRPr>
          </a:p>
          <a:p>
            <a:pPr marL="0" indent="0">
              <a:buNone/>
            </a:pPr>
            <a:br>
              <a:rPr lang="nl-NL" dirty="0"/>
            </a:br>
            <a:endParaRPr lang="nl-NL"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7" y="2636089"/>
            <a:ext cx="2916089" cy="3582159"/>
          </a:xfrm>
          <a:prstGeom prst="rect">
            <a:avLst/>
          </a:prstGeom>
          <a:noFill/>
          <a:ln w="9525">
            <a:solidFill>
              <a:schemeClr val="tx2">
                <a:lumMod val="60000"/>
                <a:lumOff val="4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4371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780928"/>
            <a:ext cx="3384376" cy="3557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nl-NL" dirty="0"/>
              <a:t>GroundForge</a:t>
            </a:r>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6</a:t>
            </a:fld>
            <a:endParaRPr lang="nl-NL" dirty="0"/>
          </a:p>
        </p:txBody>
      </p:sp>
      <p:sp>
        <p:nvSpPr>
          <p:cNvPr id="3" name="Tijdelijke aanduiding voor inhoud 2"/>
          <p:cNvSpPr>
            <a:spLocks noGrp="1"/>
          </p:cNvSpPr>
          <p:nvPr>
            <p:ph idx="1"/>
          </p:nvPr>
        </p:nvSpPr>
        <p:spPr>
          <a:xfrm>
            <a:off x="457200" y="1600200"/>
            <a:ext cx="8229600" cy="5141168"/>
          </a:xfrm>
        </p:spPr>
        <p:txBody>
          <a:bodyPr>
            <a:normAutofit fontScale="92500" lnSpcReduction="10000"/>
          </a:bodyPr>
          <a:lstStyle/>
          <a:p>
            <a:pPr marL="0" indent="0">
              <a:buNone/>
            </a:pPr>
            <a:r>
              <a:rPr lang="nl-NL" dirty="0">
                <a:hlinkClick r:id="rId4"/>
              </a:rPr>
              <a:t>https://d-bl.github.io/GroundForge/help/Site-map</a:t>
            </a:r>
            <a:endParaRPr lang="nl-NL" dirty="0"/>
          </a:p>
          <a:p>
            <a:pPr marL="0" indent="0">
              <a:buNone/>
            </a:pPr>
            <a:r>
              <a:rPr lang="nl-NL" dirty="0">
                <a:effectLst/>
              </a:rPr>
              <a:t>Site Map = visuele inhoudsopgave</a:t>
            </a:r>
          </a:p>
          <a:p>
            <a:pPr marL="514350" indent="-457200"/>
            <a:r>
              <a:rPr lang="nl-NL" dirty="0"/>
              <a:t>Per pagina of groep pagina’s</a:t>
            </a:r>
          </a:p>
          <a:p>
            <a:pPr lvl="1">
              <a:buFontTx/>
              <a:buChar char="-"/>
            </a:pPr>
            <a:r>
              <a:rPr lang="nl-NL" dirty="0"/>
              <a:t>Belangrijkste kenmerken</a:t>
            </a:r>
            <a:br>
              <a:rPr lang="nl-NL" dirty="0"/>
            </a:br>
            <a:r>
              <a:rPr lang="nl-NL" dirty="0"/>
              <a:t>op postzegel formaat</a:t>
            </a:r>
          </a:p>
          <a:p>
            <a:pPr lvl="1">
              <a:buFontTx/>
              <a:buChar char="-"/>
            </a:pPr>
            <a:r>
              <a:rPr lang="nl-NL" dirty="0"/>
              <a:t>Link naar (voorbeeld van)</a:t>
            </a:r>
            <a:br>
              <a:rPr lang="nl-NL" dirty="0"/>
            </a:br>
            <a:r>
              <a:rPr lang="nl-NL" dirty="0"/>
              <a:t>de pagina</a:t>
            </a:r>
          </a:p>
          <a:p>
            <a:pPr marL="514350" indent="-457200"/>
            <a:r>
              <a:rPr lang="nl-NL" dirty="0"/>
              <a:t>Pijlen geven links weer</a:t>
            </a:r>
            <a:br>
              <a:rPr lang="nl-NL" dirty="0"/>
            </a:br>
            <a:r>
              <a:rPr lang="nl-NL" dirty="0"/>
              <a:t>tussen pagina’s</a:t>
            </a:r>
            <a:endParaRPr lang="nl-NL" dirty="0">
              <a:effectLst/>
            </a:endParaRPr>
          </a:p>
          <a:p>
            <a:pPr marL="0" indent="0">
              <a:buNone/>
            </a:pPr>
            <a:br>
              <a:rPr lang="nl-NL" dirty="0"/>
            </a:br>
            <a:endParaRPr lang="nl-NL" dirty="0"/>
          </a:p>
        </p:txBody>
      </p:sp>
    </p:spTree>
    <p:extLst>
      <p:ext uri="{BB962C8B-B14F-4D97-AF65-F5344CB8AC3E}">
        <p14:creationId xmlns:p14="http://schemas.microsoft.com/office/powerpoint/2010/main" val="42561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Fragmenten van de hoofdpagina (/index):</a:t>
            </a:r>
            <a:endParaRPr lang="nl-NL" dirty="0">
              <a:effectLst/>
            </a:endParaRPr>
          </a:p>
          <a:p>
            <a:pPr marL="0" indent="0">
              <a:buNone/>
            </a:pPr>
            <a:br>
              <a:rPr lang="nl-NL" dirty="0"/>
            </a:br>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48" y="2636912"/>
            <a:ext cx="8232164" cy="2486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7</a:t>
            </a:fld>
            <a:endParaRPr lang="nl-NL" dirty="0"/>
          </a:p>
        </p:txBody>
      </p:sp>
      <p:pic>
        <p:nvPicPr>
          <p:cNvPr id="4" name="Afbeelding 3">
            <a:extLst>
              <a:ext uri="{FF2B5EF4-FFF2-40B4-BE49-F238E27FC236}">
                <a16:creationId xmlns:a16="http://schemas.microsoft.com/office/drawing/2014/main" id="{E99D7F54-728D-40ED-A2AC-16D42D749EF7}"/>
              </a:ext>
            </a:extLst>
          </p:cNvPr>
          <p:cNvPicPr>
            <a:picLocks noChangeAspect="1"/>
          </p:cNvPicPr>
          <p:nvPr/>
        </p:nvPicPr>
        <p:blipFill>
          <a:blip r:embed="rId4"/>
          <a:stretch>
            <a:fillRect/>
          </a:stretch>
        </p:blipFill>
        <p:spPr>
          <a:xfrm>
            <a:off x="472480" y="5381227"/>
            <a:ext cx="2659360" cy="877023"/>
          </a:xfrm>
          <a:prstGeom prst="rect">
            <a:avLst/>
          </a:prstGeom>
        </p:spPr>
      </p:pic>
    </p:spTree>
    <p:extLst>
      <p:ext uri="{BB962C8B-B14F-4D97-AF65-F5344CB8AC3E}">
        <p14:creationId xmlns:p14="http://schemas.microsoft.com/office/powerpoint/2010/main" val="302986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4" name="Tijdelijke aanduiding voor inhoud 3"/>
          <p:cNvSpPr>
            <a:spLocks noGrp="1"/>
          </p:cNvSpPr>
          <p:nvPr>
            <p:ph idx="1"/>
          </p:nvPr>
        </p:nvSpPr>
        <p:spPr/>
        <p:txBody>
          <a:bodyPr/>
          <a:lstStyle/>
          <a:p>
            <a:pPr marL="0" indent="0">
              <a:buNone/>
            </a:pPr>
            <a:r>
              <a:rPr lang="nl-NL" dirty="0"/>
              <a:t>Variëren op voorbeelden</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2279104"/>
            <a:ext cx="74961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ep 6"/>
          <p:cNvGrpSpPr/>
          <p:nvPr/>
        </p:nvGrpSpPr>
        <p:grpSpPr>
          <a:xfrm>
            <a:off x="539552" y="3858915"/>
            <a:ext cx="3124200" cy="2667000"/>
            <a:chOff x="539552" y="3858915"/>
            <a:chExt cx="3124200" cy="2667000"/>
          </a:xfrm>
        </p:grpSpPr>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858915"/>
              <a:ext cx="31242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434" name="Picture 2" descr="Arrow, cursor, mouse, pointer icon | Icon search engi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7522" y="4725144"/>
              <a:ext cx="467271" cy="46727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jdelijke aanduiding voor dianummer 2"/>
          <p:cNvSpPr>
            <a:spLocks noGrp="1"/>
          </p:cNvSpPr>
          <p:nvPr>
            <p:ph type="sldNum" sz="quarter" idx="12"/>
          </p:nvPr>
        </p:nvSpPr>
        <p:spPr/>
        <p:txBody>
          <a:bodyPr/>
          <a:lstStyle/>
          <a:p>
            <a:fld id="{A5775961-95EC-4D4B-9423-EAE103D81E9E}" type="slidenum">
              <a:rPr lang="nl-NL" smtClean="0"/>
              <a:t>8</a:t>
            </a:fld>
            <a:endParaRPr lang="nl-NL" dirty="0"/>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733256"/>
            <a:ext cx="7576345" cy="7926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685" y="593852"/>
            <a:ext cx="1822635" cy="27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19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4" name="Tijdelijke aanduiding voor inhoud 3"/>
          <p:cNvSpPr>
            <a:spLocks noGrp="1"/>
          </p:cNvSpPr>
          <p:nvPr>
            <p:ph idx="1"/>
          </p:nvPr>
        </p:nvSpPr>
        <p:spPr>
          <a:xfrm>
            <a:off x="457200" y="1600201"/>
            <a:ext cx="8229600" cy="1108720"/>
          </a:xfrm>
        </p:spPr>
        <p:txBody>
          <a:bodyPr>
            <a:normAutofit/>
          </a:bodyPr>
          <a:lstStyle/>
          <a:p>
            <a:pPr marL="0" indent="0">
              <a:buNone/>
            </a:pPr>
            <a:r>
              <a:rPr lang="nl-NL" dirty="0"/>
              <a:t>Mix van slagen</a:t>
            </a:r>
          </a:p>
          <a:p>
            <a:pPr marL="0" indent="0">
              <a:buNone/>
            </a:pPr>
            <a:endParaRPr lang="nl-NL" dirty="0"/>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9</a:t>
            </a:fld>
            <a:endParaRPr lang="nl-NL" dirty="0"/>
          </a:p>
        </p:txBody>
      </p:sp>
      <p:grpSp>
        <p:nvGrpSpPr>
          <p:cNvPr id="6" name="Groep 5"/>
          <p:cNvGrpSpPr/>
          <p:nvPr/>
        </p:nvGrpSpPr>
        <p:grpSpPr>
          <a:xfrm>
            <a:off x="539551" y="4848359"/>
            <a:ext cx="3542938" cy="1785285"/>
            <a:chOff x="446855" y="4797944"/>
            <a:chExt cx="3542938" cy="1785285"/>
          </a:xfrm>
        </p:grpSpPr>
        <p:sp>
          <p:nvSpPr>
            <p:cNvPr id="16" name="Tijdelijke aanduiding voor inhoud 3"/>
            <p:cNvSpPr txBox="1">
              <a:spLocks/>
            </p:cNvSpPr>
            <p:nvPr/>
          </p:nvSpPr>
          <p:spPr>
            <a:xfrm>
              <a:off x="446855" y="4797944"/>
              <a:ext cx="3542938" cy="1785285"/>
            </a:xfrm>
            <a:prstGeom prst="rect">
              <a:avLst/>
            </a:prstGeom>
            <a:solidFill>
              <a:schemeClr val="bg1"/>
            </a:solidFill>
            <a:ln>
              <a:solidFill>
                <a:srgbClr val="385D8A"/>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a:t>Spiekbriefje, o.a:</a:t>
              </a:r>
            </a:p>
            <a:p>
              <a:pPr marL="0" indent="0">
                <a:buFont typeface="Arial" panose="020B0604020202020204" pitchFamily="34" charset="0"/>
                <a:buNone/>
              </a:pPr>
              <a:endParaRPr lang="nl-NL" dirty="0"/>
            </a:p>
            <a:p>
              <a:pPr marL="0" indent="0">
                <a:buFont typeface="Arial" panose="020B0604020202020204" pitchFamily="34" charset="0"/>
                <a:buNone/>
              </a:pPr>
              <a:endParaRPr lang="nl-NL" dirty="0"/>
            </a:p>
          </p:txBody>
        </p:sp>
        <p:pic>
          <p:nvPicPr>
            <p:cNvPr id="21" name="Picture 4" descr="C:\Users\Falkink\Documents\GitHub\GroundForge.wiki\stitches\ctct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8" y="5464274"/>
              <a:ext cx="706961" cy="824787"/>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2" name="Picture 5" descr="C:\Users\Falkink\Documents\GitHub\GroundForge.wiki\stitches\clcrcl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2770" y="5445223"/>
              <a:ext cx="730526" cy="919050"/>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3" name="Picture 6" descr="C:\Users\Falkink\Documents\GitHub\GroundForge.wiki\stitches\crclc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6624" y="5449985"/>
              <a:ext cx="848353" cy="895485"/>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grpSp>
      <p:sp>
        <p:nvSpPr>
          <p:cNvPr id="17" name="Tijdelijke aanduiding voor inhoud 3"/>
          <p:cNvSpPr txBox="1">
            <a:spLocks/>
          </p:cNvSpPr>
          <p:nvPr/>
        </p:nvSpPr>
        <p:spPr>
          <a:xfrm>
            <a:off x="4716016" y="4838969"/>
            <a:ext cx="3987007" cy="178528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a:t>C = cross = kruisen</a:t>
            </a:r>
          </a:p>
          <a:p>
            <a:pPr marL="0" indent="0">
              <a:buFont typeface="Arial" panose="020B0604020202020204" pitchFamily="34" charset="0"/>
              <a:buNone/>
            </a:pPr>
            <a:r>
              <a:rPr lang="nl-NL" dirty="0"/>
              <a:t>T = twist = draaien</a:t>
            </a:r>
          </a:p>
          <a:p>
            <a:pPr marL="0" indent="0">
              <a:buFont typeface="Arial" panose="020B0604020202020204" pitchFamily="34" charset="0"/>
              <a:buNone/>
            </a:pPr>
            <a:r>
              <a:rPr lang="nl-NL" dirty="0"/>
              <a:t>L = links draaien</a:t>
            </a:r>
          </a:p>
          <a:p>
            <a:pPr marL="0" indent="0">
              <a:buFont typeface="Arial" panose="020B0604020202020204" pitchFamily="34" charset="0"/>
              <a:buNone/>
            </a:pPr>
            <a:r>
              <a:rPr lang="nl-NL" dirty="0"/>
              <a:t>R = rechts draaien</a:t>
            </a:r>
          </a:p>
          <a:p>
            <a:pPr marL="0" indent="0">
              <a:buFont typeface="Arial" panose="020B0604020202020204" pitchFamily="34" charset="0"/>
              <a:buNone/>
            </a:pPr>
            <a:endParaRPr lang="nl-NL" dirty="0"/>
          </a:p>
        </p:txBody>
      </p:sp>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6" y="2229001"/>
            <a:ext cx="4015740" cy="246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1" y="2228629"/>
            <a:ext cx="4031933"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977083"/>
      </p:ext>
    </p:extLst>
  </p:cSld>
  <p:clrMapOvr>
    <a:masterClrMapping/>
  </p:clrMapOvr>
</p:sld>
</file>

<file path=ppt/theme/theme1.xml><?xml version="1.0" encoding="utf-8"?>
<a:theme xmlns:a="http://schemas.openxmlformats.org/drawingml/2006/main" name="ThemaDiBL">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2044</Words>
  <Application>Microsoft Office PowerPoint</Application>
  <PresentationFormat>Diavoorstelling (4:3)</PresentationFormat>
  <Paragraphs>349</Paragraphs>
  <Slides>22</Slides>
  <Notes>22</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22</vt:i4>
      </vt:variant>
    </vt:vector>
  </HeadingPairs>
  <TitlesOfParts>
    <vt:vector size="26" baseType="lpstr">
      <vt:lpstr>Arial</vt:lpstr>
      <vt:lpstr>Calibri</vt:lpstr>
      <vt:lpstr>Consolas</vt:lpstr>
      <vt:lpstr>ThemaDiBL</vt:lpstr>
      <vt:lpstr>GroundForge Introductie</vt:lpstr>
      <vt:lpstr>PowerPoint-presentatie</vt:lpstr>
      <vt:lpstr>PowerPoint-presentatie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2018-03-24T19:00:48Z</dcterms:created>
  <dcterms:modified xsi:type="dcterms:W3CDTF">2019-04-14T18:03:41Z</dcterms:modified>
</cp:coreProperties>
</file>