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64" r:id="rId1"/>
  </p:sldMasterIdLst>
  <p:notesMasterIdLst>
    <p:notesMasterId r:id="rId22"/>
  </p:notesMasterIdLst>
  <p:handoutMasterIdLst>
    <p:handoutMasterId r:id="rId23"/>
  </p:handoutMasterIdLst>
  <p:sldIdLst>
    <p:sldId id="256" r:id="rId2"/>
    <p:sldId id="294" r:id="rId3"/>
    <p:sldId id="295" r:id="rId4"/>
    <p:sldId id="275" r:id="rId5"/>
    <p:sldId id="284" r:id="rId6"/>
    <p:sldId id="277" r:id="rId7"/>
    <p:sldId id="272" r:id="rId8"/>
    <p:sldId id="271" r:id="rId9"/>
    <p:sldId id="259" r:id="rId10"/>
    <p:sldId id="274" r:id="rId11"/>
    <p:sldId id="288" r:id="rId12"/>
    <p:sldId id="276" r:id="rId13"/>
    <p:sldId id="261" r:id="rId14"/>
    <p:sldId id="281" r:id="rId15"/>
    <p:sldId id="293" r:id="rId16"/>
    <p:sldId id="280" r:id="rId17"/>
    <p:sldId id="266" r:id="rId18"/>
    <p:sldId id="268" r:id="rId19"/>
    <p:sldId id="290" r:id="rId20"/>
    <p:sldId id="292" r:id="rId2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7987" autoAdjust="0"/>
    <p:restoredTop sz="45742" autoAdjust="0"/>
  </p:normalViewPr>
  <p:slideViewPr>
    <p:cSldViewPr>
      <p:cViewPr>
        <p:scale>
          <a:sx n="50" d="100"/>
          <a:sy n="50" d="100"/>
        </p:scale>
        <p:origin x="-2664" y="-90"/>
      </p:cViewPr>
      <p:guideLst>
        <p:guide orient="horz" pos="2160"/>
        <p:guide pos="2880"/>
      </p:guideLst>
    </p:cSldViewPr>
  </p:slideViewPr>
  <p:outlineViewPr>
    <p:cViewPr>
      <p:scale>
        <a:sx n="33" d="100"/>
        <a:sy n="33" d="100"/>
      </p:scale>
      <p:origin x="0" y="964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12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1DB269-8995-49D8-A4B0-9411C7010620}" type="datetimeFigureOut">
              <a:rPr lang="nl-NL" smtClean="0"/>
              <a:t>24-3-2018</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672F28-A0EC-48B3-BB0C-3D70CAAE8B9E}" type="slidenum">
              <a:rPr lang="nl-NL" smtClean="0"/>
              <a:t>‹nr.›</a:t>
            </a:fld>
            <a:endParaRPr lang="nl-NL"/>
          </a:p>
        </p:txBody>
      </p:sp>
    </p:spTree>
    <p:extLst>
      <p:ext uri="{BB962C8B-B14F-4D97-AF65-F5344CB8AC3E}">
        <p14:creationId xmlns:p14="http://schemas.microsoft.com/office/powerpoint/2010/main" val="3642312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4490FB-0058-431C-B3E7-EBBA4B708E40}" type="datetimeFigureOut">
              <a:rPr lang="nl-NL" smtClean="0"/>
              <a:t>24-3-2018</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7493F-9CE3-4AD5-8254-4B462DC5112C}" type="slidenum">
              <a:rPr lang="nl-NL" smtClean="0"/>
              <a:t>‹nr.›</a:t>
            </a:fld>
            <a:endParaRPr lang="nl-NL"/>
          </a:p>
        </p:txBody>
      </p:sp>
    </p:spTree>
    <p:extLst>
      <p:ext uri="{BB962C8B-B14F-4D97-AF65-F5344CB8AC3E}">
        <p14:creationId xmlns:p14="http://schemas.microsoft.com/office/powerpoint/2010/main" val="152117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bl.github.io/GroundForge/index.html?m=-5--%0aB-C-%0a-5-5%0a5-5-;bricks;17;19;0;0&amp;s1=ct%20b1%3Dctptct%20d1%3Dctptct%20A2%3Dctpl%20C2%3Dctpr%20A4%3Dctl%20C4%3Dctr%20D1%3Dctptctt&amp;s2=&amp;s3="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lokk.nl/techniek/trollengrond.php"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www.lokk.nl/techniek/vlaandersetralie.php"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bl.github.io/GroundForge/index.html?m=B-C-%0a---5%0aC-B-%0a-5--;checker;22;9;1;0&amp;s1=ct%20A2%3Dcttct%20C4%3Dctct&amp;s2=cross%3Dctc%20twist%3Dctc&amp;s3"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github.com/d-bl/GroundForge/pull/106"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translate.google.com/#en/n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translate.reference.com/english/dutch" TargetMode="External"/><Relationship Id="rId5" Type="http://schemas.openxmlformats.org/officeDocument/2006/relationships/hyperlink" Target="https://www.collinsdictionary.com/translator" TargetMode="External"/><Relationship Id="rId4" Type="http://schemas.openxmlformats.org/officeDocument/2006/relationships/hyperlink" Target="https://www.bing.com/translato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bl.github.io/GroundForge/help/Choose-Stitch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nl-NL" dirty="0" smtClean="0"/>
          </a:p>
          <a:p>
            <a:endParaRPr lang="nl-NL" dirty="0" smtClean="0"/>
          </a:p>
          <a:p>
            <a:endParaRPr lang="nl-NL" i="1" dirty="0" smtClean="0"/>
          </a:p>
          <a:p>
            <a:endParaRPr lang="nl-NL" baseline="0" dirty="0" smtClean="0"/>
          </a:p>
          <a:p>
            <a:endParaRPr lang="nl-NL" baseline="0"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a:t>
            </a:fld>
            <a:endParaRPr lang="nl-NL"/>
          </a:p>
        </p:txBody>
      </p:sp>
    </p:spTree>
    <p:extLst>
      <p:ext uri="{BB962C8B-B14F-4D97-AF65-F5344CB8AC3E}">
        <p14:creationId xmlns:p14="http://schemas.microsoft.com/office/powerpoint/2010/main" val="221269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i="1" dirty="0" smtClean="0"/>
              <a:t>A Lace Guide for Makers and Collectors</a:t>
            </a:r>
            <a:r>
              <a:rPr lang="en-US" dirty="0" smtClean="0"/>
              <a:t> door Gertrude Whiting</a:t>
            </a:r>
          </a:p>
          <a:p>
            <a:r>
              <a:rPr lang="en-US" baseline="0" dirty="0" smtClean="0">
                <a:effectLst/>
              </a:rPr>
              <a:t>Kant </a:t>
            </a:r>
            <a:r>
              <a:rPr lang="en-US" baseline="0" dirty="0" err="1" smtClean="0">
                <a:effectLst/>
              </a:rPr>
              <a:t>gids</a:t>
            </a:r>
            <a:r>
              <a:rPr lang="en-US" baseline="0" dirty="0" smtClean="0">
                <a:effectLst/>
              </a:rPr>
              <a:t> </a:t>
            </a:r>
            <a:r>
              <a:rPr lang="en-US" baseline="0" dirty="0" err="1" smtClean="0">
                <a:effectLst/>
              </a:rPr>
              <a:t>voor</a:t>
            </a:r>
            <a:r>
              <a:rPr lang="en-US" baseline="0" dirty="0" smtClean="0">
                <a:effectLst/>
              </a:rPr>
              <a:t> makers en </a:t>
            </a:r>
            <a:r>
              <a:rPr lang="en-US" baseline="0" dirty="0" err="1" smtClean="0">
                <a:effectLst/>
              </a:rPr>
              <a:t>verzamelaars</a:t>
            </a:r>
            <a:r>
              <a:rPr lang="en-US" baseline="0" dirty="0" smtClean="0">
                <a:effectLst/>
              </a:rPr>
              <a:t>.</a:t>
            </a:r>
            <a:endParaRPr lang="nl-NL" baseline="0" dirty="0" smtClean="0">
              <a:effectLst/>
            </a:endParaRPr>
          </a:p>
          <a:p>
            <a:endParaRPr lang="nl-NL" baseline="0" dirty="0" smtClean="0">
              <a:effectLst/>
            </a:endParaRPr>
          </a:p>
          <a:p>
            <a:r>
              <a:rPr lang="nl-NL" baseline="0" dirty="0" smtClean="0">
                <a:effectLst/>
              </a:rPr>
              <a:t>In diverse online archieven beschikbaar</a:t>
            </a:r>
          </a:p>
          <a:p>
            <a:endParaRPr lang="nl-NL" baseline="0" dirty="0" smtClean="0">
              <a:effectLst/>
            </a:endParaRPr>
          </a:p>
          <a:p>
            <a:r>
              <a:rPr lang="nl-NL" baseline="0" dirty="0" smtClean="0">
                <a:effectLst/>
              </a:rPr>
              <a:t>Niet alle gronden kunnen met </a:t>
            </a:r>
            <a:r>
              <a:rPr lang="nl-NL" baseline="0" dirty="0" err="1" smtClean="0">
                <a:effectLst/>
              </a:rPr>
              <a:t>GroundForge</a:t>
            </a:r>
            <a:endParaRPr lang="nl-NL" baseline="0" dirty="0" smtClean="0">
              <a:effectLst/>
            </a:endParaRPr>
          </a:p>
          <a:p>
            <a:r>
              <a:rPr lang="nl-NL" baseline="0" dirty="0" smtClean="0">
                <a:effectLst/>
              </a:rPr>
              <a:t>Bijvoorbeeld wegens aanhaken of oneven aantallen draden per slag</a:t>
            </a:r>
          </a:p>
          <a:p>
            <a:endParaRPr lang="nl-NL" baseline="0" dirty="0" smtClean="0">
              <a:effectLst/>
            </a:endParaRPr>
          </a:p>
          <a:p>
            <a:r>
              <a:rPr lang="nl-NL" b="1" baseline="0" dirty="0" smtClean="0">
                <a:effectLst/>
              </a:rPr>
              <a:t>Bruggetje</a:t>
            </a:r>
          </a:p>
          <a:p>
            <a:r>
              <a:rPr lang="nl-NL" baseline="0" dirty="0" smtClean="0">
                <a:effectLst/>
              </a:rPr>
              <a:t>Laten we een blokje onder de loep nemen</a:t>
            </a:r>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10</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11</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aseline="0" dirty="0" smtClean="0">
                <a:effectLst/>
              </a:rPr>
              <a:t>Gebaseerd op tussenresultaten van promotie onderzoek door </a:t>
            </a:r>
            <a:r>
              <a:rPr lang="nl-NL" baseline="0" dirty="0" err="1" smtClean="0">
                <a:effectLst/>
              </a:rPr>
              <a:t>Veronika</a:t>
            </a:r>
            <a:r>
              <a:rPr lang="nl-NL" baseline="0" dirty="0" smtClean="0">
                <a:effectLst/>
              </a:rPr>
              <a:t> Irvine (CA)</a:t>
            </a:r>
          </a:p>
          <a:p>
            <a:endParaRPr lang="nl-NL" baseline="0" dirty="0" smtClean="0">
              <a:effectLst/>
            </a:endParaRPr>
          </a:p>
          <a:p>
            <a:r>
              <a:rPr lang="nl-NL" baseline="0" dirty="0" err="1" smtClean="0">
                <a:effectLst/>
              </a:rPr>
              <a:t>GroundForge</a:t>
            </a:r>
            <a:r>
              <a:rPr lang="nl-NL" baseline="0" dirty="0" smtClean="0">
                <a:effectLst/>
              </a:rPr>
              <a:t> maakt de gaten in de schema’s zo rond mogelijk</a:t>
            </a:r>
          </a:p>
          <a:p>
            <a:r>
              <a:rPr lang="nl-NL" dirty="0" smtClean="0"/>
              <a:t>Er kunnen meerdere computer gegenereerde gronden bij een diagram horen</a:t>
            </a:r>
          </a:p>
          <a:p>
            <a:r>
              <a:rPr lang="nl-NL" baseline="0" dirty="0" smtClean="0">
                <a:effectLst/>
              </a:rPr>
              <a:t>Een</a:t>
            </a:r>
            <a:r>
              <a:rPr lang="nl-NL" dirty="0" smtClean="0">
                <a:effectLst/>
              </a:rPr>
              <a:t> animatie in de help pagina’s laat de transformatie van de ene variant naar de andere zien.</a:t>
            </a:r>
            <a:endParaRPr lang="nl-NL" baseline="0" dirty="0" smtClean="0">
              <a:effectLst/>
            </a:endParaRPr>
          </a:p>
          <a:p>
            <a:endParaRPr lang="nl-NL" dirty="0"/>
          </a:p>
          <a:p>
            <a:pPr marL="0" marR="0" indent="0" algn="l" defTabSz="914400" rtl="0" eaLnBrk="1" fontAlgn="auto" latinLnBrk="0" hangingPunct="1">
              <a:lnSpc>
                <a:spcPct val="100000"/>
              </a:lnSpc>
              <a:spcBef>
                <a:spcPts val="0"/>
              </a:spcBef>
              <a:spcAft>
                <a:spcPts val="0"/>
              </a:spcAft>
              <a:buClrTx/>
              <a:buSzTx/>
              <a:buFontTx/>
              <a:buNone/>
              <a:tabLst/>
              <a:defRPr/>
            </a:pPr>
            <a:r>
              <a:rPr lang="nl-NL" b="1" baseline="0" dirty="0" smtClean="0">
                <a:effectLst/>
              </a:rPr>
              <a:t>Bruggetje</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Kiezen</a:t>
            </a:r>
            <a:r>
              <a:rPr lang="nl-NL" dirty="0" smtClean="0">
                <a:effectLst/>
              </a:rPr>
              <a:t> we </a:t>
            </a:r>
            <a:r>
              <a:rPr lang="nl-NL" baseline="0" dirty="0" smtClean="0">
                <a:effectLst/>
              </a:rPr>
              <a:t>de Parijse grond</a:t>
            </a: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Dan krijgen we enkele varianten met een vierkast raster</a:t>
            </a:r>
            <a:endParaRPr lang="nl-NL"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i="1" strike="noStrike" baseline="0" dirty="0" smtClean="0">
                <a:effectLst/>
              </a:rPr>
              <a:t>Vraag en </a:t>
            </a:r>
            <a:r>
              <a:rPr lang="nl-NL" i="1" strike="noStrike" baseline="0" dirty="0" smtClean="0">
                <a:effectLst/>
              </a:rPr>
              <a:t>antwoord:</a:t>
            </a:r>
            <a:endParaRPr lang="nl-NL" i="1" strike="noStrike" baseline="0" dirty="0" smtClean="0">
              <a:effectLst/>
            </a:endParaRPr>
          </a:p>
          <a:p>
            <a:r>
              <a:rPr lang="nl-NL" i="1" strike="noStrike" baseline="0" dirty="0" smtClean="0">
                <a:effectLst/>
              </a:rPr>
              <a:t>Hoeveel </a:t>
            </a:r>
            <a:r>
              <a:rPr lang="nl-NL" i="1" strike="noStrike" baseline="0" dirty="0" smtClean="0">
                <a:effectLst/>
              </a:rPr>
              <a:t>voorbeelden zijn er?</a:t>
            </a:r>
          </a:p>
          <a:p>
            <a:endParaRPr lang="nl-NL" i="1" strike="noStrike" baseline="0" dirty="0" smtClean="0">
              <a:effectLst/>
            </a:endParaRPr>
          </a:p>
          <a:p>
            <a:r>
              <a:rPr lang="nl-NL" i="1" strike="noStrike" baseline="0" dirty="0" smtClean="0">
                <a:effectLst/>
              </a:rPr>
              <a:t>374 paardiagrammen, gebaseerd op</a:t>
            </a:r>
          </a:p>
          <a:p>
            <a:pPr marL="0" marR="0" indent="0" algn="l" defTabSz="914400" rtl="0" eaLnBrk="1" fontAlgn="auto" latinLnBrk="0" hangingPunct="1">
              <a:lnSpc>
                <a:spcPct val="100000"/>
              </a:lnSpc>
              <a:spcBef>
                <a:spcPts val="0"/>
              </a:spcBef>
              <a:spcAft>
                <a:spcPts val="0"/>
              </a:spcAft>
              <a:buClrTx/>
              <a:buSzTx/>
              <a:buFontTx/>
              <a:buNone/>
              <a:tabLst/>
              <a:defRPr/>
            </a:pPr>
            <a:r>
              <a:rPr lang="nl-NL" i="1" strike="noStrike" baseline="0" dirty="0" smtClean="0">
                <a:effectLst/>
              </a:rPr>
              <a:t>449 computer gegenereerde diagrammen.</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12</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Zwarte gegevens worden ingevuld op </a:t>
            </a:r>
            <a:r>
              <a:rPr lang="nl-NL" baseline="0" dirty="0" smtClean="0">
                <a:effectLst/>
              </a:rPr>
              <a:t>de hoofdpagina </a:t>
            </a:r>
            <a:r>
              <a:rPr lang="nl-NL" baseline="0" dirty="0" smtClean="0">
                <a:effectLst/>
              </a:rPr>
              <a:t>waar je slagen kunt kiezen</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Downloaden en </a:t>
            </a:r>
            <a:r>
              <a:rPr lang="nl-NL" baseline="0" dirty="0" err="1" smtClean="0">
                <a:effectLst/>
              </a:rPr>
              <a:t>nabewerken</a:t>
            </a:r>
            <a:r>
              <a:rPr lang="nl-NL" baseline="0" dirty="0" smtClean="0">
                <a:effectLst/>
              </a:rPr>
              <a:t> met een SVG editor, of natekenen en evt. op een of andere manier vervormen</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Voor de gewenste kantbrief</a:t>
            </a:r>
          </a:p>
          <a:p>
            <a:pPr marL="0" marR="0" indent="0" algn="l" defTabSz="914400" rtl="0" eaLnBrk="1" fontAlgn="auto" latinLnBrk="0" hangingPunct="1">
              <a:lnSpc>
                <a:spcPct val="100000"/>
              </a:lnSpc>
              <a:spcBef>
                <a:spcPts val="0"/>
              </a:spcBef>
              <a:spcAft>
                <a:spcPts val="0"/>
              </a:spcAft>
              <a:buClrTx/>
              <a:buSzTx/>
              <a:buFontTx/>
              <a:buNone/>
              <a:tabLst/>
              <a:defRPr/>
            </a:pPr>
            <a:endParaRPr lang="nl-NL"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b="1" dirty="0" smtClean="0"/>
              <a:t>Bruggetje</a:t>
            </a:r>
            <a:r>
              <a:rPr lang="nl-NL"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effectLst/>
              </a:rPr>
              <a:t>We zoomen verder in op het uitgelichte rapport van het rechter patroon</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13</a:t>
            </a:fld>
            <a:endParaRPr lang="nl-NL"/>
          </a:p>
        </p:txBody>
      </p:sp>
    </p:spTree>
    <p:extLst>
      <p:ext uri="{BB962C8B-B14F-4D97-AF65-F5344CB8AC3E}">
        <p14:creationId xmlns:p14="http://schemas.microsoft.com/office/powerpoint/2010/main" val="4263791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Kantbrief: wat je geplastificeerd</a:t>
            </a:r>
            <a:r>
              <a:rPr lang="nl-NL" baseline="0" dirty="0" smtClean="0">
                <a:effectLst/>
              </a:rPr>
              <a:t> op je kussen prikt.</a:t>
            </a:r>
            <a:endParaRPr lang="nl-NL" dirty="0" smtClean="0">
              <a:effectLst/>
            </a:endParaRPr>
          </a:p>
          <a:p>
            <a:endParaRPr lang="nl-NL" dirty="0" smtClean="0">
              <a:effectLst/>
            </a:endParaRPr>
          </a:p>
          <a:p>
            <a:r>
              <a:rPr lang="nl-NL" dirty="0" smtClean="0">
                <a:effectLst/>
              </a:rPr>
              <a:t>Bovenste rij afbeeldingen wat </a:t>
            </a:r>
            <a:r>
              <a:rPr lang="nl-NL" dirty="0" smtClean="0">
                <a:effectLst/>
              </a:rPr>
              <a:t>je</a:t>
            </a:r>
            <a:r>
              <a:rPr lang="nl-NL" baseline="0" dirty="0" smtClean="0">
                <a:effectLst/>
              </a:rPr>
              <a:t> van </a:t>
            </a:r>
            <a:r>
              <a:rPr lang="nl-NL" baseline="0" dirty="0" err="1" smtClean="0">
                <a:effectLst/>
              </a:rPr>
              <a:t>GroundForge</a:t>
            </a:r>
            <a:r>
              <a:rPr lang="nl-NL" baseline="0" dirty="0" smtClean="0">
                <a:effectLst/>
              </a:rPr>
              <a:t> </a:t>
            </a:r>
            <a:r>
              <a:rPr lang="nl-NL" baseline="0" dirty="0" smtClean="0">
                <a:effectLst/>
              </a:rPr>
              <a:t>krijgt.</a:t>
            </a:r>
            <a:endParaRPr lang="nl-NL" baseline="0" dirty="0" smtClean="0">
              <a:effectLst/>
            </a:endParaRPr>
          </a:p>
          <a:p>
            <a:r>
              <a:rPr lang="nl-NL" baseline="0" dirty="0" smtClean="0">
                <a:effectLst/>
              </a:rPr>
              <a:t>Er telkens onder </a:t>
            </a:r>
            <a:r>
              <a:rPr lang="nl-NL" baseline="0" dirty="0" smtClean="0">
                <a:effectLst/>
              </a:rPr>
              <a:t>wat je misschien wilt hebben, of een </a:t>
            </a:r>
            <a:r>
              <a:rPr lang="nl-NL" baseline="0" dirty="0" smtClean="0">
                <a:effectLst/>
              </a:rPr>
              <a:t>tussenstap.</a:t>
            </a:r>
            <a:endParaRPr lang="nl-NL" baseline="0" dirty="0" smtClean="0">
              <a:effectLst/>
            </a:endParaRPr>
          </a:p>
          <a:p>
            <a:r>
              <a:rPr lang="nl-NL" baseline="0" dirty="0" smtClean="0">
                <a:effectLst/>
              </a:rPr>
              <a:t>Linksonder als in: Kant uit Vlaanderen en ‘s Gravenmoer.</a:t>
            </a:r>
          </a:p>
          <a:p>
            <a:endParaRPr lang="nl-NL" baseline="0" dirty="0" smtClean="0">
              <a:effectLst/>
            </a:endParaRPr>
          </a:p>
          <a:p>
            <a:r>
              <a:rPr lang="nl-NL" i="1" baseline="0" dirty="0" smtClean="0">
                <a:effectLst/>
              </a:rPr>
              <a:t>Afbeelding gemaakt met:</a:t>
            </a:r>
          </a:p>
          <a:p>
            <a:endParaRPr lang="nl-NL" i="1"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hlinkClick r:id="rId3"/>
              </a:rPr>
              <a:t>https://d-bl.github.io/GroundForge/index.html?m=-5--%0AB-C-%0A-5-5%0A5-5-%3Bbricks%3B17%3B19%3B0%3B0&amp;s1=ct b1%3Dctptct d1%3Dctptct A2%3Dctpl C2%3Dctpr A4%3Dctl C4%3Dctr D1%3Dctptctt&amp;s2=&amp;s3=</a:t>
            </a:r>
            <a:endParaRPr lang="nl-NL" dirty="0" smtClean="0"/>
          </a:p>
          <a:p>
            <a:endParaRPr lang="nl-NL" i="1" baseline="0" dirty="0" smtClean="0">
              <a:effectLst/>
            </a:endParaRPr>
          </a:p>
          <a:p>
            <a:r>
              <a:rPr lang="nl-NL" i="1" baseline="0" dirty="0" err="1" smtClean="0">
                <a:effectLst/>
              </a:rPr>
              <a:t>Brick</a:t>
            </a:r>
            <a:r>
              <a:rPr lang="nl-NL" i="1" baseline="0" dirty="0" smtClean="0">
                <a:effectLst/>
              </a:rPr>
              <a:t> (baksteen)</a:t>
            </a:r>
          </a:p>
          <a:p>
            <a:r>
              <a:rPr lang="nl-NL" i="0" dirty="0" smtClean="0">
                <a:effectLst/>
                <a:latin typeface="Consolas" panose="020B0609020204030204" pitchFamily="49" charset="0"/>
                <a:cs typeface="Consolas" panose="020B0609020204030204" pitchFamily="49" charset="0"/>
              </a:rPr>
              <a:t>-5--</a:t>
            </a:r>
          </a:p>
          <a:p>
            <a:r>
              <a:rPr lang="nl-NL" i="0" dirty="0" smtClean="0">
                <a:effectLst/>
                <a:latin typeface="Consolas" panose="020B0609020204030204" pitchFamily="49" charset="0"/>
                <a:cs typeface="Consolas" panose="020B0609020204030204" pitchFamily="49" charset="0"/>
              </a:rPr>
              <a:t>B-C-</a:t>
            </a:r>
          </a:p>
          <a:p>
            <a:r>
              <a:rPr lang="nl-NL" i="0" dirty="0" smtClean="0">
                <a:effectLst/>
                <a:latin typeface="Consolas" panose="020B0609020204030204" pitchFamily="49" charset="0"/>
                <a:cs typeface="Consolas" panose="020B0609020204030204" pitchFamily="49" charset="0"/>
              </a:rPr>
              <a:t>-5-5</a:t>
            </a:r>
          </a:p>
          <a:p>
            <a:r>
              <a:rPr lang="nl-NL" i="0" dirty="0" smtClean="0">
                <a:effectLst/>
                <a:latin typeface="Consolas" panose="020B0609020204030204" pitchFamily="49" charset="0"/>
                <a:cs typeface="Consolas" panose="020B0609020204030204" pitchFamily="49" charset="0"/>
              </a:rPr>
              <a:t>5-5-</a:t>
            </a:r>
          </a:p>
          <a:p>
            <a:endParaRPr lang="nl-NL" i="1" dirty="0" smtClean="0">
              <a:effectLst/>
            </a:endParaRPr>
          </a:p>
          <a:p>
            <a:r>
              <a:rPr lang="nl-NL" i="1" dirty="0" smtClean="0">
                <a:effectLst/>
              </a:rPr>
              <a:t>Slagen: </a:t>
            </a:r>
            <a:r>
              <a:rPr lang="nl-NL" i="1" dirty="0" err="1" smtClean="0">
                <a:effectLst/>
              </a:rPr>
              <a:t>ct</a:t>
            </a:r>
            <a:r>
              <a:rPr lang="nl-NL" i="1" dirty="0" smtClean="0">
                <a:effectLst/>
              </a:rPr>
              <a:t> b1=</a:t>
            </a:r>
            <a:r>
              <a:rPr lang="nl-NL" i="1" dirty="0" err="1" smtClean="0">
                <a:effectLst/>
              </a:rPr>
              <a:t>ctptct</a:t>
            </a:r>
            <a:r>
              <a:rPr lang="nl-NL" i="1" dirty="0" smtClean="0">
                <a:effectLst/>
              </a:rPr>
              <a:t> d1=</a:t>
            </a:r>
            <a:r>
              <a:rPr lang="nl-NL" i="1" dirty="0" err="1" smtClean="0">
                <a:effectLst/>
              </a:rPr>
              <a:t>ctptct</a:t>
            </a:r>
            <a:r>
              <a:rPr lang="nl-NL" i="1" dirty="0" smtClean="0">
                <a:effectLst/>
              </a:rPr>
              <a:t> A2=</a:t>
            </a:r>
            <a:r>
              <a:rPr lang="nl-NL" i="1" dirty="0" err="1" smtClean="0">
                <a:effectLst/>
              </a:rPr>
              <a:t>ctpl</a:t>
            </a:r>
            <a:r>
              <a:rPr lang="nl-NL" i="1" dirty="0" smtClean="0">
                <a:effectLst/>
              </a:rPr>
              <a:t> C2=</a:t>
            </a:r>
            <a:r>
              <a:rPr lang="nl-NL" i="1" dirty="0" err="1" smtClean="0">
                <a:effectLst/>
              </a:rPr>
              <a:t>ctpr</a:t>
            </a:r>
            <a:r>
              <a:rPr lang="nl-NL" i="1" dirty="0" smtClean="0">
                <a:effectLst/>
              </a:rPr>
              <a:t> A4=</a:t>
            </a:r>
            <a:r>
              <a:rPr lang="nl-NL" i="1" dirty="0" err="1" smtClean="0">
                <a:effectLst/>
              </a:rPr>
              <a:t>ctl</a:t>
            </a:r>
            <a:r>
              <a:rPr lang="nl-NL" i="1" dirty="0" smtClean="0">
                <a:effectLst/>
              </a:rPr>
              <a:t> C4=ctr D1=</a:t>
            </a:r>
            <a:r>
              <a:rPr lang="nl-NL" i="1" dirty="0" err="1" smtClean="0">
                <a:effectLst/>
              </a:rPr>
              <a:t>ctptctt</a:t>
            </a:r>
            <a:endParaRPr lang="nl-NL" i="1" dirty="0" smtClean="0">
              <a:effectLst/>
            </a:endParaRPr>
          </a:p>
          <a:p>
            <a:r>
              <a:rPr lang="nl-NL" i="1" dirty="0" smtClean="0">
                <a:effectLst/>
              </a:rPr>
              <a:t>Alle draden zwart, 7 en 10 rood</a:t>
            </a:r>
          </a:p>
          <a:p>
            <a:r>
              <a:rPr lang="nl-NL" i="1" baseline="0" dirty="0" smtClean="0">
                <a:effectLst/>
              </a:rPr>
              <a:t>Probeer ook eens een dubbelle  </a:t>
            </a:r>
            <a:r>
              <a:rPr lang="nl-NL" i="1" baseline="0" dirty="0" err="1" smtClean="0">
                <a:effectLst/>
              </a:rPr>
              <a:t>netslag</a:t>
            </a:r>
            <a:r>
              <a:rPr lang="nl-NL" i="1" baseline="0" dirty="0" smtClean="0">
                <a:effectLst/>
              </a:rPr>
              <a:t> of omkeerslag in het midden</a:t>
            </a:r>
          </a:p>
          <a:p>
            <a:r>
              <a:rPr lang="nl-NL" i="1" baseline="0" dirty="0" smtClean="0">
                <a:effectLst/>
              </a:rPr>
              <a:t>C=cross=kruisen, t=twist=draaien, p=pin=speld.</a:t>
            </a:r>
            <a:r>
              <a:rPr lang="nl-NL" i="1" dirty="0" smtClean="0">
                <a:effectLst/>
              </a:rPr>
              <a:t> </a:t>
            </a:r>
            <a:r>
              <a:rPr lang="nl-NL" i="1" baseline="0" dirty="0" smtClean="0">
                <a:effectLst/>
              </a:rPr>
              <a:t>Meestal gaan spelden niet zo goed.</a:t>
            </a:r>
          </a:p>
          <a:p>
            <a:endParaRPr lang="nl-NL" i="1"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14</a:t>
            </a:fld>
            <a:endParaRPr lang="nl-NL"/>
          </a:p>
        </p:txBody>
      </p:sp>
    </p:spTree>
    <p:extLst>
      <p:ext uri="{BB962C8B-B14F-4D97-AF65-F5344CB8AC3E}">
        <p14:creationId xmlns:p14="http://schemas.microsoft.com/office/powerpoint/2010/main" val="4263791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Concept</a:t>
            </a:r>
            <a:r>
              <a:rPr lang="nl-NL" baseline="0" dirty="0" smtClean="0">
                <a:effectLst/>
              </a:rPr>
              <a:t> downloaden voor SVG editor (</a:t>
            </a:r>
            <a:r>
              <a:rPr lang="nl-NL" baseline="0" dirty="0" err="1" smtClean="0">
                <a:effectLst/>
              </a:rPr>
              <a:t>CorelDraw</a:t>
            </a:r>
            <a:r>
              <a:rPr lang="nl-NL" baseline="0" dirty="0" smtClean="0">
                <a:effectLst/>
              </a:rPr>
              <a:t> </a:t>
            </a:r>
            <a:r>
              <a:rPr lang="nl-NL" dirty="0" smtClean="0"/>
              <a:t>💰 </a:t>
            </a:r>
            <a:r>
              <a:rPr lang="nl-NL" baseline="0" dirty="0" smtClean="0">
                <a:effectLst/>
              </a:rPr>
              <a:t>, Adobe Illustrator</a:t>
            </a:r>
            <a:r>
              <a:rPr lang="nl-NL" dirty="0" smtClean="0"/>
              <a:t>💰, </a:t>
            </a:r>
            <a:r>
              <a:rPr lang="nl-NL" baseline="0" dirty="0" err="1" smtClean="0">
                <a:effectLst/>
              </a:rPr>
              <a:t>InkScape</a:t>
            </a:r>
            <a:r>
              <a:rPr lang="nl-NL" baseline="0" dirty="0" smtClean="0">
                <a:effectLst/>
              </a:rPr>
              <a:t>)</a:t>
            </a:r>
            <a:endParaRPr lang="nl-NL" dirty="0" smtClean="0">
              <a:effectLst/>
            </a:endParaRPr>
          </a:p>
          <a:p>
            <a:r>
              <a:rPr lang="nl-NL" dirty="0" err="1" smtClean="0">
                <a:effectLst/>
              </a:rPr>
              <a:t>Knipling</a:t>
            </a:r>
            <a:r>
              <a:rPr lang="nl-NL" dirty="0" smtClean="0">
                <a:effectLst/>
              </a:rPr>
              <a:t>/Lace</a:t>
            </a:r>
            <a:r>
              <a:rPr lang="nl-NL" sz="1400" baseline="30000" dirty="0" smtClean="0">
                <a:effectLst/>
              </a:rPr>
              <a:t>8</a:t>
            </a:r>
            <a:r>
              <a:rPr lang="nl-NL" sz="1400" dirty="0" smtClean="0">
                <a:effectLst/>
              </a:rPr>
              <a:t>/</a:t>
            </a:r>
            <a:r>
              <a:rPr lang="nl-NL" dirty="0" err="1" smtClean="0">
                <a:effectLst/>
              </a:rPr>
              <a:t>Lace</a:t>
            </a:r>
            <a:r>
              <a:rPr lang="nl-NL" sz="1200" baseline="30000" dirty="0" err="1" smtClean="0">
                <a:effectLst/>
              </a:rPr>
              <a:t>X</a:t>
            </a:r>
            <a:r>
              <a:rPr lang="nl-NL" sz="1200" baseline="30000" dirty="0" smtClean="0">
                <a:effectLst/>
              </a:rPr>
              <a:t>-RP</a:t>
            </a:r>
            <a:r>
              <a:rPr lang="nl-NL" dirty="0" smtClean="0">
                <a:effectLst/>
              </a:rPr>
              <a:t> begrijpen de download niet: 1 rapport natekenen</a:t>
            </a:r>
          </a:p>
          <a:p>
            <a:r>
              <a:rPr lang="nl-NL" dirty="0" smtClean="0">
                <a:effectLst/>
              </a:rPr>
              <a:t>Kleuren helpen</a:t>
            </a:r>
            <a:r>
              <a:rPr lang="nl-NL" baseline="0" dirty="0" smtClean="0">
                <a:effectLst/>
              </a:rPr>
              <a:t> meerdere rapporten aan elkaar plakken</a:t>
            </a:r>
          </a:p>
          <a:p>
            <a:endParaRPr lang="nl-NL" dirty="0" smtClean="0"/>
          </a:p>
          <a:p>
            <a:r>
              <a:rPr lang="nl-NL" dirty="0" smtClean="0"/>
              <a:t>Je kunt ook kruispunten verplaatsen.</a:t>
            </a:r>
          </a:p>
          <a:p>
            <a:r>
              <a:rPr lang="nl-NL" dirty="0" smtClean="0">
                <a:effectLst/>
              </a:rPr>
              <a:t>Zelfde kleuren </a:t>
            </a:r>
            <a:r>
              <a:rPr lang="nl-NL" dirty="0" smtClean="0">
                <a:effectLst/>
                <a:sym typeface="Wingdings" panose="05000000000000000000" pitchFamily="2" charset="2"/>
              </a:rPr>
              <a:t> zelfde verplaatsing</a:t>
            </a:r>
            <a:r>
              <a:rPr lang="nl-NL" dirty="0" smtClean="0">
                <a:effectLst/>
              </a:rPr>
              <a:t> </a:t>
            </a:r>
          </a:p>
          <a:p>
            <a:r>
              <a:rPr lang="nl-NL" dirty="0" smtClean="0">
                <a:effectLst/>
              </a:rPr>
              <a:t>Het donkerblauwe bolletje rechtsboven zit ook midden-onder</a:t>
            </a:r>
          </a:p>
          <a:p>
            <a:r>
              <a:rPr lang="nl-NL" dirty="0" smtClean="0">
                <a:effectLst/>
              </a:rPr>
              <a:t> en kan daardoor hooguit een half hokje verschuiven.</a:t>
            </a:r>
          </a:p>
          <a:p>
            <a:endParaRPr lang="nl-NL" baseline="0" dirty="0" smtClean="0">
              <a:effectLst/>
            </a:endParaRPr>
          </a:p>
          <a:p>
            <a:r>
              <a:rPr lang="nl-NL" baseline="0" dirty="0" smtClean="0">
                <a:effectLst/>
              </a:rPr>
              <a:t>Met promotieonderzoek alle(?) combinaties tot 4x4 opgezocht</a:t>
            </a:r>
          </a:p>
          <a:p>
            <a:r>
              <a:rPr lang="nl-NL" dirty="0" smtClean="0">
                <a:effectLst/>
                <a:sym typeface="Wingdings" panose="05000000000000000000" pitchFamily="2" charset="2"/>
              </a:rPr>
              <a:t> enkele</a:t>
            </a:r>
            <a:r>
              <a:rPr lang="nl-NL" baseline="0" dirty="0" smtClean="0">
                <a:effectLst/>
              </a:rPr>
              <a:t> </a:t>
            </a:r>
            <a:r>
              <a:rPr lang="nl-NL" dirty="0" smtClean="0"/>
              <a:t>honderden rondgetrokken </a:t>
            </a:r>
            <a:r>
              <a:rPr lang="nl-NL" dirty="0" err="1" smtClean="0"/>
              <a:t>tesselace</a:t>
            </a:r>
            <a:r>
              <a:rPr lang="nl-NL" baseline="0" dirty="0" smtClean="0"/>
              <a:t> </a:t>
            </a:r>
            <a:r>
              <a:rPr lang="nl-NL" dirty="0" smtClean="0"/>
              <a:t>diagrammen</a:t>
            </a:r>
          </a:p>
          <a:p>
            <a:r>
              <a:rPr lang="nl-NL" dirty="0" smtClean="0"/>
              <a:t>5x4: zo veel dat je met een 1 sec per stuk minstens een dag bezig</a:t>
            </a:r>
            <a:r>
              <a:rPr lang="nl-NL" baseline="0" dirty="0" smtClean="0"/>
              <a:t> bent,</a:t>
            </a:r>
          </a:p>
          <a:p>
            <a:r>
              <a:rPr lang="nl-NL" baseline="0" dirty="0" smtClean="0"/>
              <a:t> veel daarvan is meer van bijna hetzelfde</a:t>
            </a:r>
            <a:endParaRPr lang="nl-NL" dirty="0" smtClean="0"/>
          </a:p>
          <a:p>
            <a:endParaRPr lang="nl-NL" dirty="0" smtClean="0"/>
          </a:p>
          <a:p>
            <a:r>
              <a:rPr lang="nl-NL" dirty="0" smtClean="0"/>
              <a:t>Binche gronden passen niet in 4x4,</a:t>
            </a:r>
            <a:r>
              <a:rPr lang="nl-NL" baseline="0" dirty="0" smtClean="0"/>
              <a:t> d</a:t>
            </a:r>
            <a:r>
              <a:rPr lang="nl-NL" baseline="0" dirty="0" smtClean="0">
                <a:effectLst/>
              </a:rPr>
              <a:t>ie kun je wel zelf maken</a:t>
            </a:r>
          </a:p>
          <a:p>
            <a:r>
              <a:rPr lang="nl-NL" baseline="0" dirty="0" smtClean="0">
                <a:effectLst/>
              </a:rPr>
              <a:t>Spiekbriefje in de handleiding (toegepast in MAE-</a:t>
            </a:r>
            <a:r>
              <a:rPr lang="nl-NL" baseline="0" dirty="0" err="1" smtClean="0">
                <a:effectLst/>
              </a:rPr>
              <a:t>gf</a:t>
            </a:r>
            <a:r>
              <a:rPr lang="nl-NL" baseline="0" dirty="0" smtClean="0">
                <a:effectLst/>
              </a:rPr>
              <a:t> en </a:t>
            </a:r>
            <a:r>
              <a:rPr lang="nl-NL" baseline="0" dirty="0" err="1" smtClean="0">
                <a:effectLst/>
              </a:rPr>
              <a:t>Whiting</a:t>
            </a:r>
            <a:r>
              <a:rPr lang="nl-NL" baseline="0" dirty="0" smtClean="0">
                <a:effectLst/>
              </a:rPr>
              <a:t> index)</a:t>
            </a:r>
          </a:p>
          <a:p>
            <a:endParaRPr lang="nl-NL" baseline="0" dirty="0" smtClean="0">
              <a:effectLst/>
            </a:endParaRPr>
          </a:p>
          <a:p>
            <a:r>
              <a:rPr lang="nl-NL" i="1" baseline="0" dirty="0" smtClean="0">
                <a:effectLst/>
              </a:rPr>
              <a:t>Vraag en antwoord:</a:t>
            </a:r>
            <a:endParaRPr lang="nl-NL" i="1" baseline="0" dirty="0">
              <a:effectLst/>
            </a:endParaRPr>
          </a:p>
          <a:p>
            <a:r>
              <a:rPr lang="nl-NL" i="1" dirty="0" smtClean="0"/>
              <a:t>Horizontale of verticale verbinding zijn één of twee hokjes lang.</a:t>
            </a:r>
          </a:p>
          <a:p>
            <a:r>
              <a:rPr lang="nl-NL" i="1" dirty="0" smtClean="0"/>
              <a:t>Diagonale verbindingen zijn altijd één hokje.</a:t>
            </a:r>
          </a:p>
          <a:p>
            <a:r>
              <a:rPr lang="nl-NL" i="1" dirty="0" smtClean="0"/>
              <a:t>Boven (C) en (B) is eigenlijk ook nog een (-) nodig</a:t>
            </a:r>
          </a:p>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15</a:t>
            </a:fld>
            <a:endParaRPr lang="nl-NL"/>
          </a:p>
        </p:txBody>
      </p:sp>
    </p:spTree>
    <p:extLst>
      <p:ext uri="{BB962C8B-B14F-4D97-AF65-F5344CB8AC3E}">
        <p14:creationId xmlns:p14="http://schemas.microsoft.com/office/powerpoint/2010/main" val="4263791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smtClean="0">
              <a:effectLst/>
            </a:endParaRPr>
          </a:p>
          <a:p>
            <a:r>
              <a:rPr lang="nl-NL" b="1" dirty="0" smtClean="0">
                <a:effectLst/>
              </a:rPr>
              <a:t>bruggetje</a:t>
            </a:r>
          </a:p>
          <a:p>
            <a:r>
              <a:rPr lang="nl-NL" dirty="0" smtClean="0">
                <a:effectLst/>
              </a:rPr>
              <a:t>gebruik het dradenschema voor een 2</a:t>
            </a:r>
            <a:r>
              <a:rPr lang="nl-NL" baseline="30000" dirty="0" smtClean="0">
                <a:effectLst/>
              </a:rPr>
              <a:t>e</a:t>
            </a:r>
            <a:r>
              <a:rPr lang="nl-NL" dirty="0" smtClean="0">
                <a:effectLst/>
              </a:rPr>
              <a:t> parenschema</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16</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Spelden kunnen</a:t>
            </a:r>
            <a:r>
              <a:rPr lang="nl-NL" baseline="0" dirty="0" smtClean="0">
                <a:effectLst/>
              </a:rPr>
              <a:t> als in een Trollengrond</a:t>
            </a:r>
            <a:r>
              <a:rPr lang="nl-NL" dirty="0" smtClean="0">
                <a:effectLst/>
              </a:rPr>
              <a:t> gestoken worden</a:t>
            </a:r>
          </a:p>
          <a:p>
            <a:r>
              <a:rPr lang="nl-NL" dirty="0" smtClean="0">
                <a:effectLst/>
              </a:rPr>
              <a:t>of als in een </a:t>
            </a:r>
            <a:r>
              <a:rPr lang="nl-NL" dirty="0" err="1" smtClean="0">
                <a:effectLst/>
              </a:rPr>
              <a:t>Vlaanderse</a:t>
            </a:r>
            <a:r>
              <a:rPr lang="nl-NL" dirty="0" smtClean="0">
                <a:effectLst/>
              </a:rPr>
              <a:t> grond</a:t>
            </a:r>
          </a:p>
          <a:p>
            <a:endParaRPr lang="nl-NL" dirty="0" smtClean="0">
              <a:effectLst/>
            </a:endParaRPr>
          </a:p>
          <a:p>
            <a:r>
              <a:rPr lang="nl-NL" dirty="0" smtClean="0">
                <a:effectLst/>
              </a:rPr>
              <a:t>---------</a:t>
            </a:r>
          </a:p>
          <a:p>
            <a:endParaRPr lang="nl-NL" dirty="0" smtClean="0">
              <a:effectLst/>
            </a:endParaRPr>
          </a:p>
          <a:p>
            <a:r>
              <a:rPr lang="nl-NL" dirty="0" smtClean="0">
                <a:effectLst/>
                <a:hlinkClick r:id="rId3"/>
              </a:rPr>
              <a:t>http://www.lokk.nl/techniek/trollengrond.php</a:t>
            </a:r>
            <a:r>
              <a:rPr lang="nl-NL" dirty="0" smtClean="0">
                <a:effectLst/>
              </a:rPr>
              <a:t> </a:t>
            </a:r>
          </a:p>
          <a:p>
            <a:r>
              <a:rPr lang="nl-NL" dirty="0" smtClean="0">
                <a:effectLst/>
                <a:hlinkClick r:id="rId4"/>
              </a:rPr>
              <a:t>http://www.lokk.nl/techniek/vlaandersetralie.php</a:t>
            </a:r>
            <a:r>
              <a:rPr lang="nl-NL" dirty="0" smtClean="0">
                <a:effectLst/>
              </a:rPr>
              <a:t> </a:t>
            </a:r>
          </a:p>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17</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De software maakt de gaten zo rond mogelijk. </a:t>
            </a:r>
          </a:p>
          <a:p>
            <a:endParaRPr lang="nl-NL" dirty="0" smtClean="0"/>
          </a:p>
          <a:p>
            <a:r>
              <a:rPr lang="nl-NL" dirty="0" smtClean="0"/>
              <a:t>Met spelden</a:t>
            </a:r>
          </a:p>
          <a:p>
            <a:r>
              <a:rPr lang="nl-NL" dirty="0" smtClean="0"/>
              <a:t> kun je vierkantjes maken</a:t>
            </a:r>
          </a:p>
          <a:p>
            <a:r>
              <a:rPr lang="nl-NL" dirty="0" smtClean="0"/>
              <a:t> of een mix van vierkantjes en rondjes</a:t>
            </a:r>
          </a:p>
          <a:p>
            <a:r>
              <a:rPr lang="nl-NL" baseline="0" dirty="0" smtClean="0"/>
              <a:t> (niet met </a:t>
            </a:r>
            <a:r>
              <a:rPr lang="nl-NL" baseline="0" dirty="0" err="1" smtClean="0"/>
              <a:t>GroundForge</a:t>
            </a:r>
            <a:r>
              <a:rPr lang="nl-NL" baseline="0" dirty="0" smtClean="0"/>
              <a:t>)</a:t>
            </a:r>
            <a:endParaRPr lang="nl-NL" dirty="0" smtClean="0"/>
          </a:p>
          <a:p>
            <a:endParaRPr lang="nl-NL"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18</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dirty="0" smtClean="0"/>
              <a:t>Programmeer foutjes kunnen je soms aan het lachen maken: een virtueel omgekiept kantkussen.</a:t>
            </a:r>
          </a:p>
          <a:p>
            <a:endParaRPr lang="nl-NL" strike="noStrike"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19</a:t>
            </a:fld>
            <a:endParaRPr lang="nl-NL"/>
          </a:p>
        </p:txBody>
      </p:sp>
    </p:spTree>
    <p:extLst>
      <p:ext uri="{BB962C8B-B14F-4D97-AF65-F5344CB8AC3E}">
        <p14:creationId xmlns:p14="http://schemas.microsoft.com/office/powerpoint/2010/main" val="3101222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a:t>De titel van deze presentatie is “draadtekeningen laten maken DOOR de computer”. Dus niet “met de computer”, met </a:t>
            </a:r>
            <a:r>
              <a:rPr lang="nl-NL" dirty="0" err="1"/>
              <a:t>Knipling</a:t>
            </a:r>
            <a:r>
              <a:rPr lang="nl-NL" dirty="0"/>
              <a:t>, of een ander tekenprogramma. </a:t>
            </a:r>
          </a:p>
          <a:p>
            <a:r>
              <a:rPr lang="nl-NL" dirty="0"/>
              <a:t>Nee. Het gaat hier om een computerprogramma, gemaakt door Joke Pol, waarin je aan de computer vertelt welke grond je wil gebruiken en welke slagen. Je drukt op een knop, en de computer geeft de dradentekening.</a:t>
            </a:r>
          </a:p>
          <a:p>
            <a:r>
              <a:rPr lang="nl-NL" dirty="0"/>
              <a:t>In dit deel van de presentatie een heel klein voorproefje. Joke zal zo meteen meer vertellen. </a:t>
            </a:r>
          </a:p>
          <a:p>
            <a:endParaRPr lang="nl-NL" dirty="0"/>
          </a:p>
          <a:p>
            <a:r>
              <a:rPr lang="nl-NL" dirty="0"/>
              <a:t>Met het programma gaat dit in het kort als volgt: je kiest uit de voorbeelden de grond waarmee je aan de slag wilt. Bijvoorbeeld de Parijse Grond. [tik]</a:t>
            </a:r>
          </a:p>
          <a:p>
            <a:r>
              <a:rPr lang="nl-NL" dirty="0"/>
              <a:t>De computer vertaalt dit in een rijtje letters en cijfers – anders snapt hij het niet.</a:t>
            </a:r>
          </a:p>
          <a:p>
            <a:r>
              <a:rPr lang="nl-NL" dirty="0"/>
              <a:t>Vervolgens vul je de slagen in, ook met letters zodat de computer het snapt.  Kies vervolgens voor SHOW …. [tik]</a:t>
            </a:r>
          </a:p>
          <a:p>
            <a:endParaRPr lang="nl-NL" dirty="0"/>
          </a:p>
          <a:p>
            <a:r>
              <a:rPr lang="nl-NL" dirty="0"/>
              <a:t>…. En dan verschijnt dit plaatje.</a:t>
            </a:r>
          </a:p>
          <a:p>
            <a:r>
              <a:rPr lang="nl-NL" dirty="0"/>
              <a:t>Het leuke is, dat je kan spelen met de slagen. Bijvoorbeeld, hoe ziet het de Parijse grond er uit in alles netslag? [tik]</a:t>
            </a:r>
          </a:p>
          <a:p>
            <a:endParaRPr lang="nl-NL" dirty="0"/>
          </a:p>
          <a:p>
            <a:r>
              <a:rPr lang="nl-NL" dirty="0"/>
              <a:t>Voor iemand als ik, die het leuk vind om te stoeien met de slagen is dit een prachtig hulpmiddel. Waar ik eerst voor alle variaties klosjes moest wikkelen, krijg ik nu met een paar drukken op de knop een idee van hoe mijn bedenksels er uit gaan zien. Bijvoorbeeld: [tik].</a:t>
            </a:r>
          </a:p>
          <a:p>
            <a:endParaRPr lang="nl-NL" dirty="0"/>
          </a:p>
        </p:txBody>
      </p:sp>
      <p:sp>
        <p:nvSpPr>
          <p:cNvPr id="4" name="Tijdelijke aanduiding voor dianummer 3"/>
          <p:cNvSpPr>
            <a:spLocks noGrp="1"/>
          </p:cNvSpPr>
          <p:nvPr>
            <p:ph type="sldNum" sz="quarter" idx="10"/>
          </p:nvPr>
        </p:nvSpPr>
        <p:spPr/>
        <p:txBody>
          <a:bodyPr/>
          <a:lstStyle/>
          <a:p>
            <a:fld id="{8283D3D4-CB75-425C-ACB2-C1B2FBD3C063}" type="slidenum">
              <a:rPr lang="nl-NL" smtClean="0"/>
              <a:t>2</a:t>
            </a:fld>
            <a:endParaRPr lang="nl-NL"/>
          </a:p>
        </p:txBody>
      </p:sp>
    </p:spTree>
    <p:extLst>
      <p:ext uri="{BB962C8B-B14F-4D97-AF65-F5344CB8AC3E}">
        <p14:creationId xmlns:p14="http://schemas.microsoft.com/office/powerpoint/2010/main" val="1093046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defRPr/>
            </a:pPr>
            <a:r>
              <a:rPr lang="nl-NL" dirty="0" smtClean="0"/>
              <a:t>Kies voor de helppagina</a:t>
            </a:r>
            <a:r>
              <a:rPr lang="nl-NL" baseline="0" dirty="0" smtClean="0"/>
              <a:t> “changes”,  </a:t>
            </a:r>
            <a:r>
              <a:rPr lang="nl-NL" dirty="0" smtClean="0"/>
              <a:t>volg de links met “issues</a:t>
            </a:r>
            <a:r>
              <a:rPr lang="nl-NL" dirty="0"/>
              <a:t>” </a:t>
            </a:r>
            <a:r>
              <a:rPr lang="nl-NL" dirty="0" smtClean="0"/>
              <a:t>voor </a:t>
            </a:r>
            <a:r>
              <a:rPr lang="nl-NL" dirty="0"/>
              <a:t>een lijst wensen en bugs</a:t>
            </a:r>
          </a:p>
          <a:p>
            <a:endParaRPr lang="nl-NL" dirty="0"/>
          </a:p>
          <a:p>
            <a:r>
              <a:rPr lang="nl-NL" i="1" dirty="0"/>
              <a:t>Vragen en antwoorden</a:t>
            </a:r>
          </a:p>
          <a:p>
            <a:endParaRPr lang="nl-NL" i="1" dirty="0"/>
          </a:p>
          <a:p>
            <a:r>
              <a:rPr lang="nl-NL" i="1" dirty="0"/>
              <a:t>Icoontjes </a:t>
            </a:r>
            <a:r>
              <a:rPr lang="nl-NL" i="1" dirty="0" smtClean="0"/>
              <a:t>in de voetregel van de hoofdpagina geven </a:t>
            </a:r>
            <a:r>
              <a:rPr lang="nl-NL" i="1" dirty="0"/>
              <a:t>aan hoe geschikt bepaalde browsers en apparaten zijn</a:t>
            </a:r>
          </a:p>
          <a:p>
            <a:endParaRPr lang="nl-NL" i="1" dirty="0"/>
          </a:p>
          <a:p>
            <a:r>
              <a:rPr lang="nl-NL" i="1" dirty="0"/>
              <a:t>Aanraakschermen hebben geen muis voor help-info als je ergens boven zweeft</a:t>
            </a:r>
          </a:p>
          <a:p>
            <a:r>
              <a:rPr lang="nl-NL" i="1" dirty="0"/>
              <a:t>Internet Explorer (11) heeft een bug waardoor je gekke effecten krijgt.</a:t>
            </a:r>
          </a:p>
          <a:p>
            <a:endParaRPr lang="nl-NL" i="1" dirty="0"/>
          </a:p>
          <a:p>
            <a:r>
              <a:rPr lang="nl-NL" i="1" dirty="0"/>
              <a:t>Release </a:t>
            </a:r>
            <a:r>
              <a:rPr lang="nl-NL" i="1" dirty="0" err="1"/>
              <a:t>notes</a:t>
            </a:r>
            <a:r>
              <a:rPr lang="nl-NL" i="1" dirty="0"/>
              <a:t> somt van tijd tot tijd de wijzigingen op</a:t>
            </a:r>
          </a:p>
          <a:p>
            <a:r>
              <a:rPr lang="nl-NL" i="1" dirty="0"/>
              <a:t>Is zelden helemaal bij</a:t>
            </a:r>
          </a:p>
          <a:p>
            <a:endParaRPr lang="nl-NL" strike="sngStrike"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20</a:t>
            </a:fld>
            <a:endParaRPr lang="nl-NL"/>
          </a:p>
        </p:txBody>
      </p:sp>
    </p:spTree>
    <p:extLst>
      <p:ext uri="{BB962C8B-B14F-4D97-AF65-F5344CB8AC3E}">
        <p14:creationId xmlns:p14="http://schemas.microsoft.com/office/powerpoint/2010/main" val="310122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r>
              <a:rPr lang="nl-NL" dirty="0"/>
              <a:t>Bij het programma van Joke heb ik een aantal pagina’s gemaakt met voorbeelden. Zoals deze.</a:t>
            </a:r>
          </a:p>
          <a:p>
            <a:r>
              <a:rPr lang="nl-NL" dirty="0"/>
              <a:t>Kies bijvoorbeeld voor de Kleine sneeuwvlok, onderin, dan is [tik] dit het resultaat.</a:t>
            </a:r>
          </a:p>
        </p:txBody>
      </p:sp>
      <p:sp>
        <p:nvSpPr>
          <p:cNvPr id="4" name="Tijdelijke aanduiding voor dianummer 3"/>
          <p:cNvSpPr>
            <a:spLocks noGrp="1"/>
          </p:cNvSpPr>
          <p:nvPr>
            <p:ph type="sldNum" sz="quarter" idx="10"/>
          </p:nvPr>
        </p:nvSpPr>
        <p:spPr/>
        <p:txBody>
          <a:bodyPr/>
          <a:lstStyle/>
          <a:p>
            <a:fld id="{8283D3D4-CB75-425C-ACB2-C1B2FBD3C063}" type="slidenum">
              <a:rPr lang="nl-NL" smtClean="0"/>
              <a:t>3</a:t>
            </a:fld>
            <a:endParaRPr lang="nl-NL"/>
          </a:p>
        </p:txBody>
      </p:sp>
    </p:spTree>
    <p:extLst>
      <p:ext uri="{BB962C8B-B14F-4D97-AF65-F5344CB8AC3E}">
        <p14:creationId xmlns:p14="http://schemas.microsoft.com/office/powerpoint/2010/main" val="23533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nl-NL"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dirty="0" smtClean="0"/>
              <a:t>Kantklossen was vaak een oefenonderwerp om nieuwe programmeertalen onder de knie te krijgen</a:t>
            </a:r>
            <a:r>
              <a:rPr lang="nl-NL" dirty="0" smtClean="0"/>
              <a:t>. Rode </a:t>
            </a:r>
            <a:r>
              <a:rPr lang="nl-NL" dirty="0" smtClean="0"/>
              <a:t>draad daarbij: draad schema’s genereren uit paar schema’s</a:t>
            </a:r>
            <a:r>
              <a:rPr lang="nl-NL" dirty="0" smtClean="0"/>
              <a:t>. </a:t>
            </a:r>
            <a:r>
              <a:rPr lang="nl-NL" baseline="0" dirty="0" smtClean="0"/>
              <a:t>Doel</a:t>
            </a:r>
            <a:r>
              <a:rPr lang="nl-NL" baseline="0" dirty="0" smtClean="0"/>
              <a:t>: effect voor contrasterende draden onderzoeken</a:t>
            </a:r>
          </a:p>
          <a:p>
            <a:pPr marL="171450" indent="-171450">
              <a:buFont typeface="Arial" panose="020B0604020202020204" pitchFamily="34" charset="0"/>
              <a:buChar char="•"/>
            </a:pPr>
            <a:endParaRPr lang="nl-NL" baseline="0" dirty="0" smtClean="0"/>
          </a:p>
          <a:p>
            <a:r>
              <a:rPr lang="nl-NL" dirty="0" smtClean="0"/>
              <a:t>Omdat de bomen het bos kunnen verhullen</a:t>
            </a:r>
            <a:r>
              <a:rPr lang="nl-NL" baseline="0" dirty="0" smtClean="0"/>
              <a:t> de belangrijkste functies in vogelvlucht.</a:t>
            </a:r>
          </a:p>
          <a:p>
            <a:r>
              <a:rPr lang="nl-NL" i="0" dirty="0" smtClean="0"/>
              <a:t>In </a:t>
            </a:r>
            <a:r>
              <a:rPr lang="nl-NL" i="0" dirty="0" smtClean="0"/>
              <a:t>de marge van de help pagina vind je de link NL om de presentatie na te lezen</a:t>
            </a:r>
          </a:p>
          <a:p>
            <a:endParaRPr lang="nl-NL" i="0" dirty="0" smtClean="0"/>
          </a:p>
          <a:p>
            <a:r>
              <a:rPr lang="nl-NL" i="1" dirty="0" smtClean="0"/>
              <a:t>Vraag en </a:t>
            </a:r>
            <a:r>
              <a:rPr lang="nl-NL" i="1" dirty="0" smtClean="0"/>
              <a:t>antwoord:</a:t>
            </a:r>
            <a:endParaRPr lang="nl-NL" i="1" dirty="0" smtClean="0"/>
          </a:p>
          <a:p>
            <a:r>
              <a:rPr lang="nl-NL" i="1" dirty="0" smtClean="0"/>
              <a:t>Wat </a:t>
            </a:r>
            <a:r>
              <a:rPr lang="nl-NL" i="1" dirty="0" err="1" smtClean="0"/>
              <a:t>betekenenen</a:t>
            </a:r>
            <a:r>
              <a:rPr lang="nl-NL" i="1" dirty="0" smtClean="0"/>
              <a:t> de onderdelen van het</a:t>
            </a:r>
            <a:r>
              <a:rPr lang="nl-NL" i="1" baseline="0" dirty="0" smtClean="0"/>
              <a:t> webadres (</a:t>
            </a:r>
            <a:r>
              <a:rPr lang="nl-NL" sz="1200" dirty="0" smtClean="0"/>
              <a:t>d-bl.github.io</a:t>
            </a:r>
            <a:r>
              <a:rPr lang="nl-NL" i="1" baseline="0" dirty="0" smtClean="0"/>
              <a:t>)?</a:t>
            </a:r>
            <a:endParaRPr lang="nl-NL" i="1" dirty="0" smtClean="0"/>
          </a:p>
          <a:p>
            <a:endParaRPr lang="nl-NL" i="1" dirty="0" smtClean="0"/>
          </a:p>
          <a:p>
            <a:r>
              <a:rPr lang="nl-NL" i="1" dirty="0" smtClean="0"/>
              <a:t>D-BL = </a:t>
            </a:r>
            <a:r>
              <a:rPr lang="nl-NL" i="1" dirty="0" err="1" smtClean="0"/>
              <a:t>DiBL</a:t>
            </a:r>
            <a:r>
              <a:rPr lang="nl-NL" i="1" dirty="0" smtClean="0"/>
              <a:t>= </a:t>
            </a:r>
            <a:r>
              <a:rPr lang="nl-NL" i="1" u="sng" dirty="0" err="1" smtClean="0"/>
              <a:t>Di</a:t>
            </a:r>
            <a:r>
              <a:rPr lang="nl-NL" i="1" dirty="0" err="1" smtClean="0"/>
              <a:t>agrams</a:t>
            </a:r>
            <a:r>
              <a:rPr lang="nl-NL" i="1" dirty="0" smtClean="0"/>
              <a:t> </a:t>
            </a:r>
            <a:r>
              <a:rPr lang="nl-NL" i="1" dirty="0" err="1" smtClean="0"/>
              <a:t>for</a:t>
            </a:r>
            <a:r>
              <a:rPr lang="nl-NL" i="1" dirty="0" smtClean="0"/>
              <a:t> </a:t>
            </a:r>
            <a:r>
              <a:rPr lang="nl-NL" i="1" u="sng" dirty="0" err="1" smtClean="0"/>
              <a:t>B</a:t>
            </a:r>
            <a:r>
              <a:rPr lang="nl-NL" i="1" dirty="0" err="1" smtClean="0"/>
              <a:t>obbin</a:t>
            </a:r>
            <a:r>
              <a:rPr lang="nl-NL" i="1" dirty="0" smtClean="0"/>
              <a:t> </a:t>
            </a:r>
            <a:r>
              <a:rPr lang="nl-NL" i="1" u="sng" dirty="0" smtClean="0"/>
              <a:t>L</a:t>
            </a:r>
            <a:r>
              <a:rPr lang="nl-NL" i="1" dirty="0" smtClean="0"/>
              <a:t>ace,</a:t>
            </a:r>
            <a:r>
              <a:rPr lang="nl-NL" i="1" baseline="0" dirty="0" smtClean="0"/>
              <a:t> </a:t>
            </a:r>
            <a:r>
              <a:rPr lang="nl-NL" i="1" dirty="0" smtClean="0"/>
              <a:t>de gewenste afkorting was al in gebruik</a:t>
            </a:r>
          </a:p>
          <a:p>
            <a:r>
              <a:rPr lang="nl-NL" i="1" dirty="0" err="1" smtClean="0"/>
              <a:t>Github</a:t>
            </a:r>
            <a:r>
              <a:rPr lang="nl-NL" i="1" dirty="0" smtClean="0"/>
              <a:t> is een provider om software te publiceren, ze doen dat gratis als het om open source gaat</a:t>
            </a:r>
          </a:p>
          <a:p>
            <a:pPr marL="171450" indent="-171450">
              <a:buFont typeface="Arial" panose="020B0604020202020204" pitchFamily="34" charset="0"/>
              <a:buChar char="•"/>
            </a:pPr>
            <a:endParaRPr lang="nl-NL" baseline="0" dirty="0" smtClean="0"/>
          </a:p>
          <a:p>
            <a:r>
              <a:rPr lang="nl-NL" i="1" dirty="0" smtClean="0"/>
              <a:t>De schermafdrukken gemaakt met:</a:t>
            </a:r>
          </a:p>
          <a:p>
            <a:r>
              <a:rPr lang="nl-NL" i="1" dirty="0" smtClean="0">
                <a:hlinkClick r:id="rId3"/>
              </a:rPr>
              <a:t>https</a:t>
            </a:r>
            <a:r>
              <a:rPr lang="nl-NL" i="1" dirty="0" smtClean="0">
                <a:hlinkClick r:id="rId3"/>
              </a:rPr>
              <a:t>://d-bl.github.io/GroundForge/index.html?m=B-C-%0A---5%0AC-B-%0A-5--%3Bchecker%3B22%3B9%3B1%3B0&amp;s1=ct%20A2%3Dcttct%20C4%3Dctct&amp;s2=cross%3Dctc%20twist%3Dctc&amp;s3</a:t>
            </a:r>
            <a:r>
              <a:rPr lang="nl-NL" i="1" dirty="0" smtClean="0"/>
              <a:t>= </a:t>
            </a:r>
          </a:p>
          <a:p>
            <a:r>
              <a:rPr lang="nl-NL" i="1" dirty="0" smtClean="0"/>
              <a:t>Met </a:t>
            </a:r>
            <a:r>
              <a:rPr lang="nl-NL" i="1" dirty="0" smtClean="0"/>
              <a:t>de kleur voor omkeerslag </a:t>
            </a:r>
            <a:r>
              <a:rPr lang="nl-NL" i="1" baseline="0" dirty="0" smtClean="0"/>
              <a:t> even vals gespeeld met </a:t>
            </a:r>
            <a:r>
              <a:rPr lang="nl-NL" i="1" baseline="0" dirty="0" err="1" smtClean="0"/>
              <a:t>ctctc</a:t>
            </a:r>
            <a:r>
              <a:rPr lang="nl-NL" i="1" baseline="0" dirty="0" smtClean="0"/>
              <a:t> in de parentekening,</a:t>
            </a:r>
            <a:endParaRPr lang="nl-NL" i="1" dirty="0" smtClean="0"/>
          </a:p>
          <a:p>
            <a:r>
              <a:rPr lang="nl-NL" i="1" dirty="0" smtClean="0"/>
              <a:t> zie </a:t>
            </a:r>
            <a:r>
              <a:rPr lang="nl-NL" i="1" dirty="0" smtClean="0">
                <a:hlinkClick r:id="rId4"/>
              </a:rPr>
              <a:t>https://github.com/d-bl/GroundForge/pull/106</a:t>
            </a:r>
            <a:r>
              <a:rPr lang="nl-NL" i="1" dirty="0" smtClean="0"/>
              <a:t> </a:t>
            </a:r>
          </a:p>
          <a:p>
            <a:endParaRPr lang="nl-NL" i="1" dirty="0" smtClean="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4</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Met het parameterformulier wordt aan de computer verteld hoe het patroon in</a:t>
            </a:r>
            <a:r>
              <a:rPr lang="nl-NL" baseline="0" dirty="0" smtClean="0">
                <a:effectLst/>
              </a:rPr>
              <a:t> elkaar zit.</a:t>
            </a:r>
            <a:endParaRPr lang="nl-NL" dirty="0" smtClean="0">
              <a:effectLst/>
            </a:endParaRPr>
          </a:p>
          <a:p>
            <a:pPr marL="171450" indent="-171450">
              <a:buFont typeface="Arial" panose="020B0604020202020204" pitchFamily="34" charset="0"/>
              <a:buChar char="•"/>
            </a:pPr>
            <a:r>
              <a:rPr lang="nl-NL" dirty="0" smtClean="0">
                <a:effectLst/>
              </a:rPr>
              <a:t>Het blauwe i-</a:t>
            </a:r>
            <a:r>
              <a:rPr lang="nl-NL" dirty="0" err="1" smtClean="0">
                <a:effectLst/>
              </a:rPr>
              <a:t>tje</a:t>
            </a:r>
            <a:r>
              <a:rPr lang="nl-NL" dirty="0" smtClean="0">
                <a:effectLst/>
              </a:rPr>
              <a:t> gaat naar de handleiding, daarop ook een contact link voor vragen.</a:t>
            </a:r>
          </a:p>
          <a:p>
            <a:pPr marL="171450" indent="-171450">
              <a:buFont typeface="Arial" panose="020B0604020202020204" pitchFamily="34" charset="0"/>
              <a:buChar char="•"/>
            </a:pPr>
            <a:r>
              <a:rPr lang="nl-NL" dirty="0" smtClean="0">
                <a:effectLst/>
              </a:rPr>
              <a:t>Het zand scheppende mannetje betekent dat het onderdeel soms werkt en soms niet.</a:t>
            </a:r>
          </a:p>
          <a:p>
            <a:pPr marL="171450" indent="-171450">
              <a:buFont typeface="Arial" panose="020B0604020202020204" pitchFamily="34" charset="0"/>
              <a:buChar char="•"/>
            </a:pPr>
            <a:r>
              <a:rPr lang="nl-NL" dirty="0" smtClean="0">
                <a:effectLst/>
              </a:rPr>
              <a:t>Bij een professor petje is de handleiding noodzakelijk, al is het maar voor een spiekbriefje.</a:t>
            </a:r>
          </a:p>
          <a:p>
            <a:r>
              <a:rPr lang="nl-NL" dirty="0" smtClean="0"/>
              <a:t>Zelf invullen, of laten invullen door</a:t>
            </a:r>
            <a:r>
              <a:rPr lang="nl-NL" baseline="0" dirty="0" smtClean="0"/>
              <a:t> </a:t>
            </a:r>
            <a:r>
              <a:rPr lang="nl-NL" dirty="0" smtClean="0"/>
              <a:t>voorbeelden (</a:t>
            </a:r>
            <a:r>
              <a:rPr lang="nl-NL" dirty="0" err="1" smtClean="0"/>
              <a:t>examples</a:t>
            </a:r>
            <a:r>
              <a:rPr lang="nl-NL" dirty="0" smtClean="0"/>
              <a:t>) onder “get </a:t>
            </a:r>
            <a:r>
              <a:rPr lang="nl-NL" dirty="0" err="1" smtClean="0"/>
              <a:t>started</a:t>
            </a:r>
            <a:r>
              <a:rPr lang="nl-NL" dirty="0" smtClean="0"/>
              <a:t>”.</a:t>
            </a:r>
          </a:p>
          <a:p>
            <a:r>
              <a:rPr lang="nl-NL" dirty="0" smtClean="0"/>
              <a:t>Patroontje uitgezocht? </a:t>
            </a:r>
            <a:r>
              <a:rPr lang="nl-NL" dirty="0" smtClean="0">
                <a:sym typeface="Wingdings" panose="05000000000000000000" pitchFamily="2" charset="2"/>
              </a:rPr>
              <a:t> klik op show</a:t>
            </a:r>
          </a:p>
          <a:p>
            <a:endParaRPr lang="nl-NL" dirty="0" smtClean="0">
              <a:sym typeface="Wingdings" panose="05000000000000000000" pitchFamily="2" charset="2"/>
            </a:endParaRPr>
          </a:p>
          <a:p>
            <a:r>
              <a:rPr lang="nl-NL" i="1" dirty="0" smtClean="0">
                <a:sym typeface="Wingdings" panose="05000000000000000000" pitchFamily="2" charset="2"/>
              </a:rPr>
              <a:t>Vraag en </a:t>
            </a:r>
            <a:r>
              <a:rPr lang="nl-NL" i="1" dirty="0" smtClean="0">
                <a:sym typeface="Wingdings" panose="05000000000000000000" pitchFamily="2" charset="2"/>
              </a:rPr>
              <a:t>antwoord:</a:t>
            </a:r>
            <a:endParaRPr lang="nl-NL" i="1" dirty="0" smtClean="0">
              <a:sym typeface="Wingdings" panose="05000000000000000000" pitchFamily="2" charset="2"/>
            </a:endParaRPr>
          </a:p>
          <a:p>
            <a:r>
              <a:rPr lang="nl-NL" i="1" dirty="0" smtClean="0">
                <a:sym typeface="Wingdings" panose="05000000000000000000" pitchFamily="2" charset="2"/>
              </a:rPr>
              <a:t>Waarom </a:t>
            </a:r>
            <a:r>
              <a:rPr lang="nl-NL" i="1" dirty="0" smtClean="0">
                <a:sym typeface="Wingdings" panose="05000000000000000000" pitchFamily="2" charset="2"/>
              </a:rPr>
              <a:t>in het </a:t>
            </a:r>
            <a:r>
              <a:rPr lang="nl-NL" i="1" dirty="0" smtClean="0">
                <a:sym typeface="Wingdings" panose="05000000000000000000" pitchFamily="2" charset="2"/>
              </a:rPr>
              <a:t>Engels?</a:t>
            </a:r>
            <a:endParaRPr lang="nl-NL" i="1" dirty="0" smtClean="0">
              <a:sym typeface="Wingdings" panose="05000000000000000000" pitchFamily="2" charset="2"/>
            </a:endParaRPr>
          </a:p>
          <a:p>
            <a:pPr marL="171450" indent="-171450">
              <a:buFont typeface="Arial" panose="020B0604020202020204" pitchFamily="34" charset="0"/>
              <a:buChar char="•"/>
            </a:pPr>
            <a:r>
              <a:rPr lang="nl-NL" i="1" dirty="0" smtClean="0">
                <a:sym typeface="Wingdings" panose="05000000000000000000" pitchFamily="2" charset="2"/>
              </a:rPr>
              <a:t>Om een zo breed mogelijk publiek te bereiken</a:t>
            </a:r>
          </a:p>
          <a:p>
            <a:pPr marL="171450" indent="-171450">
              <a:buFont typeface="Arial" panose="020B0604020202020204" pitchFamily="34" charset="0"/>
              <a:buChar char="•"/>
            </a:pPr>
            <a:r>
              <a:rPr lang="nl-NL" i="1" dirty="0" smtClean="0">
                <a:sym typeface="Wingdings" panose="05000000000000000000" pitchFamily="2" charset="2"/>
              </a:rPr>
              <a:t>Omdat het als samenwerking begon met een Canadese promovendus</a:t>
            </a:r>
          </a:p>
          <a:p>
            <a:endParaRPr lang="nl-NL" i="1" dirty="0" smtClean="0">
              <a:sym typeface="Wingdings" panose="05000000000000000000" pitchFamily="2" charset="2"/>
            </a:endParaRPr>
          </a:p>
          <a:p>
            <a:r>
              <a:rPr lang="nl-NL" i="1" dirty="0" smtClean="0"/>
              <a:t>Vertalers </a:t>
            </a:r>
            <a:r>
              <a:rPr lang="nl-NL" i="1" dirty="0"/>
              <a:t>met allemaal hun eigen koeterwaals en reclamezooi:</a:t>
            </a:r>
          </a:p>
          <a:p>
            <a:r>
              <a:rPr lang="nl-NL" dirty="0" smtClean="0">
                <a:hlinkClick r:id="rId3"/>
              </a:rPr>
              <a:t>https</a:t>
            </a:r>
            <a:r>
              <a:rPr lang="nl-NL" dirty="0">
                <a:hlinkClick r:id="rId3"/>
              </a:rPr>
              <a:t>://translate.google.com/#en/nl</a:t>
            </a:r>
            <a:endParaRPr lang="nl-NL" dirty="0"/>
          </a:p>
          <a:p>
            <a:pPr>
              <a:defRPr/>
            </a:pPr>
            <a:r>
              <a:rPr lang="nl-NL" dirty="0">
                <a:hlinkClick r:id="rId4"/>
              </a:rPr>
              <a:t>https://www.bing.com/translator/</a:t>
            </a:r>
            <a:endParaRPr lang="nl-NL" dirty="0"/>
          </a:p>
          <a:p>
            <a:pPr>
              <a:defRPr/>
            </a:pPr>
            <a:r>
              <a:rPr lang="nl-NL" dirty="0">
                <a:hlinkClick r:id="rId5"/>
              </a:rPr>
              <a:t>https://www.collinsdictionary.com/translator</a:t>
            </a:r>
            <a:endParaRPr lang="nl-NL" dirty="0"/>
          </a:p>
          <a:p>
            <a:pPr>
              <a:defRPr/>
            </a:pPr>
            <a:r>
              <a:rPr lang="nl-NL" dirty="0">
                <a:hlinkClick r:id="rId6"/>
              </a:rPr>
              <a:t>http://translate.reference.com/english/dutch</a:t>
            </a:r>
            <a:endParaRPr lang="nl-NL" dirty="0"/>
          </a:p>
          <a:p>
            <a:endParaRPr lang="nl-NL" i="1" dirty="0">
              <a:sym typeface="Wingdings" panose="05000000000000000000" pitchFamily="2" charset="2"/>
            </a:endParaRPr>
          </a:p>
          <a:p>
            <a:pPr marL="171450" indent="-171450">
              <a:buFont typeface="Arial" panose="020B0604020202020204" pitchFamily="34" charset="0"/>
              <a:buChar char="•"/>
            </a:pPr>
            <a:endParaRPr lang="nl-NL" i="1" dirty="0"/>
          </a:p>
          <a:p>
            <a:endParaRPr lang="nl-NL" baseline="0" dirty="0" smtClean="0">
              <a:effectLst/>
            </a:endParaRPr>
          </a:p>
          <a:p>
            <a:endParaRPr lang="nl-NL"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5</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baseline="0" dirty="0" smtClean="0"/>
              <a:t>Rechtsboven een parentekening volgens het boekje. </a:t>
            </a:r>
            <a:r>
              <a:rPr lang="nl-NL" dirty="0" smtClean="0"/>
              <a:t>Links onder </a:t>
            </a:r>
            <a:r>
              <a:rPr lang="nl-NL" baseline="0" dirty="0" smtClean="0"/>
              <a:t>gegenereerd door de </a:t>
            </a:r>
            <a:r>
              <a:rPr lang="nl-NL" baseline="0" dirty="0" err="1" smtClean="0"/>
              <a:t>GroundForge</a:t>
            </a:r>
            <a:r>
              <a:rPr lang="nl-NL" baseline="0" dirty="0" smtClean="0"/>
              <a:t>. De laatste trekt de gaten rond.</a:t>
            </a:r>
          </a:p>
          <a:p>
            <a:endParaRPr lang="nl-NL" baseline="0" dirty="0" smtClean="0">
              <a:effectLst/>
            </a:endParaRPr>
          </a:p>
          <a:p>
            <a:r>
              <a:rPr lang="nl-NL" dirty="0" err="1"/>
              <a:t>GroundForge</a:t>
            </a:r>
            <a:r>
              <a:rPr lang="nl-NL" dirty="0"/>
              <a:t> </a:t>
            </a:r>
            <a:r>
              <a:rPr lang="nl-NL" baseline="0" dirty="0" smtClean="0">
                <a:effectLst/>
              </a:rPr>
              <a:t>zet hooguit één markering bij meerdere draaien.</a:t>
            </a:r>
            <a:r>
              <a:rPr lang="nl-NL" dirty="0" smtClean="0">
                <a:effectLst/>
              </a:rPr>
              <a:t> </a:t>
            </a:r>
            <a:r>
              <a:rPr lang="nl-NL" baseline="0" dirty="0" smtClean="0">
                <a:effectLst/>
              </a:rPr>
              <a:t>Onafhankelijk van de kleur van de slag. </a:t>
            </a:r>
            <a:r>
              <a:rPr lang="nl-NL" dirty="0" smtClean="0"/>
              <a:t>Bij gesloten methode alleen als beide paren meerdere draaien hebben (lastige bug) Aan de kleurcode wordt nog gewerkt.</a:t>
            </a:r>
            <a:endParaRPr lang="nl-NL" baseline="0" dirty="0" smtClean="0">
              <a:effectLst/>
            </a:endParaRPr>
          </a:p>
          <a:p>
            <a:endParaRPr lang="nl-NL" baseline="0" dirty="0" smtClean="0">
              <a:effectLst/>
            </a:endParaRPr>
          </a:p>
          <a:p>
            <a:r>
              <a:rPr lang="nl-NL" baseline="0" dirty="0" smtClean="0"/>
              <a:t>De slag die door de muis wordt aangewezen is: linnenslag, keren om de speld linnenslag. A</a:t>
            </a:r>
            <a:r>
              <a:rPr lang="nl-NL" dirty="0" smtClean="0"/>
              <a:t>lles </a:t>
            </a:r>
            <a:r>
              <a:rPr lang="nl-NL" dirty="0"/>
              <a:t>waarvoor je twee paar oppakt, totdat je minstens een van beide weer neerlegt</a:t>
            </a:r>
            <a:r>
              <a:rPr lang="nl-NL" dirty="0" smtClean="0"/>
              <a:t>, wordt </a:t>
            </a:r>
            <a:r>
              <a:rPr lang="nl-NL" dirty="0"/>
              <a:t>door </a:t>
            </a:r>
            <a:r>
              <a:rPr lang="nl-NL" dirty="0" err="1"/>
              <a:t>GroundForge</a:t>
            </a:r>
            <a:r>
              <a:rPr lang="nl-NL" dirty="0"/>
              <a:t> beschouwd een enkele slag.</a:t>
            </a:r>
          </a:p>
          <a:p>
            <a:endParaRPr lang="nl-NL" dirty="0"/>
          </a:p>
          <a:p>
            <a:r>
              <a:rPr lang="nl-NL" b="1" dirty="0" err="1" smtClean="0"/>
              <a:t>Stitches</a:t>
            </a:r>
            <a:r>
              <a:rPr lang="nl-NL" dirty="0" smtClean="0"/>
              <a:t>: invulveld dat de slagen beschrijft</a:t>
            </a:r>
            <a:endParaRPr lang="nl-NL" dirty="0"/>
          </a:p>
          <a:p>
            <a:r>
              <a:rPr lang="nl-NL" dirty="0"/>
              <a:t>De omschrijving van een slag is voor zowel mensen als de computer leesbaar:</a:t>
            </a:r>
          </a:p>
          <a:p>
            <a:r>
              <a:rPr lang="nl-NL" dirty="0"/>
              <a:t>C=cross = kruisen</a:t>
            </a:r>
          </a:p>
          <a:p>
            <a:r>
              <a:rPr lang="nl-NL" dirty="0"/>
              <a:t>T=twist = draaien; l/r=links/rechts draaien</a:t>
            </a:r>
          </a:p>
          <a:p>
            <a:pPr>
              <a:defRPr/>
            </a:pPr>
            <a:endParaRPr lang="nl-NL" dirty="0" smtClean="0"/>
          </a:p>
          <a:p>
            <a:pPr>
              <a:defRPr/>
            </a:pPr>
            <a:r>
              <a:rPr lang="nl-NL" dirty="0" smtClean="0"/>
              <a:t>Per </a:t>
            </a:r>
            <a:r>
              <a:rPr lang="nl-NL" dirty="0"/>
              <a:t>ID een slag kiezen. De eerste slag (linnenslag, </a:t>
            </a:r>
            <a:r>
              <a:rPr lang="nl-NL" dirty="0" err="1"/>
              <a:t>ctc</a:t>
            </a:r>
            <a:r>
              <a:rPr lang="nl-NL" dirty="0"/>
              <a:t>) is de default voor alle slagen die niet expliciet gekozen zijn.</a:t>
            </a:r>
          </a:p>
          <a:p>
            <a:endParaRPr lang="nl-NL" baseline="0" dirty="0" smtClean="0"/>
          </a:p>
          <a:p>
            <a:r>
              <a:rPr lang="nl-NL" b="1" baseline="0" dirty="0" smtClean="0"/>
              <a:t>Bruggetje</a:t>
            </a:r>
          </a:p>
          <a:p>
            <a:r>
              <a:rPr lang="nl-NL" baseline="0" dirty="0" smtClean="0"/>
              <a:t>Volg de link naar de handleiding,</a:t>
            </a:r>
            <a:r>
              <a:rPr lang="nl-NL" dirty="0" smtClean="0"/>
              <a:t> </a:t>
            </a:r>
            <a:r>
              <a:rPr lang="nl-NL" baseline="0" dirty="0" smtClean="0"/>
              <a:t>dan vind je zowel uitleg als een hulpformulier</a:t>
            </a: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6</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aseline="0" dirty="0" smtClean="0">
                <a:effectLst/>
              </a:rPr>
              <a:t>De gekozen slagen worden ingevuld in het “</a:t>
            </a:r>
            <a:r>
              <a:rPr lang="nl-NL" baseline="0" dirty="0" err="1" smtClean="0">
                <a:effectLst/>
              </a:rPr>
              <a:t>stitches</a:t>
            </a:r>
            <a:r>
              <a:rPr lang="nl-NL" baseline="0" dirty="0" smtClean="0">
                <a:effectLst/>
              </a:rPr>
              <a:t>” veld op de vorige dia.</a:t>
            </a:r>
          </a:p>
          <a:p>
            <a:r>
              <a:rPr lang="nl-NL" baseline="0" dirty="0" smtClean="0">
                <a:effectLst/>
              </a:rPr>
              <a:t>Let op: het hele patroon wordt opnieuw ingevuld,</a:t>
            </a:r>
          </a:p>
          <a:p>
            <a:r>
              <a:rPr lang="nl-NL" baseline="0" dirty="0" smtClean="0">
                <a:effectLst/>
              </a:rPr>
              <a:t> dus niet om te variëren op de aangeboden voorbeelden.</a:t>
            </a:r>
          </a:p>
          <a:p>
            <a:endParaRPr lang="nl-NL" baseline="0" dirty="0" smtClean="0">
              <a:effectLst/>
            </a:endParaRPr>
          </a:p>
          <a:p>
            <a:r>
              <a:rPr lang="nl-NL" baseline="0" dirty="0" smtClean="0">
                <a:effectLst/>
              </a:rPr>
              <a:t>Het gekozen patroon bepaalt hoe de rest van het formulier er uit ziet.</a:t>
            </a:r>
          </a:p>
          <a:p>
            <a:endParaRPr lang="nl-NL" dirty="0"/>
          </a:p>
          <a:p>
            <a:r>
              <a:rPr lang="nl-NL" dirty="0"/>
              <a:t>Linker voorbeeld: bekende om-en-om zonder spelden</a:t>
            </a:r>
          </a:p>
          <a:p>
            <a:r>
              <a:rPr lang="nl-NL" dirty="0"/>
              <a:t>Rechter voorbeeld: komt verderop op een verrassende manier terug</a:t>
            </a:r>
          </a:p>
          <a:p>
            <a:endParaRPr lang="nl-NL" baseline="0" dirty="0" smtClean="0">
              <a:effectLst/>
            </a:endParaRPr>
          </a:p>
          <a:p>
            <a:r>
              <a:rPr lang="nl-NL" baseline="0" dirty="0" smtClean="0">
                <a:effectLst/>
              </a:rPr>
              <a:t>Een spiekbriefje laat de code en afbeelding zien van minder triviale (= </a:t>
            </a:r>
            <a:r>
              <a:rPr lang="nl-NL" baseline="0" dirty="0" err="1" smtClean="0">
                <a:effectLst/>
              </a:rPr>
              <a:t>ct</a:t>
            </a:r>
            <a:r>
              <a:rPr lang="nl-NL" baseline="0" dirty="0" smtClean="0">
                <a:effectLst/>
              </a:rPr>
              <a:t>, </a:t>
            </a:r>
            <a:r>
              <a:rPr lang="nl-NL" baseline="0" dirty="0" err="1" smtClean="0">
                <a:effectLst/>
              </a:rPr>
              <a:t>ctc</a:t>
            </a:r>
            <a:r>
              <a:rPr lang="nl-NL" baseline="0" dirty="0" smtClean="0">
                <a:effectLst/>
              </a:rPr>
              <a:t>, </a:t>
            </a:r>
            <a:r>
              <a:rPr lang="nl-NL" baseline="0" dirty="0" err="1" smtClean="0">
                <a:effectLst/>
              </a:rPr>
              <a:t>ctct</a:t>
            </a:r>
            <a:r>
              <a:rPr lang="nl-NL" baseline="0" dirty="0" smtClean="0">
                <a:effectLst/>
              </a:rPr>
              <a:t>) slagen. Die kun je zo kopiëren en plakken.</a:t>
            </a:r>
          </a:p>
          <a:p>
            <a:endParaRPr lang="nl-NL" dirty="0"/>
          </a:p>
          <a:p>
            <a:r>
              <a:rPr lang="nl-NL" i="1" dirty="0">
                <a:sym typeface="Wingdings" panose="05000000000000000000" pitchFamily="2" charset="2"/>
              </a:rPr>
              <a:t>Vraag en </a:t>
            </a:r>
            <a:r>
              <a:rPr lang="nl-NL" i="1" dirty="0" smtClean="0">
                <a:sym typeface="Wingdings" panose="05000000000000000000" pitchFamily="2" charset="2"/>
              </a:rPr>
              <a:t>antwoord:</a:t>
            </a:r>
          </a:p>
          <a:p>
            <a:r>
              <a:rPr lang="nl-NL" i="1" dirty="0" smtClean="0">
                <a:sym typeface="Wingdings" panose="05000000000000000000" pitchFamily="2" charset="2"/>
              </a:rPr>
              <a:t>Wat is het adres van deze pagina?</a:t>
            </a:r>
            <a:endParaRPr lang="nl-NL" i="1" dirty="0">
              <a:sym typeface="Wingdings" panose="05000000000000000000" pitchFamily="2" charset="2"/>
            </a:endParaRPr>
          </a:p>
          <a:p>
            <a:endParaRPr lang="nl-NL" i="1" dirty="0">
              <a:sym typeface="Wingdings" panose="05000000000000000000" pitchFamily="2" charset="2"/>
            </a:endParaRPr>
          </a:p>
          <a:p>
            <a:r>
              <a:rPr lang="nl-NL" sz="1200" u="sng" kern="1200" dirty="0" smtClean="0">
                <a:solidFill>
                  <a:schemeClr val="tx1"/>
                </a:solidFill>
                <a:effectLst/>
                <a:latin typeface="+mn-lt"/>
                <a:ea typeface="+mn-ea"/>
                <a:cs typeface="+mn-cs"/>
                <a:hlinkClick r:id="rId3"/>
              </a:rPr>
              <a:t>https://d-bl.github.io/GroundForge/help/Choose-Stitches</a:t>
            </a:r>
            <a:r>
              <a:rPr lang="nl-NL" sz="1200" kern="1200" dirty="0" smtClean="0">
                <a:solidFill>
                  <a:schemeClr val="tx1"/>
                </a:solidFill>
                <a:effectLst/>
                <a:latin typeface="+mn-lt"/>
                <a:ea typeface="+mn-ea"/>
                <a:cs typeface="+mn-cs"/>
              </a:rPr>
              <a:t> </a:t>
            </a:r>
          </a:p>
          <a:p>
            <a:endParaRPr lang="nl-NL" baseline="0"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7</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baseline="0" dirty="0" smtClean="0">
                <a:effectLst/>
              </a:rPr>
              <a:t>De velden van het hulpformulier  vormen één baksteen of één schaakveld.</a:t>
            </a:r>
            <a:endParaRPr lang="nl-NL" i="1" dirty="0"/>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8</a:t>
            </a:fld>
            <a:endParaRPr lang="nl-NL"/>
          </a:p>
        </p:txBody>
      </p:sp>
    </p:spTree>
    <p:extLst>
      <p:ext uri="{BB962C8B-B14F-4D97-AF65-F5344CB8AC3E}">
        <p14:creationId xmlns:p14="http://schemas.microsoft.com/office/powerpoint/2010/main" val="846069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smtClean="0">
                <a:effectLst/>
              </a:rPr>
              <a:t>Verschillende (groepen) voorbeeld pagina’s (om het parameters-formulier in te vullen)</a:t>
            </a:r>
          </a:p>
          <a:p>
            <a:endParaRPr lang="nl-NL" dirty="0" smtClean="0">
              <a:effectLst/>
            </a:endParaRPr>
          </a:p>
          <a:p>
            <a:r>
              <a:rPr lang="nl-NL" dirty="0" smtClean="0">
                <a:effectLst/>
              </a:rPr>
              <a:t>Elke groep heeft een eigen invalshoek</a:t>
            </a:r>
          </a:p>
          <a:p>
            <a:endParaRPr lang="nl-NL" dirty="0" smtClean="0">
              <a:effectLst/>
            </a:endParaRPr>
          </a:p>
          <a:p>
            <a:r>
              <a:rPr lang="nl-NL" dirty="0" smtClean="0"/>
              <a:t>Droste heeft een paar voorbeelden waarvan al wel slagen zijn ingevuld</a:t>
            </a:r>
            <a:endParaRPr lang="nl-NL" dirty="0" smtClean="0">
              <a:effectLst/>
            </a:endParaRPr>
          </a:p>
        </p:txBody>
      </p:sp>
      <p:sp>
        <p:nvSpPr>
          <p:cNvPr id="4" name="Tijdelijke aanduiding voor dianummer 3"/>
          <p:cNvSpPr>
            <a:spLocks noGrp="1"/>
          </p:cNvSpPr>
          <p:nvPr>
            <p:ph type="sldNum" sz="quarter" idx="10"/>
          </p:nvPr>
        </p:nvSpPr>
        <p:spPr/>
        <p:txBody>
          <a:bodyPr/>
          <a:lstStyle/>
          <a:p>
            <a:fld id="{7EC7493F-9CE3-4AD5-8254-4B462DC5112C}" type="slidenum">
              <a:rPr lang="nl-NL" smtClean="0"/>
              <a:t>9</a:t>
            </a:fld>
            <a:endParaRPr lang="nl-NL"/>
          </a:p>
        </p:txBody>
      </p:sp>
    </p:spTree>
    <p:extLst>
      <p:ext uri="{BB962C8B-B14F-4D97-AF65-F5344CB8AC3E}">
        <p14:creationId xmlns:p14="http://schemas.microsoft.com/office/powerpoint/2010/main" val="84606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smtClean="0"/>
              <a:t>Klik om de stijl te bewerken</a:t>
            </a:r>
            <a:endParaRPr lang="nl-NL"/>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E342A075-9761-4F6D-8E62-693B12E2A93F}" type="datetime1">
              <a:rPr lang="nl-NL" smtClean="0"/>
              <a:t>24-3-2018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0044229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95274BD6-6047-4BE7-A11A-799C5C07C1B9}" type="datetime1">
              <a:rPr lang="nl-NL" smtClean="0"/>
              <a:t>24-3-2018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860628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6C2C6073-FF99-4CA4-ADF2-53D139284B0F}" type="datetime1">
              <a:rPr lang="nl-NL" smtClean="0"/>
              <a:t>24-3-2018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150957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smtClean="0"/>
              <a:t>Klik om de stijl te bewerken</a:t>
            </a:r>
            <a:endParaRPr lang="nl-NL" dirty="0"/>
          </a:p>
        </p:txBody>
      </p:sp>
      <p:sp>
        <p:nvSpPr>
          <p:cNvPr id="3" name="Tijdelijke aanduiding voor inhoud 2"/>
          <p:cNvSpPr>
            <a:spLocks noGrp="1"/>
          </p:cNvSpPr>
          <p:nvPr>
            <p:ph idx="1"/>
          </p:nvPr>
        </p:nvSpPr>
        <p:spPr/>
        <p:txBody>
          <a:bodyPr/>
          <a:lstStyle/>
          <a:p>
            <a:pPr lvl="0"/>
            <a:r>
              <a:rPr lang="nl-NL" dirty="0" smtClean="0"/>
              <a:t>Klik om de modelstijlen te bewerken</a:t>
            </a:r>
          </a:p>
          <a:p>
            <a:pPr lvl="1"/>
            <a:r>
              <a:rPr lang="nl-NL" dirty="0" smtClean="0"/>
              <a:t>Tweede niveau</a:t>
            </a:r>
          </a:p>
          <a:p>
            <a:pPr lvl="2"/>
            <a:r>
              <a:rPr lang="nl-NL" dirty="0" smtClean="0"/>
              <a:t>Derde niveau</a:t>
            </a:r>
          </a:p>
          <a:p>
            <a:pPr lvl="3"/>
            <a:r>
              <a:rPr lang="nl-NL" dirty="0" smtClean="0"/>
              <a:t>Vierde niveau</a:t>
            </a:r>
          </a:p>
          <a:p>
            <a:pPr lvl="4"/>
            <a:r>
              <a:rPr lang="nl-NL" dirty="0" smtClean="0"/>
              <a:t>Vijfde niveau</a:t>
            </a:r>
            <a:endParaRPr lang="nl-NL" dirty="0"/>
          </a:p>
        </p:txBody>
      </p:sp>
      <p:sp>
        <p:nvSpPr>
          <p:cNvPr id="4" name="Tijdelijke aanduiding voor datum 3"/>
          <p:cNvSpPr>
            <a:spLocks noGrp="1"/>
          </p:cNvSpPr>
          <p:nvPr>
            <p:ph type="dt" sz="half" idx="10"/>
          </p:nvPr>
        </p:nvSpPr>
        <p:spPr/>
        <p:txBody>
          <a:bodyPr/>
          <a:lstStyle/>
          <a:p>
            <a:fld id="{BB83D81E-96EF-4290-8170-748ADAD06D81}" type="datetime1">
              <a:rPr lang="nl-NL" smtClean="0"/>
              <a:t>24-3-2018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8117289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smtClean="0"/>
              <a:t>Klik om de stijl te bewerken</a:t>
            </a:r>
            <a:endParaRPr lang="nl-NL"/>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C0420608-9111-4307-BDC9-D2BB0906472C}" type="datetime1">
              <a:rPr lang="nl-NL" smtClean="0"/>
              <a:t>24-3-2018</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269369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A84E908B-0185-4D61-A5D9-DBFFD136706E}" type="datetime1">
              <a:rPr lang="nl-NL" smtClean="0"/>
              <a:t>24-3-2018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22480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smtClean="0"/>
              <a:t>Klik om de stijl te bewerken</a:t>
            </a:r>
            <a:endParaRPr lang="nl-NL"/>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AF24CBA6-5F96-4BD7-976F-CDF48F991EB6}" type="datetime1">
              <a:rPr lang="nl-NL" smtClean="0"/>
              <a:t>24-3-2018</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401910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8CA878B4-84FD-4284-B7D0-09A954965A10}" type="datetime1">
              <a:rPr lang="nl-NL" smtClean="0"/>
              <a:t>24-3-2018</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1859986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8F1648B1-A544-4058-8476-7C7A9902FE15}" type="datetime1">
              <a:rPr lang="nl-NL" smtClean="0"/>
              <a:t>24-3-2018</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91875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nl-NL"/>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D039C4CF-B57B-4F53-B350-F1468F1E8012}" type="datetime1">
              <a:rPr lang="nl-NL" smtClean="0"/>
              <a:t>24-3-2018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395545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smtClean="0"/>
              <a:t>Klik om de stijl te bewerken</a:t>
            </a:r>
            <a:endParaRPr lang="nl-NL"/>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CF8B7C30-20C8-4009-AD9C-ED95D216EDC4}" type="datetime1">
              <a:rPr lang="nl-NL" smtClean="0"/>
              <a:t>24-3-2018</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775961-95EC-4D4B-9423-EAE103D81E9E}" type="slidenum">
              <a:rPr lang="nl-NL" smtClean="0"/>
              <a:t>‹nr.›</a:t>
            </a:fld>
            <a:endParaRPr lang="nl-NL"/>
          </a:p>
        </p:txBody>
      </p:sp>
    </p:spTree>
    <p:extLst>
      <p:ext uri="{BB962C8B-B14F-4D97-AF65-F5344CB8AC3E}">
        <p14:creationId xmlns:p14="http://schemas.microsoft.com/office/powerpoint/2010/main" val="245958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dirty="0" smtClean="0"/>
              <a:t>Klik om de stijl te bewerken</a:t>
            </a:r>
            <a:endParaRPr lang="nl-NL" dirty="0"/>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82795-9F52-4849-A817-AF0180A2A2B3}" type="datetime1">
              <a:rPr lang="nl-NL" smtClean="0"/>
              <a:t>24-3-2018</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88224" y="27122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75961-95EC-4D4B-9423-EAE103D81E9E}" type="slidenum">
              <a:rPr lang="nl-NL" smtClean="0"/>
              <a:t>‹nr.›</a:t>
            </a:fld>
            <a:endParaRPr lang="nl-NL"/>
          </a:p>
        </p:txBody>
      </p:sp>
      <p:pic>
        <p:nvPicPr>
          <p:cNvPr id="7" name="Picture 2" descr="DiBL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51520"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85057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10148"/>
            <a:ext cx="2987130" cy="2736304"/>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p:nvPr>
        </p:nvSpPr>
        <p:spPr>
          <a:xfrm>
            <a:off x="685800" y="2636912"/>
            <a:ext cx="7772400" cy="1728192"/>
          </a:xfrm>
        </p:spPr>
        <p:txBody>
          <a:bodyPr/>
          <a:lstStyle/>
          <a:p>
            <a:r>
              <a:rPr lang="nl-NL" b="1" dirty="0" err="1" smtClean="0"/>
              <a:t>GroundForge</a:t>
            </a:r>
            <a:r>
              <a:rPr lang="nl-NL" b="1" dirty="0" smtClean="0"/>
              <a:t/>
            </a:r>
            <a:br>
              <a:rPr lang="nl-NL" b="1" dirty="0" smtClean="0"/>
            </a:br>
            <a:r>
              <a:rPr lang="nl-NL" b="1" dirty="0" smtClean="0"/>
              <a:t>Introductie</a:t>
            </a:r>
            <a:endParaRPr lang="nl-NL" b="1" dirty="0"/>
          </a:p>
        </p:txBody>
      </p:sp>
      <p:sp>
        <p:nvSpPr>
          <p:cNvPr id="3" name="Ondertitel 2"/>
          <p:cNvSpPr>
            <a:spLocks noGrp="1"/>
          </p:cNvSpPr>
          <p:nvPr>
            <p:ph type="subTitle" idx="1"/>
          </p:nvPr>
        </p:nvSpPr>
        <p:spPr>
          <a:xfrm>
            <a:off x="1043608" y="4365104"/>
            <a:ext cx="6728792" cy="1944216"/>
          </a:xfrm>
        </p:spPr>
        <p:txBody>
          <a:bodyPr>
            <a:normAutofit/>
          </a:bodyPr>
          <a:lstStyle/>
          <a:p>
            <a:r>
              <a:rPr lang="nl-NL" dirty="0" smtClean="0"/>
              <a:t/>
            </a:r>
            <a:br>
              <a:rPr lang="nl-NL" dirty="0" smtClean="0"/>
            </a:br>
            <a:r>
              <a:rPr lang="nl-NL" dirty="0" smtClean="0"/>
              <a:t>Door Joke Pol</a:t>
            </a:r>
            <a:br>
              <a:rPr lang="nl-NL" dirty="0" smtClean="0"/>
            </a:br>
            <a:r>
              <a:rPr lang="nl-NL" dirty="0" smtClean="0"/>
              <a:t>met een inleiding door Marian Tempels</a:t>
            </a:r>
          </a:p>
        </p:txBody>
      </p:sp>
      <p:sp>
        <p:nvSpPr>
          <p:cNvPr id="5" name="Tijdelijke aanduiding voor datum 3">
            <a:extLst>
              <a:ext uri="{FF2B5EF4-FFF2-40B4-BE49-F238E27FC236}">
                <a16:creationId xmlns="" xmlns:a16="http://schemas.microsoft.com/office/drawing/2014/main" id="{B7CD71F2-4AB3-4F82-AC95-779059F13195}"/>
              </a:ext>
            </a:extLst>
          </p:cNvPr>
          <p:cNvSpPr>
            <a:spLocks noGrp="1"/>
          </p:cNvSpPr>
          <p:nvPr>
            <p:ph type="dt" sz="half" idx="10"/>
          </p:nvPr>
        </p:nvSpPr>
        <p:spPr>
          <a:xfrm>
            <a:off x="457200" y="6356350"/>
            <a:ext cx="2133600" cy="365125"/>
          </a:xfrm>
        </p:spPr>
        <p:txBody>
          <a:bodyPr/>
          <a:lstStyle/>
          <a:p>
            <a:fld id="{C6166A56-2601-4E37-8D8D-05C0420DE125}" type="datetime1">
              <a:rPr lang="nl-NL" smtClean="0"/>
              <a:t>24-3-2018</a:t>
            </a:fld>
            <a:endParaRPr lang="nl-NL"/>
          </a:p>
        </p:txBody>
      </p:sp>
      <p:sp>
        <p:nvSpPr>
          <p:cNvPr id="6" name="Tijdelijke aanduiding voor voettekst 4">
            <a:extLst>
              <a:ext uri="{FF2B5EF4-FFF2-40B4-BE49-F238E27FC236}">
                <a16:creationId xmlns="" xmlns:a16="http://schemas.microsoft.com/office/drawing/2014/main" id="{5C6A8BCE-5EC6-40B9-9E2B-345894DAE8ED}"/>
              </a:ext>
            </a:extLst>
          </p:cNvPr>
          <p:cNvSpPr>
            <a:spLocks noGrp="1"/>
          </p:cNvSpPr>
          <p:nvPr>
            <p:ph type="ftr" sz="quarter" idx="11"/>
          </p:nvPr>
        </p:nvSpPr>
        <p:spPr>
          <a:xfrm>
            <a:off x="3124200" y="6356350"/>
            <a:ext cx="2895600" cy="365125"/>
          </a:xfrm>
        </p:spPr>
        <p:txBody>
          <a:bodyPr/>
          <a:lstStyle/>
          <a:p>
            <a:r>
              <a:rPr lang="nl-NL" dirty="0" err="1"/>
              <a:t>Groundforge</a:t>
            </a:r>
            <a:r>
              <a:rPr lang="nl-NL" dirty="0"/>
              <a:t> - De Waaier</a:t>
            </a:r>
          </a:p>
        </p:txBody>
      </p:sp>
    </p:spTree>
    <p:extLst>
      <p:ext uri="{BB962C8B-B14F-4D97-AF65-F5344CB8AC3E}">
        <p14:creationId xmlns:p14="http://schemas.microsoft.com/office/powerpoint/2010/main" val="3007374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Voorbeeld pagina’s: </a:t>
            </a:r>
            <a:r>
              <a:rPr lang="nl-NL" dirty="0" err="1" smtClean="0"/>
              <a:t>Whiting</a:t>
            </a:r>
            <a:r>
              <a:rPr lang="nl-NL" dirty="0" smtClean="0"/>
              <a:t> Index</a:t>
            </a:r>
          </a:p>
          <a:p>
            <a:r>
              <a:rPr lang="nl-NL" dirty="0"/>
              <a:t>Index op</a:t>
            </a:r>
            <a:br>
              <a:rPr lang="nl-NL" dirty="0"/>
            </a:br>
            <a:r>
              <a:rPr lang="nl-NL" dirty="0"/>
              <a:t>online boek</a:t>
            </a:r>
          </a:p>
          <a:p>
            <a:r>
              <a:rPr lang="nl-NL" dirty="0" smtClean="0"/>
              <a:t>1920 </a:t>
            </a:r>
            <a:r>
              <a:rPr lang="nl-NL" strike="sngStrike" dirty="0" smtClean="0"/>
              <a:t>©</a:t>
            </a:r>
          </a:p>
          <a:p>
            <a:r>
              <a:rPr lang="nl-NL" dirty="0" smtClean="0"/>
              <a:t>144 gronden</a:t>
            </a:r>
          </a:p>
          <a:p>
            <a:r>
              <a:rPr lang="nl-NL" dirty="0" smtClean="0"/>
              <a:t>Deels uitgewerkt</a:t>
            </a:r>
            <a:endParaRPr lang="nl-NL"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5683" y="2471584"/>
            <a:ext cx="4673233" cy="3868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10</a:t>
            </a:fld>
            <a:endParaRPr lang="nl-NL"/>
          </a:p>
        </p:txBody>
      </p:sp>
    </p:spTree>
    <p:extLst>
      <p:ext uri="{BB962C8B-B14F-4D97-AF65-F5344CB8AC3E}">
        <p14:creationId xmlns:p14="http://schemas.microsoft.com/office/powerpoint/2010/main" val="1549093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normAutofit/>
          </a:bodyPr>
          <a:lstStyle/>
          <a:p>
            <a:pPr marL="0" indent="0">
              <a:buNone/>
            </a:pPr>
            <a:r>
              <a:rPr lang="nl-NL" dirty="0" smtClean="0"/>
              <a:t>Voorbeeld pagina’s: </a:t>
            </a:r>
            <a:r>
              <a:rPr lang="nl-NL" dirty="0" err="1" smtClean="0"/>
              <a:t>Whiting</a:t>
            </a:r>
            <a:r>
              <a:rPr lang="nl-NL" dirty="0" smtClean="0"/>
              <a:t> Index</a:t>
            </a:r>
          </a:p>
          <a:p>
            <a:r>
              <a:rPr lang="nl-NL" dirty="0"/>
              <a:t>W → door Jo Edkins (UK) losgeknipte pagina </a:t>
            </a:r>
          </a:p>
          <a:p>
            <a:r>
              <a:rPr lang="nl-NL" dirty="0" smtClean="0"/>
              <a:t>E6 = nummer regel/kolom → diagrammen</a:t>
            </a:r>
          </a:p>
        </p:txBody>
      </p:sp>
      <p:pic>
        <p:nvPicPr>
          <p:cNvPr id="153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318383"/>
            <a:ext cx="6120680" cy="2674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11</a:t>
            </a:fld>
            <a:endParaRPr lang="nl-NL"/>
          </a:p>
        </p:txBody>
      </p:sp>
      <p:sp>
        <p:nvSpPr>
          <p:cNvPr id="8" name="Tijdelijke aanduiding voor inhoud 3"/>
          <p:cNvSpPr txBox="1">
            <a:spLocks/>
          </p:cNvSpPr>
          <p:nvPr/>
        </p:nvSpPr>
        <p:spPr>
          <a:xfrm>
            <a:off x="590616" y="5941591"/>
            <a:ext cx="8229600" cy="560686"/>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nl-NL" dirty="0" smtClean="0"/>
              <a:t>Kleuren van draden zelf aan te passen</a:t>
            </a: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8925" y="332656"/>
            <a:ext cx="142875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25085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Voorbeeld pagina’s: </a:t>
            </a:r>
            <a:r>
              <a:rPr lang="nl-NL" dirty="0" err="1" smtClean="0"/>
              <a:t>Tesselace</a:t>
            </a:r>
            <a:r>
              <a:rPr lang="nl-NL" dirty="0" smtClean="0"/>
              <a:t> Index</a:t>
            </a:r>
          </a:p>
          <a:p>
            <a:r>
              <a:rPr lang="nl-NL" dirty="0" smtClean="0"/>
              <a:t>Tussen resultaat promotieonderzoek</a:t>
            </a:r>
          </a:p>
          <a:p>
            <a:r>
              <a:rPr lang="nl-NL" dirty="0" smtClean="0"/>
              <a:t>honderden rondgetrokken paren schema’s: </a:t>
            </a:r>
            <a:endParaRPr lang="nl-NL" dirty="0"/>
          </a:p>
        </p:txBody>
      </p:sp>
      <p:pic>
        <p:nvPicPr>
          <p:cNvPr id="8205" name="Picture 13" descr="https://raw.githubusercontent.com/wiki/d-bl/GroundForge/tl/1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4893" y="3316013"/>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https://raw.githubusercontent.com/wiki/d-bl/GroundForge/tl/55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316013"/>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raw.githubusercontent.com/wiki/d-bl/GroundForge/tl/42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2285" y="4823347"/>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raw.githubusercontent.com/wiki/d-bl/GroundForge/tl/576.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7607" y="4807784"/>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raw.githubusercontent.com/wiki/d-bl/GroundForge/tl/55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6821" y="4807784"/>
            <a:ext cx="1585098" cy="158509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raw.githubusercontent.com/wiki/d-bl/GroundForge/tl/376.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5679" y="3316013"/>
            <a:ext cx="1585098" cy="1585098"/>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dianummer 5"/>
          <p:cNvSpPr>
            <a:spLocks noGrp="1"/>
          </p:cNvSpPr>
          <p:nvPr>
            <p:ph type="sldNum" sz="quarter" idx="12"/>
          </p:nvPr>
        </p:nvSpPr>
        <p:spPr/>
        <p:txBody>
          <a:bodyPr/>
          <a:lstStyle/>
          <a:p>
            <a:fld id="{A5775961-95EC-4D4B-9423-EAE103D81E9E}" type="slidenum">
              <a:rPr lang="nl-NL" smtClean="0"/>
              <a:t>12</a:t>
            </a:fld>
            <a:endParaRPr lang="nl-NL"/>
          </a:p>
        </p:txBody>
      </p:sp>
      <p:sp>
        <p:nvSpPr>
          <p:cNvPr id="3" name="Rechthoek 2"/>
          <p:cNvSpPr/>
          <p:nvPr/>
        </p:nvSpPr>
        <p:spPr>
          <a:xfrm>
            <a:off x="3275857" y="3316013"/>
            <a:ext cx="1814300" cy="1491771"/>
          </a:xfrm>
          <a:prstGeom prst="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4329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a:t>Voorbeeld pagina’s: </a:t>
            </a:r>
            <a:r>
              <a:rPr lang="nl-NL" dirty="0" smtClean="0"/>
              <a:t>Concept kantbrieven</a:t>
            </a:r>
            <a:endParaRPr lang="nl-NL" dirty="0"/>
          </a:p>
          <a:p>
            <a:r>
              <a:rPr lang="nl-NL" dirty="0" smtClean="0"/>
              <a:t>Blauwe </a:t>
            </a:r>
            <a:r>
              <a:rPr lang="nl-NL" dirty="0"/>
              <a:t>link </a:t>
            </a:r>
            <a:r>
              <a:rPr lang="nl-NL" dirty="0" smtClean="0"/>
              <a:t>vult parameter formulier</a:t>
            </a:r>
            <a:br>
              <a:rPr lang="nl-NL" dirty="0" smtClean="0"/>
            </a:br>
            <a:r>
              <a:rPr lang="nl-NL" dirty="0" smtClean="0"/>
              <a:t>met zwarte gegevens</a:t>
            </a:r>
          </a:p>
          <a:p>
            <a:endParaRPr lang="nl-NL" dirty="0" smtClean="0"/>
          </a:p>
          <a:p>
            <a:endParaRPr lang="nl-NL" dirty="0"/>
          </a:p>
        </p:txBody>
      </p:sp>
      <p:sp>
        <p:nvSpPr>
          <p:cNvPr id="5" name="Tijdelijke aanduiding voor dianummer 4"/>
          <p:cNvSpPr>
            <a:spLocks noGrp="1"/>
          </p:cNvSpPr>
          <p:nvPr>
            <p:ph type="sldNum" sz="quarter" idx="12"/>
          </p:nvPr>
        </p:nvSpPr>
        <p:spPr/>
        <p:txBody>
          <a:bodyPr/>
          <a:lstStyle/>
          <a:p>
            <a:fld id="{A5775961-95EC-4D4B-9423-EAE103D81E9E}" type="slidenum">
              <a:rPr lang="nl-NL" smtClean="0"/>
              <a:t>13</a:t>
            </a:fld>
            <a:endParaRPr lang="nl-NL"/>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374067"/>
            <a:ext cx="6057900" cy="5023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3351207"/>
            <a:ext cx="6103620" cy="5046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72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t>Van concept naar gewenste kantbrief</a:t>
            </a:r>
          </a:p>
          <a:p>
            <a:pPr marL="0" indent="0">
              <a:buNone/>
            </a:pPr>
            <a:endParaRPr lang="nl-NL" dirty="0"/>
          </a:p>
          <a:p>
            <a:endParaRPr lang="nl-NL" dirty="0"/>
          </a:p>
        </p:txBody>
      </p:sp>
      <p:sp>
        <p:nvSpPr>
          <p:cNvPr id="10" name="Tijdelijke aanduiding voor dianummer 9"/>
          <p:cNvSpPr>
            <a:spLocks noGrp="1"/>
          </p:cNvSpPr>
          <p:nvPr>
            <p:ph type="sldNum" sz="quarter" idx="12"/>
          </p:nvPr>
        </p:nvSpPr>
        <p:spPr/>
        <p:txBody>
          <a:bodyPr/>
          <a:lstStyle/>
          <a:p>
            <a:fld id="{A5775961-95EC-4D4B-9423-EAE103D81E9E}" type="slidenum">
              <a:rPr lang="nl-NL" smtClean="0"/>
              <a:t>14</a:t>
            </a:fld>
            <a:endParaRPr lang="nl-NL"/>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310713"/>
            <a:ext cx="1791669" cy="180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494" y="2310713"/>
            <a:ext cx="1703466" cy="1825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6420" y="2348879"/>
            <a:ext cx="2029526" cy="1800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813" y="2272547"/>
            <a:ext cx="1824647" cy="1838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1560" y="4581128"/>
            <a:ext cx="1780067" cy="1752253"/>
          </a:xfrm>
          <a:prstGeom prst="rect">
            <a:avLst/>
          </a:prstGeom>
          <a:noFill/>
          <a:ln w="38100">
            <a:no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494" y="4488574"/>
            <a:ext cx="6052029" cy="1844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1896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t>Concept onder de loep</a:t>
            </a:r>
            <a:r>
              <a:rPr lang="nl-NL" dirty="0"/>
              <a:t>: </a:t>
            </a:r>
            <a:r>
              <a:rPr lang="nl-NL" dirty="0" smtClean="0"/>
              <a:t>natekenen of</a:t>
            </a:r>
          </a:p>
          <a:p>
            <a:pPr marL="0" indent="0">
              <a:buNone/>
            </a:pPr>
            <a:r>
              <a:rPr lang="nl-NL" dirty="0" smtClean="0"/>
              <a:t>groter dan 4x4 maken</a:t>
            </a:r>
            <a:endParaRPr lang="nl-NL" dirty="0"/>
          </a:p>
          <a:p>
            <a:endParaRPr lang="nl-NL" dirty="0"/>
          </a:p>
        </p:txBody>
      </p:sp>
      <p:sp>
        <p:nvSpPr>
          <p:cNvPr id="10" name="Tijdelijke aanduiding voor dianummer 9"/>
          <p:cNvSpPr>
            <a:spLocks noGrp="1"/>
          </p:cNvSpPr>
          <p:nvPr>
            <p:ph type="sldNum" sz="quarter" idx="12"/>
          </p:nvPr>
        </p:nvSpPr>
        <p:spPr/>
        <p:txBody>
          <a:bodyPr/>
          <a:lstStyle/>
          <a:p>
            <a:fld id="{A5775961-95EC-4D4B-9423-EAE103D81E9E}" type="slidenum">
              <a:rPr lang="nl-NL" smtClean="0"/>
              <a:t>15</a:t>
            </a:fld>
            <a:endParaRPr lang="nl-NL"/>
          </a:p>
        </p:txBody>
      </p:sp>
      <p:grpSp>
        <p:nvGrpSpPr>
          <p:cNvPr id="5" name="Groep 4"/>
          <p:cNvGrpSpPr/>
          <p:nvPr/>
        </p:nvGrpSpPr>
        <p:grpSpPr>
          <a:xfrm>
            <a:off x="4596826" y="2348878"/>
            <a:ext cx="3935615" cy="3665709"/>
            <a:chOff x="4355976" y="2060848"/>
            <a:chExt cx="4176465" cy="3953740"/>
          </a:xfrm>
        </p:grpSpPr>
        <p:pic>
          <p:nvPicPr>
            <p:cNvPr id="20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060848"/>
              <a:ext cx="4176465" cy="3727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hthoek 11"/>
            <p:cNvSpPr/>
            <p:nvPr/>
          </p:nvSpPr>
          <p:spPr>
            <a:xfrm>
              <a:off x="4644008" y="2348879"/>
              <a:ext cx="3600401" cy="3665707"/>
            </a:xfrm>
            <a:prstGeom prst="rect">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7" name="Rechte verbindingslijn 16"/>
            <p:cNvCxnSpPr/>
            <p:nvPr/>
          </p:nvCxnSpPr>
          <p:spPr>
            <a:xfrm>
              <a:off x="4644008" y="3212976"/>
              <a:ext cx="3600402"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19" name="Rechte verbindingslijn 18"/>
            <p:cNvCxnSpPr>
              <a:stCxn id="12" idx="1"/>
              <a:endCxn id="12" idx="3"/>
            </p:cNvCxnSpPr>
            <p:nvPr/>
          </p:nvCxnSpPr>
          <p:spPr>
            <a:xfrm>
              <a:off x="4644008" y="4181733"/>
              <a:ext cx="360040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0" name="Rechte verbindingslijn 19"/>
            <p:cNvCxnSpPr/>
            <p:nvPr/>
          </p:nvCxnSpPr>
          <p:spPr>
            <a:xfrm>
              <a:off x="4644008" y="5080886"/>
              <a:ext cx="3600402"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1" name="Rechte verbindingslijn 20"/>
            <p:cNvCxnSpPr/>
            <p:nvPr/>
          </p:nvCxnSpPr>
          <p:spPr>
            <a:xfrm>
              <a:off x="5436097" y="2348879"/>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p:nvCxnSpPr>
          <p:spPr>
            <a:xfrm>
              <a:off x="6546057" y="2348880"/>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5" name="Rechte verbindingslijn 24"/>
            <p:cNvCxnSpPr/>
            <p:nvPr/>
          </p:nvCxnSpPr>
          <p:spPr>
            <a:xfrm>
              <a:off x="7380313" y="2348881"/>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grpSp>
      <p:grpSp>
        <p:nvGrpSpPr>
          <p:cNvPr id="4" name="Groep 3"/>
          <p:cNvGrpSpPr/>
          <p:nvPr/>
        </p:nvGrpSpPr>
        <p:grpSpPr>
          <a:xfrm>
            <a:off x="354453" y="2784173"/>
            <a:ext cx="3736502" cy="3096344"/>
            <a:chOff x="395536" y="3212976"/>
            <a:chExt cx="3320282" cy="2664296"/>
          </a:xfrm>
        </p:grpSpPr>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212976"/>
              <a:ext cx="3320282" cy="26222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ep 12"/>
            <p:cNvGrpSpPr/>
            <p:nvPr/>
          </p:nvGrpSpPr>
          <p:grpSpPr>
            <a:xfrm>
              <a:off x="1043608" y="3579715"/>
              <a:ext cx="2172561" cy="2297557"/>
              <a:chOff x="4427982" y="2204864"/>
              <a:chExt cx="3972763" cy="3665709"/>
            </a:xfrm>
          </p:grpSpPr>
          <p:sp>
            <p:nvSpPr>
              <p:cNvPr id="18" name="Rechthoek 17"/>
              <p:cNvSpPr/>
              <p:nvPr/>
            </p:nvSpPr>
            <p:spPr>
              <a:xfrm>
                <a:off x="4427984" y="2204864"/>
                <a:ext cx="3972761" cy="3665707"/>
              </a:xfrm>
              <a:prstGeom prst="rect">
                <a:avLst/>
              </a:prstGeom>
              <a:noFill/>
              <a:ln w="5080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2" name="Rechte verbindingslijn 21"/>
              <p:cNvCxnSpPr/>
              <p:nvPr/>
            </p:nvCxnSpPr>
            <p:spPr>
              <a:xfrm>
                <a:off x="4427984" y="3068961"/>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3" name="Rechte verbindingslijn 22"/>
              <p:cNvCxnSpPr/>
              <p:nvPr/>
            </p:nvCxnSpPr>
            <p:spPr>
              <a:xfrm>
                <a:off x="4427983" y="4002916"/>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6" name="Rechte verbindingslijn 25"/>
              <p:cNvCxnSpPr/>
              <p:nvPr/>
            </p:nvCxnSpPr>
            <p:spPr>
              <a:xfrm>
                <a:off x="4427982" y="4936871"/>
                <a:ext cx="3972761"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7" name="Rechte verbindingslijn 26"/>
              <p:cNvCxnSpPr/>
              <p:nvPr/>
            </p:nvCxnSpPr>
            <p:spPr>
              <a:xfrm>
                <a:off x="5304402" y="2204864"/>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8" name="Rechte verbindingslijn 27"/>
              <p:cNvCxnSpPr/>
              <p:nvPr/>
            </p:nvCxnSpPr>
            <p:spPr>
              <a:xfrm>
                <a:off x="6414362" y="2204865"/>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cxnSp>
            <p:nvCxnSpPr>
              <p:cNvPr id="29" name="Rechte verbindingslijn 28"/>
              <p:cNvCxnSpPr/>
              <p:nvPr/>
            </p:nvCxnSpPr>
            <p:spPr>
              <a:xfrm>
                <a:off x="7524322" y="2204866"/>
                <a:ext cx="0" cy="3665707"/>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grpSp>
      </p:grpSp>
      <p:sp>
        <p:nvSpPr>
          <p:cNvPr id="43" name="Tijdelijke aanduiding voor inhoud 2"/>
          <p:cNvSpPr txBox="1">
            <a:spLocks/>
          </p:cNvSpPr>
          <p:nvPr/>
        </p:nvSpPr>
        <p:spPr>
          <a:xfrm>
            <a:off x="354453" y="6014588"/>
            <a:ext cx="8484747" cy="8434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smtClean="0"/>
              <a:t>Cijfers en letters: waar paren vandaan komen</a:t>
            </a:r>
            <a:endParaRPr lang="nl-NL" dirty="0"/>
          </a:p>
        </p:txBody>
      </p:sp>
    </p:spTree>
    <p:extLst>
      <p:ext uri="{BB962C8B-B14F-4D97-AF65-F5344CB8AC3E}">
        <p14:creationId xmlns:p14="http://schemas.microsoft.com/office/powerpoint/2010/main" val="21561507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16</a:t>
            </a:fld>
            <a:endParaRPr lang="nl-NL"/>
          </a:p>
        </p:txBody>
      </p:sp>
      <p:sp>
        <p:nvSpPr>
          <p:cNvPr id="3" name="Tijdelijke aanduiding voor inhoud 2"/>
          <p:cNvSpPr>
            <a:spLocks noGrp="1"/>
          </p:cNvSpPr>
          <p:nvPr>
            <p:ph idx="1"/>
          </p:nvPr>
        </p:nvSpPr>
        <p:spPr/>
        <p:txBody>
          <a:bodyPr/>
          <a:lstStyle/>
          <a:p>
            <a:pPr marL="0" indent="0">
              <a:buNone/>
            </a:pPr>
            <a:r>
              <a:rPr lang="nl-NL" dirty="0" smtClean="0">
                <a:effectLst/>
              </a:rPr>
              <a:t>Droste effect: </a:t>
            </a:r>
            <a:r>
              <a:rPr lang="nl-NL" dirty="0" smtClean="0"/>
              <a:t>draadschema van 1</a:t>
            </a:r>
            <a:r>
              <a:rPr lang="nl-NL" baseline="30000" dirty="0" smtClean="0"/>
              <a:t>e</a:t>
            </a:r>
            <a:r>
              <a:rPr lang="nl-NL" dirty="0" smtClean="0"/>
              <a:t> paarschema</a:t>
            </a:r>
            <a:endParaRPr lang="nl-NL" dirty="0" smtClean="0">
              <a:effectLst/>
            </a:endParaRPr>
          </a:p>
          <a:p>
            <a:r>
              <a:rPr lang="nl-NL" dirty="0" smtClean="0">
                <a:effectLst/>
              </a:rPr>
              <a:t>Dubbele </a:t>
            </a:r>
            <a:r>
              <a:rPr lang="nl-NL" dirty="0" err="1" smtClean="0">
                <a:effectLst/>
              </a:rPr>
              <a:t>netslag</a:t>
            </a:r>
            <a:r>
              <a:rPr lang="nl-NL" dirty="0" smtClean="0">
                <a:effectLst/>
              </a:rPr>
              <a:t>, diagonaal</a:t>
            </a:r>
            <a:r>
              <a:rPr lang="nl-NL" dirty="0" smtClean="0"/>
              <a:t/>
            </a:r>
            <a:br>
              <a:rPr lang="nl-NL" dirty="0" smtClean="0"/>
            </a:br>
            <a:r>
              <a:rPr lang="nl-NL" dirty="0" smtClean="0"/>
              <a:t/>
            </a:r>
            <a:br>
              <a:rPr lang="nl-NL" dirty="0" smtClean="0"/>
            </a:br>
            <a:endParaRPr lang="nl-NL"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356993"/>
            <a:ext cx="36004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3356993"/>
            <a:ext cx="2838450"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5175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effectLst/>
              </a:rPr>
              <a:t>Droste effect: 2</a:t>
            </a:r>
            <a:r>
              <a:rPr lang="nl-NL" baseline="30000" dirty="0" smtClean="0">
                <a:effectLst/>
              </a:rPr>
              <a:t>e</a:t>
            </a:r>
            <a:r>
              <a:rPr lang="nl-NL" dirty="0" smtClean="0">
                <a:effectLst/>
              </a:rPr>
              <a:t> paren- van 1</a:t>
            </a:r>
            <a:r>
              <a:rPr lang="nl-NL" baseline="30000" dirty="0" smtClean="0">
                <a:effectLst/>
              </a:rPr>
              <a:t>e</a:t>
            </a:r>
            <a:r>
              <a:rPr lang="nl-NL" dirty="0" smtClean="0">
                <a:effectLst/>
              </a:rPr>
              <a:t> draden schema</a:t>
            </a:r>
            <a:r>
              <a:rPr lang="nl-NL" dirty="0" smtClean="0"/>
              <a:t/>
            </a:r>
            <a:br>
              <a:rPr lang="nl-NL" dirty="0" smtClean="0"/>
            </a:br>
            <a:r>
              <a:rPr lang="nl-NL" dirty="0" smtClean="0"/>
              <a:t/>
            </a:r>
            <a:br>
              <a:rPr lang="nl-NL" dirty="0" smtClean="0"/>
            </a:b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17</a:t>
            </a:fld>
            <a:endParaRPr lang="nl-NL"/>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455771"/>
            <a:ext cx="3522200"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455772"/>
            <a:ext cx="4143375"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7454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effectLst/>
              </a:rPr>
              <a:t>Droste effect</a:t>
            </a:r>
            <a:r>
              <a:rPr lang="nl-NL" dirty="0"/>
              <a:t>: </a:t>
            </a:r>
            <a:r>
              <a:rPr lang="nl-NL" dirty="0" smtClean="0"/>
              <a:t>3</a:t>
            </a:r>
            <a:r>
              <a:rPr lang="nl-NL" baseline="30000" dirty="0" smtClean="0"/>
              <a:t>e</a:t>
            </a:r>
            <a:r>
              <a:rPr lang="nl-NL" dirty="0" smtClean="0"/>
              <a:t> paren- van 2</a:t>
            </a:r>
            <a:r>
              <a:rPr lang="nl-NL" baseline="30000" dirty="0" smtClean="0"/>
              <a:t>e</a:t>
            </a:r>
            <a:r>
              <a:rPr lang="nl-NL" dirty="0" smtClean="0"/>
              <a:t> </a:t>
            </a:r>
            <a:r>
              <a:rPr lang="nl-NL" dirty="0"/>
              <a:t>draden </a:t>
            </a:r>
            <a:r>
              <a:rPr lang="nl-NL" dirty="0" smtClean="0"/>
              <a:t>schema</a:t>
            </a:r>
            <a:br>
              <a:rPr lang="nl-NL" dirty="0" smtClean="0"/>
            </a:br>
            <a:r>
              <a:rPr lang="nl-NL" dirty="0" smtClean="0"/>
              <a:t/>
            </a:r>
            <a:br>
              <a:rPr lang="nl-NL" dirty="0" smtClean="0"/>
            </a:b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18</a:t>
            </a:fld>
            <a:endParaRPr lang="nl-NL"/>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59" y="2168474"/>
            <a:ext cx="3745951"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8024" y="2168475"/>
            <a:ext cx="38957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9122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normAutofit/>
          </a:bodyPr>
          <a:lstStyle/>
          <a:p>
            <a:pPr marL="0" indent="0">
              <a:buNone/>
            </a:pPr>
            <a:r>
              <a:rPr lang="nl-NL" dirty="0" smtClean="0">
                <a:effectLst/>
              </a:rPr>
              <a:t>Oeps</a:t>
            </a:r>
          </a:p>
          <a:p>
            <a:pPr marL="0" indent="0">
              <a:buNone/>
            </a:pPr>
            <a:endParaRPr lang="nl-NL" dirty="0" smtClean="0"/>
          </a:p>
          <a:p>
            <a:pPr marL="0" indent="0">
              <a:buNone/>
            </a:pPr>
            <a:r>
              <a:rPr lang="nl-NL" dirty="0" smtClean="0"/>
              <a:t>programmeer</a:t>
            </a:r>
            <a:endParaRPr lang="nl-NL" dirty="0"/>
          </a:p>
          <a:p>
            <a:pPr marL="0" indent="0">
              <a:buNone/>
            </a:pPr>
            <a:r>
              <a:rPr lang="nl-NL" dirty="0" smtClean="0"/>
              <a:t>foutje</a:t>
            </a:r>
            <a:endParaRPr lang="nl-NL" dirty="0" smtClean="0">
              <a:effectLst/>
            </a:endParaRPr>
          </a:p>
          <a:p>
            <a:endParaRPr lang="nl-NL" dirty="0" smtClean="0"/>
          </a:p>
          <a:p>
            <a:endParaRPr lang="nl-NL" dirty="0"/>
          </a:p>
          <a:p>
            <a:endParaRPr lang="nl-NL"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556792"/>
            <a:ext cx="4819402" cy="4579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jdelijke aanduiding voor dianummer 3"/>
          <p:cNvSpPr>
            <a:spLocks noGrp="1"/>
          </p:cNvSpPr>
          <p:nvPr>
            <p:ph type="sldNum" sz="quarter" idx="12"/>
          </p:nvPr>
        </p:nvSpPr>
        <p:spPr/>
        <p:txBody>
          <a:bodyPr/>
          <a:lstStyle/>
          <a:p>
            <a:fld id="{A5775961-95EC-4D4B-9423-EAE103D81E9E}" type="slidenum">
              <a:rPr lang="nl-NL" smtClean="0"/>
              <a:t>19</a:t>
            </a:fld>
            <a:endParaRPr lang="nl-NL"/>
          </a:p>
        </p:txBody>
      </p:sp>
    </p:spTree>
    <p:extLst>
      <p:ext uri="{BB962C8B-B14F-4D97-AF65-F5344CB8AC3E}">
        <p14:creationId xmlns:p14="http://schemas.microsoft.com/office/powerpoint/2010/main" val="1548524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datum 3">
            <a:extLst>
              <a:ext uri="{FF2B5EF4-FFF2-40B4-BE49-F238E27FC236}">
                <a16:creationId xmlns="" xmlns:a16="http://schemas.microsoft.com/office/drawing/2014/main" id="{B7CD71F2-4AB3-4F82-AC95-779059F13195}"/>
              </a:ext>
            </a:extLst>
          </p:cNvPr>
          <p:cNvSpPr>
            <a:spLocks noGrp="1"/>
          </p:cNvSpPr>
          <p:nvPr>
            <p:ph type="dt" sz="half" idx="10"/>
          </p:nvPr>
        </p:nvSpPr>
        <p:spPr/>
        <p:txBody>
          <a:bodyPr/>
          <a:lstStyle/>
          <a:p>
            <a:fld id="{C6166A56-2601-4E37-8D8D-05C0420DE125}" type="datetime1">
              <a:rPr lang="nl-NL" smtClean="0"/>
              <a:t>24-3-2018</a:t>
            </a:fld>
            <a:endParaRPr lang="nl-NL"/>
          </a:p>
        </p:txBody>
      </p:sp>
      <p:sp>
        <p:nvSpPr>
          <p:cNvPr id="5" name="Tijdelijke aanduiding voor voettekst 4">
            <a:extLst>
              <a:ext uri="{FF2B5EF4-FFF2-40B4-BE49-F238E27FC236}">
                <a16:creationId xmlns="" xmlns:a16="http://schemas.microsoft.com/office/drawing/2014/main" id="{5C6A8BCE-5EC6-40B9-9E2B-345894DAE8ED}"/>
              </a:ext>
            </a:extLst>
          </p:cNvPr>
          <p:cNvSpPr>
            <a:spLocks noGrp="1"/>
          </p:cNvSpPr>
          <p:nvPr>
            <p:ph type="ftr" sz="quarter" idx="11"/>
          </p:nvPr>
        </p:nvSpPr>
        <p:spPr/>
        <p:txBody>
          <a:bodyPr/>
          <a:lstStyle/>
          <a:p>
            <a:r>
              <a:rPr lang="nl-NL" dirty="0" err="1"/>
              <a:t>Groundforge</a:t>
            </a:r>
            <a:r>
              <a:rPr lang="nl-NL" dirty="0"/>
              <a:t> - De Waaier</a:t>
            </a:r>
          </a:p>
        </p:txBody>
      </p:sp>
      <p:sp>
        <p:nvSpPr>
          <p:cNvPr id="6" name="Tijdelijke aanduiding voor dianummer 5">
            <a:extLst>
              <a:ext uri="{FF2B5EF4-FFF2-40B4-BE49-F238E27FC236}">
                <a16:creationId xmlns="" xmlns:a16="http://schemas.microsoft.com/office/drawing/2014/main" id="{CA89F1FE-B156-4B88-A6EE-ED53A7D070D3}"/>
              </a:ext>
            </a:extLst>
          </p:cNvPr>
          <p:cNvSpPr>
            <a:spLocks noGrp="1"/>
          </p:cNvSpPr>
          <p:nvPr>
            <p:ph type="sldNum" sz="quarter" idx="12"/>
          </p:nvPr>
        </p:nvSpPr>
        <p:spPr/>
        <p:txBody>
          <a:bodyPr/>
          <a:lstStyle/>
          <a:p>
            <a:fld id="{3ADA2943-CD84-4927-897A-C88C741BD1AC}" type="slidenum">
              <a:rPr lang="nl-NL" smtClean="0"/>
              <a:t>2</a:t>
            </a:fld>
            <a:endParaRPr lang="nl-NL"/>
          </a:p>
        </p:txBody>
      </p:sp>
      <p:sp>
        <p:nvSpPr>
          <p:cNvPr id="7" name="Tekstvak 6">
            <a:extLst>
              <a:ext uri="{FF2B5EF4-FFF2-40B4-BE49-F238E27FC236}">
                <a16:creationId xmlns="" xmlns:a16="http://schemas.microsoft.com/office/drawing/2014/main" id="{BADB2CDB-D341-4825-AB3C-E755C562780A}"/>
              </a:ext>
            </a:extLst>
          </p:cNvPr>
          <p:cNvSpPr txBox="1"/>
          <p:nvPr/>
        </p:nvSpPr>
        <p:spPr>
          <a:xfrm>
            <a:off x="2380087" y="409301"/>
            <a:ext cx="5936329" cy="1077218"/>
          </a:xfrm>
          <a:prstGeom prst="rect">
            <a:avLst/>
          </a:prstGeom>
          <a:noFill/>
        </p:spPr>
        <p:txBody>
          <a:bodyPr wrap="square" rtlCol="0">
            <a:spAutoFit/>
          </a:bodyPr>
          <a:lstStyle/>
          <a:p>
            <a:r>
              <a:rPr lang="nl-NL" sz="3200" b="1" dirty="0"/>
              <a:t>Draadtekeningen laten maken DOOR de computer.</a:t>
            </a:r>
          </a:p>
        </p:txBody>
      </p:sp>
      <p:pic>
        <p:nvPicPr>
          <p:cNvPr id="15" name="Afbeelding 14">
            <a:extLst>
              <a:ext uri="{FF2B5EF4-FFF2-40B4-BE49-F238E27FC236}">
                <a16:creationId xmlns="" xmlns:a16="http://schemas.microsoft.com/office/drawing/2014/main" id="{00DBD524-F9AF-4170-A579-42F81C9F3E72}"/>
              </a:ext>
            </a:extLst>
          </p:cNvPr>
          <p:cNvPicPr>
            <a:picLocks noChangeAspect="1"/>
          </p:cNvPicPr>
          <p:nvPr/>
        </p:nvPicPr>
        <p:blipFill>
          <a:blip r:embed="rId3"/>
          <a:stretch>
            <a:fillRect/>
          </a:stretch>
        </p:blipFill>
        <p:spPr>
          <a:xfrm>
            <a:off x="251520" y="188640"/>
            <a:ext cx="1860524" cy="1842805"/>
          </a:xfrm>
          <a:prstGeom prst="rect">
            <a:avLst/>
          </a:prstGeom>
          <a:ln>
            <a:solidFill>
              <a:srgbClr val="002060"/>
            </a:solidFill>
          </a:ln>
          <a:effectLst>
            <a:outerShdw blurRad="50800" dist="38100" dir="2700000" algn="tl" rotWithShape="0">
              <a:prstClr val="black">
                <a:alpha val="40000"/>
              </a:prstClr>
            </a:outerShdw>
          </a:effectLst>
        </p:spPr>
      </p:pic>
      <p:pic>
        <p:nvPicPr>
          <p:cNvPr id="16" name="Afbeelding 15">
            <a:extLst>
              <a:ext uri="{FF2B5EF4-FFF2-40B4-BE49-F238E27FC236}">
                <a16:creationId xmlns="" xmlns:a16="http://schemas.microsoft.com/office/drawing/2014/main" id="{8C41FFC2-0B1C-4E68-BD67-E008982928E5}"/>
              </a:ext>
            </a:extLst>
          </p:cNvPr>
          <p:cNvPicPr>
            <a:picLocks noChangeAspect="1"/>
          </p:cNvPicPr>
          <p:nvPr/>
        </p:nvPicPr>
        <p:blipFill>
          <a:blip r:embed="rId4"/>
          <a:stretch>
            <a:fillRect/>
          </a:stretch>
        </p:blipFill>
        <p:spPr>
          <a:xfrm>
            <a:off x="1066319" y="1758871"/>
            <a:ext cx="1867169" cy="1860524"/>
          </a:xfrm>
          <a:prstGeom prst="rect">
            <a:avLst/>
          </a:prstGeom>
          <a:ln>
            <a:solidFill>
              <a:srgbClr val="002060"/>
            </a:solidFill>
          </a:ln>
          <a:effectLst>
            <a:outerShdw blurRad="50800" dist="38100" dir="2700000" algn="tl" rotWithShape="0">
              <a:prstClr val="black">
                <a:alpha val="40000"/>
              </a:prstClr>
            </a:outerShdw>
          </a:effectLst>
        </p:spPr>
      </p:pic>
      <p:pic>
        <p:nvPicPr>
          <p:cNvPr id="9" name="Afbeelding 8">
            <a:extLst>
              <a:ext uri="{FF2B5EF4-FFF2-40B4-BE49-F238E27FC236}">
                <a16:creationId xmlns="" xmlns:a16="http://schemas.microsoft.com/office/drawing/2014/main" id="{5DE4EEAD-DD96-4122-84AD-FBDDE0A36FF4}"/>
              </a:ext>
            </a:extLst>
          </p:cNvPr>
          <p:cNvPicPr>
            <a:picLocks noChangeAspect="1"/>
          </p:cNvPicPr>
          <p:nvPr/>
        </p:nvPicPr>
        <p:blipFill>
          <a:blip r:embed="rId5"/>
          <a:stretch>
            <a:fillRect/>
          </a:stretch>
        </p:blipFill>
        <p:spPr>
          <a:xfrm>
            <a:off x="2388099" y="2225408"/>
            <a:ext cx="4020062" cy="1851664"/>
          </a:xfrm>
          <a:prstGeom prst="rect">
            <a:avLst/>
          </a:prstGeom>
          <a:ln>
            <a:solidFill>
              <a:srgbClr val="002060"/>
            </a:solidFill>
          </a:ln>
          <a:effectLst>
            <a:outerShdw blurRad="50800" dist="38100" dir="2700000" algn="tl" rotWithShape="0">
              <a:prstClr val="black">
                <a:alpha val="40000"/>
              </a:prstClr>
            </a:outerShdw>
          </a:effectLst>
        </p:spPr>
      </p:pic>
      <p:pic>
        <p:nvPicPr>
          <p:cNvPr id="10" name="Afbeelding 9">
            <a:extLst>
              <a:ext uri="{FF2B5EF4-FFF2-40B4-BE49-F238E27FC236}">
                <a16:creationId xmlns="" xmlns:a16="http://schemas.microsoft.com/office/drawing/2014/main" id="{3092549D-0E93-4713-845E-5D6321646A4A}"/>
              </a:ext>
            </a:extLst>
          </p:cNvPr>
          <p:cNvPicPr>
            <a:picLocks noChangeAspect="1"/>
          </p:cNvPicPr>
          <p:nvPr/>
        </p:nvPicPr>
        <p:blipFill rotWithShape="1">
          <a:blip r:embed="rId6"/>
          <a:srcRect l="50890" t="48611" r="18858" b="32222"/>
          <a:stretch/>
        </p:blipFill>
        <p:spPr>
          <a:xfrm>
            <a:off x="4707182" y="2664298"/>
            <a:ext cx="4020062" cy="1910194"/>
          </a:xfrm>
          <a:prstGeom prst="rect">
            <a:avLst/>
          </a:prstGeom>
          <a:ln>
            <a:solidFill>
              <a:srgbClr val="002060"/>
            </a:solidFill>
          </a:ln>
          <a:effectLst>
            <a:outerShdw blurRad="50800" dist="38100" dir="2700000" algn="tl" rotWithShape="0">
              <a:prstClr val="black">
                <a:alpha val="40000"/>
              </a:prstClr>
            </a:outerShdw>
          </a:effectLst>
        </p:spPr>
      </p:pic>
      <p:pic>
        <p:nvPicPr>
          <p:cNvPr id="11" name="Afbeelding 10">
            <a:extLst>
              <a:ext uri="{FF2B5EF4-FFF2-40B4-BE49-F238E27FC236}">
                <a16:creationId xmlns="" xmlns:a16="http://schemas.microsoft.com/office/drawing/2014/main" id="{C3507EFA-9F14-4A89-AA69-4191C5CC0E66}"/>
              </a:ext>
            </a:extLst>
          </p:cNvPr>
          <p:cNvPicPr>
            <a:picLocks noChangeAspect="1"/>
          </p:cNvPicPr>
          <p:nvPr/>
        </p:nvPicPr>
        <p:blipFill>
          <a:blip r:embed="rId7"/>
          <a:stretch>
            <a:fillRect/>
          </a:stretch>
        </p:blipFill>
        <p:spPr>
          <a:xfrm>
            <a:off x="370056" y="4254577"/>
            <a:ext cx="4020062" cy="1913682"/>
          </a:xfrm>
          <a:prstGeom prst="rect">
            <a:avLst/>
          </a:prstGeom>
          <a:ln>
            <a:solidFill>
              <a:srgbClr val="002060"/>
            </a:solidFill>
          </a:ln>
          <a:effectLst>
            <a:outerShdw blurRad="50800" dist="38100" dir="2700000" algn="tl" rotWithShape="0">
              <a:prstClr val="black">
                <a:alpha val="40000"/>
              </a:prstClr>
            </a:outerShdw>
          </a:effectLst>
        </p:spPr>
      </p:pic>
      <p:pic>
        <p:nvPicPr>
          <p:cNvPr id="13" name="Afbeelding 12">
            <a:extLst>
              <a:ext uri="{FF2B5EF4-FFF2-40B4-BE49-F238E27FC236}">
                <a16:creationId xmlns="" xmlns:a16="http://schemas.microsoft.com/office/drawing/2014/main" id="{B7BFBCB6-EBF7-40E5-B7C9-0DFFE6CFC8BB}"/>
              </a:ext>
            </a:extLst>
          </p:cNvPr>
          <p:cNvPicPr>
            <a:picLocks noChangeAspect="1"/>
          </p:cNvPicPr>
          <p:nvPr/>
        </p:nvPicPr>
        <p:blipFill rotWithShape="1">
          <a:blip r:embed="rId8"/>
          <a:srcRect l="52118" t="56162" r="17629" b="25170"/>
          <a:stretch/>
        </p:blipFill>
        <p:spPr>
          <a:xfrm>
            <a:off x="4572000" y="4254578"/>
            <a:ext cx="4020062" cy="1860523"/>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3246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normAutofit/>
          </a:bodyPr>
          <a:lstStyle/>
          <a:p>
            <a:endParaRPr lang="nl-NL" dirty="0" smtClean="0"/>
          </a:p>
          <a:p>
            <a:r>
              <a:rPr lang="nl-NL" dirty="0" smtClean="0"/>
              <a:t>Deze bug is opgelost</a:t>
            </a:r>
          </a:p>
          <a:p>
            <a:r>
              <a:rPr lang="nl-NL" dirty="0" smtClean="0"/>
              <a:t>Wensen en bekende bugs</a:t>
            </a:r>
          </a:p>
          <a:p>
            <a:pPr marL="0" indent="0">
              <a:buNone/>
            </a:pPr>
            <a:r>
              <a:rPr lang="nl-NL" dirty="0" smtClean="0"/>
              <a:t>                   ↓                          </a:t>
            </a:r>
            <a:r>
              <a:rPr lang="nl-NL" dirty="0" smtClean="0">
                <a:sym typeface="Wingdings 3"/>
              </a:rPr>
              <a:t></a:t>
            </a:r>
            <a:endParaRPr lang="nl-NL" dirty="0" smtClean="0"/>
          </a:p>
          <a:p>
            <a:endParaRPr lang="nl-NL" dirty="0" smtClean="0"/>
          </a:p>
          <a:p>
            <a:endParaRPr lang="nl-NL" dirty="0"/>
          </a:p>
          <a:p>
            <a:endParaRPr lang="nl-NL"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1556792"/>
            <a:ext cx="2045948"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jdelijke aanduiding voor dianummer 3"/>
          <p:cNvSpPr>
            <a:spLocks noGrp="1"/>
          </p:cNvSpPr>
          <p:nvPr>
            <p:ph type="sldNum" sz="quarter" idx="12"/>
          </p:nvPr>
        </p:nvSpPr>
        <p:spPr/>
        <p:txBody>
          <a:bodyPr/>
          <a:lstStyle/>
          <a:p>
            <a:fld id="{A5775961-95EC-4D4B-9423-EAE103D81E9E}" type="slidenum">
              <a:rPr lang="nl-NL" smtClean="0"/>
              <a:t>20</a:t>
            </a:fld>
            <a:endParaRPr lang="nl-NL"/>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9" y="3933056"/>
            <a:ext cx="8123798" cy="2252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24946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 xmlns:a16="http://schemas.microsoft.com/office/drawing/2014/main" id="{079EDC35-E36A-4C9A-8D8D-78C350138DFB}"/>
              </a:ext>
            </a:extLst>
          </p:cNvPr>
          <p:cNvPicPr>
            <a:picLocks noChangeAspect="1"/>
          </p:cNvPicPr>
          <p:nvPr/>
        </p:nvPicPr>
        <p:blipFill>
          <a:blip r:embed="rId3"/>
          <a:stretch>
            <a:fillRect/>
          </a:stretch>
        </p:blipFill>
        <p:spPr>
          <a:xfrm>
            <a:off x="251520" y="260648"/>
            <a:ext cx="5166808" cy="5834378"/>
          </a:xfrm>
          <a:prstGeom prst="rect">
            <a:avLst/>
          </a:prstGeom>
          <a:ln>
            <a:solidFill>
              <a:srgbClr val="002060"/>
            </a:solidFill>
          </a:ln>
          <a:effectLst>
            <a:outerShdw blurRad="50800" dist="38100" dir="2700000" algn="tl" rotWithShape="0">
              <a:prstClr val="black">
                <a:alpha val="40000"/>
              </a:prstClr>
            </a:outerShdw>
          </a:effectLst>
        </p:spPr>
      </p:pic>
      <p:sp>
        <p:nvSpPr>
          <p:cNvPr id="2" name="Tijdelijke aanduiding voor datum 1">
            <a:extLst>
              <a:ext uri="{FF2B5EF4-FFF2-40B4-BE49-F238E27FC236}">
                <a16:creationId xmlns="" xmlns:a16="http://schemas.microsoft.com/office/drawing/2014/main" id="{15CB3411-7651-4941-ABB4-C1822AEDE56A}"/>
              </a:ext>
            </a:extLst>
          </p:cNvPr>
          <p:cNvSpPr>
            <a:spLocks noGrp="1"/>
          </p:cNvSpPr>
          <p:nvPr>
            <p:ph type="dt" sz="half" idx="10"/>
          </p:nvPr>
        </p:nvSpPr>
        <p:spPr/>
        <p:txBody>
          <a:bodyPr/>
          <a:lstStyle/>
          <a:p>
            <a:fld id="{B71AFF58-8559-4CE0-AA20-9C6B842D93B4}" type="datetime1">
              <a:rPr lang="nl-NL" smtClean="0"/>
              <a:t>24-3-2018</a:t>
            </a:fld>
            <a:endParaRPr lang="nl-NL"/>
          </a:p>
        </p:txBody>
      </p:sp>
      <p:sp>
        <p:nvSpPr>
          <p:cNvPr id="3" name="Tijdelijke aanduiding voor voettekst 2">
            <a:extLst>
              <a:ext uri="{FF2B5EF4-FFF2-40B4-BE49-F238E27FC236}">
                <a16:creationId xmlns="" xmlns:a16="http://schemas.microsoft.com/office/drawing/2014/main" id="{CA7752E9-23DD-4D98-8613-77598C2CCFA4}"/>
              </a:ext>
            </a:extLst>
          </p:cNvPr>
          <p:cNvSpPr>
            <a:spLocks noGrp="1"/>
          </p:cNvSpPr>
          <p:nvPr>
            <p:ph type="ftr" sz="quarter" idx="11"/>
          </p:nvPr>
        </p:nvSpPr>
        <p:spPr/>
        <p:txBody>
          <a:bodyPr/>
          <a:lstStyle/>
          <a:p>
            <a:r>
              <a:rPr lang="nl-NL"/>
              <a:t>Groundforge - De Waaier</a:t>
            </a:r>
          </a:p>
        </p:txBody>
      </p:sp>
      <p:sp>
        <p:nvSpPr>
          <p:cNvPr id="4" name="Tijdelijke aanduiding voor dianummer 3">
            <a:extLst>
              <a:ext uri="{FF2B5EF4-FFF2-40B4-BE49-F238E27FC236}">
                <a16:creationId xmlns="" xmlns:a16="http://schemas.microsoft.com/office/drawing/2014/main" id="{91A3FFEC-B94C-4127-8949-077FA303049A}"/>
              </a:ext>
            </a:extLst>
          </p:cNvPr>
          <p:cNvSpPr>
            <a:spLocks noGrp="1"/>
          </p:cNvSpPr>
          <p:nvPr>
            <p:ph type="sldNum" sz="quarter" idx="12"/>
          </p:nvPr>
        </p:nvSpPr>
        <p:spPr/>
        <p:txBody>
          <a:bodyPr/>
          <a:lstStyle/>
          <a:p>
            <a:fld id="{3ADA2943-CD84-4927-897A-C88C741BD1AC}" type="slidenum">
              <a:rPr lang="nl-NL" smtClean="0"/>
              <a:t>3</a:t>
            </a:fld>
            <a:endParaRPr lang="nl-NL"/>
          </a:p>
        </p:txBody>
      </p:sp>
      <p:sp>
        <p:nvSpPr>
          <p:cNvPr id="7" name="Tekstvak 6">
            <a:extLst>
              <a:ext uri="{FF2B5EF4-FFF2-40B4-BE49-F238E27FC236}">
                <a16:creationId xmlns="" xmlns:a16="http://schemas.microsoft.com/office/drawing/2014/main" id="{46BAFBC1-2E76-4BCA-B53E-B93C723EF38D}"/>
              </a:ext>
            </a:extLst>
          </p:cNvPr>
          <p:cNvSpPr txBox="1"/>
          <p:nvPr/>
        </p:nvSpPr>
        <p:spPr>
          <a:xfrm>
            <a:off x="5493433" y="2054055"/>
            <a:ext cx="3422219" cy="584775"/>
          </a:xfrm>
          <a:prstGeom prst="rect">
            <a:avLst/>
          </a:prstGeom>
          <a:noFill/>
        </p:spPr>
        <p:txBody>
          <a:bodyPr wrap="none" rtlCol="0">
            <a:spAutoFit/>
          </a:bodyPr>
          <a:lstStyle/>
          <a:p>
            <a:r>
              <a:rPr lang="nl-NL" sz="1600" dirty="0"/>
              <a:t>Mijn pagina’s met voorbeelden:</a:t>
            </a:r>
          </a:p>
          <a:p>
            <a:r>
              <a:rPr lang="nl-NL" sz="1600" dirty="0"/>
              <a:t>https://maetempels.github.io/MAE-gf/</a:t>
            </a:r>
          </a:p>
        </p:txBody>
      </p:sp>
      <p:sp>
        <p:nvSpPr>
          <p:cNvPr id="8" name="Tekstvak 7">
            <a:extLst>
              <a:ext uri="{FF2B5EF4-FFF2-40B4-BE49-F238E27FC236}">
                <a16:creationId xmlns="" xmlns:a16="http://schemas.microsoft.com/office/drawing/2014/main" id="{FF9E01FC-F7F7-4EB0-8160-945FD3F4E9EC}"/>
              </a:ext>
            </a:extLst>
          </p:cNvPr>
          <p:cNvSpPr txBox="1"/>
          <p:nvPr/>
        </p:nvSpPr>
        <p:spPr>
          <a:xfrm>
            <a:off x="5493432" y="1295870"/>
            <a:ext cx="3116622" cy="584775"/>
          </a:xfrm>
          <a:prstGeom prst="rect">
            <a:avLst/>
          </a:prstGeom>
          <a:noFill/>
        </p:spPr>
        <p:txBody>
          <a:bodyPr wrap="none" rtlCol="0">
            <a:spAutoFit/>
          </a:bodyPr>
          <a:lstStyle/>
          <a:p>
            <a:r>
              <a:rPr lang="nl-NL" sz="1600" dirty="0" err="1"/>
              <a:t>Groundforge</a:t>
            </a:r>
            <a:r>
              <a:rPr lang="nl-NL" sz="1600" dirty="0"/>
              <a:t>:</a:t>
            </a:r>
          </a:p>
          <a:p>
            <a:r>
              <a:rPr lang="nl-NL" sz="1600" dirty="0"/>
              <a:t>https://d-bl.github.io/GroundForge</a:t>
            </a:r>
          </a:p>
        </p:txBody>
      </p:sp>
      <p:pic>
        <p:nvPicPr>
          <p:cNvPr id="5" name="Afbeelding 4">
            <a:extLst>
              <a:ext uri="{FF2B5EF4-FFF2-40B4-BE49-F238E27FC236}">
                <a16:creationId xmlns="" xmlns:a16="http://schemas.microsoft.com/office/drawing/2014/main" id="{98E5EE79-D9A2-4BE2-BCBA-F998B1D99F3C}"/>
              </a:ext>
            </a:extLst>
          </p:cNvPr>
          <p:cNvPicPr>
            <a:picLocks noChangeAspect="1"/>
          </p:cNvPicPr>
          <p:nvPr/>
        </p:nvPicPr>
        <p:blipFill>
          <a:blip r:embed="rId4"/>
          <a:stretch>
            <a:fillRect/>
          </a:stretch>
        </p:blipFill>
        <p:spPr>
          <a:xfrm>
            <a:off x="2308920" y="2054054"/>
            <a:ext cx="1948925" cy="1575904"/>
          </a:xfrm>
          <a:prstGeom prst="rect">
            <a:avLst/>
          </a:prstGeom>
          <a:ln>
            <a:solidFill>
              <a:srgbClr val="002060"/>
            </a:solidFill>
          </a:ln>
          <a:effectLst>
            <a:outerShdw blurRad="50800" dist="38100" dir="2700000" algn="tl" rotWithShape="0">
              <a:prstClr val="black">
                <a:alpha val="40000"/>
              </a:prstClr>
            </a:outerShdw>
          </a:effectLst>
        </p:spPr>
      </p:pic>
      <p:pic>
        <p:nvPicPr>
          <p:cNvPr id="6" name="Afbeelding 5">
            <a:extLst>
              <a:ext uri="{FF2B5EF4-FFF2-40B4-BE49-F238E27FC236}">
                <a16:creationId xmlns="" xmlns:a16="http://schemas.microsoft.com/office/drawing/2014/main" id="{D0408053-BC3B-46A5-86F6-8EE0C92F7B7D}"/>
              </a:ext>
            </a:extLst>
          </p:cNvPr>
          <p:cNvPicPr>
            <a:picLocks noChangeAspect="1"/>
          </p:cNvPicPr>
          <p:nvPr/>
        </p:nvPicPr>
        <p:blipFill>
          <a:blip r:embed="rId5"/>
          <a:stretch>
            <a:fillRect/>
          </a:stretch>
        </p:blipFill>
        <p:spPr>
          <a:xfrm>
            <a:off x="2308920" y="4242065"/>
            <a:ext cx="4374616" cy="1633821"/>
          </a:xfrm>
          <a:prstGeom prst="rect">
            <a:avLst/>
          </a:prstGeom>
          <a:ln>
            <a:solidFill>
              <a:srgbClr val="002060"/>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5457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Gekleurde draden</a:t>
            </a:r>
          </a:p>
          <a:p>
            <a:r>
              <a:rPr lang="nl-NL" dirty="0" err="1" smtClean="0"/>
              <a:t>netslag</a:t>
            </a:r>
            <a:endParaRPr lang="nl-NL" dirty="0" smtClean="0"/>
          </a:p>
          <a:p>
            <a:r>
              <a:rPr lang="nl-NL" dirty="0"/>
              <a:t>o</a:t>
            </a:r>
            <a:r>
              <a:rPr lang="nl-NL" dirty="0" smtClean="0"/>
              <a:t>mkeerslag</a:t>
            </a:r>
          </a:p>
          <a:p>
            <a:r>
              <a:rPr lang="nl-NL" dirty="0" smtClean="0"/>
              <a:t>dubbele </a:t>
            </a:r>
            <a:r>
              <a:rPr lang="nl-NL" dirty="0" err="1" smtClean="0"/>
              <a:t>netslag</a:t>
            </a:r>
            <a:endParaRPr lang="nl-NL"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1403648"/>
            <a:ext cx="4365104" cy="710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167" y="4077072"/>
            <a:ext cx="2348813"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4</a:t>
            </a:fld>
            <a:endParaRPr lang="nl-NL"/>
          </a:p>
        </p:txBody>
      </p:sp>
    </p:spTree>
    <p:extLst>
      <p:ext uri="{BB962C8B-B14F-4D97-AF65-F5344CB8AC3E}">
        <p14:creationId xmlns:p14="http://schemas.microsoft.com/office/powerpoint/2010/main" val="3866107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lstStyle/>
          <a:p>
            <a:pPr marL="0" indent="0">
              <a:buNone/>
            </a:pPr>
            <a:r>
              <a:rPr lang="nl-NL" dirty="0" smtClean="0"/>
              <a:t>Fragmenten van de hoofdpagina:</a:t>
            </a:r>
            <a:endParaRPr lang="nl-NL" dirty="0" smtClean="0">
              <a:effectLst/>
            </a:endParaRPr>
          </a:p>
          <a:p>
            <a:pPr marL="0" indent="0">
              <a:buNone/>
            </a:pPr>
            <a:r>
              <a:rPr lang="nl-NL" dirty="0" smtClean="0"/>
              <a:t/>
            </a:r>
            <a:br>
              <a:rPr lang="nl-NL" dirty="0" smtClean="0"/>
            </a:br>
            <a:endParaRPr lang="nl-NL"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48" y="2636912"/>
            <a:ext cx="8232164" cy="24863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jdelijke aanduiding voor dianummer 5"/>
          <p:cNvSpPr>
            <a:spLocks noGrp="1"/>
          </p:cNvSpPr>
          <p:nvPr>
            <p:ph type="sldNum" sz="quarter" idx="12"/>
          </p:nvPr>
        </p:nvSpPr>
        <p:spPr/>
        <p:txBody>
          <a:bodyPr/>
          <a:lstStyle/>
          <a:p>
            <a:fld id="{A5775961-95EC-4D4B-9423-EAE103D81E9E}" type="slidenum">
              <a:rPr lang="nl-NL" smtClean="0"/>
              <a:t>5</a:t>
            </a:fld>
            <a:endParaRPr lang="nl-NL"/>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248" y="5445224"/>
            <a:ext cx="2790825"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986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Variëren op voorbeelden</a:t>
            </a:r>
          </a:p>
        </p:txBody>
      </p:sp>
      <p:pic>
        <p:nvPicPr>
          <p:cNvPr id="5"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84"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913" y="2279104"/>
            <a:ext cx="749617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ep 6"/>
          <p:cNvGrpSpPr/>
          <p:nvPr/>
        </p:nvGrpSpPr>
        <p:grpSpPr>
          <a:xfrm>
            <a:off x="539552" y="3858915"/>
            <a:ext cx="3124200" cy="2667000"/>
            <a:chOff x="539552" y="3858915"/>
            <a:chExt cx="3124200" cy="2667000"/>
          </a:xfrm>
        </p:grpSpPr>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3858915"/>
              <a:ext cx="3124200" cy="2667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8434" name="Picture 2" descr="Arrow, cursor, mouse, pointer icon | Icon search engin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77522" y="4725144"/>
              <a:ext cx="467271" cy="467271"/>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ijdelijke aanduiding voor dianummer 2"/>
          <p:cNvSpPr>
            <a:spLocks noGrp="1"/>
          </p:cNvSpPr>
          <p:nvPr>
            <p:ph type="sldNum" sz="quarter" idx="12"/>
          </p:nvPr>
        </p:nvSpPr>
        <p:spPr/>
        <p:txBody>
          <a:bodyPr/>
          <a:lstStyle/>
          <a:p>
            <a:fld id="{A5775961-95EC-4D4B-9423-EAE103D81E9E}" type="slidenum">
              <a:rPr lang="nl-NL" smtClean="0"/>
              <a:t>6</a:t>
            </a:fld>
            <a:endParaRPr lang="nl-NL"/>
          </a:p>
        </p:txBody>
      </p:sp>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5733256"/>
            <a:ext cx="7576345" cy="7926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91685" y="593852"/>
            <a:ext cx="1822635" cy="2763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19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a:xfrm>
            <a:off x="457200" y="1600201"/>
            <a:ext cx="8229600" cy="1108720"/>
          </a:xfrm>
        </p:spPr>
        <p:txBody>
          <a:bodyPr>
            <a:normAutofit/>
          </a:bodyPr>
          <a:lstStyle/>
          <a:p>
            <a:pPr marL="0" indent="0">
              <a:buNone/>
            </a:pPr>
            <a:r>
              <a:rPr lang="nl-NL" dirty="0" smtClean="0"/>
              <a:t>Mix van slagen</a:t>
            </a:r>
          </a:p>
          <a:p>
            <a:pPr marL="0" indent="0">
              <a:buNone/>
            </a:pPr>
            <a:endParaRPr lang="nl-NL" dirty="0"/>
          </a:p>
        </p:txBody>
      </p:sp>
      <p:pic>
        <p:nvPicPr>
          <p:cNvPr id="5"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84"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7</a:t>
            </a:fld>
            <a:endParaRPr lang="nl-NL"/>
          </a:p>
        </p:txBody>
      </p:sp>
      <p:grpSp>
        <p:nvGrpSpPr>
          <p:cNvPr id="6" name="Groep 5"/>
          <p:cNvGrpSpPr/>
          <p:nvPr/>
        </p:nvGrpSpPr>
        <p:grpSpPr>
          <a:xfrm>
            <a:off x="539551" y="4848359"/>
            <a:ext cx="3542938" cy="1785285"/>
            <a:chOff x="446855" y="4797944"/>
            <a:chExt cx="3542938" cy="1785285"/>
          </a:xfrm>
        </p:grpSpPr>
        <p:sp>
          <p:nvSpPr>
            <p:cNvPr id="16" name="Tijdelijke aanduiding voor inhoud 3"/>
            <p:cNvSpPr txBox="1">
              <a:spLocks/>
            </p:cNvSpPr>
            <p:nvPr/>
          </p:nvSpPr>
          <p:spPr>
            <a:xfrm>
              <a:off x="446855" y="4797944"/>
              <a:ext cx="3542938" cy="1785285"/>
            </a:xfrm>
            <a:prstGeom prst="rect">
              <a:avLst/>
            </a:prstGeom>
            <a:solidFill>
              <a:schemeClr val="bg1"/>
            </a:solidFill>
            <a:ln>
              <a:solidFill>
                <a:srgbClr val="385D8A"/>
              </a:solid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smtClean="0"/>
                <a:t>Spiekbriefje, </a:t>
              </a:r>
              <a:r>
                <a:rPr lang="nl-NL" dirty="0" err="1" smtClean="0"/>
                <a:t>o.a</a:t>
              </a:r>
              <a:r>
                <a:rPr lang="nl-NL" dirty="0" smtClean="0"/>
                <a:t>:</a:t>
              </a:r>
            </a:p>
            <a:p>
              <a:pPr marL="0" indent="0">
                <a:buFont typeface="Arial" panose="020B0604020202020204" pitchFamily="34" charset="0"/>
                <a:buNone/>
              </a:pPr>
              <a:endParaRPr lang="nl-NL" dirty="0"/>
            </a:p>
            <a:p>
              <a:pPr marL="0" indent="0">
                <a:buFont typeface="Arial" panose="020B0604020202020204" pitchFamily="34" charset="0"/>
                <a:buNone/>
              </a:pPr>
              <a:endParaRPr lang="nl-NL" dirty="0" smtClean="0"/>
            </a:p>
          </p:txBody>
        </p:sp>
        <p:pic>
          <p:nvPicPr>
            <p:cNvPr id="21" name="Picture 4" descr="C:\Users\Falkink\Documents\GitHub\GroundForge.wiki\stitches\ctctc.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58" y="5464274"/>
              <a:ext cx="706961" cy="824787"/>
            </a:xfrm>
            <a:prstGeom prst="rect">
              <a:avLst/>
            </a:prstGeom>
            <a:noFill/>
            <a:ln>
              <a:solidFill>
                <a:srgbClr val="385D8A"/>
              </a:solidFill>
            </a:ln>
            <a:extLst>
              <a:ext uri="{909E8E84-426E-40DD-AFC4-6F175D3DCCD1}">
                <a14:hiddenFill xmlns:a14="http://schemas.microsoft.com/office/drawing/2010/main">
                  <a:solidFill>
                    <a:srgbClr val="FFFFFF"/>
                  </a:solidFill>
                </a14:hiddenFill>
              </a:ext>
            </a:extLst>
          </p:spPr>
        </p:pic>
        <p:pic>
          <p:nvPicPr>
            <p:cNvPr id="22" name="Picture 5" descr="C:\Users\Falkink\Documents\GitHub\GroundForge.wiki\stitches\clcrcl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2770" y="5445223"/>
              <a:ext cx="730526" cy="919050"/>
            </a:xfrm>
            <a:prstGeom prst="rect">
              <a:avLst/>
            </a:prstGeom>
            <a:noFill/>
            <a:ln>
              <a:solidFill>
                <a:srgbClr val="385D8A"/>
              </a:solidFill>
            </a:ln>
            <a:extLst>
              <a:ext uri="{909E8E84-426E-40DD-AFC4-6F175D3DCCD1}">
                <a14:hiddenFill xmlns:a14="http://schemas.microsoft.com/office/drawing/2010/main">
                  <a:solidFill>
                    <a:srgbClr val="FFFFFF"/>
                  </a:solidFill>
                </a14:hiddenFill>
              </a:ext>
            </a:extLst>
          </p:spPr>
        </p:pic>
        <p:pic>
          <p:nvPicPr>
            <p:cNvPr id="23" name="Picture 6" descr="C:\Users\Falkink\Documents\GitHub\GroundForge.wiki\stitches\crclc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6624" y="5449985"/>
              <a:ext cx="848353" cy="895485"/>
            </a:xfrm>
            <a:prstGeom prst="rect">
              <a:avLst/>
            </a:prstGeom>
            <a:noFill/>
            <a:ln>
              <a:solidFill>
                <a:srgbClr val="385D8A"/>
              </a:solidFill>
            </a:ln>
            <a:extLst>
              <a:ext uri="{909E8E84-426E-40DD-AFC4-6F175D3DCCD1}">
                <a14:hiddenFill xmlns:a14="http://schemas.microsoft.com/office/drawing/2010/main">
                  <a:solidFill>
                    <a:srgbClr val="FFFFFF"/>
                  </a:solidFill>
                </a14:hiddenFill>
              </a:ext>
            </a:extLst>
          </p:spPr>
        </p:pic>
      </p:grpSp>
      <p:sp>
        <p:nvSpPr>
          <p:cNvPr id="17" name="Tijdelijke aanduiding voor inhoud 3"/>
          <p:cNvSpPr txBox="1">
            <a:spLocks/>
          </p:cNvSpPr>
          <p:nvPr/>
        </p:nvSpPr>
        <p:spPr>
          <a:xfrm>
            <a:off x="4716016" y="4838969"/>
            <a:ext cx="3987007" cy="1785284"/>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l-NL" dirty="0" smtClean="0"/>
              <a:t>C = cross = kruisen</a:t>
            </a:r>
          </a:p>
          <a:p>
            <a:pPr marL="0" indent="0">
              <a:buFont typeface="Arial" panose="020B0604020202020204" pitchFamily="34" charset="0"/>
              <a:buNone/>
            </a:pPr>
            <a:r>
              <a:rPr lang="nl-NL" dirty="0" smtClean="0"/>
              <a:t>T = twist = draaien</a:t>
            </a:r>
          </a:p>
          <a:p>
            <a:pPr marL="0" indent="0">
              <a:buFont typeface="Arial" panose="020B0604020202020204" pitchFamily="34" charset="0"/>
              <a:buNone/>
            </a:pPr>
            <a:r>
              <a:rPr lang="nl-NL" dirty="0" smtClean="0"/>
              <a:t>L = links draaien</a:t>
            </a:r>
          </a:p>
          <a:p>
            <a:pPr marL="0" indent="0">
              <a:buFont typeface="Arial" panose="020B0604020202020204" pitchFamily="34" charset="0"/>
              <a:buNone/>
            </a:pPr>
            <a:r>
              <a:rPr lang="nl-NL" dirty="0" smtClean="0"/>
              <a:t>R = rechts draaien</a:t>
            </a:r>
          </a:p>
          <a:p>
            <a:pPr marL="0" indent="0">
              <a:buFont typeface="Arial" panose="020B0604020202020204" pitchFamily="34" charset="0"/>
              <a:buNone/>
            </a:pPr>
            <a:endParaRPr lang="nl-NL" dirty="0"/>
          </a:p>
        </p:txBody>
      </p:sp>
      <p:pic>
        <p:nvPicPr>
          <p:cNvPr id="9"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016" y="2229001"/>
            <a:ext cx="4015740" cy="2461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551" y="2228629"/>
            <a:ext cx="4031933"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2977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4" name="Tijdelijke aanduiding voor inhoud 3"/>
          <p:cNvSpPr>
            <a:spLocks noGrp="1"/>
          </p:cNvSpPr>
          <p:nvPr>
            <p:ph idx="1"/>
          </p:nvPr>
        </p:nvSpPr>
        <p:spPr/>
        <p:txBody>
          <a:bodyPr/>
          <a:lstStyle/>
          <a:p>
            <a:pPr marL="0" indent="0">
              <a:buNone/>
            </a:pPr>
            <a:r>
              <a:rPr lang="nl-NL" dirty="0" smtClean="0"/>
              <a:t>Mix van slagen – patroon eigenschappen</a:t>
            </a:r>
          </a:p>
          <a:p>
            <a:endParaRPr lang="nl-NL" dirty="0" smtClean="0"/>
          </a:p>
          <a:p>
            <a:r>
              <a:rPr lang="nl-NL" dirty="0" smtClean="0"/>
              <a:t>diagonaal ↔ weven</a:t>
            </a:r>
          </a:p>
          <a:p>
            <a:pPr marL="0" indent="0">
              <a:buNone/>
            </a:pPr>
            <a:endParaRPr lang="nl-NL" dirty="0" smtClean="0"/>
          </a:p>
          <a:p>
            <a:r>
              <a:rPr lang="nl-NL" dirty="0" smtClean="0"/>
              <a:t>Bakstenen </a:t>
            </a:r>
            <a:r>
              <a:rPr lang="nl-NL" dirty="0"/>
              <a:t>↔ </a:t>
            </a:r>
            <a:r>
              <a:rPr lang="nl-NL" dirty="0" smtClean="0"/>
              <a:t>schaakbord</a:t>
            </a:r>
            <a:br>
              <a:rPr lang="nl-NL" dirty="0" smtClean="0"/>
            </a:br>
            <a:r>
              <a:rPr lang="nl-NL" dirty="0" smtClean="0"/>
              <a:t>(hoe het formulier herhaald wordt)</a:t>
            </a:r>
          </a:p>
        </p:txBody>
      </p:sp>
      <p:pic>
        <p:nvPicPr>
          <p:cNvPr id="5" name="Picture 2" descr="DiB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384" y="260648"/>
            <a:ext cx="1247775" cy="1143001"/>
          </a:xfrm>
          <a:prstGeom prst="rect">
            <a:avLst/>
          </a:prstGeom>
          <a:noFill/>
          <a:extLst>
            <a:ext uri="{909E8E84-426E-40DD-AFC4-6F175D3DCCD1}">
              <a14:hiddenFill xmlns:a14="http://schemas.microsoft.com/office/drawing/2010/main">
                <a:solidFill>
                  <a:srgbClr val="FFFFFF"/>
                </a:solidFill>
              </a14:hiddenFill>
            </a:ext>
          </a:extLst>
        </p:spPr>
      </p:pic>
      <p:sp>
        <p:nvSpPr>
          <p:cNvPr id="3" name="Tijdelijke aanduiding voor dianummer 2"/>
          <p:cNvSpPr>
            <a:spLocks noGrp="1"/>
          </p:cNvSpPr>
          <p:nvPr>
            <p:ph type="sldNum" sz="quarter" idx="12"/>
          </p:nvPr>
        </p:nvSpPr>
        <p:spPr/>
        <p:txBody>
          <a:bodyPr/>
          <a:lstStyle/>
          <a:p>
            <a:fld id="{A5775961-95EC-4D4B-9423-EAE103D81E9E}" type="slidenum">
              <a:rPr lang="nl-NL" smtClean="0"/>
              <a:t>8</a:t>
            </a:fld>
            <a:endParaRPr lang="nl-NL"/>
          </a:p>
        </p:txBody>
      </p:sp>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6056" y="2282944"/>
            <a:ext cx="1767840" cy="1722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24687" y="2271514"/>
            <a:ext cx="169545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3156" y="5211276"/>
            <a:ext cx="2110740" cy="124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91387" y="5081736"/>
            <a:ext cx="14287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370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GroundForge</a:t>
            </a:r>
            <a:endParaRPr lang="nl-NL" dirty="0"/>
          </a:p>
        </p:txBody>
      </p:sp>
      <p:sp>
        <p:nvSpPr>
          <p:cNvPr id="3" name="Tijdelijke aanduiding voor inhoud 2"/>
          <p:cNvSpPr>
            <a:spLocks noGrp="1"/>
          </p:cNvSpPr>
          <p:nvPr>
            <p:ph idx="1"/>
          </p:nvPr>
        </p:nvSpPr>
        <p:spPr/>
        <p:txBody>
          <a:bodyPr>
            <a:normAutofit/>
          </a:bodyPr>
          <a:lstStyle/>
          <a:p>
            <a:pPr marL="0" indent="0">
              <a:buNone/>
            </a:pPr>
            <a:r>
              <a:rPr lang="nl-NL" dirty="0" smtClean="0">
                <a:effectLst/>
              </a:rPr>
              <a:t>Voorbeeld pagina’s</a:t>
            </a:r>
          </a:p>
          <a:p>
            <a:r>
              <a:rPr lang="nl-NL" dirty="0" smtClean="0"/>
              <a:t>Slagen al ingevuld</a:t>
            </a:r>
          </a:p>
          <a:p>
            <a:pPr lvl="1"/>
            <a:r>
              <a:rPr lang="nl-NL" dirty="0" smtClean="0"/>
              <a:t>MAE-</a:t>
            </a:r>
            <a:r>
              <a:rPr lang="nl-NL" dirty="0" err="1" smtClean="0"/>
              <a:t>gf</a:t>
            </a:r>
            <a:r>
              <a:rPr lang="nl-NL" dirty="0" smtClean="0"/>
              <a:t> </a:t>
            </a:r>
            <a:r>
              <a:rPr lang="nl-NL" dirty="0"/>
              <a:t>(persoonlijke </a:t>
            </a:r>
            <a:r>
              <a:rPr lang="nl-NL" dirty="0" smtClean="0"/>
              <a:t>verzameling)</a:t>
            </a:r>
          </a:p>
          <a:p>
            <a:pPr lvl="1"/>
            <a:r>
              <a:rPr lang="nl-NL" dirty="0" err="1" smtClean="0"/>
              <a:t>Whiting</a:t>
            </a:r>
            <a:r>
              <a:rPr lang="nl-NL" dirty="0" smtClean="0"/>
              <a:t> </a:t>
            </a:r>
            <a:r>
              <a:rPr lang="nl-NL" dirty="0"/>
              <a:t>index </a:t>
            </a:r>
            <a:r>
              <a:rPr lang="nl-NL" dirty="0" smtClean="0"/>
              <a:t>(online boek)</a:t>
            </a:r>
          </a:p>
          <a:p>
            <a:r>
              <a:rPr lang="nl-NL" dirty="0" smtClean="0"/>
              <a:t>Slagen zelf kiezen (</a:t>
            </a:r>
            <a:r>
              <a:rPr lang="nl-NL" strike="sngStrike" dirty="0" smtClean="0"/>
              <a:t>tablet</a:t>
            </a:r>
            <a:r>
              <a:rPr lang="nl-NL" dirty="0" smtClean="0"/>
              <a:t>)</a:t>
            </a:r>
            <a:endParaRPr lang="nl-NL" dirty="0"/>
          </a:p>
          <a:p>
            <a:pPr lvl="1"/>
            <a:r>
              <a:rPr lang="nl-NL" dirty="0" err="1" smtClean="0"/>
              <a:t>Tesselace</a:t>
            </a:r>
            <a:r>
              <a:rPr lang="nl-NL" dirty="0" smtClean="0"/>
              <a:t> index  (computer gegenereerd)</a:t>
            </a:r>
          </a:p>
          <a:p>
            <a:pPr lvl="1"/>
            <a:r>
              <a:rPr lang="nl-NL" dirty="0" smtClean="0"/>
              <a:t>Droste effect (draad schema’s als paar schema’s)</a:t>
            </a:r>
          </a:p>
          <a:p>
            <a:r>
              <a:rPr lang="nl-NL" dirty="0" smtClean="0"/>
              <a:t>Overlap tussen de groepen</a:t>
            </a:r>
            <a:endParaRPr lang="nl-NL" dirty="0"/>
          </a:p>
        </p:txBody>
      </p:sp>
      <p:sp>
        <p:nvSpPr>
          <p:cNvPr id="4" name="Tijdelijke aanduiding voor dianummer 3"/>
          <p:cNvSpPr>
            <a:spLocks noGrp="1"/>
          </p:cNvSpPr>
          <p:nvPr>
            <p:ph type="sldNum" sz="quarter" idx="12"/>
          </p:nvPr>
        </p:nvSpPr>
        <p:spPr/>
        <p:txBody>
          <a:bodyPr/>
          <a:lstStyle/>
          <a:p>
            <a:fld id="{A5775961-95EC-4D4B-9423-EAE103D81E9E}" type="slidenum">
              <a:rPr lang="nl-NL" smtClean="0"/>
              <a:t>9</a:t>
            </a:fld>
            <a:endParaRPr lang="nl-NL"/>
          </a:p>
        </p:txBody>
      </p:sp>
    </p:spTree>
    <p:extLst>
      <p:ext uri="{BB962C8B-B14F-4D97-AF65-F5344CB8AC3E}">
        <p14:creationId xmlns:p14="http://schemas.microsoft.com/office/powerpoint/2010/main" val="723173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aDiBL">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1825</Words>
  <Application>Microsoft Office PowerPoint</Application>
  <PresentationFormat>Diavoorstelling (4:3)</PresentationFormat>
  <Paragraphs>317</Paragraphs>
  <Slides>20</Slides>
  <Notes>20</Notes>
  <HiddenSlides>0</HiddenSlides>
  <MMClips>0</MMClips>
  <ScaleCrop>false</ScaleCrop>
  <HeadingPairs>
    <vt:vector size="4" baseType="variant">
      <vt:variant>
        <vt:lpstr>Thema</vt:lpstr>
      </vt:variant>
      <vt:variant>
        <vt:i4>1</vt:i4>
      </vt:variant>
      <vt:variant>
        <vt:lpstr>Diatitels</vt:lpstr>
      </vt:variant>
      <vt:variant>
        <vt:i4>20</vt:i4>
      </vt:variant>
    </vt:vector>
  </HeadingPairs>
  <TitlesOfParts>
    <vt:vector size="21" baseType="lpstr">
      <vt:lpstr>ThemaDiBL</vt:lpstr>
      <vt:lpstr>GroundForge Introductie</vt:lpstr>
      <vt:lpstr>PowerPoint-presentatie</vt:lpstr>
      <vt:lpstr>PowerPoint-presentatie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lpstr>GroundForge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2018-03-24T19:00:48Z</dcterms:created>
  <dcterms:modified xsi:type="dcterms:W3CDTF">2018-03-24T19:12:54Z</dcterms:modified>
</cp:coreProperties>
</file>