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6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4" r:id="rId3"/>
    <p:sldId id="295" r:id="rId4"/>
    <p:sldId id="275" r:id="rId5"/>
    <p:sldId id="296" r:id="rId6"/>
    <p:sldId id="284" r:id="rId7"/>
    <p:sldId id="277" r:id="rId8"/>
    <p:sldId id="272" r:id="rId9"/>
    <p:sldId id="271" r:id="rId10"/>
    <p:sldId id="259" r:id="rId11"/>
    <p:sldId id="274" r:id="rId12"/>
    <p:sldId id="288" r:id="rId13"/>
    <p:sldId id="276" r:id="rId14"/>
    <p:sldId id="261" r:id="rId15"/>
    <p:sldId id="281" r:id="rId16"/>
    <p:sldId id="293" r:id="rId17"/>
    <p:sldId id="280" r:id="rId18"/>
    <p:sldId id="266" r:id="rId19"/>
    <p:sldId id="268" r:id="rId20"/>
    <p:sldId id="290" r:id="rId21"/>
    <p:sldId id="292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51644" autoAdjust="0"/>
  </p:normalViewPr>
  <p:slideViewPr>
    <p:cSldViewPr>
      <p:cViewPr>
        <p:scale>
          <a:sx n="50" d="100"/>
          <a:sy n="50" d="100"/>
        </p:scale>
        <p:origin x="-266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4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269-8995-49D8-A4B0-9411C7010620}" type="datetimeFigureOut">
              <a:rPr lang="nl-NL" smtClean="0"/>
              <a:t>15-8-2018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72F28-A0EC-48B3-BB0C-3D70CAAE8B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2312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90FB-0058-431C-B3E7-EBBA4B708E40}" type="datetimeFigureOut">
              <a:rPr lang="nl-NL" smtClean="0"/>
              <a:t>15-8-2018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7493F-9CE3-4AD5-8254-4B462DC5112C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11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kk.nl/techniek/trollengrond.php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lokk.nl/techniek/vlaandersetralie.php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.com/#en/n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translate.reference.com/english/dutch" TargetMode="External"/><Relationship Id="rId5" Type="http://schemas.openxmlformats.org/officeDocument/2006/relationships/hyperlink" Target="https://www.collinsdictionary.com/translator" TargetMode="External"/><Relationship Id="rId4" Type="http://schemas.openxmlformats.org/officeDocument/2006/relationships/hyperlink" Target="https://www.bing.com/translator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-bl.github.io/GroundForge/help/Choose-Stitch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  <a:p>
            <a:endParaRPr lang="nl-NL" dirty="0" smtClean="0"/>
          </a:p>
          <a:p>
            <a:endParaRPr lang="nl-NL" i="1" dirty="0" smtClean="0"/>
          </a:p>
          <a:p>
            <a:endParaRPr lang="nl-NL" baseline="0" dirty="0" smtClean="0"/>
          </a:p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2691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Verschillende (groepen) voorbeeld pagina’s. Links op deze pagina vullen het parameters-formulier in van de hoofdpagina.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Elke groep heeft een eigen invalshoek.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/>
              <a:t>Droste heeft een paar voorbeelden waarvan al wel slagen zijn ingevuld.</a:t>
            </a:r>
            <a:endParaRPr lang="nl-NL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 Lace Guide for Makers and Collectors</a:t>
            </a:r>
            <a:r>
              <a:rPr lang="en-US" dirty="0" smtClean="0"/>
              <a:t> door Gertrude Whiting</a:t>
            </a:r>
          </a:p>
          <a:p>
            <a:r>
              <a:rPr lang="en-US" baseline="0" dirty="0" smtClean="0">
                <a:effectLst/>
              </a:rPr>
              <a:t>Kant gids voor makers en verzamelaars.</a:t>
            </a:r>
            <a:endParaRPr lang="nl-NL" baseline="0" dirty="0" smtClean="0">
              <a:effectLst/>
            </a:endParaRP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In diverse online archieven beschikbaar, het copyright is verlopen.</a:t>
            </a: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Niet alle gronden kunnen met GroundForge</a:t>
            </a:r>
          </a:p>
          <a:p>
            <a:r>
              <a:rPr lang="nl-NL" baseline="0" dirty="0" smtClean="0">
                <a:effectLst/>
              </a:rPr>
              <a:t>Bijvoorbeeld wegens aanhaken of oneven aantallen draden per slag</a:t>
            </a:r>
          </a:p>
          <a:p>
            <a:endParaRPr lang="nl-NL" baseline="0" dirty="0" smtClean="0">
              <a:effectLst/>
            </a:endParaRPr>
          </a:p>
          <a:p>
            <a:r>
              <a:rPr lang="nl-NL" b="1" baseline="0" dirty="0" smtClean="0">
                <a:effectLst/>
              </a:rPr>
              <a:t>Bruggetje</a:t>
            </a:r>
          </a:p>
          <a:p>
            <a:r>
              <a:rPr lang="nl-NL" baseline="0" dirty="0" smtClean="0">
                <a:effectLst/>
              </a:rPr>
              <a:t>Laten we een blokje onder de loep nemen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>
                <a:effectLst/>
              </a:rPr>
              <a:t>Gebaseerd op tussenresultaten van promotie onderzoek door Veronika Irvine (CA)</a:t>
            </a: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GroundForge maakt de gaten in de schema’s zo rond mogelijk</a:t>
            </a:r>
          </a:p>
          <a:p>
            <a:r>
              <a:rPr lang="nl-NL" dirty="0" smtClean="0"/>
              <a:t>Er kunnen meerdere computer gegenereerde gronden bij een diagram horen</a:t>
            </a:r>
          </a:p>
          <a:p>
            <a:r>
              <a:rPr lang="nl-NL" baseline="0" dirty="0" smtClean="0">
                <a:effectLst/>
              </a:rPr>
              <a:t>Een</a:t>
            </a:r>
            <a:r>
              <a:rPr lang="nl-NL" dirty="0" smtClean="0">
                <a:effectLst/>
              </a:rPr>
              <a:t> animatie in een van de help pagina’s laat de transformatie van de ene variant naar de andere zien.</a:t>
            </a:r>
            <a:endParaRPr lang="nl-NL" baseline="0" dirty="0" smtClean="0">
              <a:effectLst/>
            </a:endParaRPr>
          </a:p>
          <a:p>
            <a:endParaRPr lang="nl-NL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smtClean="0">
                <a:effectLst/>
              </a:rPr>
              <a:t>Bruggetje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Kiezen</a:t>
            </a:r>
            <a:r>
              <a:rPr lang="nl-NL" dirty="0" smtClean="0">
                <a:effectLst/>
              </a:rPr>
              <a:t> we </a:t>
            </a:r>
            <a:r>
              <a:rPr lang="nl-NL" baseline="0" dirty="0" smtClean="0">
                <a:effectLst/>
              </a:rPr>
              <a:t>de Parijse grond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Dan krijgen we enkele varianten met een vierkast raster</a:t>
            </a: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i="1" strike="noStrike" baseline="0" dirty="0" smtClean="0">
                <a:effectLst/>
              </a:rPr>
              <a:t>Vraag en antwoord:</a:t>
            </a:r>
          </a:p>
          <a:p>
            <a:r>
              <a:rPr lang="nl-NL" i="1" strike="noStrike" baseline="0" dirty="0" smtClean="0">
                <a:effectLst/>
              </a:rPr>
              <a:t>Hoeveel voorbeelden zijn er?</a:t>
            </a:r>
          </a:p>
          <a:p>
            <a:endParaRPr lang="nl-NL" i="1" strike="noStrike" baseline="0" dirty="0" smtClean="0">
              <a:effectLst/>
            </a:endParaRPr>
          </a:p>
          <a:p>
            <a:r>
              <a:rPr lang="nl-NL" i="1" strike="noStrike" baseline="0" dirty="0" smtClean="0">
                <a:effectLst/>
              </a:rPr>
              <a:t>374 paardiagrammen, gebaseerd 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i="1" strike="noStrike" baseline="0" dirty="0" smtClean="0">
                <a:effectLst/>
              </a:rPr>
              <a:t>449 computer gegenereerde diagrammen.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Downloaden en nabewerken met een SVG editor, of natekenen en evt. op een of andere manier vervormen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Voor de gewenste kantbrief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smtClean="0"/>
              <a:t>Bruggetje</a:t>
            </a:r>
            <a:r>
              <a:rPr lang="nl-NL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We zoomen verder in op het uitgelichte rapport van het rechter patroon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791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Kantbrief: wat je geplastificeerd</a:t>
            </a:r>
            <a:r>
              <a:rPr lang="nl-NL" baseline="0" dirty="0" smtClean="0">
                <a:effectLst/>
              </a:rPr>
              <a:t> op je kussen prikt.</a:t>
            </a:r>
            <a:endParaRPr lang="nl-NL" dirty="0" smtClean="0">
              <a:effectLst/>
            </a:endParaRP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Bovenste rij afbeeldingen wat je</a:t>
            </a:r>
            <a:r>
              <a:rPr lang="nl-NL" baseline="0" dirty="0" smtClean="0">
                <a:effectLst/>
              </a:rPr>
              <a:t> van GroundForge krijgt.</a:t>
            </a:r>
          </a:p>
          <a:p>
            <a:r>
              <a:rPr lang="nl-NL" baseline="0" dirty="0" smtClean="0">
                <a:effectLst/>
              </a:rPr>
              <a:t>Er telkens onder wat je misschien wilt hebben, of een tussenstap.</a:t>
            </a:r>
          </a:p>
          <a:p>
            <a:r>
              <a:rPr lang="nl-NL" baseline="0" dirty="0" smtClean="0">
                <a:effectLst/>
              </a:rPr>
              <a:t>Linksonder als in: Kant uit Vlaanderen en ‘s Gravenmoer.</a:t>
            </a:r>
          </a:p>
          <a:p>
            <a:endParaRPr lang="nl-NL" baseline="0" dirty="0" smtClean="0">
              <a:effectLst/>
            </a:endParaRPr>
          </a:p>
          <a:p>
            <a:r>
              <a:rPr lang="nl-NL" i="1" baseline="0" dirty="0" smtClean="0">
                <a:effectLst/>
              </a:rPr>
              <a:t>Afbeelding gemaakt met:</a:t>
            </a:r>
          </a:p>
          <a:p>
            <a:pPr lvl="1"/>
            <a:r>
              <a:rPr lang="nl-NL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-5--</a:t>
            </a:r>
          </a:p>
          <a:p>
            <a:pPr lvl="1"/>
            <a:r>
              <a:rPr lang="nl-NL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B-C-</a:t>
            </a:r>
          </a:p>
          <a:p>
            <a:pPr lvl="1"/>
            <a:r>
              <a:rPr lang="nl-NL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-5-5</a:t>
            </a:r>
          </a:p>
          <a:p>
            <a:pPr lvl="1"/>
            <a:r>
              <a:rPr lang="nl-NL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5-5-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i="1" baseline="0" dirty="0" smtClean="0">
                <a:effectLst/>
              </a:rPr>
              <a:t>Brick (baksteen); Stitches (s</a:t>
            </a:r>
            <a:r>
              <a:rPr lang="nl-NL" i="1" dirty="0" smtClean="0">
                <a:effectLst/>
              </a:rPr>
              <a:t>lagen): ct b1=ctptct d1=ctptct A2=ctpl C2=ctpr A4=ctl C4=ctr D1=ctptctt</a:t>
            </a:r>
          </a:p>
          <a:p>
            <a:endParaRPr lang="nl-NL" i="1" dirty="0" smtClean="0">
              <a:effectLst/>
            </a:endParaRPr>
          </a:p>
          <a:p>
            <a:r>
              <a:rPr lang="nl-NL" i="1" dirty="0" smtClean="0">
                <a:effectLst/>
              </a:rPr>
              <a:t>Alle draden zwart, 7 en 10 rood</a:t>
            </a:r>
          </a:p>
          <a:p>
            <a:endParaRPr lang="nl-NL" i="1" baseline="0" dirty="0" smtClean="0">
              <a:effectLst/>
            </a:endParaRPr>
          </a:p>
          <a:p>
            <a:r>
              <a:rPr lang="nl-NL" i="1" baseline="0" dirty="0" smtClean="0">
                <a:effectLst/>
              </a:rPr>
              <a:t>Probeer ook eens een dubbelle  netslag of omkeerslag in het midden</a:t>
            </a:r>
          </a:p>
          <a:p>
            <a:r>
              <a:rPr lang="nl-NL" i="1" baseline="0" dirty="0" smtClean="0">
                <a:effectLst/>
              </a:rPr>
              <a:t>C=cross=kruisen, t=twist=draaien, p=pin=speld.</a:t>
            </a:r>
            <a:r>
              <a:rPr lang="nl-NL" i="1" dirty="0" smtClean="0">
                <a:effectLst/>
              </a:rPr>
              <a:t> </a:t>
            </a:r>
            <a:r>
              <a:rPr lang="nl-NL" i="1" baseline="0" dirty="0" smtClean="0">
                <a:effectLst/>
              </a:rPr>
              <a:t>Meestal gaan spelden niet zo goed.</a:t>
            </a:r>
          </a:p>
          <a:p>
            <a:endParaRPr lang="nl-NL" i="1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791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Concept</a:t>
            </a:r>
            <a:r>
              <a:rPr lang="nl-NL" baseline="0" dirty="0" smtClean="0">
                <a:effectLst/>
              </a:rPr>
              <a:t> downloaden voor SVG editor (CorelDraw </a:t>
            </a:r>
            <a:r>
              <a:rPr lang="nl-NL" dirty="0" smtClean="0"/>
              <a:t>💰 </a:t>
            </a:r>
            <a:r>
              <a:rPr lang="nl-NL" baseline="0" dirty="0" smtClean="0">
                <a:effectLst/>
              </a:rPr>
              <a:t>, Adobe Illustrator</a:t>
            </a:r>
            <a:r>
              <a:rPr lang="nl-NL" dirty="0" smtClean="0"/>
              <a:t>💰, </a:t>
            </a:r>
            <a:r>
              <a:rPr lang="nl-NL" baseline="0" dirty="0" smtClean="0">
                <a:effectLst/>
              </a:rPr>
              <a:t>InkScape)</a:t>
            </a:r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Knipling/Lace</a:t>
            </a:r>
            <a:r>
              <a:rPr lang="nl-NL" sz="1400" baseline="30000" dirty="0" smtClean="0">
                <a:effectLst/>
              </a:rPr>
              <a:t>8</a:t>
            </a:r>
            <a:r>
              <a:rPr lang="nl-NL" sz="1400" dirty="0" smtClean="0">
                <a:effectLst/>
              </a:rPr>
              <a:t>/</a:t>
            </a:r>
            <a:r>
              <a:rPr lang="nl-NL" dirty="0" smtClean="0">
                <a:effectLst/>
              </a:rPr>
              <a:t>Lace</a:t>
            </a:r>
            <a:r>
              <a:rPr lang="nl-NL" sz="1200" baseline="30000" dirty="0" smtClean="0">
                <a:effectLst/>
              </a:rPr>
              <a:t>X-RP</a:t>
            </a:r>
            <a:r>
              <a:rPr lang="nl-NL" dirty="0" smtClean="0">
                <a:effectLst/>
              </a:rPr>
              <a:t> begrijpen de download niet: 1 rapport natekenen</a:t>
            </a:r>
          </a:p>
          <a:p>
            <a:r>
              <a:rPr lang="nl-NL" dirty="0" smtClean="0">
                <a:effectLst/>
              </a:rPr>
              <a:t>Kleuren helpen</a:t>
            </a:r>
            <a:r>
              <a:rPr lang="nl-NL" baseline="0" dirty="0" smtClean="0">
                <a:effectLst/>
              </a:rPr>
              <a:t> meerdere rapporten aan elkaar plakken</a:t>
            </a:r>
          </a:p>
          <a:p>
            <a:endParaRPr lang="nl-NL" dirty="0" smtClean="0"/>
          </a:p>
          <a:p>
            <a:r>
              <a:rPr lang="nl-NL" dirty="0" smtClean="0"/>
              <a:t>Je kunt ook kruispunten verplaatsen.</a:t>
            </a:r>
          </a:p>
          <a:p>
            <a:r>
              <a:rPr lang="nl-NL" dirty="0" smtClean="0">
                <a:effectLst/>
              </a:rPr>
              <a:t>Zelfde kleuren </a:t>
            </a:r>
            <a:r>
              <a:rPr lang="nl-NL" dirty="0" smtClean="0">
                <a:effectLst/>
                <a:sym typeface="Wingdings" panose="05000000000000000000" pitchFamily="2" charset="2"/>
              </a:rPr>
              <a:t> zelfde verplaatsing</a:t>
            </a:r>
            <a:r>
              <a:rPr lang="nl-NL" dirty="0" smtClean="0">
                <a:effectLst/>
              </a:rPr>
              <a:t> </a:t>
            </a:r>
          </a:p>
          <a:p>
            <a:r>
              <a:rPr lang="nl-NL" dirty="0" smtClean="0">
                <a:effectLst/>
              </a:rPr>
              <a:t>Het donkerblauwe bolletje rechtsboven zit ook midden-onder</a:t>
            </a:r>
          </a:p>
          <a:p>
            <a:r>
              <a:rPr lang="nl-NL" dirty="0" smtClean="0">
                <a:effectLst/>
              </a:rPr>
              <a:t> en kan daardoor hooguit een half hokje verschuiven.</a:t>
            </a: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Met promotieonderzoek alle(?) combinaties tot 4x4 opgezocht</a:t>
            </a:r>
          </a:p>
          <a:p>
            <a:r>
              <a:rPr lang="nl-NL" dirty="0" smtClean="0">
                <a:effectLst/>
                <a:sym typeface="Wingdings" panose="05000000000000000000" pitchFamily="2" charset="2"/>
              </a:rPr>
              <a:t> enkele</a:t>
            </a:r>
            <a:r>
              <a:rPr lang="nl-NL" baseline="0" dirty="0" smtClean="0">
                <a:effectLst/>
              </a:rPr>
              <a:t> </a:t>
            </a:r>
            <a:r>
              <a:rPr lang="nl-NL" dirty="0" smtClean="0"/>
              <a:t>honderden rondgetrokken tesselace</a:t>
            </a:r>
            <a:r>
              <a:rPr lang="nl-NL" baseline="0" dirty="0" smtClean="0"/>
              <a:t> </a:t>
            </a:r>
            <a:r>
              <a:rPr lang="nl-NL" dirty="0" smtClean="0"/>
              <a:t>diagrammen</a:t>
            </a:r>
          </a:p>
          <a:p>
            <a:r>
              <a:rPr lang="nl-NL" dirty="0" smtClean="0"/>
              <a:t>5x4: zo veel dat je met een 1 sec per stuk minstens een dag bezig</a:t>
            </a:r>
            <a:r>
              <a:rPr lang="nl-NL" baseline="0" dirty="0" smtClean="0"/>
              <a:t> bent,</a:t>
            </a:r>
          </a:p>
          <a:p>
            <a:r>
              <a:rPr lang="nl-NL" baseline="0" dirty="0" smtClean="0"/>
              <a:t> veel daarvan is meer van bijna hetzelfde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Binche gronden passen niet in 4x4,</a:t>
            </a:r>
            <a:r>
              <a:rPr lang="nl-NL" baseline="0" dirty="0" smtClean="0"/>
              <a:t> d</a:t>
            </a:r>
            <a:r>
              <a:rPr lang="nl-NL" baseline="0" dirty="0" smtClean="0">
                <a:effectLst/>
              </a:rPr>
              <a:t>ie kun je wel zelf maken</a:t>
            </a:r>
          </a:p>
          <a:p>
            <a:r>
              <a:rPr lang="nl-NL" baseline="0" dirty="0" smtClean="0">
                <a:effectLst/>
              </a:rPr>
              <a:t>Spiekbriefje in de handleiding (toegepast in MAE-gf en Whiting index)</a:t>
            </a:r>
          </a:p>
          <a:p>
            <a:endParaRPr lang="nl-NL" baseline="0" dirty="0" smtClean="0">
              <a:effectLst/>
            </a:endParaRPr>
          </a:p>
          <a:p>
            <a:r>
              <a:rPr lang="nl-NL" i="0" dirty="0" smtClean="0"/>
              <a:t>Horizontale of verticale verbinding zijn één of twee hokjes lang.</a:t>
            </a:r>
          </a:p>
          <a:p>
            <a:r>
              <a:rPr lang="nl-NL" i="0" dirty="0" smtClean="0"/>
              <a:t>Diagonale verbindingen zijn altijd één hokje.</a:t>
            </a:r>
          </a:p>
          <a:p>
            <a:r>
              <a:rPr lang="nl-NL" i="0" dirty="0" smtClean="0"/>
              <a:t>Boven (C) en (B) is eigenlijk ook nog een (-) nodig</a:t>
            </a:r>
          </a:p>
          <a:p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791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>
              <a:effectLst/>
            </a:endParaRPr>
          </a:p>
          <a:p>
            <a:r>
              <a:rPr lang="nl-NL" b="1" dirty="0" smtClean="0">
                <a:effectLst/>
              </a:rPr>
              <a:t>bruggetje</a:t>
            </a:r>
          </a:p>
          <a:p>
            <a:r>
              <a:rPr lang="nl-NL" dirty="0" smtClean="0">
                <a:effectLst/>
              </a:rPr>
              <a:t>gebruik het dradenschema voor een 2</a:t>
            </a:r>
            <a:r>
              <a:rPr lang="nl-NL" baseline="30000" dirty="0" smtClean="0">
                <a:effectLst/>
              </a:rPr>
              <a:t>e</a:t>
            </a:r>
            <a:r>
              <a:rPr lang="nl-NL" dirty="0" smtClean="0">
                <a:effectLst/>
              </a:rPr>
              <a:t> parenschema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Spelden kunnen</a:t>
            </a:r>
            <a:r>
              <a:rPr lang="nl-NL" baseline="0" dirty="0" smtClean="0">
                <a:effectLst/>
              </a:rPr>
              <a:t> als in een Trollengrond</a:t>
            </a:r>
            <a:r>
              <a:rPr lang="nl-NL" dirty="0" smtClean="0">
                <a:effectLst/>
              </a:rPr>
              <a:t> gestoken worden</a:t>
            </a:r>
          </a:p>
          <a:p>
            <a:r>
              <a:rPr lang="nl-NL" dirty="0" smtClean="0">
                <a:effectLst/>
              </a:rPr>
              <a:t>of als in een Vlaanderse grond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---------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  <a:hlinkClick r:id="rId3"/>
              </a:rPr>
              <a:t>http://www.lokk.nl/techniek/trollengrond.php</a:t>
            </a:r>
            <a:r>
              <a:rPr lang="nl-NL" dirty="0" smtClean="0">
                <a:effectLst/>
              </a:rPr>
              <a:t> </a:t>
            </a:r>
          </a:p>
          <a:p>
            <a:r>
              <a:rPr lang="nl-NL" dirty="0" smtClean="0">
                <a:effectLst/>
                <a:hlinkClick r:id="rId4"/>
              </a:rPr>
              <a:t>http://www.lokk.nl/techniek/vlaandersetralie.php</a:t>
            </a:r>
            <a:r>
              <a:rPr lang="nl-NL" dirty="0" smtClean="0">
                <a:effectLst/>
              </a:rPr>
              <a:t> </a:t>
            </a:r>
          </a:p>
          <a:p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De software maakt de gaten zo rond mogelijk. </a:t>
            </a:r>
          </a:p>
          <a:p>
            <a:endParaRPr lang="nl-NL" dirty="0" smtClean="0"/>
          </a:p>
          <a:p>
            <a:r>
              <a:rPr lang="nl-NL" dirty="0" smtClean="0"/>
              <a:t>Met spelden</a:t>
            </a:r>
          </a:p>
          <a:p>
            <a:r>
              <a:rPr lang="nl-NL" dirty="0" smtClean="0"/>
              <a:t> kun je vierkantjes maken</a:t>
            </a:r>
          </a:p>
          <a:p>
            <a:r>
              <a:rPr lang="nl-NL" dirty="0" smtClean="0"/>
              <a:t> of een mix van vierkantjes en rondjes</a:t>
            </a:r>
          </a:p>
          <a:p>
            <a:r>
              <a:rPr lang="nl-NL" baseline="0" dirty="0" smtClean="0"/>
              <a:t> (niet met GroundForge)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titel van deze presentatie is “draadtekeningen laten maken DOOR de computer”. Dus niet “met de computer”, met </a:t>
            </a:r>
            <a:r>
              <a:rPr lang="nl-NL" dirty="0" err="1"/>
              <a:t>Knipling</a:t>
            </a:r>
            <a:r>
              <a:rPr lang="nl-NL" dirty="0"/>
              <a:t>, of een ander tekenprogramma. </a:t>
            </a:r>
          </a:p>
          <a:p>
            <a:r>
              <a:rPr lang="nl-NL" dirty="0"/>
              <a:t>Nee. Het gaat hier om een computerprogramma, </a:t>
            </a:r>
            <a:r>
              <a:rPr lang="nl-NL" dirty="0" smtClean="0"/>
              <a:t>waarin </a:t>
            </a:r>
            <a:r>
              <a:rPr lang="nl-NL" dirty="0"/>
              <a:t>je aan de computer vertelt welke grond je wil gebruiken en welke slagen. Je drukt op een knop, en de computer geeft de dradentekening.</a:t>
            </a:r>
          </a:p>
          <a:p>
            <a:r>
              <a:rPr lang="nl-NL" dirty="0" smtClean="0"/>
              <a:t>Eerst een </a:t>
            </a:r>
            <a:r>
              <a:rPr lang="nl-NL" dirty="0"/>
              <a:t>heel klein voorproefje. </a:t>
            </a:r>
            <a:r>
              <a:rPr lang="nl-NL" dirty="0" smtClean="0"/>
              <a:t>Daarna volgen details. 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Het </a:t>
            </a:r>
            <a:r>
              <a:rPr lang="nl-NL" dirty="0"/>
              <a:t>programma </a:t>
            </a:r>
            <a:r>
              <a:rPr lang="nl-NL" dirty="0" smtClean="0"/>
              <a:t>werkt </a:t>
            </a:r>
            <a:r>
              <a:rPr lang="nl-NL" dirty="0"/>
              <a:t>in het kort als volgt: je kiest uit de voorbeelden de grond waarmee je aan de slag wilt. Bijvoorbeeld de Parijse Grond. </a:t>
            </a:r>
            <a:r>
              <a:rPr lang="nl-NL" b="1" dirty="0" smtClean="0"/>
              <a:t>[1]</a:t>
            </a:r>
            <a:endParaRPr lang="nl-NL" b="1" dirty="0"/>
          </a:p>
          <a:p>
            <a:r>
              <a:rPr lang="nl-NL" dirty="0"/>
              <a:t>De computer vertaalt dit in een rijtje letters en </a:t>
            </a:r>
            <a:r>
              <a:rPr lang="nl-NL" dirty="0" smtClean="0"/>
              <a:t>cijfers – </a:t>
            </a:r>
            <a:r>
              <a:rPr lang="nl-NL" dirty="0"/>
              <a:t>anders snapt hij het niet.</a:t>
            </a:r>
          </a:p>
          <a:p>
            <a:r>
              <a:rPr lang="nl-NL" dirty="0"/>
              <a:t>Vervolgens vul je </a:t>
            </a:r>
            <a:r>
              <a:rPr lang="nl-NL" baseline="0" dirty="0" smtClean="0"/>
              <a:t>beginletters van slagen in die zowel voor de computer als mensen begrijpelijk zijn: </a:t>
            </a:r>
            <a:r>
              <a:rPr lang="nl-NL" baseline="0" dirty="0" err="1" smtClean="0"/>
              <a:t>ctct</a:t>
            </a:r>
            <a:r>
              <a:rPr lang="nl-NL" baseline="0" dirty="0" smtClean="0"/>
              <a:t> voor 2x cross-twist oftewel dubbele netslag. </a:t>
            </a:r>
            <a:endParaRPr lang="nl-NL" baseline="0" dirty="0" smtClean="0"/>
          </a:p>
          <a:p>
            <a:r>
              <a:rPr lang="nl-NL" dirty="0" smtClean="0"/>
              <a:t>Kies </a:t>
            </a:r>
            <a:r>
              <a:rPr lang="nl-NL" dirty="0"/>
              <a:t>vervolgens voor </a:t>
            </a:r>
            <a:r>
              <a:rPr lang="nl-NL" dirty="0" smtClean="0"/>
              <a:t>SHOW, dan verschijnt plaatje </a:t>
            </a:r>
            <a:r>
              <a:rPr lang="nl-NL" b="1" dirty="0" smtClean="0"/>
              <a:t>[2]</a:t>
            </a:r>
            <a:endParaRPr lang="nl-NL" b="1" dirty="0"/>
          </a:p>
          <a:p>
            <a:endParaRPr lang="nl-NL" dirty="0"/>
          </a:p>
          <a:p>
            <a:r>
              <a:rPr lang="nl-NL" dirty="0" smtClean="0"/>
              <a:t>Het </a:t>
            </a:r>
            <a:r>
              <a:rPr lang="nl-NL" dirty="0"/>
              <a:t>leuke is, dat je kan spelen met de slagen. Bijvoorbeeld, hoe ziet het de Parijse grond er uit in alles netslag? </a:t>
            </a:r>
            <a:r>
              <a:rPr lang="nl-NL" b="1" dirty="0" smtClean="0"/>
              <a:t>[3+4]</a:t>
            </a:r>
            <a:endParaRPr lang="nl-NL" b="1" dirty="0"/>
          </a:p>
          <a:p>
            <a:endParaRPr lang="nl-NL" dirty="0"/>
          </a:p>
          <a:p>
            <a:r>
              <a:rPr lang="nl-NL" dirty="0" smtClean="0"/>
              <a:t>Om </a:t>
            </a:r>
            <a:r>
              <a:rPr lang="nl-NL" dirty="0"/>
              <a:t>te stoeien met de slagen is dit een prachtig hulpmiddel. Waar </a:t>
            </a:r>
            <a:r>
              <a:rPr lang="nl-NL" dirty="0" smtClean="0"/>
              <a:t>eerst </a:t>
            </a:r>
            <a:r>
              <a:rPr lang="nl-NL" dirty="0"/>
              <a:t>voor alle variaties </a:t>
            </a:r>
            <a:r>
              <a:rPr lang="nl-NL" dirty="0" smtClean="0"/>
              <a:t>klosjes</a:t>
            </a:r>
            <a:r>
              <a:rPr lang="nl-NL" baseline="0" dirty="0" smtClean="0"/>
              <a:t> ge</a:t>
            </a:r>
            <a:r>
              <a:rPr lang="nl-NL" dirty="0" smtClean="0"/>
              <a:t>wikkeld moesten worden, geven</a:t>
            </a:r>
            <a:r>
              <a:rPr lang="nl-NL" baseline="0" dirty="0" smtClean="0"/>
              <a:t> nu </a:t>
            </a:r>
            <a:r>
              <a:rPr lang="nl-NL" dirty="0" smtClean="0"/>
              <a:t>een </a:t>
            </a:r>
            <a:r>
              <a:rPr lang="nl-NL" dirty="0"/>
              <a:t>paar drukken op de knop een idee van hoe </a:t>
            </a:r>
            <a:r>
              <a:rPr lang="nl-NL" dirty="0" smtClean="0"/>
              <a:t>bepaalde </a:t>
            </a:r>
            <a:r>
              <a:rPr lang="nl-NL" dirty="0"/>
              <a:t>bedenksels er uit gaan zien. Bijvoorbeeld: </a:t>
            </a:r>
            <a:r>
              <a:rPr lang="nl-NL" b="1" dirty="0" smtClean="0"/>
              <a:t>[5+6]</a:t>
            </a:r>
            <a:r>
              <a:rPr lang="nl-NL" dirty="0" smtClean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D3D4-CB75-425C-ACB2-C1B2FBD3C06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046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Programmeer foutjes kunnen je soms aan het lachen maken: een virtueel omgekiept kantkussen.</a:t>
            </a:r>
          </a:p>
          <a:p>
            <a:endParaRPr lang="nl-NL" strike="noStrik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22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Kies voor de helppagina</a:t>
            </a:r>
            <a:r>
              <a:rPr lang="nl-NL" baseline="0" dirty="0" smtClean="0"/>
              <a:t> “changes”,  </a:t>
            </a:r>
            <a:r>
              <a:rPr lang="nl-NL" dirty="0" smtClean="0"/>
              <a:t>volg de links met “issues</a:t>
            </a:r>
            <a:r>
              <a:rPr lang="nl-NL" dirty="0"/>
              <a:t>” </a:t>
            </a:r>
            <a:r>
              <a:rPr lang="nl-NL" dirty="0" smtClean="0"/>
              <a:t>voor </a:t>
            </a:r>
            <a:r>
              <a:rPr lang="nl-NL" dirty="0"/>
              <a:t>een lijst wensen en bugs</a:t>
            </a:r>
          </a:p>
          <a:p>
            <a:endParaRPr lang="nl-NL" dirty="0"/>
          </a:p>
          <a:p>
            <a:r>
              <a:rPr lang="nl-NL" i="0" dirty="0" smtClean="0"/>
              <a:t>Icoontjes in de voetregel van de hoofdpagina geven </a:t>
            </a:r>
            <a:r>
              <a:rPr lang="nl-NL" i="0" dirty="0"/>
              <a:t>aan hoe geschikt bepaalde browsers en apparaten zijn</a:t>
            </a:r>
          </a:p>
          <a:p>
            <a:endParaRPr lang="nl-NL" i="0" dirty="0"/>
          </a:p>
          <a:p>
            <a:r>
              <a:rPr lang="nl-NL" i="0" dirty="0"/>
              <a:t>Aanraakschermen hebben geen muis voor help-info als je ergens boven zweeft</a:t>
            </a:r>
          </a:p>
          <a:p>
            <a:r>
              <a:rPr lang="nl-NL" i="0" dirty="0"/>
              <a:t>Internet Explorer (11) heeft een bug waardoor je gekke effecten krijgt.</a:t>
            </a:r>
          </a:p>
          <a:p>
            <a:endParaRPr lang="nl-NL" i="0" dirty="0"/>
          </a:p>
          <a:p>
            <a:r>
              <a:rPr lang="nl-NL" i="0" dirty="0"/>
              <a:t>Release notes somt van tijd tot tijd de wijzigingen op</a:t>
            </a:r>
          </a:p>
          <a:p>
            <a:r>
              <a:rPr lang="nl-NL" i="0" dirty="0"/>
              <a:t>Is zelden helemaal bij</a:t>
            </a:r>
          </a:p>
          <a:p>
            <a:endParaRPr lang="nl-NL" i="0" strike="sngStrik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22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Er zijn een diverse pagina’s met soms honderden voorbeelden</a:t>
            </a:r>
            <a:r>
              <a:rPr lang="nl-NL" dirty="0"/>
              <a:t>. </a:t>
            </a:r>
            <a:r>
              <a:rPr lang="nl-NL" dirty="0" smtClean="0"/>
              <a:t>Dat zijn basispatronen waarop gevarieerd kan worden.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Zoals deze:</a:t>
            </a:r>
            <a:r>
              <a:rPr lang="nl-NL" baseline="0" dirty="0" smtClean="0"/>
              <a:t> </a:t>
            </a:r>
            <a:r>
              <a:rPr lang="nl-NL" dirty="0" smtClean="0"/>
              <a:t>kies </a:t>
            </a:r>
            <a:r>
              <a:rPr lang="nl-NL" dirty="0"/>
              <a:t>bijvoorbeeld voor de Kleine </a:t>
            </a:r>
            <a:r>
              <a:rPr lang="nl-NL" dirty="0" smtClean="0"/>
              <a:t>sneeuwvlok.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D3D4-CB75-425C-ACB2-C1B2FBD3C063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33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 smtClean="0"/>
              <a:t>Kantklossen was vaak een oefenonderwerp om nieuwe programmeertalen onder de knie te krijgen. Rode draad daarbij: draad schema’s genereren uit paar schema’s. </a:t>
            </a:r>
            <a:r>
              <a:rPr lang="nl-NL" baseline="0" dirty="0" smtClean="0"/>
              <a:t>Doel: mogelijkheden voor contrasterende draden onderzoeken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baseline="0" dirty="0" smtClean="0"/>
          </a:p>
          <a:p>
            <a:r>
              <a:rPr lang="nl-NL" dirty="0" smtClean="0"/>
              <a:t>Omdat de bomen het bos kunnen verhullen</a:t>
            </a:r>
            <a:r>
              <a:rPr lang="nl-NL" baseline="0" dirty="0" smtClean="0"/>
              <a:t> de belangrijkste functies in vogelvlucht.</a:t>
            </a:r>
          </a:p>
          <a:p>
            <a:r>
              <a:rPr lang="nl-NL" i="0" dirty="0" smtClean="0"/>
              <a:t>In de marge van de help pagina vind je de link NL om de presentatie na te lezen</a:t>
            </a:r>
          </a:p>
          <a:p>
            <a:endParaRPr lang="nl-NL" i="0" dirty="0" smtClean="0"/>
          </a:p>
          <a:p>
            <a:r>
              <a:rPr lang="nl-NL" i="1" dirty="0" smtClean="0"/>
              <a:t>Vraag en antwoord:</a:t>
            </a:r>
          </a:p>
          <a:p>
            <a:r>
              <a:rPr lang="nl-NL" i="1" dirty="0" smtClean="0"/>
              <a:t>Wat </a:t>
            </a:r>
            <a:r>
              <a:rPr lang="nl-NL" i="1" dirty="0" smtClean="0"/>
              <a:t>betekenen </a:t>
            </a:r>
            <a:r>
              <a:rPr lang="nl-NL" i="1" dirty="0" smtClean="0"/>
              <a:t>de onderdelen van het</a:t>
            </a:r>
            <a:r>
              <a:rPr lang="nl-NL" i="1" baseline="0" dirty="0" smtClean="0"/>
              <a:t> webadres (</a:t>
            </a:r>
            <a:r>
              <a:rPr lang="nl-NL" sz="1200" dirty="0" smtClean="0"/>
              <a:t>d-bl.github.io</a:t>
            </a:r>
            <a:r>
              <a:rPr lang="nl-NL" i="1" baseline="0" dirty="0" smtClean="0"/>
              <a:t>)?</a:t>
            </a:r>
            <a:endParaRPr lang="nl-NL" i="1" dirty="0" smtClean="0"/>
          </a:p>
          <a:p>
            <a:endParaRPr lang="nl-NL" i="1" dirty="0" smtClean="0"/>
          </a:p>
          <a:p>
            <a:r>
              <a:rPr lang="nl-NL" i="1" dirty="0" smtClean="0"/>
              <a:t>D-BL = DiBL= </a:t>
            </a:r>
            <a:r>
              <a:rPr lang="nl-NL" i="1" u="sng" dirty="0" smtClean="0"/>
              <a:t>Di</a:t>
            </a:r>
            <a:r>
              <a:rPr lang="nl-NL" i="1" dirty="0" smtClean="0"/>
              <a:t>agrams for </a:t>
            </a:r>
            <a:r>
              <a:rPr lang="nl-NL" i="1" u="sng" dirty="0" smtClean="0"/>
              <a:t>B</a:t>
            </a:r>
            <a:r>
              <a:rPr lang="nl-NL" i="1" dirty="0" smtClean="0"/>
              <a:t>obbin </a:t>
            </a:r>
            <a:r>
              <a:rPr lang="nl-NL" i="1" u="sng" dirty="0" smtClean="0"/>
              <a:t>L</a:t>
            </a:r>
            <a:r>
              <a:rPr lang="nl-NL" i="1" dirty="0" smtClean="0"/>
              <a:t>ace,</a:t>
            </a:r>
            <a:r>
              <a:rPr lang="nl-NL" i="1" baseline="0" dirty="0" smtClean="0"/>
              <a:t> </a:t>
            </a:r>
            <a:r>
              <a:rPr lang="nl-NL" i="1" dirty="0" smtClean="0"/>
              <a:t>de gewenste afkorting was al in gebruik</a:t>
            </a:r>
          </a:p>
          <a:p>
            <a:r>
              <a:rPr lang="nl-NL" i="1" dirty="0" smtClean="0"/>
              <a:t>Github is een provider om software te publiceren, ze doen dat gratis als het om open source gaat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baseline="0" dirty="0" smtClean="0"/>
          </a:p>
          <a:p>
            <a:r>
              <a:rPr lang="nl-NL" i="1" dirty="0" smtClean="0"/>
              <a:t>De schermafdrukken zijn gemaakt op de hoofdpagina gemaakt met:</a:t>
            </a:r>
          </a:p>
          <a:p>
            <a:pPr lvl="1"/>
            <a:r>
              <a:rPr lang="nl-NL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B-C-</a:t>
            </a:r>
          </a:p>
          <a:p>
            <a:pPr lvl="1"/>
            <a:r>
              <a:rPr lang="nl-NL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---5</a:t>
            </a:r>
          </a:p>
          <a:p>
            <a:pPr lvl="1"/>
            <a:r>
              <a:rPr lang="nl-NL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C-B-</a:t>
            </a:r>
          </a:p>
          <a:p>
            <a:pPr lvl="1"/>
            <a:r>
              <a:rPr lang="nl-NL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-5—</a:t>
            </a:r>
          </a:p>
          <a:p>
            <a:r>
              <a:rPr lang="nl-NL" i="1" dirty="0" smtClean="0"/>
              <a:t>Checker (schaakbord); Stitches (slagen): ct,A2=cttct,C4=ctct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Hoofdpagina</a:t>
            </a:r>
            <a:r>
              <a:rPr lang="nl-NL" baseline="0" dirty="0" smtClean="0">
                <a:effectLst/>
              </a:rPr>
              <a:t> </a:t>
            </a:r>
            <a:r>
              <a:rPr lang="nl-NL" baseline="0" dirty="0" smtClean="0">
                <a:effectLst/>
              </a:rPr>
              <a:t>in het midden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>
                <a:effectLst/>
              </a:rPr>
              <a:t>Daar kun je draaddiagrammen hergebruiken als paardiagrammen</a:t>
            </a:r>
          </a:p>
          <a:p>
            <a:pPr marL="0" indent="0">
              <a:buFontTx/>
              <a:buNone/>
            </a:pPr>
            <a:r>
              <a:rPr lang="nl-NL" baseline="0" dirty="0" smtClean="0">
                <a:effectLst/>
              </a:rPr>
              <a:t>Pagina links midden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>
                <a:effectLst/>
              </a:rPr>
              <a:t>Eenvoudiger </a:t>
            </a:r>
            <a:r>
              <a:rPr lang="nl-NL" baseline="0" dirty="0" smtClean="0">
                <a:effectLst/>
              </a:rPr>
              <a:t>om slagen te </a:t>
            </a:r>
            <a:r>
              <a:rPr lang="nl-NL" baseline="0" dirty="0" smtClean="0">
                <a:effectLst/>
              </a:rPr>
              <a:t>kiezen of draden te accentueren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>
                <a:effectLst/>
              </a:rPr>
              <a:t>Nog niet af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>
                <a:effectLst/>
              </a:rPr>
              <a:t>hier verder niet besproken</a:t>
            </a:r>
            <a:endParaRPr lang="nl-NL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Met het parameterformulier wordt aan de computer verteld hoe het patroon in</a:t>
            </a:r>
            <a:r>
              <a:rPr lang="nl-NL" baseline="0" dirty="0" smtClean="0">
                <a:effectLst/>
              </a:rPr>
              <a:t> elkaar zit.</a:t>
            </a:r>
            <a:endParaRPr lang="nl-NL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>
                <a:effectLst/>
              </a:rPr>
              <a:t>Het blauwe i-tje gaat naar de handleiding, daarop ook een contact link voor vragen.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>
                <a:effectLst/>
              </a:rPr>
              <a:t>Het zand scheppende mannetje betekent dat het onderdeel soms werkt en soms niet.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>
                <a:effectLst/>
              </a:rPr>
              <a:t>Bij een professor petje is de handleiding noodzakelijk, al is het maar voor een spiekbriefje.</a:t>
            </a:r>
          </a:p>
          <a:p>
            <a:r>
              <a:rPr lang="nl-NL" dirty="0" smtClean="0"/>
              <a:t>Zelf invullen, of laten invullen door</a:t>
            </a:r>
            <a:r>
              <a:rPr lang="nl-NL" baseline="0" dirty="0" smtClean="0"/>
              <a:t> </a:t>
            </a:r>
            <a:r>
              <a:rPr lang="nl-NL" dirty="0" smtClean="0"/>
              <a:t>voorbeelden </a:t>
            </a:r>
            <a:r>
              <a:rPr lang="nl-NL" dirty="0" smtClean="0"/>
              <a:t>(catalogues) </a:t>
            </a:r>
            <a:r>
              <a:rPr lang="nl-NL" dirty="0" smtClean="0"/>
              <a:t>onder “get started”.</a:t>
            </a:r>
          </a:p>
          <a:p>
            <a:r>
              <a:rPr lang="nl-NL" dirty="0" smtClean="0"/>
              <a:t>Patroontje uitgezocht? </a:t>
            </a:r>
            <a:r>
              <a:rPr lang="nl-NL" dirty="0" smtClean="0">
                <a:sym typeface="Wingdings" panose="05000000000000000000" pitchFamily="2" charset="2"/>
              </a:rPr>
              <a:t> klik op show</a:t>
            </a:r>
          </a:p>
          <a:p>
            <a:endParaRPr lang="nl-NL" dirty="0" smtClean="0">
              <a:sym typeface="Wingdings" panose="05000000000000000000" pitchFamily="2" charset="2"/>
            </a:endParaRPr>
          </a:p>
          <a:p>
            <a:r>
              <a:rPr lang="nl-NL" i="1" dirty="0" smtClean="0">
                <a:sym typeface="Wingdings" panose="05000000000000000000" pitchFamily="2" charset="2"/>
              </a:rPr>
              <a:t>Vraag en antwoord:</a:t>
            </a:r>
          </a:p>
          <a:p>
            <a:r>
              <a:rPr lang="nl-NL" i="1" dirty="0" smtClean="0">
                <a:sym typeface="Wingdings" panose="05000000000000000000" pitchFamily="2" charset="2"/>
              </a:rPr>
              <a:t>Waarom in het Engels?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i="1" dirty="0" smtClean="0">
                <a:sym typeface="Wingdings" panose="05000000000000000000" pitchFamily="2" charset="2"/>
              </a:rPr>
              <a:t>Om een zo breed mogelijk publiek te bereiken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i="1" dirty="0" smtClean="0">
                <a:sym typeface="Wingdings" panose="05000000000000000000" pitchFamily="2" charset="2"/>
              </a:rPr>
              <a:t>Omdat het als samenwerking begon met een Canadese promovendus</a:t>
            </a:r>
          </a:p>
          <a:p>
            <a:endParaRPr lang="nl-NL" i="1" dirty="0" smtClean="0">
              <a:sym typeface="Wingdings" panose="05000000000000000000" pitchFamily="2" charset="2"/>
            </a:endParaRPr>
          </a:p>
          <a:p>
            <a:r>
              <a:rPr lang="nl-NL" i="1" dirty="0" smtClean="0"/>
              <a:t>Vertalers </a:t>
            </a:r>
            <a:r>
              <a:rPr lang="nl-NL" i="1" dirty="0"/>
              <a:t>met allemaal hun eigen koeterwaals en reclamezooi:</a:t>
            </a:r>
          </a:p>
          <a:p>
            <a:r>
              <a:rPr lang="nl-NL" dirty="0" smtClean="0">
                <a:hlinkClick r:id="rId3"/>
              </a:rPr>
              <a:t>https</a:t>
            </a:r>
            <a:r>
              <a:rPr lang="nl-NL" dirty="0">
                <a:hlinkClick r:id="rId3"/>
              </a:rPr>
              <a:t>://translate.google.com/#en/nl</a:t>
            </a:r>
            <a:endParaRPr lang="nl-NL" dirty="0"/>
          </a:p>
          <a:p>
            <a:pPr>
              <a:defRPr/>
            </a:pPr>
            <a:r>
              <a:rPr lang="nl-NL" dirty="0">
                <a:hlinkClick r:id="rId4"/>
              </a:rPr>
              <a:t>https://www.bing.com/translator/</a:t>
            </a:r>
            <a:endParaRPr lang="nl-NL" dirty="0"/>
          </a:p>
          <a:p>
            <a:pPr>
              <a:defRPr/>
            </a:pPr>
            <a:r>
              <a:rPr lang="nl-NL" dirty="0">
                <a:hlinkClick r:id="rId5"/>
              </a:rPr>
              <a:t>https://www.collinsdictionary.com/translator</a:t>
            </a:r>
            <a:endParaRPr lang="nl-NL" dirty="0"/>
          </a:p>
          <a:p>
            <a:pPr>
              <a:defRPr/>
            </a:pPr>
            <a:r>
              <a:rPr lang="nl-NL" dirty="0">
                <a:hlinkClick r:id="rId6"/>
              </a:rPr>
              <a:t>http://translate.reference.com/english/dutch</a:t>
            </a:r>
            <a:endParaRPr lang="nl-NL" dirty="0"/>
          </a:p>
          <a:p>
            <a:endParaRPr lang="nl-NL" i="1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i="1" dirty="0"/>
          </a:p>
          <a:p>
            <a:endParaRPr lang="nl-NL" baseline="0" dirty="0" smtClean="0">
              <a:effectLst/>
            </a:endParaRPr>
          </a:p>
          <a:p>
            <a:endParaRPr lang="nl-NL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Rechtsboven een parentekening volgens het boekje. </a:t>
            </a:r>
            <a:r>
              <a:rPr lang="nl-NL" dirty="0" smtClean="0"/>
              <a:t>Links onder </a:t>
            </a:r>
            <a:r>
              <a:rPr lang="nl-NL" baseline="0" dirty="0" smtClean="0"/>
              <a:t>gegenereerd door de GroundForge. De laatste trekt de gaten rond.</a:t>
            </a:r>
          </a:p>
          <a:p>
            <a:endParaRPr lang="nl-NL" baseline="0" dirty="0" smtClean="0">
              <a:effectLst/>
            </a:endParaRPr>
          </a:p>
          <a:p>
            <a:r>
              <a:rPr lang="nl-NL" dirty="0"/>
              <a:t>GroundForge </a:t>
            </a:r>
            <a:r>
              <a:rPr lang="nl-NL" baseline="0" dirty="0" smtClean="0">
                <a:effectLst/>
              </a:rPr>
              <a:t>zet hooguit één markering bij meerdere draaien.</a:t>
            </a:r>
            <a:r>
              <a:rPr lang="nl-NL" dirty="0" smtClean="0">
                <a:effectLst/>
              </a:rPr>
              <a:t> </a:t>
            </a:r>
            <a:r>
              <a:rPr lang="nl-NL" baseline="0" dirty="0" smtClean="0">
                <a:effectLst/>
              </a:rPr>
              <a:t>Onafhankelijk van de kleur van de slag. </a:t>
            </a:r>
            <a:r>
              <a:rPr lang="nl-NL" dirty="0" smtClean="0"/>
              <a:t>Bij gesloten methode alleen als beide paren meerdere draaien hebben (lastige bug) Aan de kleurcode wordt nog gewerkt.</a:t>
            </a:r>
            <a:endParaRPr lang="nl-NL" baseline="0" dirty="0" smtClean="0">
              <a:effectLst/>
            </a:endParaRP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/>
              <a:t>De slag die door de muis wordt aangewezen is: linnenslag, keren om de speld linnenslag. A</a:t>
            </a:r>
            <a:r>
              <a:rPr lang="nl-NL" dirty="0" smtClean="0"/>
              <a:t>lles </a:t>
            </a:r>
            <a:r>
              <a:rPr lang="nl-NL" dirty="0"/>
              <a:t>waarvoor je twee paar oppakt, totdat je minstens een van beide weer neerlegt</a:t>
            </a:r>
            <a:r>
              <a:rPr lang="nl-NL" dirty="0" smtClean="0"/>
              <a:t>, wordt </a:t>
            </a:r>
            <a:r>
              <a:rPr lang="nl-NL" dirty="0"/>
              <a:t>door GroundForge beschouwd een enkele slag.</a:t>
            </a:r>
          </a:p>
          <a:p>
            <a:endParaRPr lang="nl-NL" dirty="0"/>
          </a:p>
          <a:p>
            <a:r>
              <a:rPr lang="nl-NL" b="1" dirty="0" smtClean="0"/>
              <a:t>Stitches</a:t>
            </a:r>
            <a:r>
              <a:rPr lang="nl-NL" dirty="0" smtClean="0"/>
              <a:t>: invulveld dat de slagen beschrijft</a:t>
            </a:r>
            <a:endParaRPr lang="nl-NL" dirty="0"/>
          </a:p>
          <a:p>
            <a:r>
              <a:rPr lang="nl-NL" dirty="0"/>
              <a:t>De omschrijving van een slag is voor zowel mensen als de computer leesbaar:</a:t>
            </a:r>
          </a:p>
          <a:p>
            <a:r>
              <a:rPr lang="nl-NL" dirty="0"/>
              <a:t>C=cross = kruisen</a:t>
            </a:r>
          </a:p>
          <a:p>
            <a:r>
              <a:rPr lang="nl-NL" dirty="0"/>
              <a:t>T=twist = draaien; l/r=links/rechts draaien</a:t>
            </a:r>
          </a:p>
          <a:p>
            <a:pPr>
              <a:defRPr/>
            </a:pPr>
            <a:endParaRPr lang="nl-NL" dirty="0" smtClean="0"/>
          </a:p>
          <a:p>
            <a:pPr>
              <a:defRPr/>
            </a:pPr>
            <a:r>
              <a:rPr lang="nl-NL" dirty="0" smtClean="0"/>
              <a:t>Per </a:t>
            </a:r>
            <a:r>
              <a:rPr lang="nl-NL" dirty="0"/>
              <a:t>ID een slag kiezen. De eerste slag (linnenslag, ctc) is de default voor alle slagen die niet expliciet gekozen zijn.</a:t>
            </a:r>
          </a:p>
          <a:p>
            <a:endParaRPr lang="nl-NL" baseline="0" dirty="0" smtClean="0"/>
          </a:p>
          <a:p>
            <a:r>
              <a:rPr lang="nl-NL" b="1" baseline="0" dirty="0" smtClean="0"/>
              <a:t>Bruggetje</a:t>
            </a:r>
          </a:p>
          <a:p>
            <a:r>
              <a:rPr lang="nl-NL" baseline="0" dirty="0" smtClean="0"/>
              <a:t>Volg de link naar de handleiding,</a:t>
            </a:r>
            <a:r>
              <a:rPr lang="nl-NL" dirty="0" smtClean="0"/>
              <a:t> </a:t>
            </a:r>
            <a:r>
              <a:rPr lang="nl-NL" baseline="0" dirty="0" smtClean="0"/>
              <a:t>dan vind je zowel uitleg als een hulpformulier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Het gekozen patroon bepaalt hoe de rest van het formulier er uit ziet:</a:t>
            </a:r>
          </a:p>
          <a:p>
            <a:r>
              <a:rPr lang="nl-NL" dirty="0" smtClean="0"/>
              <a:t>Linker voorbeeld: bekende om-en-om zonder spelden</a:t>
            </a:r>
          </a:p>
          <a:p>
            <a:r>
              <a:rPr lang="nl-NL" dirty="0" smtClean="0"/>
              <a:t>Rechter voorbeeld: komt verderop op een verrassende manier terug</a:t>
            </a: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De gekozen slagen worden ingevuld in het “stitches” (slagen) veld op de vorige dia.</a:t>
            </a:r>
          </a:p>
          <a:p>
            <a:r>
              <a:rPr lang="nl-NL" baseline="0" dirty="0" smtClean="0">
                <a:effectLst/>
              </a:rPr>
              <a:t>Let op: het hele patroon wordt opnieuw ingevuld, dit formulier dus niet gebruiken om te variëren op de aangeboden voorbeelden.</a:t>
            </a:r>
          </a:p>
          <a:p>
            <a:endParaRPr lang="nl-NL" dirty="0"/>
          </a:p>
          <a:p>
            <a:r>
              <a:rPr lang="nl-NL" baseline="0" dirty="0" smtClean="0">
                <a:effectLst/>
              </a:rPr>
              <a:t>Een spiekbriefje laat de code en afbeelding zien van minder triviale (= ct, ctc, ctct) slagen. Die kun je zo kopiëren en plakken.</a:t>
            </a:r>
          </a:p>
          <a:p>
            <a:endParaRPr lang="nl-NL" dirty="0"/>
          </a:p>
          <a:p>
            <a:r>
              <a:rPr lang="nl-NL" i="1" dirty="0">
                <a:sym typeface="Wingdings" panose="05000000000000000000" pitchFamily="2" charset="2"/>
              </a:rPr>
              <a:t>Vraag en </a:t>
            </a:r>
            <a:r>
              <a:rPr lang="nl-NL" i="1" dirty="0" smtClean="0">
                <a:sym typeface="Wingdings" panose="05000000000000000000" pitchFamily="2" charset="2"/>
              </a:rPr>
              <a:t>antwoord:</a:t>
            </a:r>
          </a:p>
          <a:p>
            <a:r>
              <a:rPr lang="nl-NL" i="1" dirty="0" smtClean="0">
                <a:sym typeface="Wingdings" panose="05000000000000000000" pitchFamily="2" charset="2"/>
              </a:rPr>
              <a:t>Wat is het adres van deze pagina?</a:t>
            </a:r>
            <a:endParaRPr lang="nl-NL" i="1" dirty="0">
              <a:sym typeface="Wingdings" panose="05000000000000000000" pitchFamily="2" charset="2"/>
            </a:endParaRPr>
          </a:p>
          <a:p>
            <a:endParaRPr lang="nl-NL" i="1" dirty="0">
              <a:sym typeface="Wingdings" panose="05000000000000000000" pitchFamily="2" charset="2"/>
            </a:endParaRPr>
          </a:p>
          <a:p>
            <a:r>
              <a:rPr lang="nl-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https://d-bl.github.io/GroundForge/help/Choose-Stitches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0" baseline="0" dirty="0" smtClean="0">
                <a:effectLst/>
              </a:rPr>
              <a:t>De velden van het hulpformulier  vormen één baksteen of één schaakveld.</a:t>
            </a:r>
            <a:endParaRPr lang="nl-NL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A075-9761-4F6D-8E62-693B12E2A93F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42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4BD6-6047-4BE7-A11A-799C5C07C1B9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06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073-FF99-4CA4-ADF2-53D139284B0F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957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D81E-96EF-4290-8170-748ADAD06D81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72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0608-9111-4307-BDC9-D2BB0906472C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369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908B-0185-4D61-A5D9-DBFFD136706E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8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BA6-5F96-4BD7-976F-CDF48F991EB6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91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78B4-84FD-4284-B7D0-09A954965A10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998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48B1-A544-4058-8476-7C7A9902FE15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875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C4CF-B57B-4F53-B350-F1468F1E8012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545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7C30-20C8-4009-AD9C-ED95D216EDC4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958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82795-9F52-4849-A817-AF0180A2A2B3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88224" y="2712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Picture 2" descr="DiBL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2477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8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maetempels.github.io/MAE-gf/" TargetMode="External"/><Relationship Id="rId4" Type="http://schemas.openxmlformats.org/officeDocument/2006/relationships/hyperlink" Target="https://d-bl.github.io/GroundFor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-bl.github.io/GroundForge/help/Site-ma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B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0148"/>
            <a:ext cx="298713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728192"/>
          </a:xfrm>
        </p:spPr>
        <p:txBody>
          <a:bodyPr/>
          <a:lstStyle/>
          <a:p>
            <a:r>
              <a:rPr lang="nl-NL" b="1" dirty="0" smtClean="0"/>
              <a:t>GroundForge</a:t>
            </a:r>
            <a:br>
              <a:rPr lang="nl-NL" b="1" dirty="0" smtClean="0"/>
            </a:br>
            <a:r>
              <a:rPr lang="nl-NL" b="1" dirty="0" smtClean="0"/>
              <a:t>Introductie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43608" y="4365104"/>
            <a:ext cx="6728792" cy="1944216"/>
          </a:xfrm>
        </p:spPr>
        <p:txBody>
          <a:bodyPr>
            <a:normAutofit/>
          </a:bodyPr>
          <a:lstStyle/>
          <a:p>
            <a:r>
              <a:rPr lang="nl-NL" dirty="0" smtClean="0"/>
              <a:t>Door Joke Pol</a:t>
            </a:r>
            <a:br>
              <a:rPr lang="nl-NL" dirty="0" smtClean="0"/>
            </a:br>
            <a:r>
              <a:rPr lang="nl-NL" dirty="0" smtClean="0"/>
              <a:t>met een inleiding door Marian Tempels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xmlns="" id="{B7CD71F2-4AB3-4F82-AC95-779059F1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6166A56-2601-4E37-8D8D-05C0420DE125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xmlns="" id="{5C6A8BCE-5EC6-40B9-9E2B-345894DA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nl-NL" dirty="0"/>
              <a:t>Groundforge</a:t>
            </a:r>
            <a:r>
              <a:rPr lang="nl-NL" dirty="0"/>
              <a:t> - De Waaier</a:t>
            </a:r>
          </a:p>
        </p:txBody>
      </p:sp>
    </p:spTree>
    <p:extLst>
      <p:ext uri="{BB962C8B-B14F-4D97-AF65-F5344CB8AC3E}">
        <p14:creationId xmlns:p14="http://schemas.microsoft.com/office/powerpoint/2010/main" val="3007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>
                <a:effectLst/>
              </a:rPr>
              <a:t>Voorbeeld pagina’s</a:t>
            </a:r>
          </a:p>
          <a:p>
            <a:r>
              <a:rPr lang="nl-NL" dirty="0" smtClean="0"/>
              <a:t>Slagen al ingevuld</a:t>
            </a:r>
          </a:p>
          <a:p>
            <a:pPr lvl="1"/>
            <a:r>
              <a:rPr lang="nl-NL" dirty="0" smtClean="0"/>
              <a:t>MAE-</a:t>
            </a:r>
            <a:r>
              <a:rPr lang="nl-NL" dirty="0" smtClean="0"/>
              <a:t>gf</a:t>
            </a:r>
            <a:r>
              <a:rPr lang="nl-NL" dirty="0" smtClean="0"/>
              <a:t> </a:t>
            </a:r>
            <a:r>
              <a:rPr lang="nl-NL" dirty="0"/>
              <a:t>(persoonlijke </a:t>
            </a:r>
            <a:r>
              <a:rPr lang="nl-NL" dirty="0" smtClean="0"/>
              <a:t>verzameling)</a:t>
            </a:r>
          </a:p>
          <a:p>
            <a:pPr lvl="1"/>
            <a:r>
              <a:rPr lang="nl-NL" dirty="0" smtClean="0"/>
              <a:t>Whiting</a:t>
            </a:r>
            <a:r>
              <a:rPr lang="nl-NL" dirty="0" smtClean="0"/>
              <a:t> </a:t>
            </a:r>
            <a:r>
              <a:rPr lang="nl-NL" dirty="0"/>
              <a:t>index </a:t>
            </a:r>
            <a:r>
              <a:rPr lang="nl-NL" dirty="0" smtClean="0"/>
              <a:t>(online boek)</a:t>
            </a:r>
          </a:p>
          <a:p>
            <a:r>
              <a:rPr lang="nl-NL" dirty="0" smtClean="0"/>
              <a:t>Slagen zelf kiezen (</a:t>
            </a:r>
            <a:r>
              <a:rPr lang="nl-NL" strike="sngStrike" dirty="0" smtClean="0"/>
              <a:t>tablet</a:t>
            </a:r>
            <a:r>
              <a:rPr lang="nl-NL" dirty="0" smtClean="0"/>
              <a:t>)</a:t>
            </a:r>
            <a:endParaRPr lang="nl-NL" dirty="0"/>
          </a:p>
          <a:p>
            <a:pPr lvl="1"/>
            <a:r>
              <a:rPr lang="nl-NL" dirty="0" smtClean="0"/>
              <a:t>Tesselace</a:t>
            </a:r>
            <a:r>
              <a:rPr lang="nl-NL" dirty="0" smtClean="0"/>
              <a:t> index  (computer gegenereerd)</a:t>
            </a:r>
          </a:p>
          <a:p>
            <a:pPr lvl="1"/>
            <a:r>
              <a:rPr lang="nl-NL" dirty="0" smtClean="0"/>
              <a:t>Droste effect (draad schema’s als paar schema’s)</a:t>
            </a:r>
          </a:p>
          <a:p>
            <a:r>
              <a:rPr lang="nl-NL" dirty="0" smtClean="0"/>
              <a:t>Overlap tussen de groepen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31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Voorbeeld pagina’s: </a:t>
            </a:r>
            <a:r>
              <a:rPr lang="nl-NL" dirty="0" smtClean="0"/>
              <a:t>Whiting</a:t>
            </a:r>
            <a:r>
              <a:rPr lang="nl-NL" dirty="0" smtClean="0"/>
              <a:t> Index</a:t>
            </a:r>
          </a:p>
          <a:p>
            <a:r>
              <a:rPr lang="nl-NL" dirty="0"/>
              <a:t>Index op</a:t>
            </a:r>
            <a:br>
              <a:rPr lang="nl-NL" dirty="0"/>
            </a:br>
            <a:r>
              <a:rPr lang="nl-NL" dirty="0"/>
              <a:t>online boek</a:t>
            </a:r>
          </a:p>
          <a:p>
            <a:r>
              <a:rPr lang="nl-NL" dirty="0" smtClean="0"/>
              <a:t>1920 </a:t>
            </a:r>
            <a:r>
              <a:rPr lang="nl-NL" strike="sngStrike" dirty="0" smtClean="0"/>
              <a:t>©</a:t>
            </a:r>
          </a:p>
          <a:p>
            <a:r>
              <a:rPr lang="nl-NL" dirty="0" smtClean="0"/>
              <a:t>144 gronden</a:t>
            </a:r>
          </a:p>
          <a:p>
            <a:r>
              <a:rPr lang="nl-NL" dirty="0" smtClean="0"/>
              <a:t>Deels uitgewerkt</a:t>
            </a:r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83" y="2471584"/>
            <a:ext cx="4673233" cy="386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90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Voorbeeld pagina’s: </a:t>
            </a:r>
            <a:r>
              <a:rPr lang="nl-NL" dirty="0" smtClean="0"/>
              <a:t>Whiting</a:t>
            </a:r>
            <a:r>
              <a:rPr lang="nl-NL" dirty="0" smtClean="0"/>
              <a:t> Index</a:t>
            </a:r>
          </a:p>
          <a:p>
            <a:r>
              <a:rPr lang="nl-NL" dirty="0"/>
              <a:t>W → door Jo Edkins (UK) losgeknipte pagina </a:t>
            </a:r>
          </a:p>
          <a:p>
            <a:r>
              <a:rPr lang="nl-NL" dirty="0" smtClean="0"/>
              <a:t>E6 = nummer regel/kolom → diagrammen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18383"/>
            <a:ext cx="6120680" cy="267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12</a:t>
            </a:fld>
            <a:endParaRPr lang="nl-NL" dirty="0"/>
          </a:p>
        </p:txBody>
      </p:sp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590616" y="5941591"/>
            <a:ext cx="8229600" cy="560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Kleuren van draden zelf aan te passen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25" y="332656"/>
            <a:ext cx="14287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5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Voorbeeld pagina’s: </a:t>
            </a:r>
            <a:r>
              <a:rPr lang="nl-NL" dirty="0" smtClean="0"/>
              <a:t>Tesselace</a:t>
            </a:r>
            <a:r>
              <a:rPr lang="nl-NL" dirty="0" smtClean="0"/>
              <a:t> Index</a:t>
            </a:r>
          </a:p>
          <a:p>
            <a:r>
              <a:rPr lang="nl-NL" dirty="0" smtClean="0"/>
              <a:t>Tussen resultaat promotieonderzoek</a:t>
            </a:r>
          </a:p>
          <a:p>
            <a:r>
              <a:rPr lang="nl-NL" dirty="0" smtClean="0"/>
              <a:t>honderden rondgetrokken paren schema’s: </a:t>
            </a:r>
            <a:endParaRPr lang="nl-NL" dirty="0"/>
          </a:p>
        </p:txBody>
      </p:sp>
      <p:pic>
        <p:nvPicPr>
          <p:cNvPr id="8205" name="Picture 13" descr="https://raw.githubusercontent.com/wiki/d-bl/GroundForge/tl/1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93" y="3316013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raw.githubusercontent.com/wiki/d-bl/GroundForge/tl/5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16013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raw.githubusercontent.com/wiki/d-bl/GroundForge/tl/4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85" y="4823347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wiki/d-bl/GroundForge/tl/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07" y="4807784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wiki/d-bl/GroundForge/tl/55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21" y="4807784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raw.githubusercontent.com/wiki/d-bl/GroundForge/tl/37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79" y="3316013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13</a:t>
            </a:fld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3275857" y="3316013"/>
            <a:ext cx="1814300" cy="149177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32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Voorbeeld pagina’s: </a:t>
            </a:r>
            <a:r>
              <a:rPr lang="nl-NL" dirty="0" smtClean="0"/>
              <a:t>Concept kantbrieven</a:t>
            </a:r>
            <a:endParaRPr lang="nl-NL" dirty="0"/>
          </a:p>
          <a:p>
            <a:r>
              <a:rPr lang="nl-NL" dirty="0" smtClean="0"/>
              <a:t>Blauwe </a:t>
            </a:r>
            <a:r>
              <a:rPr lang="nl-NL" dirty="0"/>
              <a:t>link </a:t>
            </a:r>
            <a:r>
              <a:rPr lang="nl-NL" dirty="0" smtClean="0"/>
              <a:t>vult parameter formulier</a:t>
            </a:r>
            <a:br>
              <a:rPr lang="nl-NL" dirty="0" smtClean="0"/>
            </a:br>
            <a:r>
              <a:rPr lang="nl-NL" dirty="0" smtClean="0"/>
              <a:t>met zwarte gegevens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14</a:t>
            </a:fld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74067"/>
            <a:ext cx="6057900" cy="502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1207"/>
            <a:ext cx="6103620" cy="50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Van concept naar gewenste kantbrief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15</a:t>
            </a:fld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10713"/>
            <a:ext cx="1791669" cy="18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94" y="2310713"/>
            <a:ext cx="1703466" cy="182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420" y="2348879"/>
            <a:ext cx="2029526" cy="18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3" y="2272547"/>
            <a:ext cx="1824647" cy="183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8"/>
            <a:ext cx="1780067" cy="175225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94" y="4488574"/>
            <a:ext cx="6052029" cy="184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Concept onder de loep</a:t>
            </a:r>
            <a:r>
              <a:rPr lang="nl-NL" dirty="0"/>
              <a:t>: </a:t>
            </a:r>
            <a:r>
              <a:rPr lang="nl-NL" dirty="0" smtClean="0"/>
              <a:t>natekenen of</a:t>
            </a:r>
          </a:p>
          <a:p>
            <a:pPr marL="0" indent="0">
              <a:buNone/>
            </a:pPr>
            <a:r>
              <a:rPr lang="nl-NL" dirty="0" smtClean="0"/>
              <a:t>groter dan 4x4 maken</a:t>
            </a:r>
            <a:endParaRPr lang="nl-NL" dirty="0"/>
          </a:p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16</a:t>
            </a:fld>
            <a:endParaRPr lang="nl-NL" dirty="0"/>
          </a:p>
        </p:txBody>
      </p:sp>
      <p:grpSp>
        <p:nvGrpSpPr>
          <p:cNvPr id="5" name="Groep 4"/>
          <p:cNvGrpSpPr/>
          <p:nvPr/>
        </p:nvGrpSpPr>
        <p:grpSpPr>
          <a:xfrm>
            <a:off x="4596826" y="2348878"/>
            <a:ext cx="3935615" cy="3665709"/>
            <a:chOff x="4355976" y="2060848"/>
            <a:chExt cx="4176465" cy="3953740"/>
          </a:xfrm>
        </p:grpSpPr>
        <p:pic>
          <p:nvPicPr>
            <p:cNvPr id="205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2060848"/>
              <a:ext cx="4176465" cy="372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4644008" y="2348879"/>
              <a:ext cx="3600401" cy="3665707"/>
            </a:xfrm>
            <a:prstGeom prst="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17" name="Rechte verbindingslijn 16"/>
            <p:cNvCxnSpPr/>
            <p:nvPr/>
          </p:nvCxnSpPr>
          <p:spPr>
            <a:xfrm>
              <a:off x="4644008" y="3212976"/>
              <a:ext cx="3600402" cy="0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>
              <a:stCxn id="12" idx="1"/>
              <a:endCxn id="12" idx="3"/>
            </p:cNvCxnSpPr>
            <p:nvPr/>
          </p:nvCxnSpPr>
          <p:spPr>
            <a:xfrm>
              <a:off x="4644008" y="4181733"/>
              <a:ext cx="3600401" cy="0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/>
            <p:cNvCxnSpPr/>
            <p:nvPr/>
          </p:nvCxnSpPr>
          <p:spPr>
            <a:xfrm>
              <a:off x="4644008" y="5080886"/>
              <a:ext cx="3600402" cy="0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5436097" y="2348879"/>
              <a:ext cx="0" cy="3665707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>
            <a:xfrm>
              <a:off x="6546057" y="2348880"/>
              <a:ext cx="0" cy="3665707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/>
            <p:cNvCxnSpPr/>
            <p:nvPr/>
          </p:nvCxnSpPr>
          <p:spPr>
            <a:xfrm>
              <a:off x="7380313" y="2348881"/>
              <a:ext cx="0" cy="3665707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ep 3"/>
          <p:cNvGrpSpPr/>
          <p:nvPr/>
        </p:nvGrpSpPr>
        <p:grpSpPr>
          <a:xfrm>
            <a:off x="354453" y="2784173"/>
            <a:ext cx="3736502" cy="3096344"/>
            <a:chOff x="395536" y="3212976"/>
            <a:chExt cx="3320282" cy="266429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212976"/>
              <a:ext cx="3320282" cy="262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ep 12"/>
            <p:cNvGrpSpPr/>
            <p:nvPr/>
          </p:nvGrpSpPr>
          <p:grpSpPr>
            <a:xfrm>
              <a:off x="1043608" y="3579715"/>
              <a:ext cx="2172561" cy="2297557"/>
              <a:chOff x="4427982" y="2204864"/>
              <a:chExt cx="3972763" cy="3665709"/>
            </a:xfrm>
          </p:grpSpPr>
          <p:sp>
            <p:nvSpPr>
              <p:cNvPr id="18" name="Rechthoek 17"/>
              <p:cNvSpPr/>
              <p:nvPr/>
            </p:nvSpPr>
            <p:spPr>
              <a:xfrm>
                <a:off x="4427984" y="2204864"/>
                <a:ext cx="3972761" cy="3665707"/>
              </a:xfrm>
              <a:prstGeom prst="rect">
                <a:avLst/>
              </a:prstGeom>
              <a:noFill/>
              <a:ln w="5080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cxnSp>
            <p:nvCxnSpPr>
              <p:cNvPr id="22" name="Rechte verbindingslijn 21"/>
              <p:cNvCxnSpPr/>
              <p:nvPr/>
            </p:nvCxnSpPr>
            <p:spPr>
              <a:xfrm>
                <a:off x="4427984" y="3068961"/>
                <a:ext cx="3972761" cy="0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22"/>
              <p:cNvCxnSpPr/>
              <p:nvPr/>
            </p:nvCxnSpPr>
            <p:spPr>
              <a:xfrm>
                <a:off x="4427983" y="4002916"/>
                <a:ext cx="3972761" cy="0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4427982" y="4936871"/>
                <a:ext cx="3972761" cy="0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5304402" y="2204864"/>
                <a:ext cx="0" cy="3665707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6414362" y="2204865"/>
                <a:ext cx="0" cy="3665707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28"/>
              <p:cNvCxnSpPr/>
              <p:nvPr/>
            </p:nvCxnSpPr>
            <p:spPr>
              <a:xfrm>
                <a:off x="7524322" y="2204866"/>
                <a:ext cx="0" cy="3665707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354453" y="6014588"/>
            <a:ext cx="8484747" cy="8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Cijfers en letters: waar paren vandaan komen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61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17</a:t>
            </a:fld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effectLst/>
              </a:rPr>
              <a:t>Droste effect: </a:t>
            </a:r>
            <a:r>
              <a:rPr lang="nl-NL" dirty="0" smtClean="0"/>
              <a:t>draadschema van 1</a:t>
            </a:r>
            <a:r>
              <a:rPr lang="nl-NL" baseline="30000" dirty="0" smtClean="0"/>
              <a:t>e</a:t>
            </a:r>
            <a:r>
              <a:rPr lang="nl-NL" dirty="0" smtClean="0"/>
              <a:t> paarschema</a:t>
            </a:r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Dubbele netslag, diagonaal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56993"/>
            <a:ext cx="3600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3"/>
            <a:ext cx="28384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1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effectLst/>
              </a:rPr>
              <a:t>Droste effect: 2</a:t>
            </a:r>
            <a:r>
              <a:rPr lang="nl-NL" baseline="30000" dirty="0" smtClean="0">
                <a:effectLst/>
              </a:rPr>
              <a:t>e</a:t>
            </a:r>
            <a:r>
              <a:rPr lang="nl-NL" dirty="0" smtClean="0">
                <a:effectLst/>
              </a:rPr>
              <a:t> paren- van 1</a:t>
            </a:r>
            <a:r>
              <a:rPr lang="nl-NL" baseline="30000" dirty="0" smtClean="0">
                <a:effectLst/>
              </a:rPr>
              <a:t>e</a:t>
            </a:r>
            <a:r>
              <a:rPr lang="nl-NL" dirty="0" smtClean="0">
                <a:effectLst/>
              </a:rPr>
              <a:t> draden schema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18</a:t>
            </a:fld>
            <a:endParaRPr lang="nl-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55771"/>
            <a:ext cx="3522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55772"/>
            <a:ext cx="41433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4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effectLst/>
              </a:rPr>
              <a:t>Droste effect</a:t>
            </a:r>
            <a:r>
              <a:rPr lang="nl-NL" dirty="0"/>
              <a:t>: </a:t>
            </a:r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paren- van 2</a:t>
            </a:r>
            <a:r>
              <a:rPr lang="nl-NL" baseline="30000" dirty="0" smtClean="0"/>
              <a:t>e</a:t>
            </a:r>
            <a:r>
              <a:rPr lang="nl-NL" dirty="0" smtClean="0"/>
              <a:t> </a:t>
            </a:r>
            <a:r>
              <a:rPr lang="nl-NL" dirty="0"/>
              <a:t>draden </a:t>
            </a:r>
            <a:r>
              <a:rPr lang="nl-NL" dirty="0" smtClean="0"/>
              <a:t>schema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19</a:t>
            </a:fld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168474"/>
            <a:ext cx="3745951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68475"/>
            <a:ext cx="38957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1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B7CD71F2-4AB3-4F82-AC95-779059F1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6A56-2601-4E37-8D8D-05C0420DE125}" type="datetime1">
              <a:rPr lang="nl-NL" smtClean="0"/>
              <a:t>15-8-2018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5C6A8BCE-5EC6-40B9-9E2B-345894DA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Groundforge</a:t>
            </a:r>
            <a:r>
              <a:rPr lang="nl-NL" dirty="0"/>
              <a:t> - De Waaier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CA89F1FE-B156-4B88-A6EE-ED53A7D0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943-CD84-4927-897A-C88C741BD1AC}" type="slidenum">
              <a:rPr lang="nl-NL" smtClean="0"/>
              <a:t>2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BADB2CDB-D341-4825-AB3C-E755C562780A}"/>
              </a:ext>
            </a:extLst>
          </p:cNvPr>
          <p:cNvSpPr txBox="1"/>
          <p:nvPr/>
        </p:nvSpPr>
        <p:spPr>
          <a:xfrm>
            <a:off x="2380087" y="197891"/>
            <a:ext cx="5936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/>
              <a:t>Draadtekeningen laten maken DOOR de computer.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xmlns="" id="{00DBD524-F9AF-4170-A579-42F81C9F3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640"/>
            <a:ext cx="1860524" cy="184280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xmlns="" id="{C3507EFA-9F14-4A89-AA69-4191C5CC0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56" y="4254577"/>
            <a:ext cx="4020062" cy="191368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xmlns="" id="{B7BFBCB6-EBF7-40E5-B7C9-0DFFE6CFC8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118" t="56162" r="17629" b="25170"/>
          <a:stretch/>
        </p:blipFill>
        <p:spPr>
          <a:xfrm>
            <a:off x="4572000" y="4254578"/>
            <a:ext cx="4020062" cy="186052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5DE4EEAD-DD96-4122-84AD-FBDDE0A36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79" y="1675382"/>
            <a:ext cx="4020062" cy="185166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hthoek 2"/>
          <p:cNvSpPr/>
          <p:nvPr/>
        </p:nvSpPr>
        <p:spPr>
          <a:xfrm>
            <a:off x="251520" y="1486519"/>
            <a:ext cx="4618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18" name="Rechthoek 17"/>
          <p:cNvSpPr/>
          <p:nvPr/>
        </p:nvSpPr>
        <p:spPr>
          <a:xfrm>
            <a:off x="971279" y="2984300"/>
            <a:ext cx="4683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nl-NL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32277" y="5589240"/>
            <a:ext cx="4683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</a:p>
        </p:txBody>
      </p:sp>
      <p:sp>
        <p:nvSpPr>
          <p:cNvPr id="20" name="Rechthoek 19"/>
          <p:cNvSpPr/>
          <p:nvPr/>
        </p:nvSpPr>
        <p:spPr>
          <a:xfrm>
            <a:off x="4567355" y="5517232"/>
            <a:ext cx="4722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6</a:t>
            </a:r>
            <a:endParaRPr lang="nl-NL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8C41FFC2-0B1C-4E68-BD67-E00898292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895" y="1956162"/>
            <a:ext cx="1867169" cy="186052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hthoek 16"/>
          <p:cNvSpPr/>
          <p:nvPr/>
        </p:nvSpPr>
        <p:spPr>
          <a:xfrm>
            <a:off x="3281577" y="3244180"/>
            <a:ext cx="4683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3092549D-0E93-4713-845E-5D6321646A4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890" t="48611" r="18858" b="32222"/>
          <a:stretch/>
        </p:blipFill>
        <p:spPr>
          <a:xfrm>
            <a:off x="4572000" y="2100578"/>
            <a:ext cx="4020062" cy="191019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hthoek 13"/>
          <p:cNvSpPr/>
          <p:nvPr/>
        </p:nvSpPr>
        <p:spPr>
          <a:xfrm>
            <a:off x="4610783" y="3441774"/>
            <a:ext cx="4683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</a:t>
            </a:r>
            <a:endParaRPr lang="nl-NL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24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20" grpId="0"/>
      <p:bldP spid="17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>
                <a:effectLst/>
              </a:rPr>
              <a:t>Oeps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programmeer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foutje</a:t>
            </a:r>
            <a:endParaRPr lang="nl-NL" dirty="0" smtClean="0">
              <a:effectLst/>
            </a:endParaRPr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56792"/>
            <a:ext cx="4819402" cy="457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85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 smtClean="0"/>
          </a:p>
          <a:p>
            <a:r>
              <a:rPr lang="nl-NL" dirty="0" smtClean="0"/>
              <a:t>Deze bug is opgelost</a:t>
            </a:r>
          </a:p>
          <a:p>
            <a:r>
              <a:rPr lang="nl-NL" dirty="0" smtClean="0"/>
              <a:t>Wensen en bekende bugs</a:t>
            </a:r>
          </a:p>
          <a:p>
            <a:pPr marL="0" indent="0">
              <a:buNone/>
            </a:pPr>
            <a:r>
              <a:rPr lang="nl-NL" dirty="0" smtClean="0"/>
              <a:t>                   ↓                          </a:t>
            </a:r>
            <a:r>
              <a:rPr lang="nl-NL" dirty="0" smtClean="0">
                <a:sym typeface="Wingdings 3"/>
              </a:rPr>
              <a:t>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56792"/>
            <a:ext cx="204594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21</a:t>
            </a:fld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933056"/>
            <a:ext cx="8123798" cy="22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xmlns="" id="{079EDC35-E36A-4C9A-8D8D-78C35013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0648"/>
            <a:ext cx="4400050" cy="496855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xmlns="" id="{15CB3411-7651-4941-ABB4-C1822AED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FF58-8559-4CE0-AA20-9C6B842D93B4}" type="datetime1">
              <a:rPr lang="nl-NL" smtClean="0"/>
              <a:t>15-8-2018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xmlns="" id="{CA7752E9-23DD-4D98-8613-77598C2C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Groundforge</a:t>
            </a:r>
            <a:r>
              <a:rPr lang="nl-NL" dirty="0"/>
              <a:t> - De Waaier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91A3FFEC-B94C-4127-8949-077FA303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943-CD84-4927-897A-C88C741BD1AC}" type="slidenum">
              <a:rPr lang="nl-NL" smtClean="0"/>
              <a:t>3</a:t>
            </a:fld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xmlns="" id="{FF9E01FC-F7F7-4EB0-8160-945FD3F4E9EC}"/>
              </a:ext>
            </a:extLst>
          </p:cNvPr>
          <p:cNvSpPr txBox="1"/>
          <p:nvPr/>
        </p:nvSpPr>
        <p:spPr>
          <a:xfrm>
            <a:off x="269404" y="5373216"/>
            <a:ext cx="8047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Groundforge</a:t>
            </a:r>
            <a:r>
              <a:rPr lang="nl-NL" sz="2800" dirty="0" smtClean="0"/>
              <a:t>: </a:t>
            </a:r>
            <a:r>
              <a:rPr lang="nl-NL" sz="2800" dirty="0" smtClean="0">
                <a:hlinkClick r:id="rId4"/>
              </a:rPr>
              <a:t>https</a:t>
            </a:r>
            <a:r>
              <a:rPr lang="nl-NL" sz="2800" dirty="0">
                <a:hlinkClick r:id="rId4"/>
              </a:rPr>
              <a:t>://</a:t>
            </a:r>
            <a:r>
              <a:rPr lang="nl-NL" sz="2800" dirty="0" smtClean="0">
                <a:hlinkClick r:id="rId4"/>
              </a:rPr>
              <a:t>d-bl.github.io/GroundForge</a:t>
            </a:r>
            <a:r>
              <a:rPr lang="nl-NL" sz="2800" dirty="0" smtClean="0"/>
              <a:t> </a:t>
            </a:r>
          </a:p>
          <a:p>
            <a:r>
              <a:rPr lang="nl-NL" sz="2800" dirty="0" smtClean="0"/>
              <a:t>Voorbeelden: </a:t>
            </a:r>
            <a:r>
              <a:rPr lang="nl-NL" sz="2800" dirty="0" smtClean="0">
                <a:hlinkClick r:id="rId5"/>
              </a:rPr>
              <a:t>https</a:t>
            </a:r>
            <a:r>
              <a:rPr lang="nl-NL" sz="2800" dirty="0">
                <a:hlinkClick r:id="rId5"/>
              </a:rPr>
              <a:t>://maetempels.github.io/MAE-gf/</a:t>
            </a:r>
            <a:r>
              <a:rPr lang="nl-NL" sz="2800" dirty="0"/>
              <a:t> </a:t>
            </a:r>
          </a:p>
          <a:p>
            <a:endParaRPr lang="nl-NL" sz="28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98E5EE79-D9A2-4BE2-BCBA-F998B1D99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113" y="1124744"/>
            <a:ext cx="1948925" cy="157590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xmlns="" id="{D0408053-BC3B-46A5-86F6-8EE0C92F7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9992" y="3255769"/>
            <a:ext cx="4374616" cy="163382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45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smtClean="0"/>
              <a:t>Ingezoomd op draden</a:t>
            </a:r>
          </a:p>
          <a:p>
            <a:pPr marL="0" indent="0">
              <a:buNone/>
            </a:pPr>
            <a:r>
              <a:rPr lang="nl-NL" dirty="0" smtClean="0"/>
              <a:t>Parijse variatie</a:t>
            </a:r>
            <a:endParaRPr lang="nl-NL" dirty="0" smtClean="0"/>
          </a:p>
          <a:p>
            <a:r>
              <a:rPr lang="nl-NL" dirty="0" smtClean="0"/>
              <a:t>netslag</a:t>
            </a:r>
          </a:p>
          <a:p>
            <a:r>
              <a:rPr lang="nl-NL" dirty="0"/>
              <a:t>o</a:t>
            </a:r>
            <a:r>
              <a:rPr lang="nl-NL" dirty="0" smtClean="0"/>
              <a:t>mkeerslag</a:t>
            </a:r>
          </a:p>
          <a:p>
            <a:r>
              <a:rPr lang="nl-NL" dirty="0" smtClean="0"/>
              <a:t>dubbele netslag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03648"/>
            <a:ext cx="4365104" cy="710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67" y="4077072"/>
            <a:ext cx="234881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61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5</a:t>
            </a:fld>
            <a:endParaRPr lang="nl-N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501" y="1276349"/>
            <a:ext cx="2839963" cy="298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 smtClean="0">
                <a:effectLst/>
              </a:rPr>
              <a:t>Site </a:t>
            </a:r>
            <a:r>
              <a:rPr lang="nl-NL" dirty="0" smtClean="0">
                <a:effectLst/>
              </a:rPr>
              <a:t>Map = visuele inhoudsopgave</a:t>
            </a:r>
            <a:endParaRPr lang="nl-NL" dirty="0" smtClean="0">
              <a:effectLst/>
            </a:endParaRPr>
          </a:p>
          <a:p>
            <a:pPr>
              <a:buFontTx/>
              <a:buChar char="-"/>
            </a:pPr>
            <a:r>
              <a:rPr lang="nl-NL" dirty="0" smtClean="0">
                <a:effectLst/>
              </a:rPr>
              <a:t>Per pagina of groep pagina’s</a:t>
            </a:r>
          </a:p>
          <a:p>
            <a:pPr lvl="1">
              <a:buFontTx/>
              <a:buChar char="-"/>
            </a:pPr>
            <a:r>
              <a:rPr lang="nl-NL" dirty="0" smtClean="0"/>
              <a:t>Belangrijkste kenmerken</a:t>
            </a:r>
            <a:br>
              <a:rPr lang="nl-NL" dirty="0" smtClean="0"/>
            </a:br>
            <a:r>
              <a:rPr lang="nl-NL" dirty="0" smtClean="0"/>
              <a:t>op postzegel formaat</a:t>
            </a:r>
          </a:p>
          <a:p>
            <a:pPr lvl="1">
              <a:buFontTx/>
              <a:buChar char="-"/>
            </a:pPr>
            <a:r>
              <a:rPr lang="nl-NL" dirty="0" smtClean="0"/>
              <a:t>Pijlen </a:t>
            </a:r>
            <a:r>
              <a:rPr lang="nl-NL" dirty="0" smtClean="0"/>
              <a:t>geven links weer</a:t>
            </a:r>
            <a:br>
              <a:rPr lang="nl-NL" dirty="0" smtClean="0"/>
            </a:br>
            <a:r>
              <a:rPr lang="nl-NL" dirty="0"/>
              <a:t>tussen </a:t>
            </a:r>
            <a:r>
              <a:rPr lang="nl-NL" dirty="0" smtClean="0"/>
              <a:t>pagina’s</a:t>
            </a:r>
          </a:p>
          <a:p>
            <a:pPr marL="0" indent="0">
              <a:buNone/>
            </a:pPr>
            <a:r>
              <a:rPr lang="nl-NL" dirty="0" smtClean="0">
                <a:hlinkClick r:id="rId4"/>
              </a:rPr>
              <a:t>https</a:t>
            </a:r>
            <a:r>
              <a:rPr lang="nl-NL" dirty="0">
                <a:hlinkClick r:id="rId4"/>
              </a:rPr>
              <a:t>://d-bl.github.io/GroundForge/help/Site-map</a:t>
            </a:r>
            <a:endParaRPr lang="nl-NL" dirty="0"/>
          </a:p>
          <a:p>
            <a:pPr lvl="1">
              <a:buFontTx/>
              <a:buChar char="-"/>
            </a:pPr>
            <a:endParaRPr lang="nl-NL" dirty="0" smtClean="0">
              <a:effectLst/>
            </a:endParaRPr>
          </a:p>
          <a:p>
            <a:pPr marL="0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37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Fragmenten van de hoofdpagina (/index):</a:t>
            </a:r>
            <a:endParaRPr lang="nl-NL" dirty="0" smtClean="0">
              <a:effectLst/>
            </a:endParaRPr>
          </a:p>
          <a:p>
            <a:pPr marL="0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8" y="2636912"/>
            <a:ext cx="8232164" cy="24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6</a:t>
            </a:fld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8" y="5445224"/>
            <a:ext cx="2790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8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Variëren op voorbeelden</a:t>
            </a:r>
          </a:p>
        </p:txBody>
      </p:sp>
      <p:pic>
        <p:nvPicPr>
          <p:cNvPr id="5" name="Picture 2" descr="DiB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4" y="260648"/>
            <a:ext cx="12477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279104"/>
            <a:ext cx="74961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ep 6"/>
          <p:cNvGrpSpPr/>
          <p:nvPr/>
        </p:nvGrpSpPr>
        <p:grpSpPr>
          <a:xfrm>
            <a:off x="539552" y="3858915"/>
            <a:ext cx="3124200" cy="2667000"/>
            <a:chOff x="539552" y="3858915"/>
            <a:chExt cx="3124200" cy="2667000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858915"/>
              <a:ext cx="3124200" cy="266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434" name="Picture 2" descr="Arrow, cursor, mouse, pointer icon | Icon search engin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522" y="4725144"/>
              <a:ext cx="467271" cy="467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7</a:t>
            </a:fld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733256"/>
            <a:ext cx="7576345" cy="792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685" y="593852"/>
            <a:ext cx="1822635" cy="276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1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Mix van slagen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DiB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4" y="260648"/>
            <a:ext cx="12477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8</a:t>
            </a:fld>
            <a:endParaRPr lang="nl-NL" dirty="0"/>
          </a:p>
        </p:txBody>
      </p:sp>
      <p:grpSp>
        <p:nvGrpSpPr>
          <p:cNvPr id="6" name="Groep 5"/>
          <p:cNvGrpSpPr/>
          <p:nvPr/>
        </p:nvGrpSpPr>
        <p:grpSpPr>
          <a:xfrm>
            <a:off x="539551" y="4848359"/>
            <a:ext cx="3542938" cy="1785285"/>
            <a:chOff x="446855" y="4797944"/>
            <a:chExt cx="3542938" cy="1785285"/>
          </a:xfrm>
        </p:grpSpPr>
        <p:sp>
          <p:nvSpPr>
            <p:cNvPr id="16" name="Tijdelijke aanduiding voor inhoud 3"/>
            <p:cNvSpPr txBox="1">
              <a:spLocks/>
            </p:cNvSpPr>
            <p:nvPr/>
          </p:nvSpPr>
          <p:spPr>
            <a:xfrm>
              <a:off x="446855" y="4797944"/>
              <a:ext cx="3542938" cy="17852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85D8A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nl-NL" dirty="0" smtClean="0"/>
                <a:t>Spiekbriefje, </a:t>
              </a:r>
              <a:r>
                <a:rPr lang="nl-NL" dirty="0" smtClean="0"/>
                <a:t>o.a</a:t>
              </a:r>
              <a:r>
                <a:rPr lang="nl-NL" dirty="0" smtClean="0"/>
                <a:t>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nl-NL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nl-NL" dirty="0" smtClean="0"/>
            </a:p>
          </p:txBody>
        </p:sp>
        <p:pic>
          <p:nvPicPr>
            <p:cNvPr id="21" name="Picture 4" descr="C:\Users\Falkink\Documents\GitHub\GroundForge.wiki\stitches\ctct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58" y="5464274"/>
              <a:ext cx="706961" cy="824787"/>
            </a:xfrm>
            <a:prstGeom prst="rect">
              <a:avLst/>
            </a:prstGeom>
            <a:noFill/>
            <a:ln>
              <a:solidFill>
                <a:srgbClr val="385D8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Falkink\Documents\GitHub\GroundForge.wiki\stitches\clcrclc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770" y="5445223"/>
              <a:ext cx="730526" cy="919050"/>
            </a:xfrm>
            <a:prstGeom prst="rect">
              <a:avLst/>
            </a:prstGeom>
            <a:noFill/>
            <a:ln>
              <a:solidFill>
                <a:srgbClr val="385D8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C:\Users\Falkink\Documents\GitHub\GroundForge.wiki\stitches\crclc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624" y="5449985"/>
              <a:ext cx="848353" cy="895485"/>
            </a:xfrm>
            <a:prstGeom prst="rect">
              <a:avLst/>
            </a:prstGeom>
            <a:noFill/>
            <a:ln>
              <a:solidFill>
                <a:srgbClr val="385D8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ijdelijke aanduiding voor inhoud 3"/>
          <p:cNvSpPr txBox="1">
            <a:spLocks/>
          </p:cNvSpPr>
          <p:nvPr/>
        </p:nvSpPr>
        <p:spPr>
          <a:xfrm>
            <a:off x="4716016" y="4838969"/>
            <a:ext cx="3987007" cy="1785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C = cross = kruisen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T = twist = draaien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L = links draaien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R = rechts draaien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29001"/>
            <a:ext cx="4015740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228629"/>
            <a:ext cx="403193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9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Mix van slagen – patroon eigenschappen</a:t>
            </a:r>
          </a:p>
          <a:p>
            <a:endParaRPr lang="nl-NL" dirty="0" smtClean="0"/>
          </a:p>
          <a:p>
            <a:r>
              <a:rPr lang="nl-NL" dirty="0" smtClean="0"/>
              <a:t>diagonaal ↔ weven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Bakstenen </a:t>
            </a:r>
            <a:r>
              <a:rPr lang="nl-NL" dirty="0"/>
              <a:t>↔ </a:t>
            </a:r>
            <a:r>
              <a:rPr lang="nl-NL" dirty="0" smtClean="0"/>
              <a:t>schaakbord</a:t>
            </a:r>
            <a:br>
              <a:rPr lang="nl-NL" dirty="0" smtClean="0"/>
            </a:br>
            <a:r>
              <a:rPr lang="nl-NL" dirty="0" smtClean="0"/>
              <a:t>(hoe het formulier herhaald wordt)</a:t>
            </a:r>
          </a:p>
        </p:txBody>
      </p:sp>
      <p:pic>
        <p:nvPicPr>
          <p:cNvPr id="5" name="Picture 2" descr="DiB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4" y="260648"/>
            <a:ext cx="12477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9</a:t>
            </a:fld>
            <a:endParaRPr lang="nl-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82944"/>
            <a:ext cx="1767840" cy="172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7" y="2271514"/>
            <a:ext cx="16954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56" y="5211276"/>
            <a:ext cx="2110740" cy="12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7" y="5081736"/>
            <a:ext cx="1428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3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aDiB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1823</Words>
  <Application>Microsoft Office PowerPoint</Application>
  <PresentationFormat>Diavoorstelling (4:3)</PresentationFormat>
  <Paragraphs>331</Paragraphs>
  <Slides>21</Slides>
  <Notes>21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ThemaDiBL</vt:lpstr>
      <vt:lpstr>GroundForge Introductie</vt:lpstr>
      <vt:lpstr>PowerPoint-presentatie</vt:lpstr>
      <vt:lpstr>PowerPoint-presentatie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2018-03-24T19:00:48Z</dcterms:created>
  <dcterms:modified xsi:type="dcterms:W3CDTF">2018-08-15T14:38:47Z</dcterms:modified>
</cp:coreProperties>
</file>