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2"/>
  </p:notesMasterIdLst>
  <p:handoutMasterIdLst>
    <p:handoutMasterId r:id="rId23"/>
  </p:handoutMasterIdLst>
  <p:sldIdLst>
    <p:sldId id="256" r:id="rId2"/>
    <p:sldId id="294" r:id="rId3"/>
    <p:sldId id="295" r:id="rId4"/>
    <p:sldId id="275" r:id="rId5"/>
    <p:sldId id="284" r:id="rId6"/>
    <p:sldId id="277" r:id="rId7"/>
    <p:sldId id="272" r:id="rId8"/>
    <p:sldId id="271" r:id="rId9"/>
    <p:sldId id="259" r:id="rId10"/>
    <p:sldId id="274" r:id="rId11"/>
    <p:sldId id="288" r:id="rId12"/>
    <p:sldId id="276" r:id="rId13"/>
    <p:sldId id="261" r:id="rId14"/>
    <p:sldId id="281" r:id="rId15"/>
    <p:sldId id="293" r:id="rId16"/>
    <p:sldId id="280" r:id="rId17"/>
    <p:sldId id="266" r:id="rId18"/>
    <p:sldId id="268" r:id="rId19"/>
    <p:sldId id="290" r:id="rId20"/>
    <p:sldId id="292" r:id="rId2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51644" autoAdjust="0"/>
  </p:normalViewPr>
  <p:slideViewPr>
    <p:cSldViewPr>
      <p:cViewPr>
        <p:scale>
          <a:sx n="50" d="100"/>
          <a:sy n="50" d="100"/>
        </p:scale>
        <p:origin x="-1962" y="-378"/>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25-3-2018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25-3-2018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endParaRPr lang="nl-NL" dirty="0" smtClean="0"/>
          </a:p>
          <a:p>
            <a:endParaRPr lang="nl-NL" i="1" dirty="0" smtClean="0"/>
          </a:p>
          <a:p>
            <a:endParaRPr lang="nl-NL" baseline="0" dirty="0" smtClean="0"/>
          </a:p>
          <a:p>
            <a:endParaRPr lang="nl-NL" baseline="0"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smtClean="0"/>
              <a:t>A Lace Guide for Makers and Collectors</a:t>
            </a:r>
            <a:r>
              <a:rPr lang="en-US" dirty="0" smtClean="0"/>
              <a:t> door Gertrude Whiting</a:t>
            </a:r>
          </a:p>
          <a:p>
            <a:r>
              <a:rPr lang="en-US" baseline="0" dirty="0" smtClean="0">
                <a:effectLst/>
              </a:rPr>
              <a:t>Kant </a:t>
            </a:r>
            <a:r>
              <a:rPr lang="en-US" baseline="0" dirty="0" err="1" smtClean="0">
                <a:effectLst/>
              </a:rPr>
              <a:t>gids</a:t>
            </a:r>
            <a:r>
              <a:rPr lang="en-US" baseline="0" dirty="0" smtClean="0">
                <a:effectLst/>
              </a:rPr>
              <a:t> </a:t>
            </a:r>
            <a:r>
              <a:rPr lang="en-US" baseline="0" dirty="0" err="1" smtClean="0">
                <a:effectLst/>
              </a:rPr>
              <a:t>voor</a:t>
            </a:r>
            <a:r>
              <a:rPr lang="en-US" baseline="0" dirty="0" smtClean="0">
                <a:effectLst/>
              </a:rPr>
              <a:t> makers en </a:t>
            </a:r>
            <a:r>
              <a:rPr lang="en-US" baseline="0" dirty="0" err="1" smtClean="0">
                <a:effectLst/>
              </a:rPr>
              <a:t>verzamelaars</a:t>
            </a:r>
            <a:r>
              <a:rPr lang="en-US" baseline="0" dirty="0" smtClean="0">
                <a:effectLst/>
              </a:rPr>
              <a:t>.</a:t>
            </a:r>
            <a:endParaRPr lang="nl-NL" baseline="0" dirty="0" smtClean="0">
              <a:effectLst/>
            </a:endParaRPr>
          </a:p>
          <a:p>
            <a:endParaRPr lang="nl-NL" baseline="0" dirty="0" smtClean="0">
              <a:effectLst/>
            </a:endParaRPr>
          </a:p>
          <a:p>
            <a:r>
              <a:rPr lang="nl-NL" baseline="0" dirty="0" smtClean="0">
                <a:effectLst/>
              </a:rPr>
              <a:t>In diverse online archieven </a:t>
            </a:r>
            <a:r>
              <a:rPr lang="nl-NL" baseline="0" dirty="0" smtClean="0">
                <a:effectLst/>
              </a:rPr>
              <a:t>beschikbaar, het copyright is verlopen.</a:t>
            </a:r>
            <a:endParaRPr lang="nl-NL" baseline="0" dirty="0" smtClean="0">
              <a:effectLst/>
            </a:endParaRPr>
          </a:p>
          <a:p>
            <a:endParaRPr lang="nl-NL" baseline="0" dirty="0" smtClean="0">
              <a:effectLst/>
            </a:endParaRPr>
          </a:p>
          <a:p>
            <a:r>
              <a:rPr lang="nl-NL" baseline="0" dirty="0" smtClean="0">
                <a:effectLst/>
              </a:rPr>
              <a:t>Niet alle gronden kunnen met </a:t>
            </a:r>
            <a:r>
              <a:rPr lang="nl-NL" baseline="0" dirty="0" err="1" smtClean="0">
                <a:effectLst/>
              </a:rPr>
              <a:t>GroundForge</a:t>
            </a:r>
            <a:endParaRPr lang="nl-NL" baseline="0" dirty="0" smtClean="0">
              <a:effectLst/>
            </a:endParaRPr>
          </a:p>
          <a:p>
            <a:r>
              <a:rPr lang="nl-NL" baseline="0" dirty="0" smtClean="0">
                <a:effectLst/>
              </a:rPr>
              <a:t>Bijvoorbeeld wegens aanhaken of oneven aantallen draden per slag</a:t>
            </a:r>
          </a:p>
          <a:p>
            <a:endParaRPr lang="nl-NL" baseline="0" dirty="0" smtClean="0">
              <a:effectLst/>
            </a:endParaRPr>
          </a:p>
          <a:p>
            <a:r>
              <a:rPr lang="nl-NL" b="1" baseline="0" dirty="0" smtClean="0">
                <a:effectLst/>
              </a:rPr>
              <a:t>Bruggetje</a:t>
            </a:r>
          </a:p>
          <a:p>
            <a:r>
              <a:rPr lang="nl-NL" baseline="0" dirty="0" smtClean="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Gebaseerd op tussenresultaten van promotie onderzoek door </a:t>
            </a:r>
            <a:r>
              <a:rPr lang="nl-NL" baseline="0" dirty="0" err="1" smtClean="0">
                <a:effectLst/>
              </a:rPr>
              <a:t>Veronika</a:t>
            </a:r>
            <a:r>
              <a:rPr lang="nl-NL" baseline="0" dirty="0" smtClean="0">
                <a:effectLst/>
              </a:rPr>
              <a:t> Irvine (CA)</a:t>
            </a:r>
          </a:p>
          <a:p>
            <a:endParaRPr lang="nl-NL" baseline="0" dirty="0" smtClean="0">
              <a:effectLst/>
            </a:endParaRPr>
          </a:p>
          <a:p>
            <a:r>
              <a:rPr lang="nl-NL" baseline="0" dirty="0" err="1" smtClean="0">
                <a:effectLst/>
              </a:rPr>
              <a:t>GroundForge</a:t>
            </a:r>
            <a:r>
              <a:rPr lang="nl-NL" baseline="0" dirty="0" smtClean="0">
                <a:effectLst/>
              </a:rPr>
              <a:t> maakt de gaten in de schema’s zo rond mogelijk</a:t>
            </a:r>
          </a:p>
          <a:p>
            <a:r>
              <a:rPr lang="nl-NL" dirty="0" smtClean="0"/>
              <a:t>Er kunnen meerdere computer gegenereerde gronden bij een diagram horen</a:t>
            </a:r>
          </a:p>
          <a:p>
            <a:r>
              <a:rPr lang="nl-NL" baseline="0" dirty="0" smtClean="0">
                <a:effectLst/>
              </a:rPr>
              <a:t>Een</a:t>
            </a:r>
            <a:r>
              <a:rPr lang="nl-NL" dirty="0" smtClean="0">
                <a:effectLst/>
              </a:rPr>
              <a:t> animatie in </a:t>
            </a:r>
            <a:r>
              <a:rPr lang="nl-NL" dirty="0" smtClean="0">
                <a:effectLst/>
              </a:rPr>
              <a:t>een van de </a:t>
            </a:r>
            <a:r>
              <a:rPr lang="nl-NL" dirty="0" smtClean="0">
                <a:effectLst/>
              </a:rPr>
              <a:t>help pagina’s laat de transformatie van de ene variant naar de andere zien.</a:t>
            </a:r>
            <a:endParaRPr lang="nl-NL" baseline="0" dirty="0" smtClean="0">
              <a:effectLst/>
            </a:endParaRP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Kiezen</a:t>
            </a:r>
            <a:r>
              <a:rPr lang="nl-NL" dirty="0" smtClean="0">
                <a:effectLst/>
              </a:rPr>
              <a:t> we </a:t>
            </a:r>
            <a:r>
              <a:rPr lang="nl-NL" baseline="0" dirty="0" smtClean="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Dan krijgen we enkele varianten met een vierkast raster</a:t>
            </a: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Vraag en antwoord:</a:t>
            </a:r>
          </a:p>
          <a:p>
            <a:r>
              <a:rPr lang="nl-NL" i="1" strike="noStrike" baseline="0" dirty="0" smtClean="0">
                <a:effectLst/>
              </a:rPr>
              <a:t>Hoeveel voorbeelden zijn er?</a:t>
            </a:r>
          </a:p>
          <a:p>
            <a:endParaRPr lang="nl-NL" i="1" strike="noStrike" baseline="0" dirty="0" smtClean="0">
              <a:effectLst/>
            </a:endParaRPr>
          </a:p>
          <a:p>
            <a:r>
              <a:rPr lang="nl-NL" i="1" strike="noStrike" baseline="0" dirty="0" smtClean="0">
                <a:effectLst/>
              </a:rPr>
              <a:t>374 paardiagrammen, gebaseerd op</a:t>
            </a: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449 computer gegenereerde diagrammen.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Downloaden </a:t>
            </a:r>
            <a:r>
              <a:rPr lang="nl-NL" baseline="0" dirty="0" smtClean="0">
                <a:effectLst/>
              </a:rPr>
              <a:t>en </a:t>
            </a:r>
            <a:r>
              <a:rPr lang="nl-NL" baseline="0" dirty="0" err="1" smtClean="0">
                <a:effectLst/>
              </a:rPr>
              <a:t>nabewerken</a:t>
            </a:r>
            <a:r>
              <a:rPr lang="nl-NL" baseline="0" dirty="0" smtClean="0">
                <a:effectLst/>
              </a:rPr>
              <a:t> met een SVG editor, of natekenen en evt. op een of andere manier vervormen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Voor de gewenste kantbrief</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Bruggetje</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Kantbrief: wat je geplastificeerd</a:t>
            </a:r>
            <a:r>
              <a:rPr lang="nl-NL" baseline="0" dirty="0" smtClean="0">
                <a:effectLst/>
              </a:rPr>
              <a:t> op je kussen prikt.</a:t>
            </a:r>
            <a:endParaRPr lang="nl-NL" dirty="0" smtClean="0">
              <a:effectLst/>
            </a:endParaRPr>
          </a:p>
          <a:p>
            <a:endParaRPr lang="nl-NL" dirty="0" smtClean="0">
              <a:effectLst/>
            </a:endParaRPr>
          </a:p>
          <a:p>
            <a:r>
              <a:rPr lang="nl-NL" dirty="0" smtClean="0">
                <a:effectLst/>
              </a:rPr>
              <a:t>Bovenste rij afbeeldingen wat je</a:t>
            </a:r>
            <a:r>
              <a:rPr lang="nl-NL" baseline="0" dirty="0" smtClean="0">
                <a:effectLst/>
              </a:rPr>
              <a:t> van </a:t>
            </a:r>
            <a:r>
              <a:rPr lang="nl-NL" baseline="0" dirty="0" err="1" smtClean="0">
                <a:effectLst/>
              </a:rPr>
              <a:t>GroundForge</a:t>
            </a:r>
            <a:r>
              <a:rPr lang="nl-NL" baseline="0" dirty="0" smtClean="0">
                <a:effectLst/>
              </a:rPr>
              <a:t> krijgt.</a:t>
            </a:r>
          </a:p>
          <a:p>
            <a:r>
              <a:rPr lang="nl-NL" baseline="0" dirty="0" smtClean="0">
                <a:effectLst/>
              </a:rPr>
              <a:t>Er telkens onder wat je misschien wilt hebben, of een tussenstap.</a:t>
            </a:r>
          </a:p>
          <a:p>
            <a:r>
              <a:rPr lang="nl-NL" baseline="0" dirty="0" smtClean="0">
                <a:effectLst/>
              </a:rPr>
              <a:t>Linksonder als in: Kant uit Vlaanderen en ‘s Gravenmoer.</a:t>
            </a:r>
          </a:p>
          <a:p>
            <a:endParaRPr lang="nl-NL" baseline="0" dirty="0" smtClean="0">
              <a:effectLst/>
            </a:endParaRPr>
          </a:p>
          <a:p>
            <a:r>
              <a:rPr lang="nl-NL" i="1" baseline="0" dirty="0" smtClean="0">
                <a:effectLst/>
              </a:rPr>
              <a:t>Afbeelding gemaakt met:</a:t>
            </a:r>
          </a:p>
          <a:p>
            <a:pPr lvl="1"/>
            <a:r>
              <a:rPr lang="nl-NL" i="0" dirty="0" smtClean="0">
                <a:effectLst/>
                <a:latin typeface="Consolas" panose="020B0609020204030204" pitchFamily="49" charset="0"/>
                <a:cs typeface="Consolas" panose="020B0609020204030204" pitchFamily="49" charset="0"/>
              </a:rPr>
              <a:t>-</a:t>
            </a:r>
            <a:r>
              <a:rPr lang="nl-NL" i="0" dirty="0" smtClean="0">
                <a:effectLst/>
                <a:latin typeface="Consolas" panose="020B0609020204030204" pitchFamily="49" charset="0"/>
                <a:cs typeface="Consolas" panose="020B0609020204030204" pitchFamily="49" charset="0"/>
              </a:rPr>
              <a:t>5--</a:t>
            </a:r>
          </a:p>
          <a:p>
            <a:pPr lvl="1"/>
            <a:r>
              <a:rPr lang="nl-NL" i="0" dirty="0" smtClean="0">
                <a:effectLst/>
                <a:latin typeface="Consolas" panose="020B0609020204030204" pitchFamily="49" charset="0"/>
                <a:cs typeface="Consolas" panose="020B0609020204030204" pitchFamily="49" charset="0"/>
              </a:rPr>
              <a:t>B-C-</a:t>
            </a:r>
          </a:p>
          <a:p>
            <a:pPr lvl="1"/>
            <a:r>
              <a:rPr lang="nl-NL" i="0" dirty="0" smtClean="0">
                <a:effectLst/>
                <a:latin typeface="Consolas" panose="020B0609020204030204" pitchFamily="49" charset="0"/>
                <a:cs typeface="Consolas" panose="020B0609020204030204" pitchFamily="49" charset="0"/>
              </a:rPr>
              <a:t>-5-5</a:t>
            </a:r>
          </a:p>
          <a:p>
            <a:pPr lvl="1"/>
            <a:r>
              <a:rPr lang="nl-NL" i="0" dirty="0" smtClean="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err="1" smtClean="0">
                <a:effectLst/>
              </a:rPr>
              <a:t>Brick</a:t>
            </a:r>
            <a:r>
              <a:rPr lang="nl-NL" i="1" baseline="0" dirty="0" smtClean="0">
                <a:effectLst/>
              </a:rPr>
              <a:t> (baksteen); </a:t>
            </a:r>
            <a:r>
              <a:rPr lang="nl-NL" i="1" baseline="0" dirty="0" err="1" smtClean="0">
                <a:effectLst/>
              </a:rPr>
              <a:t>Stitches</a:t>
            </a:r>
            <a:r>
              <a:rPr lang="nl-NL" i="1" baseline="0" dirty="0" smtClean="0">
                <a:effectLst/>
              </a:rPr>
              <a:t> (s</a:t>
            </a:r>
            <a:r>
              <a:rPr lang="nl-NL" i="1" dirty="0" smtClean="0">
                <a:effectLst/>
              </a:rPr>
              <a:t>lagen): </a:t>
            </a:r>
            <a:r>
              <a:rPr lang="nl-NL" i="1" dirty="0" err="1" smtClean="0">
                <a:effectLst/>
              </a:rPr>
              <a:t>ct</a:t>
            </a:r>
            <a:r>
              <a:rPr lang="nl-NL" i="1" dirty="0" smtClean="0">
                <a:effectLst/>
              </a:rPr>
              <a:t> b1=</a:t>
            </a:r>
            <a:r>
              <a:rPr lang="nl-NL" i="1" dirty="0" err="1" smtClean="0">
                <a:effectLst/>
              </a:rPr>
              <a:t>ctptct</a:t>
            </a:r>
            <a:r>
              <a:rPr lang="nl-NL" i="1" dirty="0" smtClean="0">
                <a:effectLst/>
              </a:rPr>
              <a:t> d1=</a:t>
            </a:r>
            <a:r>
              <a:rPr lang="nl-NL" i="1" dirty="0" err="1" smtClean="0">
                <a:effectLst/>
              </a:rPr>
              <a:t>ctptct</a:t>
            </a:r>
            <a:r>
              <a:rPr lang="nl-NL" i="1" dirty="0" smtClean="0">
                <a:effectLst/>
              </a:rPr>
              <a:t> A2=</a:t>
            </a:r>
            <a:r>
              <a:rPr lang="nl-NL" i="1" dirty="0" err="1" smtClean="0">
                <a:effectLst/>
              </a:rPr>
              <a:t>ctpl</a:t>
            </a:r>
            <a:r>
              <a:rPr lang="nl-NL" i="1" dirty="0" smtClean="0">
                <a:effectLst/>
              </a:rPr>
              <a:t> C2=</a:t>
            </a:r>
            <a:r>
              <a:rPr lang="nl-NL" i="1" dirty="0" err="1" smtClean="0">
                <a:effectLst/>
              </a:rPr>
              <a:t>ctpr</a:t>
            </a:r>
            <a:r>
              <a:rPr lang="nl-NL" i="1" dirty="0" smtClean="0">
                <a:effectLst/>
              </a:rPr>
              <a:t> A4=</a:t>
            </a:r>
            <a:r>
              <a:rPr lang="nl-NL" i="1" dirty="0" err="1" smtClean="0">
                <a:effectLst/>
              </a:rPr>
              <a:t>ctl</a:t>
            </a:r>
            <a:r>
              <a:rPr lang="nl-NL" i="1" dirty="0" smtClean="0">
                <a:effectLst/>
              </a:rPr>
              <a:t> C4=ctr D1=</a:t>
            </a:r>
            <a:r>
              <a:rPr lang="nl-NL" i="1" dirty="0" err="1" smtClean="0">
                <a:effectLst/>
              </a:rPr>
              <a:t>ctptctt</a:t>
            </a:r>
            <a:endParaRPr lang="nl-NL" i="1" dirty="0" smtClean="0">
              <a:effectLst/>
            </a:endParaRPr>
          </a:p>
          <a:p>
            <a:endParaRPr lang="nl-NL" i="1" dirty="0" smtClean="0">
              <a:effectLst/>
            </a:endParaRPr>
          </a:p>
          <a:p>
            <a:r>
              <a:rPr lang="nl-NL" i="1" dirty="0" smtClean="0">
                <a:effectLst/>
              </a:rPr>
              <a:t>Alle </a:t>
            </a:r>
            <a:r>
              <a:rPr lang="nl-NL" i="1" dirty="0" smtClean="0">
                <a:effectLst/>
              </a:rPr>
              <a:t>draden zwart, 7 en 10 rood</a:t>
            </a:r>
          </a:p>
          <a:p>
            <a:endParaRPr lang="nl-NL" i="1" baseline="0" dirty="0" smtClean="0">
              <a:effectLst/>
            </a:endParaRPr>
          </a:p>
          <a:p>
            <a:r>
              <a:rPr lang="nl-NL" i="1" baseline="0" dirty="0" smtClean="0">
                <a:effectLst/>
              </a:rPr>
              <a:t>Probeer </a:t>
            </a:r>
            <a:r>
              <a:rPr lang="nl-NL" i="1" baseline="0" dirty="0" smtClean="0">
                <a:effectLst/>
              </a:rPr>
              <a:t>ook eens een dubbelle  </a:t>
            </a:r>
            <a:r>
              <a:rPr lang="nl-NL" i="1" baseline="0" dirty="0" err="1" smtClean="0">
                <a:effectLst/>
              </a:rPr>
              <a:t>netslag</a:t>
            </a:r>
            <a:r>
              <a:rPr lang="nl-NL" i="1" baseline="0" dirty="0" smtClean="0">
                <a:effectLst/>
              </a:rPr>
              <a:t> of omkeerslag in het midden</a:t>
            </a:r>
          </a:p>
          <a:p>
            <a:r>
              <a:rPr lang="nl-NL" i="1" baseline="0" dirty="0" smtClean="0">
                <a:effectLst/>
              </a:rPr>
              <a:t>C=cross=kruisen, t=twist=draaien, p=pin=speld.</a:t>
            </a:r>
            <a:r>
              <a:rPr lang="nl-NL" i="1" dirty="0" smtClean="0">
                <a:effectLst/>
              </a:rPr>
              <a:t> </a:t>
            </a:r>
            <a:r>
              <a:rPr lang="nl-NL" i="1" baseline="0" dirty="0" smtClean="0">
                <a:effectLst/>
              </a:rPr>
              <a:t>Meestal gaan spelden niet zo goed.</a:t>
            </a:r>
          </a:p>
          <a:p>
            <a:endParaRPr lang="nl-NL" i="1"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Concept</a:t>
            </a:r>
            <a:r>
              <a:rPr lang="nl-NL" baseline="0" dirty="0" smtClean="0">
                <a:effectLst/>
              </a:rPr>
              <a:t> downloaden voor SVG editor (</a:t>
            </a:r>
            <a:r>
              <a:rPr lang="nl-NL" baseline="0" dirty="0" err="1" smtClean="0">
                <a:effectLst/>
              </a:rPr>
              <a:t>CorelDraw</a:t>
            </a:r>
            <a:r>
              <a:rPr lang="nl-NL" baseline="0" dirty="0" smtClean="0">
                <a:effectLst/>
              </a:rPr>
              <a:t> </a:t>
            </a:r>
            <a:r>
              <a:rPr lang="nl-NL" dirty="0" smtClean="0"/>
              <a:t>💰 </a:t>
            </a:r>
            <a:r>
              <a:rPr lang="nl-NL" baseline="0" dirty="0" smtClean="0">
                <a:effectLst/>
              </a:rPr>
              <a:t>, Adobe Illustrator</a:t>
            </a:r>
            <a:r>
              <a:rPr lang="nl-NL" dirty="0" smtClean="0"/>
              <a:t>💰, </a:t>
            </a:r>
            <a:r>
              <a:rPr lang="nl-NL" baseline="0" dirty="0" err="1" smtClean="0">
                <a:effectLst/>
              </a:rPr>
              <a:t>InkScape</a:t>
            </a:r>
            <a:r>
              <a:rPr lang="nl-NL" baseline="0" dirty="0" smtClean="0">
                <a:effectLst/>
              </a:rPr>
              <a:t>)</a:t>
            </a:r>
            <a:endParaRPr lang="nl-NL" dirty="0" smtClean="0">
              <a:effectLst/>
            </a:endParaRPr>
          </a:p>
          <a:p>
            <a:r>
              <a:rPr lang="nl-NL" dirty="0" err="1" smtClean="0">
                <a:effectLst/>
              </a:rPr>
              <a:t>Knipling</a:t>
            </a:r>
            <a:r>
              <a:rPr lang="nl-NL" dirty="0" smtClean="0">
                <a:effectLst/>
              </a:rPr>
              <a:t>/Lace</a:t>
            </a:r>
            <a:r>
              <a:rPr lang="nl-NL" sz="1400" baseline="30000" dirty="0" smtClean="0">
                <a:effectLst/>
              </a:rPr>
              <a:t>8</a:t>
            </a:r>
            <a:r>
              <a:rPr lang="nl-NL" sz="1400" dirty="0" smtClean="0">
                <a:effectLst/>
              </a:rPr>
              <a:t>/</a:t>
            </a:r>
            <a:r>
              <a:rPr lang="nl-NL" dirty="0" err="1" smtClean="0">
                <a:effectLst/>
              </a:rPr>
              <a:t>Lace</a:t>
            </a:r>
            <a:r>
              <a:rPr lang="nl-NL" sz="1200" baseline="30000" dirty="0" err="1" smtClean="0">
                <a:effectLst/>
              </a:rPr>
              <a:t>X</a:t>
            </a:r>
            <a:r>
              <a:rPr lang="nl-NL" sz="1200" baseline="30000" dirty="0" smtClean="0">
                <a:effectLst/>
              </a:rPr>
              <a:t>-RP</a:t>
            </a:r>
            <a:r>
              <a:rPr lang="nl-NL" dirty="0" smtClean="0">
                <a:effectLst/>
              </a:rPr>
              <a:t> begrijpen de download niet: 1 rapport natekenen</a:t>
            </a:r>
          </a:p>
          <a:p>
            <a:r>
              <a:rPr lang="nl-NL" dirty="0" smtClean="0">
                <a:effectLst/>
              </a:rPr>
              <a:t>Kleuren helpen</a:t>
            </a:r>
            <a:r>
              <a:rPr lang="nl-NL" baseline="0" dirty="0" smtClean="0">
                <a:effectLst/>
              </a:rPr>
              <a:t> meerdere rapporten aan elkaar plakken</a:t>
            </a:r>
          </a:p>
          <a:p>
            <a:endParaRPr lang="nl-NL" dirty="0" smtClean="0"/>
          </a:p>
          <a:p>
            <a:r>
              <a:rPr lang="nl-NL" dirty="0" smtClean="0"/>
              <a:t>Je kunt ook kruispunten verplaatsen.</a:t>
            </a:r>
          </a:p>
          <a:p>
            <a:r>
              <a:rPr lang="nl-NL" dirty="0" smtClean="0">
                <a:effectLst/>
              </a:rPr>
              <a:t>Zelfde kleuren </a:t>
            </a:r>
            <a:r>
              <a:rPr lang="nl-NL" dirty="0" smtClean="0">
                <a:effectLst/>
                <a:sym typeface="Wingdings" panose="05000000000000000000" pitchFamily="2" charset="2"/>
              </a:rPr>
              <a:t> zelfde verplaatsing</a:t>
            </a:r>
            <a:r>
              <a:rPr lang="nl-NL" dirty="0" smtClean="0">
                <a:effectLst/>
              </a:rPr>
              <a:t> </a:t>
            </a:r>
          </a:p>
          <a:p>
            <a:r>
              <a:rPr lang="nl-NL" dirty="0" smtClean="0">
                <a:effectLst/>
              </a:rPr>
              <a:t>Het donkerblauwe bolletje rechtsboven zit ook midden-onder</a:t>
            </a:r>
          </a:p>
          <a:p>
            <a:r>
              <a:rPr lang="nl-NL" dirty="0" smtClean="0">
                <a:effectLst/>
              </a:rPr>
              <a:t> en kan daardoor hooguit een half hokje verschuiven.</a:t>
            </a:r>
          </a:p>
          <a:p>
            <a:endParaRPr lang="nl-NL" baseline="0" dirty="0" smtClean="0">
              <a:effectLst/>
            </a:endParaRPr>
          </a:p>
          <a:p>
            <a:r>
              <a:rPr lang="nl-NL" baseline="0" dirty="0" smtClean="0">
                <a:effectLst/>
              </a:rPr>
              <a:t>Met promotieonderzoek alle(?) combinaties tot 4x4 opgezocht</a:t>
            </a:r>
          </a:p>
          <a:p>
            <a:r>
              <a:rPr lang="nl-NL" dirty="0" smtClean="0">
                <a:effectLst/>
                <a:sym typeface="Wingdings" panose="05000000000000000000" pitchFamily="2" charset="2"/>
              </a:rPr>
              <a:t> enkele</a:t>
            </a:r>
            <a:r>
              <a:rPr lang="nl-NL" baseline="0" dirty="0" smtClean="0">
                <a:effectLst/>
              </a:rPr>
              <a:t> </a:t>
            </a:r>
            <a:r>
              <a:rPr lang="nl-NL" dirty="0" smtClean="0"/>
              <a:t>honderden rondgetrokken </a:t>
            </a:r>
            <a:r>
              <a:rPr lang="nl-NL" dirty="0" err="1" smtClean="0"/>
              <a:t>tesselace</a:t>
            </a:r>
            <a:r>
              <a:rPr lang="nl-NL" baseline="0" dirty="0" smtClean="0"/>
              <a:t> </a:t>
            </a:r>
            <a:r>
              <a:rPr lang="nl-NL" dirty="0" smtClean="0"/>
              <a:t>diagrammen</a:t>
            </a:r>
          </a:p>
          <a:p>
            <a:r>
              <a:rPr lang="nl-NL" dirty="0" smtClean="0"/>
              <a:t>5x4: zo veel dat je met een 1 sec per stuk minstens een dag bezig</a:t>
            </a:r>
            <a:r>
              <a:rPr lang="nl-NL" baseline="0" dirty="0" smtClean="0"/>
              <a:t> bent,</a:t>
            </a:r>
          </a:p>
          <a:p>
            <a:r>
              <a:rPr lang="nl-NL" baseline="0" dirty="0" smtClean="0"/>
              <a:t> veel daarvan is meer van bijna hetzelfde</a:t>
            </a:r>
            <a:endParaRPr lang="nl-NL" dirty="0" smtClean="0"/>
          </a:p>
          <a:p>
            <a:endParaRPr lang="nl-NL" dirty="0" smtClean="0"/>
          </a:p>
          <a:p>
            <a:r>
              <a:rPr lang="nl-NL" dirty="0" smtClean="0"/>
              <a:t>Binche gronden passen niet in 4x4,</a:t>
            </a:r>
            <a:r>
              <a:rPr lang="nl-NL" baseline="0" dirty="0" smtClean="0"/>
              <a:t> d</a:t>
            </a:r>
            <a:r>
              <a:rPr lang="nl-NL" baseline="0" dirty="0" smtClean="0">
                <a:effectLst/>
              </a:rPr>
              <a:t>ie kun je wel zelf maken</a:t>
            </a:r>
          </a:p>
          <a:p>
            <a:r>
              <a:rPr lang="nl-NL" baseline="0" dirty="0" smtClean="0">
                <a:effectLst/>
              </a:rPr>
              <a:t>Spiekbriefje in de handleiding (toegepast in MAE-</a:t>
            </a:r>
            <a:r>
              <a:rPr lang="nl-NL" baseline="0" dirty="0" err="1" smtClean="0">
                <a:effectLst/>
              </a:rPr>
              <a:t>gf</a:t>
            </a:r>
            <a:r>
              <a:rPr lang="nl-NL" baseline="0" dirty="0" smtClean="0">
                <a:effectLst/>
              </a:rPr>
              <a:t> en </a:t>
            </a:r>
            <a:r>
              <a:rPr lang="nl-NL" baseline="0" dirty="0" err="1" smtClean="0">
                <a:effectLst/>
              </a:rPr>
              <a:t>Whiting</a:t>
            </a:r>
            <a:r>
              <a:rPr lang="nl-NL" baseline="0" dirty="0" smtClean="0">
                <a:effectLst/>
              </a:rPr>
              <a:t> index)</a:t>
            </a:r>
          </a:p>
          <a:p>
            <a:endParaRPr lang="nl-NL" baseline="0" dirty="0" smtClean="0">
              <a:effectLst/>
            </a:endParaRPr>
          </a:p>
          <a:p>
            <a:r>
              <a:rPr lang="nl-NL" i="0" dirty="0" smtClean="0"/>
              <a:t>Horizontale </a:t>
            </a:r>
            <a:r>
              <a:rPr lang="nl-NL" i="0" dirty="0" smtClean="0"/>
              <a:t>of verticale verbinding zijn één of twee hokjes lang.</a:t>
            </a:r>
          </a:p>
          <a:p>
            <a:r>
              <a:rPr lang="nl-NL" i="0" dirty="0" smtClean="0"/>
              <a:t>Diagonale verbindingen zijn altijd één hokje.</a:t>
            </a:r>
          </a:p>
          <a:p>
            <a:r>
              <a:rPr lang="nl-NL" i="0" dirty="0" smtClean="0"/>
              <a:t>Boven (C) en (B) is eigenlijk ook nog een (-) nodig</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effectLst/>
            </a:endParaRPr>
          </a:p>
          <a:p>
            <a:r>
              <a:rPr lang="nl-NL" b="1" dirty="0" smtClean="0">
                <a:effectLst/>
              </a:rPr>
              <a:t>bruggetje</a:t>
            </a:r>
          </a:p>
          <a:p>
            <a:r>
              <a:rPr lang="nl-NL" dirty="0" smtClean="0">
                <a:effectLst/>
              </a:rPr>
              <a:t>gebruik het dradenschema voor een 2</a:t>
            </a:r>
            <a:r>
              <a:rPr lang="nl-NL" baseline="30000" dirty="0" smtClean="0">
                <a:effectLst/>
              </a:rPr>
              <a:t>e</a:t>
            </a:r>
            <a:r>
              <a:rPr lang="nl-NL" dirty="0" smtClean="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Spelden kunnen</a:t>
            </a:r>
            <a:r>
              <a:rPr lang="nl-NL" baseline="0" dirty="0" smtClean="0">
                <a:effectLst/>
              </a:rPr>
              <a:t> als in een Trollengrond</a:t>
            </a:r>
            <a:r>
              <a:rPr lang="nl-NL" dirty="0" smtClean="0">
                <a:effectLst/>
              </a:rPr>
              <a:t> gestoken worden</a:t>
            </a:r>
          </a:p>
          <a:p>
            <a:r>
              <a:rPr lang="nl-NL" dirty="0" smtClean="0">
                <a:effectLst/>
              </a:rPr>
              <a:t>of als in een </a:t>
            </a:r>
            <a:r>
              <a:rPr lang="nl-NL" dirty="0" err="1" smtClean="0">
                <a:effectLst/>
              </a:rPr>
              <a:t>Vlaanderse</a:t>
            </a:r>
            <a:r>
              <a:rPr lang="nl-NL" dirty="0" smtClean="0">
                <a:effectLst/>
              </a:rPr>
              <a:t> grond</a:t>
            </a:r>
          </a:p>
          <a:p>
            <a:endParaRPr lang="nl-NL" dirty="0" smtClean="0">
              <a:effectLst/>
            </a:endParaRPr>
          </a:p>
          <a:p>
            <a:r>
              <a:rPr lang="nl-NL" dirty="0" smtClean="0">
                <a:effectLst/>
              </a:rPr>
              <a:t>---------</a:t>
            </a:r>
          </a:p>
          <a:p>
            <a:endParaRPr lang="nl-NL" dirty="0" smtClean="0">
              <a:effectLst/>
            </a:endParaRPr>
          </a:p>
          <a:p>
            <a:r>
              <a:rPr lang="nl-NL" dirty="0" smtClean="0">
                <a:effectLst/>
                <a:hlinkClick r:id="rId3"/>
              </a:rPr>
              <a:t>http://www.lokk.nl/techniek/trollengrond.php</a:t>
            </a:r>
            <a:r>
              <a:rPr lang="nl-NL" dirty="0" smtClean="0">
                <a:effectLst/>
              </a:rPr>
              <a:t> </a:t>
            </a:r>
          </a:p>
          <a:p>
            <a:r>
              <a:rPr lang="nl-NL" dirty="0" smtClean="0">
                <a:effectLst/>
                <a:hlinkClick r:id="rId4"/>
              </a:rPr>
              <a:t>http://www.lokk.nl/techniek/vlaandersetralie.php</a:t>
            </a:r>
            <a:r>
              <a:rPr lang="nl-NL" dirty="0" smtClean="0">
                <a:effectLst/>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De software maakt de gaten zo rond mogelijk. </a:t>
            </a:r>
          </a:p>
          <a:p>
            <a:endParaRPr lang="nl-NL" dirty="0" smtClean="0"/>
          </a:p>
          <a:p>
            <a:r>
              <a:rPr lang="nl-NL" dirty="0" smtClean="0"/>
              <a:t>Met spelden</a:t>
            </a:r>
          </a:p>
          <a:p>
            <a:r>
              <a:rPr lang="nl-NL" dirty="0" smtClean="0"/>
              <a:t> kun je vierkantjes maken</a:t>
            </a:r>
          </a:p>
          <a:p>
            <a:r>
              <a:rPr lang="nl-NL" dirty="0" smtClean="0"/>
              <a:t> of een mix van vierkantjes en rondjes</a:t>
            </a:r>
          </a:p>
          <a:p>
            <a:r>
              <a:rPr lang="nl-NL" baseline="0" dirty="0" smtClean="0"/>
              <a:t> (niet met </a:t>
            </a:r>
            <a:r>
              <a:rPr lang="nl-NL" baseline="0" dirty="0" err="1" smtClean="0"/>
              <a:t>GroundForge</a:t>
            </a:r>
            <a:r>
              <a:rPr lang="nl-NL" baseline="0" dirty="0" smtClean="0"/>
              <a:t>)</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Programmeer foutjes kunnen je soms aan het lachen maken: een virtueel omgekiept kantkussen.</a:t>
            </a:r>
          </a:p>
          <a:p>
            <a:endParaRPr lang="nl-NL" strike="no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gemaakt door Joke Pol, waarin je aan de computer vertelt welke grond je wil gebruiken en welke slagen. Je drukt op een knop, en de computer geeft de dradentekening.</a:t>
            </a:r>
          </a:p>
          <a:p>
            <a:r>
              <a:rPr lang="nl-NL" dirty="0"/>
              <a:t>In dit deel van de presentatie een heel klein voorproefje. Joke zal zo meteen meer vertellen. </a:t>
            </a:r>
          </a:p>
          <a:p>
            <a:endParaRPr lang="nl-NL" dirty="0"/>
          </a:p>
          <a:p>
            <a:r>
              <a:rPr lang="nl-NL" dirty="0"/>
              <a:t>Met het programma gaat dit in het kort als volgt: je kiest uit de voorbeelden de grond waarmee je aan de slag wilt. Bijvoorbeeld de Parijse Grond. </a:t>
            </a:r>
            <a:r>
              <a:rPr lang="nl-NL" b="1" dirty="0" smtClean="0"/>
              <a:t>[1]</a:t>
            </a:r>
            <a:endParaRPr lang="nl-NL" b="1" dirty="0"/>
          </a:p>
          <a:p>
            <a:r>
              <a:rPr lang="nl-NL" dirty="0"/>
              <a:t>De computer vertaalt dit in een rijtje letters en </a:t>
            </a:r>
            <a:r>
              <a:rPr lang="nl-NL" dirty="0" smtClean="0"/>
              <a:t>cijfers – </a:t>
            </a:r>
            <a:r>
              <a:rPr lang="nl-NL" dirty="0"/>
              <a:t>anders snapt hij het niet.</a:t>
            </a:r>
          </a:p>
          <a:p>
            <a:r>
              <a:rPr lang="nl-NL" dirty="0"/>
              <a:t>Vervolgens vul je </a:t>
            </a:r>
            <a:r>
              <a:rPr lang="nl-NL" baseline="0" dirty="0" smtClean="0"/>
              <a:t>beginletters van slagen in die zowel voor de computer als mensen begrijpelijk zijn. </a:t>
            </a:r>
            <a:r>
              <a:rPr lang="nl-NL" dirty="0" smtClean="0"/>
              <a:t>Kies </a:t>
            </a:r>
            <a:r>
              <a:rPr lang="nl-NL" dirty="0"/>
              <a:t>vervolgens voor SHOW …. </a:t>
            </a:r>
            <a:r>
              <a:rPr lang="nl-NL" b="1" dirty="0" smtClean="0"/>
              <a:t>[2]</a:t>
            </a:r>
            <a:endParaRPr lang="nl-NL" b="1" dirty="0"/>
          </a:p>
          <a:p>
            <a:endParaRPr lang="nl-NL" dirty="0"/>
          </a:p>
          <a:p>
            <a:r>
              <a:rPr lang="nl-NL" dirty="0"/>
              <a:t>…. En dan verschijnt dit plaatje</a:t>
            </a:r>
            <a:r>
              <a:rPr lang="nl-NL" dirty="0" smtClean="0"/>
              <a:t>. Het </a:t>
            </a:r>
            <a:r>
              <a:rPr lang="nl-NL" dirty="0"/>
              <a:t>leuke is, dat je kan spelen met de slagen. Bijvoorbeeld, hoe ziet het de Parijse grond er uit in alles netslag? </a:t>
            </a:r>
            <a:r>
              <a:rPr lang="nl-NL" b="1" dirty="0" smtClean="0"/>
              <a:t>[3+4]</a:t>
            </a:r>
            <a:endParaRPr lang="nl-NL" b="1" dirty="0"/>
          </a:p>
          <a:p>
            <a:endParaRPr lang="nl-NL" dirty="0"/>
          </a:p>
          <a:p>
            <a:r>
              <a:rPr lang="nl-NL" dirty="0"/>
              <a:t>Voor iemand als ik, die het leuk vind om te stoeien met de slagen is dit een prachtig hulpmiddel. Waar ik eerst voor alle variaties klosjes moest wikkelen, krijg ik nu met een paar drukken op de knop een idee van hoe mijn bedenksels er uit gaan zien. Bijvoorbeeld: </a:t>
            </a:r>
            <a:r>
              <a:rPr lang="nl-NL" b="1" dirty="0" smtClean="0"/>
              <a:t>[5+6]</a:t>
            </a:r>
            <a:r>
              <a:rPr lang="nl-NL" dirty="0" smtClean="0"/>
              <a:t>.</a:t>
            </a:r>
            <a:endParaRPr lang="nl-NL" dirty="0"/>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Kies voor de helppagina</a:t>
            </a:r>
            <a:r>
              <a:rPr lang="nl-NL" baseline="0" dirty="0" smtClean="0"/>
              <a:t> “changes”,  </a:t>
            </a:r>
            <a:r>
              <a:rPr lang="nl-NL" dirty="0" smtClean="0"/>
              <a:t>volg de links met “issues</a:t>
            </a:r>
            <a:r>
              <a:rPr lang="nl-NL" dirty="0"/>
              <a:t>” </a:t>
            </a:r>
            <a:r>
              <a:rPr lang="nl-NL" dirty="0" smtClean="0"/>
              <a:t>voor </a:t>
            </a:r>
            <a:r>
              <a:rPr lang="nl-NL" dirty="0"/>
              <a:t>een lijst wensen en bugs</a:t>
            </a:r>
          </a:p>
          <a:p>
            <a:endParaRPr lang="nl-NL" dirty="0"/>
          </a:p>
          <a:p>
            <a:r>
              <a:rPr lang="nl-NL" i="0" dirty="0" smtClean="0"/>
              <a:t>Icoontjes </a:t>
            </a:r>
            <a:r>
              <a:rPr lang="nl-NL" i="0" dirty="0" smtClean="0"/>
              <a:t>in de voetregel van de hoofdpagina geven </a:t>
            </a:r>
            <a:r>
              <a:rPr lang="nl-NL" i="0" dirty="0"/>
              <a:t>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a:t>
            </a:r>
            <a:r>
              <a:rPr lang="nl-NL" i="0" dirty="0" err="1"/>
              <a:t>notes</a:t>
            </a:r>
            <a:r>
              <a:rPr lang="nl-NL" i="0" dirty="0"/>
              <a:t> somt van tijd tot tijd de wijzigingen op</a:t>
            </a:r>
          </a:p>
          <a:p>
            <a:r>
              <a:rPr lang="nl-NL" i="0" dirty="0"/>
              <a:t>Is zelden helemaal bij</a:t>
            </a:r>
          </a:p>
          <a:p>
            <a:endParaRPr lang="nl-NL" i="0" strike="sng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Bij het programma van Joke heb ik een aantal pagina’s gemaakt met voorbeelden. </a:t>
            </a:r>
            <a:endParaRPr lang="nl-NL" dirty="0" smtClean="0"/>
          </a:p>
          <a:p>
            <a:endParaRPr lang="nl-NL" dirty="0" smtClean="0"/>
          </a:p>
          <a:p>
            <a:r>
              <a:rPr lang="nl-NL" dirty="0" smtClean="0"/>
              <a:t>Zoals deze:</a:t>
            </a:r>
            <a:r>
              <a:rPr lang="nl-NL" baseline="0" dirty="0" smtClean="0"/>
              <a:t> </a:t>
            </a:r>
            <a:r>
              <a:rPr lang="nl-NL" dirty="0" smtClean="0"/>
              <a:t>kies </a:t>
            </a:r>
            <a:r>
              <a:rPr lang="nl-NL" dirty="0"/>
              <a:t>bijvoorbeeld voor de Kleine </a:t>
            </a:r>
            <a:r>
              <a:rPr lang="nl-NL" dirty="0" smtClean="0"/>
              <a:t>sneeuwvlok.</a:t>
            </a:r>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smtClean="0"/>
              <a:t>Kantklossen was vaak een oefenonderwerp om nieuwe programmeertalen onder de knie te krijgen. Rode draad daarbij: draad schema’s genereren uit paar schema’s. </a:t>
            </a:r>
            <a:r>
              <a:rPr lang="nl-NL" baseline="0" dirty="0" smtClean="0"/>
              <a:t>Doel: effect voor contrasterende draden onderzoeken</a:t>
            </a:r>
          </a:p>
          <a:p>
            <a:pPr marL="171450" indent="-171450">
              <a:buFont typeface="Arial" panose="020B0604020202020204" pitchFamily="34" charset="0"/>
              <a:buChar char="•"/>
            </a:pPr>
            <a:endParaRPr lang="nl-NL" baseline="0" dirty="0" smtClean="0"/>
          </a:p>
          <a:p>
            <a:r>
              <a:rPr lang="nl-NL" dirty="0" smtClean="0"/>
              <a:t>Omdat de bomen het bos kunnen verhullen</a:t>
            </a:r>
            <a:r>
              <a:rPr lang="nl-NL" baseline="0" dirty="0" smtClean="0"/>
              <a:t> de belangrijkste functies in vogelvlucht.</a:t>
            </a:r>
          </a:p>
          <a:p>
            <a:r>
              <a:rPr lang="nl-NL" i="0" dirty="0" smtClean="0"/>
              <a:t>In de marge van de help pagina vind je de link NL om de presentatie na te lezen</a:t>
            </a:r>
          </a:p>
          <a:p>
            <a:endParaRPr lang="nl-NL" i="0" dirty="0" smtClean="0"/>
          </a:p>
          <a:p>
            <a:r>
              <a:rPr lang="nl-NL" i="1" dirty="0" smtClean="0"/>
              <a:t>Vraag en antwoord:</a:t>
            </a:r>
          </a:p>
          <a:p>
            <a:r>
              <a:rPr lang="nl-NL" i="1" dirty="0" smtClean="0"/>
              <a:t>Wat </a:t>
            </a:r>
            <a:r>
              <a:rPr lang="nl-NL" i="1" dirty="0" err="1" smtClean="0"/>
              <a:t>betekenenen</a:t>
            </a:r>
            <a:r>
              <a:rPr lang="nl-NL" i="1" dirty="0" smtClean="0"/>
              <a:t> de onderdelen van het</a:t>
            </a:r>
            <a:r>
              <a:rPr lang="nl-NL" i="1" baseline="0" dirty="0" smtClean="0"/>
              <a:t> webadres (</a:t>
            </a:r>
            <a:r>
              <a:rPr lang="nl-NL" sz="1200" dirty="0" smtClean="0"/>
              <a:t>d-bl.github.io</a:t>
            </a:r>
            <a:r>
              <a:rPr lang="nl-NL" i="1" baseline="0" dirty="0" smtClean="0"/>
              <a:t>)?</a:t>
            </a:r>
            <a:endParaRPr lang="nl-NL" i="1" dirty="0" smtClean="0"/>
          </a:p>
          <a:p>
            <a:endParaRPr lang="nl-NL" i="1" dirty="0" smtClean="0"/>
          </a:p>
          <a:p>
            <a:r>
              <a:rPr lang="nl-NL" i="1" dirty="0" smtClean="0"/>
              <a:t>D-BL = </a:t>
            </a:r>
            <a:r>
              <a:rPr lang="nl-NL" i="1" dirty="0" err="1" smtClean="0"/>
              <a:t>DiBL</a:t>
            </a:r>
            <a:r>
              <a:rPr lang="nl-NL" i="1" dirty="0" smtClean="0"/>
              <a:t>= </a:t>
            </a:r>
            <a:r>
              <a:rPr lang="nl-NL" i="1" u="sng" dirty="0" err="1" smtClean="0"/>
              <a:t>Di</a:t>
            </a:r>
            <a:r>
              <a:rPr lang="nl-NL" i="1" dirty="0" err="1" smtClean="0"/>
              <a:t>agrams</a:t>
            </a:r>
            <a:r>
              <a:rPr lang="nl-NL" i="1" dirty="0" smtClean="0"/>
              <a:t> </a:t>
            </a:r>
            <a:r>
              <a:rPr lang="nl-NL" i="1" dirty="0" err="1" smtClean="0"/>
              <a:t>for</a:t>
            </a:r>
            <a:r>
              <a:rPr lang="nl-NL" i="1" dirty="0" smtClean="0"/>
              <a:t> </a:t>
            </a:r>
            <a:r>
              <a:rPr lang="nl-NL" i="1" u="sng" dirty="0" err="1" smtClean="0"/>
              <a:t>B</a:t>
            </a:r>
            <a:r>
              <a:rPr lang="nl-NL" i="1" dirty="0" err="1" smtClean="0"/>
              <a:t>obbin</a:t>
            </a:r>
            <a:r>
              <a:rPr lang="nl-NL" i="1" dirty="0" smtClean="0"/>
              <a:t> </a:t>
            </a:r>
            <a:r>
              <a:rPr lang="nl-NL" i="1" u="sng" dirty="0" smtClean="0"/>
              <a:t>L</a:t>
            </a:r>
            <a:r>
              <a:rPr lang="nl-NL" i="1" dirty="0" smtClean="0"/>
              <a:t>ace,</a:t>
            </a:r>
            <a:r>
              <a:rPr lang="nl-NL" i="1" baseline="0" dirty="0" smtClean="0"/>
              <a:t> </a:t>
            </a:r>
            <a:r>
              <a:rPr lang="nl-NL" i="1" dirty="0" smtClean="0"/>
              <a:t>de gewenste afkorting was al in gebruik</a:t>
            </a:r>
          </a:p>
          <a:p>
            <a:r>
              <a:rPr lang="nl-NL" i="1" dirty="0" err="1" smtClean="0"/>
              <a:t>Github</a:t>
            </a:r>
            <a:r>
              <a:rPr lang="nl-NL" i="1" dirty="0" smtClean="0"/>
              <a:t> is een provider om software te publiceren, ze doen dat gratis als het om open source gaat</a:t>
            </a:r>
          </a:p>
          <a:p>
            <a:pPr marL="171450" indent="-171450">
              <a:buFont typeface="Arial" panose="020B0604020202020204" pitchFamily="34" charset="0"/>
              <a:buChar char="•"/>
            </a:pPr>
            <a:endParaRPr lang="nl-NL" baseline="0" dirty="0" smtClean="0"/>
          </a:p>
          <a:p>
            <a:r>
              <a:rPr lang="nl-NL" i="1" dirty="0" smtClean="0"/>
              <a:t>De schermafdrukken </a:t>
            </a:r>
            <a:r>
              <a:rPr lang="nl-NL" i="1" dirty="0" smtClean="0"/>
              <a:t>zijn gemaakt op de hoofdpagina gemaakt </a:t>
            </a:r>
            <a:r>
              <a:rPr lang="nl-NL" i="1" dirty="0" smtClean="0"/>
              <a:t>met</a:t>
            </a:r>
            <a:r>
              <a:rPr lang="nl-NL" i="1" dirty="0" smtClean="0"/>
              <a:t>:</a:t>
            </a:r>
          </a:p>
          <a:p>
            <a:pPr lvl="1"/>
            <a:r>
              <a:rPr lang="nl-NL" i="1" dirty="0" smtClean="0">
                <a:latin typeface="Consolas" panose="020B0609020204030204" pitchFamily="49" charset="0"/>
                <a:cs typeface="Consolas" panose="020B0609020204030204" pitchFamily="49" charset="0"/>
              </a:rPr>
              <a:t>B-C-</a:t>
            </a:r>
          </a:p>
          <a:p>
            <a:pPr lvl="1"/>
            <a:r>
              <a:rPr lang="nl-NL" i="1" dirty="0" smtClean="0">
                <a:latin typeface="Consolas" panose="020B0609020204030204" pitchFamily="49" charset="0"/>
                <a:cs typeface="Consolas" panose="020B0609020204030204" pitchFamily="49" charset="0"/>
              </a:rPr>
              <a:t>---5</a:t>
            </a:r>
          </a:p>
          <a:p>
            <a:pPr lvl="1"/>
            <a:r>
              <a:rPr lang="nl-NL" i="1" dirty="0" smtClean="0">
                <a:latin typeface="Consolas" panose="020B0609020204030204" pitchFamily="49" charset="0"/>
                <a:cs typeface="Consolas" panose="020B0609020204030204" pitchFamily="49" charset="0"/>
              </a:rPr>
              <a:t>C-B-</a:t>
            </a:r>
          </a:p>
          <a:p>
            <a:pPr lvl="1"/>
            <a:r>
              <a:rPr lang="nl-NL" i="1" dirty="0" smtClean="0">
                <a:latin typeface="Consolas" panose="020B0609020204030204" pitchFamily="49" charset="0"/>
                <a:cs typeface="Consolas" panose="020B0609020204030204" pitchFamily="49" charset="0"/>
              </a:rPr>
              <a:t>-5—</a:t>
            </a:r>
          </a:p>
          <a:p>
            <a:r>
              <a:rPr lang="nl-NL" i="1" dirty="0" smtClean="0"/>
              <a:t>Checker (schaakbord); </a:t>
            </a:r>
            <a:r>
              <a:rPr lang="nl-NL" i="1" dirty="0" err="1" smtClean="0"/>
              <a:t>Stitches</a:t>
            </a:r>
            <a:r>
              <a:rPr lang="nl-NL" i="1" dirty="0" smtClean="0"/>
              <a:t> (slagen): ct,A2=cttct,C4=</a:t>
            </a:r>
            <a:r>
              <a:rPr lang="nl-NL" i="1" dirty="0" err="1" smtClean="0"/>
              <a:t>ctct</a:t>
            </a:r>
            <a:endParaRPr lang="nl-NL" i="1"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Met het parameterformulier wordt aan de computer verteld hoe het patroon in</a:t>
            </a:r>
            <a:r>
              <a:rPr lang="nl-NL" baseline="0" dirty="0" smtClean="0">
                <a:effectLst/>
              </a:rPr>
              <a:t> elkaar zit.</a:t>
            </a:r>
            <a:endParaRPr lang="nl-NL" dirty="0" smtClean="0">
              <a:effectLst/>
            </a:endParaRPr>
          </a:p>
          <a:p>
            <a:pPr marL="171450" indent="-171450">
              <a:buFont typeface="Arial" panose="020B0604020202020204" pitchFamily="34" charset="0"/>
              <a:buChar char="•"/>
            </a:pPr>
            <a:r>
              <a:rPr lang="nl-NL" dirty="0" smtClean="0">
                <a:effectLst/>
              </a:rPr>
              <a:t>Het blauwe i-</a:t>
            </a:r>
            <a:r>
              <a:rPr lang="nl-NL" dirty="0" err="1" smtClean="0">
                <a:effectLst/>
              </a:rPr>
              <a:t>tje</a:t>
            </a:r>
            <a:r>
              <a:rPr lang="nl-NL" dirty="0" smtClean="0">
                <a:effectLst/>
              </a:rPr>
              <a:t> gaat naar de handleiding, daarop ook een contact link voor vragen.</a:t>
            </a:r>
          </a:p>
          <a:p>
            <a:pPr marL="171450" indent="-171450">
              <a:buFont typeface="Arial" panose="020B0604020202020204" pitchFamily="34" charset="0"/>
              <a:buChar char="•"/>
            </a:pPr>
            <a:r>
              <a:rPr lang="nl-NL" dirty="0" smtClean="0">
                <a:effectLst/>
              </a:rPr>
              <a:t>Het zand scheppende mannetje betekent dat het onderdeel soms werkt en soms niet.</a:t>
            </a:r>
          </a:p>
          <a:p>
            <a:pPr marL="171450" indent="-171450">
              <a:buFont typeface="Arial" panose="020B0604020202020204" pitchFamily="34" charset="0"/>
              <a:buChar char="•"/>
            </a:pPr>
            <a:r>
              <a:rPr lang="nl-NL" dirty="0" smtClean="0">
                <a:effectLst/>
              </a:rPr>
              <a:t>Bij een professor petje is de handleiding noodzakelijk, al is het maar voor een spiekbriefje.</a:t>
            </a:r>
          </a:p>
          <a:p>
            <a:r>
              <a:rPr lang="nl-NL" dirty="0" smtClean="0"/>
              <a:t>Zelf invullen, of laten invullen door</a:t>
            </a:r>
            <a:r>
              <a:rPr lang="nl-NL" baseline="0" dirty="0" smtClean="0"/>
              <a:t> </a:t>
            </a:r>
            <a:r>
              <a:rPr lang="nl-NL" dirty="0" smtClean="0"/>
              <a:t>voorbeelden (</a:t>
            </a:r>
            <a:r>
              <a:rPr lang="nl-NL" dirty="0" err="1" smtClean="0"/>
              <a:t>examples</a:t>
            </a:r>
            <a:r>
              <a:rPr lang="nl-NL" dirty="0" smtClean="0"/>
              <a:t>) onder “get </a:t>
            </a:r>
            <a:r>
              <a:rPr lang="nl-NL" dirty="0" err="1" smtClean="0"/>
              <a:t>started</a:t>
            </a:r>
            <a:r>
              <a:rPr lang="nl-NL" dirty="0" smtClean="0"/>
              <a:t>”.</a:t>
            </a:r>
          </a:p>
          <a:p>
            <a:r>
              <a:rPr lang="nl-NL" dirty="0" smtClean="0"/>
              <a:t>Patroontje uitgezocht? </a:t>
            </a:r>
            <a:r>
              <a:rPr lang="nl-NL" dirty="0" smtClean="0">
                <a:sym typeface="Wingdings" panose="05000000000000000000" pitchFamily="2" charset="2"/>
              </a:rPr>
              <a:t> klik op show</a:t>
            </a:r>
          </a:p>
          <a:p>
            <a:endParaRPr lang="nl-NL" dirty="0" smtClean="0">
              <a:sym typeface="Wingdings" panose="05000000000000000000" pitchFamily="2" charset="2"/>
            </a:endParaRPr>
          </a:p>
          <a:p>
            <a:r>
              <a:rPr lang="nl-NL" i="1" dirty="0" smtClean="0">
                <a:sym typeface="Wingdings" panose="05000000000000000000" pitchFamily="2" charset="2"/>
              </a:rPr>
              <a:t>Vraag en antwoord:</a:t>
            </a:r>
          </a:p>
          <a:p>
            <a:r>
              <a:rPr lang="nl-NL" i="1" dirty="0" smtClean="0">
                <a:sym typeface="Wingdings" panose="05000000000000000000" pitchFamily="2" charset="2"/>
              </a:rPr>
              <a:t>Waarom in het Engels?</a:t>
            </a:r>
          </a:p>
          <a:p>
            <a:pPr marL="171450" indent="-171450">
              <a:buFont typeface="Arial" panose="020B0604020202020204" pitchFamily="34" charset="0"/>
              <a:buChar char="•"/>
            </a:pPr>
            <a:r>
              <a:rPr lang="nl-NL" i="1" dirty="0" smtClean="0">
                <a:sym typeface="Wingdings" panose="05000000000000000000" pitchFamily="2" charset="2"/>
              </a:rPr>
              <a:t>Om een zo breed mogelijk publiek te bereiken</a:t>
            </a:r>
          </a:p>
          <a:p>
            <a:pPr marL="171450" indent="-171450">
              <a:buFont typeface="Arial" panose="020B0604020202020204" pitchFamily="34" charset="0"/>
              <a:buChar char="•"/>
            </a:pPr>
            <a:r>
              <a:rPr lang="nl-NL" i="1" dirty="0" smtClean="0">
                <a:sym typeface="Wingdings" panose="05000000000000000000" pitchFamily="2" charset="2"/>
              </a:rPr>
              <a:t>Omdat het als samenwerking begon met een Canadese promovendus</a:t>
            </a:r>
          </a:p>
          <a:p>
            <a:endParaRPr lang="nl-NL" i="1" dirty="0" smtClean="0">
              <a:sym typeface="Wingdings" panose="05000000000000000000" pitchFamily="2" charset="2"/>
            </a:endParaRPr>
          </a:p>
          <a:p>
            <a:r>
              <a:rPr lang="nl-NL" i="1" dirty="0" smtClean="0"/>
              <a:t>Vertalers </a:t>
            </a:r>
            <a:r>
              <a:rPr lang="nl-NL" i="1" dirty="0"/>
              <a:t>met allemaal hun eigen koeterwaals en reclamezooi:</a:t>
            </a:r>
          </a:p>
          <a:p>
            <a:r>
              <a:rPr lang="nl-NL" dirty="0" smtClean="0">
                <a:hlinkClick r:id="rId3"/>
              </a:rPr>
              <a:t>https</a:t>
            </a:r>
            <a:r>
              <a:rPr lang="nl-NL" dirty="0">
                <a:hlinkClick r:id="rId3"/>
              </a:rPr>
              <a:t>://translate.google.com/#en/nl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smtClean="0">
              <a:effectLst/>
            </a:endParaRPr>
          </a:p>
          <a:p>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Rechtsboven een parentekening volgens het boekje. </a:t>
            </a:r>
            <a:r>
              <a:rPr lang="nl-NL" dirty="0" smtClean="0"/>
              <a:t>Links onder </a:t>
            </a:r>
            <a:r>
              <a:rPr lang="nl-NL" baseline="0" dirty="0" smtClean="0"/>
              <a:t>gegenereerd door de </a:t>
            </a:r>
            <a:r>
              <a:rPr lang="nl-NL" baseline="0" dirty="0" err="1" smtClean="0"/>
              <a:t>GroundForge</a:t>
            </a:r>
            <a:r>
              <a:rPr lang="nl-NL" baseline="0" dirty="0" smtClean="0"/>
              <a:t>. De laatste trekt de gaten rond.</a:t>
            </a:r>
          </a:p>
          <a:p>
            <a:endParaRPr lang="nl-NL" baseline="0" dirty="0" smtClean="0">
              <a:effectLst/>
            </a:endParaRPr>
          </a:p>
          <a:p>
            <a:r>
              <a:rPr lang="nl-NL" dirty="0" err="1"/>
              <a:t>GroundForge</a:t>
            </a:r>
            <a:r>
              <a:rPr lang="nl-NL" dirty="0"/>
              <a:t> </a:t>
            </a:r>
            <a:r>
              <a:rPr lang="nl-NL" baseline="0" dirty="0" smtClean="0">
                <a:effectLst/>
              </a:rPr>
              <a:t>zet hooguit één markering bij meerdere draaien.</a:t>
            </a:r>
            <a:r>
              <a:rPr lang="nl-NL" dirty="0" smtClean="0">
                <a:effectLst/>
              </a:rPr>
              <a:t> </a:t>
            </a:r>
            <a:r>
              <a:rPr lang="nl-NL" baseline="0" dirty="0" smtClean="0">
                <a:effectLst/>
              </a:rPr>
              <a:t>Onafhankelijk van de kleur van de slag. </a:t>
            </a:r>
            <a:r>
              <a:rPr lang="nl-NL" dirty="0" smtClean="0"/>
              <a:t>Bij gesloten methode alleen als beide paren meerdere draaien hebben (lastige bug) Aan de kleurcode wordt nog gewerkt.</a:t>
            </a:r>
            <a:endParaRPr lang="nl-NL" baseline="0" dirty="0" smtClean="0">
              <a:effectLst/>
            </a:endParaRPr>
          </a:p>
          <a:p>
            <a:endParaRPr lang="nl-NL" baseline="0" dirty="0" smtClean="0">
              <a:effectLst/>
            </a:endParaRPr>
          </a:p>
          <a:p>
            <a:r>
              <a:rPr lang="nl-NL" baseline="0" dirty="0" smtClean="0"/>
              <a:t>De slag die door de muis wordt aangewezen is: linnenslag, keren om de speld linnenslag. A</a:t>
            </a:r>
            <a:r>
              <a:rPr lang="nl-NL" dirty="0" smtClean="0"/>
              <a:t>lles </a:t>
            </a:r>
            <a:r>
              <a:rPr lang="nl-NL" dirty="0"/>
              <a:t>waarvoor je twee paar oppakt, totdat je minstens een van beide weer neerlegt</a:t>
            </a:r>
            <a:r>
              <a:rPr lang="nl-NL" dirty="0" smtClean="0"/>
              <a:t>, wordt </a:t>
            </a:r>
            <a:r>
              <a:rPr lang="nl-NL" dirty="0"/>
              <a:t>door </a:t>
            </a:r>
            <a:r>
              <a:rPr lang="nl-NL" dirty="0" err="1"/>
              <a:t>GroundForge</a:t>
            </a:r>
            <a:r>
              <a:rPr lang="nl-NL" dirty="0"/>
              <a:t> beschouwd een enkele slag.</a:t>
            </a:r>
          </a:p>
          <a:p>
            <a:endParaRPr lang="nl-NL" dirty="0"/>
          </a:p>
          <a:p>
            <a:r>
              <a:rPr lang="nl-NL" b="1" dirty="0" err="1" smtClean="0"/>
              <a:t>Stitches</a:t>
            </a:r>
            <a:r>
              <a:rPr lang="nl-NL" dirty="0" smtClean="0"/>
              <a:t>: invulveld dat de slagen beschrijft</a:t>
            </a:r>
            <a:endParaRPr lang="nl-NL" dirty="0"/>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smtClean="0"/>
          </a:p>
          <a:p>
            <a:pPr>
              <a:defRPr/>
            </a:pPr>
            <a:r>
              <a:rPr lang="nl-NL" dirty="0" smtClean="0"/>
              <a:t>Per </a:t>
            </a:r>
            <a:r>
              <a:rPr lang="nl-NL" dirty="0"/>
              <a:t>ID een slag kiezen. De eerste slag (linnenslag, </a:t>
            </a:r>
            <a:r>
              <a:rPr lang="nl-NL" dirty="0" err="1"/>
              <a:t>ctc</a:t>
            </a:r>
            <a:r>
              <a:rPr lang="nl-NL" dirty="0"/>
              <a:t>) is de default voor alle slagen die niet expliciet gekozen zijn.</a:t>
            </a:r>
          </a:p>
          <a:p>
            <a:endParaRPr lang="nl-NL" baseline="0" dirty="0" smtClean="0"/>
          </a:p>
          <a:p>
            <a:r>
              <a:rPr lang="nl-NL" b="1" baseline="0" dirty="0" smtClean="0"/>
              <a:t>Bruggetje</a:t>
            </a:r>
          </a:p>
          <a:p>
            <a:r>
              <a:rPr lang="nl-NL" baseline="0" dirty="0" smtClean="0"/>
              <a:t>Volg de link naar de handleiding,</a:t>
            </a:r>
            <a:r>
              <a:rPr lang="nl-NL" dirty="0" smtClean="0"/>
              <a:t> </a:t>
            </a:r>
            <a:r>
              <a:rPr lang="nl-NL" baseline="0" dirty="0" smtClean="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Het gekozen patroon bepaalt hoe de rest van het formulier er uit ziet:</a:t>
            </a:r>
          </a:p>
          <a:p>
            <a:r>
              <a:rPr lang="nl-NL" dirty="0" smtClean="0"/>
              <a:t>Linker voorbeeld: bekende om-en-om zonder spelden</a:t>
            </a:r>
          </a:p>
          <a:p>
            <a:r>
              <a:rPr lang="nl-NL" dirty="0" smtClean="0"/>
              <a:t>Rechter voorbeeld: komt verderop op een verrassende manier terug</a:t>
            </a:r>
          </a:p>
          <a:p>
            <a:endParaRPr lang="nl-NL" baseline="0" dirty="0" smtClean="0">
              <a:effectLst/>
            </a:endParaRPr>
          </a:p>
          <a:p>
            <a:r>
              <a:rPr lang="nl-NL" baseline="0" dirty="0" smtClean="0">
                <a:effectLst/>
              </a:rPr>
              <a:t>De </a:t>
            </a:r>
            <a:r>
              <a:rPr lang="nl-NL" baseline="0" dirty="0" smtClean="0">
                <a:effectLst/>
              </a:rPr>
              <a:t>gekozen slagen worden ingevuld in het “</a:t>
            </a:r>
            <a:r>
              <a:rPr lang="nl-NL" baseline="0" dirty="0" err="1" smtClean="0">
                <a:effectLst/>
              </a:rPr>
              <a:t>stitches</a:t>
            </a:r>
            <a:r>
              <a:rPr lang="nl-NL" baseline="0" dirty="0" smtClean="0">
                <a:effectLst/>
              </a:rPr>
              <a:t>” (slagen) </a:t>
            </a:r>
            <a:r>
              <a:rPr lang="nl-NL" baseline="0" dirty="0" smtClean="0">
                <a:effectLst/>
              </a:rPr>
              <a:t>veld op de vorige dia.</a:t>
            </a:r>
          </a:p>
          <a:p>
            <a:r>
              <a:rPr lang="nl-NL" baseline="0" dirty="0" smtClean="0">
                <a:effectLst/>
              </a:rPr>
              <a:t>Let op: het hele patroon wordt opnieuw ingevuld</a:t>
            </a:r>
            <a:r>
              <a:rPr lang="nl-NL" baseline="0" dirty="0" smtClean="0">
                <a:effectLst/>
              </a:rPr>
              <a:t>, dit formulier dus </a:t>
            </a:r>
            <a:r>
              <a:rPr lang="nl-NL" baseline="0" dirty="0" smtClean="0">
                <a:effectLst/>
              </a:rPr>
              <a:t>niet </a:t>
            </a:r>
            <a:r>
              <a:rPr lang="nl-NL" baseline="0" dirty="0" smtClean="0">
                <a:effectLst/>
              </a:rPr>
              <a:t>gebruiken om </a:t>
            </a:r>
            <a:r>
              <a:rPr lang="nl-NL" baseline="0" dirty="0" smtClean="0">
                <a:effectLst/>
              </a:rPr>
              <a:t>te variëren op de aangeboden voorbeelden.</a:t>
            </a:r>
          </a:p>
          <a:p>
            <a:endParaRPr lang="nl-NL" dirty="0"/>
          </a:p>
          <a:p>
            <a:r>
              <a:rPr lang="nl-NL" baseline="0" dirty="0" smtClean="0">
                <a:effectLst/>
              </a:rPr>
              <a:t>Een </a:t>
            </a:r>
            <a:r>
              <a:rPr lang="nl-NL" baseline="0" dirty="0" smtClean="0">
                <a:effectLst/>
              </a:rPr>
              <a:t>spiekbriefje laat de code en afbeelding zien van minder triviale (= </a:t>
            </a:r>
            <a:r>
              <a:rPr lang="nl-NL" baseline="0" dirty="0" err="1" smtClean="0">
                <a:effectLst/>
              </a:rPr>
              <a:t>ct</a:t>
            </a:r>
            <a:r>
              <a:rPr lang="nl-NL" baseline="0" dirty="0" smtClean="0">
                <a:effectLst/>
              </a:rPr>
              <a:t>, </a:t>
            </a:r>
            <a:r>
              <a:rPr lang="nl-NL" baseline="0" dirty="0" err="1" smtClean="0">
                <a:effectLst/>
              </a:rPr>
              <a:t>ctc</a:t>
            </a:r>
            <a:r>
              <a:rPr lang="nl-NL" baseline="0" dirty="0" smtClean="0">
                <a:effectLst/>
              </a:rPr>
              <a:t>, </a:t>
            </a:r>
            <a:r>
              <a:rPr lang="nl-NL" baseline="0" dirty="0" err="1" smtClean="0">
                <a:effectLst/>
              </a:rPr>
              <a:t>ctct</a:t>
            </a:r>
            <a:r>
              <a:rPr lang="nl-NL" baseline="0" dirty="0" smtClean="0">
                <a:effectLst/>
              </a:rPr>
              <a:t>) slagen. Die kun je zo kopiëren en plakken.</a:t>
            </a:r>
          </a:p>
          <a:p>
            <a:endParaRPr lang="nl-NL" dirty="0"/>
          </a:p>
          <a:p>
            <a:r>
              <a:rPr lang="nl-NL" i="1" dirty="0">
                <a:sym typeface="Wingdings" panose="05000000000000000000" pitchFamily="2" charset="2"/>
              </a:rPr>
              <a:t>Vraag en </a:t>
            </a:r>
            <a:r>
              <a:rPr lang="nl-NL" i="1" dirty="0" smtClean="0">
                <a:sym typeface="Wingdings" panose="05000000000000000000" pitchFamily="2" charset="2"/>
              </a:rPr>
              <a:t>antwoord:</a:t>
            </a:r>
          </a:p>
          <a:p>
            <a:r>
              <a:rPr lang="nl-NL" i="1" dirty="0" smtClean="0">
                <a:sym typeface="Wingdings" panose="05000000000000000000" pitchFamily="2" charset="2"/>
              </a:rPr>
              <a:t>Wat is het adres van deze pagina?</a:t>
            </a:r>
            <a:endParaRPr lang="nl-NL" i="1" dirty="0">
              <a:sym typeface="Wingdings" panose="05000000000000000000" pitchFamily="2" charset="2"/>
            </a:endParaRPr>
          </a:p>
          <a:p>
            <a:endParaRPr lang="nl-NL" i="1" dirty="0">
              <a:sym typeface="Wingdings" panose="05000000000000000000" pitchFamily="2" charset="2"/>
            </a:endParaRPr>
          </a:p>
          <a:p>
            <a:r>
              <a:rPr lang="nl-NL" sz="1200" u="sng" kern="1200" dirty="0" smtClean="0">
                <a:solidFill>
                  <a:schemeClr val="tx1"/>
                </a:solidFill>
                <a:effectLst/>
                <a:latin typeface="+mn-lt"/>
                <a:ea typeface="+mn-ea"/>
                <a:cs typeface="+mn-cs"/>
                <a:hlinkClick r:id="rId3"/>
              </a:rPr>
              <a:t>https://d-bl.github.io/GroundForge/help/Choose-Stitches</a:t>
            </a:r>
            <a:r>
              <a:rPr lang="nl-NL" sz="1200" kern="1200" dirty="0" smtClean="0">
                <a:solidFill>
                  <a:schemeClr val="tx1"/>
                </a:solidFill>
                <a:effectLst/>
                <a:latin typeface="+mn-lt"/>
                <a:ea typeface="+mn-ea"/>
                <a:cs typeface="+mn-cs"/>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smtClean="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Verschillende (groepen) voorbeeld </a:t>
            </a:r>
            <a:r>
              <a:rPr lang="nl-NL" dirty="0" smtClean="0">
                <a:effectLst/>
              </a:rPr>
              <a:t>pagina’s. Links op deze pagina vullen het </a:t>
            </a:r>
            <a:r>
              <a:rPr lang="nl-NL" dirty="0" smtClean="0">
                <a:effectLst/>
              </a:rPr>
              <a:t>parameters-formulier in </a:t>
            </a:r>
            <a:r>
              <a:rPr lang="nl-NL" dirty="0" smtClean="0">
                <a:effectLst/>
              </a:rPr>
              <a:t>van de hoofdpagina.</a:t>
            </a:r>
            <a:endParaRPr lang="nl-NL" dirty="0" smtClean="0">
              <a:effectLst/>
            </a:endParaRPr>
          </a:p>
          <a:p>
            <a:endParaRPr lang="nl-NL" dirty="0" smtClean="0">
              <a:effectLst/>
            </a:endParaRPr>
          </a:p>
          <a:p>
            <a:r>
              <a:rPr lang="nl-NL" dirty="0" smtClean="0">
                <a:effectLst/>
              </a:rPr>
              <a:t>Elke groep heeft een eigen </a:t>
            </a:r>
            <a:r>
              <a:rPr lang="nl-NL" dirty="0" smtClean="0">
                <a:effectLst/>
              </a:rPr>
              <a:t>invalshoek.</a:t>
            </a:r>
            <a:endParaRPr lang="nl-NL" dirty="0" smtClean="0">
              <a:effectLst/>
            </a:endParaRPr>
          </a:p>
          <a:p>
            <a:endParaRPr lang="nl-NL" dirty="0" smtClean="0">
              <a:effectLst/>
            </a:endParaRPr>
          </a:p>
          <a:p>
            <a:r>
              <a:rPr lang="nl-NL" dirty="0" smtClean="0"/>
              <a:t>Droste heeft een paar voorbeelden waarvan al wel slagen zijn </a:t>
            </a:r>
            <a:r>
              <a:rPr lang="nl-NL" dirty="0" smtClean="0"/>
              <a:t>ingevuld.</a:t>
            </a:r>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342A075-9761-4F6D-8E62-693B12E2A93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004422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5274BD6-6047-4BE7-A11A-799C5C07C1B9}"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C2C6073-FF99-4CA4-ADF2-53D139284B0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B83D81E-96EF-4290-8170-748ADAD06D81}"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11728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4E908B-0185-4D61-A5D9-DBFFD136706E}"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F24CBA6-5F96-4BD7-976F-CDF48F991EB6}" type="datetime1">
              <a:rPr lang="nl-NL" smtClean="0"/>
              <a:t>25-3-2018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CA878B4-84FD-4284-B7D0-09A954965A10}" type="datetime1">
              <a:rPr lang="nl-NL" smtClean="0"/>
              <a:t>25-3-2018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25-3-2018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25-3-2018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maetempels.github.io/MAE-gf/" TargetMode="External"/><Relationship Id="rId4" Type="http://schemas.openxmlformats.org/officeDocument/2006/relationships/hyperlink" Target="https://d-bl.github.io/GroundFor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err="1" smtClean="0"/>
              <a:t>GroundForge</a:t>
            </a:r>
            <a:r>
              <a:rPr lang="nl-NL" b="1" dirty="0" smtClean="0"/>
              <a:t/>
            </a:r>
            <a:br>
              <a:rPr lang="nl-NL" b="1" dirty="0" smtClean="0"/>
            </a:br>
            <a:r>
              <a:rPr lang="nl-NL" b="1" dirty="0" smtClean="0"/>
              <a:t>Introductie</a:t>
            </a:r>
            <a:endParaRPr lang="nl-NL" b="1" dirty="0"/>
          </a:p>
        </p:txBody>
      </p:sp>
      <p:sp>
        <p:nvSpPr>
          <p:cNvPr id="3" name="Ondertitel 2"/>
          <p:cNvSpPr>
            <a:spLocks noGrp="1"/>
          </p:cNvSpPr>
          <p:nvPr>
            <p:ph type="subTitle" idx="1"/>
          </p:nvPr>
        </p:nvSpPr>
        <p:spPr>
          <a:xfrm>
            <a:off x="1043608" y="4365104"/>
            <a:ext cx="6728792" cy="1944216"/>
          </a:xfrm>
        </p:spPr>
        <p:txBody>
          <a:bodyPr>
            <a:normAutofit/>
          </a:bodyPr>
          <a:lstStyle/>
          <a:p>
            <a:r>
              <a:rPr lang="nl-NL" dirty="0" smtClean="0"/>
              <a:t>Door</a:t>
            </a:r>
            <a:r>
              <a:rPr lang="nl-NL" dirty="0" smtClean="0"/>
              <a:t> Joke Pol</a:t>
            </a:r>
            <a:br>
              <a:rPr lang="nl-NL" dirty="0" smtClean="0"/>
            </a:br>
            <a:r>
              <a:rPr lang="nl-NL" dirty="0" smtClean="0"/>
              <a:t>met een inleiding door Marian Tempels</a:t>
            </a:r>
          </a:p>
        </p:txBody>
      </p:sp>
      <p:sp>
        <p:nvSpPr>
          <p:cNvPr id="5"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25-3-2018</a:t>
            </a:fld>
            <a:endParaRPr lang="nl-NL"/>
          </a:p>
        </p:txBody>
      </p:sp>
      <p:sp>
        <p:nvSpPr>
          <p:cNvPr id="6"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a:xfrm>
            <a:off x="3124200" y="6356350"/>
            <a:ext cx="2895600" cy="365125"/>
          </a:xfrm>
        </p:spPr>
        <p:txBody>
          <a:bodyPr/>
          <a:lstStyle/>
          <a:p>
            <a:r>
              <a:rPr lang="nl-NL" dirty="0" err="1"/>
              <a:t>Groundforge</a:t>
            </a:r>
            <a:r>
              <a:rPr lang="nl-NL" dirty="0"/>
              <a:t> - De Waaier</a:t>
            </a:r>
          </a:p>
        </p:txBody>
      </p:sp>
    </p:spTree>
    <p:extLst>
      <p:ext uri="{BB962C8B-B14F-4D97-AF65-F5344CB8AC3E}">
        <p14:creationId xmlns:p14="http://schemas.microsoft.com/office/powerpoint/2010/main" val="300737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Whiting</a:t>
            </a:r>
            <a:r>
              <a:rPr lang="nl-NL" dirty="0" smtClean="0"/>
              <a:t> Index</a:t>
            </a:r>
          </a:p>
          <a:p>
            <a:r>
              <a:rPr lang="nl-NL" dirty="0"/>
              <a:t>Index op</a:t>
            </a:r>
            <a:br>
              <a:rPr lang="nl-NL" dirty="0"/>
            </a:br>
            <a:r>
              <a:rPr lang="nl-NL" dirty="0"/>
              <a:t>online boek</a:t>
            </a:r>
          </a:p>
          <a:p>
            <a:r>
              <a:rPr lang="nl-NL" dirty="0" smtClean="0"/>
              <a:t>1920 </a:t>
            </a:r>
            <a:r>
              <a:rPr lang="nl-NL" strike="sngStrike" dirty="0" smtClean="0"/>
              <a:t>©</a:t>
            </a:r>
          </a:p>
          <a:p>
            <a:r>
              <a:rPr lang="nl-NL" dirty="0" smtClean="0"/>
              <a:t>144 gronden</a:t>
            </a:r>
          </a:p>
          <a:p>
            <a:r>
              <a:rPr lang="nl-NL" dirty="0" smtClean="0"/>
              <a:t>Deels uitgewerkt</a:t>
            </a:r>
            <a:endParaRPr lang="nl-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a:p>
        </p:txBody>
      </p:sp>
    </p:spTree>
    <p:extLst>
      <p:ext uri="{BB962C8B-B14F-4D97-AF65-F5344CB8AC3E}">
        <p14:creationId xmlns:p14="http://schemas.microsoft.com/office/powerpoint/2010/main" val="154909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Voorbeeld pagina’s: </a:t>
            </a:r>
            <a:r>
              <a:rPr lang="nl-NL" dirty="0" err="1" smtClean="0"/>
              <a:t>Whiting</a:t>
            </a:r>
            <a:r>
              <a:rPr lang="nl-NL" dirty="0" smtClean="0"/>
              <a:t> Index</a:t>
            </a:r>
          </a:p>
          <a:p>
            <a:r>
              <a:rPr lang="nl-NL" dirty="0"/>
              <a:t>W → door Jo Edkins (UK) losgeknipte pagina </a:t>
            </a:r>
          </a:p>
          <a:p>
            <a:r>
              <a:rPr lang="nl-NL" dirty="0" smtClean="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11</a:t>
            </a:fld>
            <a:endParaRPr lang="nl-NL"/>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smtClean="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Tesselace</a:t>
            </a:r>
            <a:r>
              <a:rPr lang="nl-NL" dirty="0" smtClean="0"/>
              <a:t> Index</a:t>
            </a:r>
          </a:p>
          <a:p>
            <a:r>
              <a:rPr lang="nl-NL" dirty="0" smtClean="0"/>
              <a:t>Tussen resultaat promotieonderzoek</a:t>
            </a:r>
          </a:p>
          <a:p>
            <a:r>
              <a:rPr lang="nl-NL" dirty="0" smtClean="0"/>
              <a:t>honderden rondgetrokken paren schema’s: </a:t>
            </a:r>
            <a:endParaRPr lang="nl-NL" dirty="0"/>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12</a:t>
            </a:fld>
            <a:endParaRPr lang="nl-NL"/>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a:t>Voorbeeld pagina’s: </a:t>
            </a:r>
            <a:r>
              <a:rPr lang="nl-NL" dirty="0" smtClean="0"/>
              <a:t>Concept kantbrieven</a:t>
            </a:r>
            <a:endParaRPr lang="nl-NL" dirty="0"/>
          </a:p>
          <a:p>
            <a:r>
              <a:rPr lang="nl-NL" dirty="0" smtClean="0"/>
              <a:t>Blauwe </a:t>
            </a:r>
            <a:r>
              <a:rPr lang="nl-NL" dirty="0"/>
              <a:t>link </a:t>
            </a:r>
            <a:r>
              <a:rPr lang="nl-NL" dirty="0" smtClean="0"/>
              <a:t>vult parameter formulier</a:t>
            </a:r>
            <a:br>
              <a:rPr lang="nl-NL" dirty="0" smtClean="0"/>
            </a:br>
            <a:r>
              <a:rPr lang="nl-NL" dirty="0" smtClean="0"/>
              <a:t>met zwarte gegevens</a:t>
            </a:r>
          </a:p>
          <a:p>
            <a:endParaRPr lang="nl-NL" dirty="0" smtClean="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13</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Concept onder de loep</a:t>
            </a:r>
            <a:r>
              <a:rPr lang="nl-NL" dirty="0"/>
              <a:t>: </a:t>
            </a:r>
            <a:r>
              <a:rPr lang="nl-NL" dirty="0" smtClean="0"/>
              <a:t>natekenen of</a:t>
            </a:r>
          </a:p>
          <a:p>
            <a:pPr marL="0" indent="0">
              <a:buNone/>
            </a:pPr>
            <a:r>
              <a:rPr lang="nl-NL" dirty="0" smtClean="0"/>
              <a:t>groter dan 4x4 maken</a:t>
            </a: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15</a:t>
            </a:fld>
            <a:endParaRPr lang="nl-NL"/>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Cijfers en letters: waar paren vandaan komen</a:t>
            </a:r>
            <a:endParaRPr lang="nl-NL" dirty="0"/>
          </a:p>
        </p:txBody>
      </p:sp>
    </p:spTree>
    <p:extLst>
      <p:ext uri="{BB962C8B-B14F-4D97-AF65-F5344CB8AC3E}">
        <p14:creationId xmlns:p14="http://schemas.microsoft.com/office/powerpoint/2010/main" val="215615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a:p>
        </p:txBody>
      </p:sp>
      <p:sp>
        <p:nvSpPr>
          <p:cNvPr id="3" name="Tijdelijke aanduiding voor inhoud 2"/>
          <p:cNvSpPr>
            <a:spLocks noGrp="1"/>
          </p:cNvSpPr>
          <p:nvPr>
            <p:ph idx="1"/>
          </p:nvPr>
        </p:nvSpPr>
        <p:spPr/>
        <p:txBody>
          <a:bodyPr/>
          <a:lstStyle/>
          <a:p>
            <a:pPr marL="0" indent="0">
              <a:buNone/>
            </a:pPr>
            <a:r>
              <a:rPr lang="nl-NL" dirty="0" smtClean="0">
                <a:effectLst/>
              </a:rPr>
              <a:t>Droste effect: </a:t>
            </a:r>
            <a:r>
              <a:rPr lang="nl-NL" dirty="0" smtClean="0"/>
              <a:t>draadschema van 1</a:t>
            </a:r>
            <a:r>
              <a:rPr lang="nl-NL" baseline="30000" dirty="0" smtClean="0"/>
              <a:t>e</a:t>
            </a:r>
            <a:r>
              <a:rPr lang="nl-NL" dirty="0" smtClean="0"/>
              <a:t> paarschema</a:t>
            </a:r>
            <a:endParaRPr lang="nl-NL" dirty="0" smtClean="0">
              <a:effectLst/>
            </a:endParaRPr>
          </a:p>
          <a:p>
            <a:r>
              <a:rPr lang="nl-NL" dirty="0" smtClean="0">
                <a:effectLst/>
              </a:rPr>
              <a:t>Dubbele </a:t>
            </a:r>
            <a:r>
              <a:rPr lang="nl-NL" dirty="0" err="1" smtClean="0">
                <a:effectLst/>
              </a:rPr>
              <a:t>netslag</a:t>
            </a:r>
            <a:r>
              <a:rPr lang="nl-NL" dirty="0" smtClean="0">
                <a:effectLst/>
              </a:rPr>
              <a:t>, diagonaal</a:t>
            </a:r>
            <a:r>
              <a:rPr lang="nl-NL" dirty="0" smtClean="0"/>
              <a:t/>
            </a:r>
            <a:br>
              <a:rPr lang="nl-NL" dirty="0" smtClean="0"/>
            </a:br>
            <a:r>
              <a:rPr lang="nl-NL" dirty="0" smtClean="0"/>
              <a:t/>
            </a:r>
            <a:br>
              <a:rPr lang="nl-NL" dirty="0" smtClean="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 2</a:t>
            </a:r>
            <a:r>
              <a:rPr lang="nl-NL" baseline="30000" dirty="0" smtClean="0">
                <a:effectLst/>
              </a:rPr>
              <a:t>e</a:t>
            </a:r>
            <a:r>
              <a:rPr lang="nl-NL" dirty="0" smtClean="0">
                <a:effectLst/>
              </a:rPr>
              <a:t> paren- van 1</a:t>
            </a:r>
            <a:r>
              <a:rPr lang="nl-NL" baseline="30000" dirty="0" smtClean="0">
                <a:effectLst/>
              </a:rPr>
              <a:t>e</a:t>
            </a:r>
            <a:r>
              <a:rPr lang="nl-NL" dirty="0" smtClean="0">
                <a:effectLst/>
              </a:rPr>
              <a:t> draden schema</a:t>
            </a:r>
            <a:r>
              <a:rPr lang="nl-NL" dirty="0" smtClean="0"/>
              <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a:t>
            </a:r>
            <a:r>
              <a:rPr lang="nl-NL" dirty="0"/>
              <a:t>: </a:t>
            </a:r>
            <a:r>
              <a:rPr lang="nl-NL" dirty="0" smtClean="0"/>
              <a:t>3</a:t>
            </a:r>
            <a:r>
              <a:rPr lang="nl-NL" baseline="30000" dirty="0" smtClean="0"/>
              <a:t>e</a:t>
            </a:r>
            <a:r>
              <a:rPr lang="nl-NL" dirty="0" smtClean="0"/>
              <a:t> paren- van 2</a:t>
            </a:r>
            <a:r>
              <a:rPr lang="nl-NL" baseline="30000" dirty="0" smtClean="0"/>
              <a:t>e</a:t>
            </a:r>
            <a:r>
              <a:rPr lang="nl-NL" dirty="0" smtClean="0"/>
              <a:t> </a:t>
            </a:r>
            <a:r>
              <a:rPr lang="nl-NL" dirty="0"/>
              <a:t>draden </a:t>
            </a:r>
            <a:r>
              <a:rPr lang="nl-NL" dirty="0" smtClean="0"/>
              <a:t>schema</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Oeps</a:t>
            </a:r>
          </a:p>
          <a:p>
            <a:pPr marL="0" indent="0">
              <a:buNone/>
            </a:pPr>
            <a:endParaRPr lang="nl-NL" dirty="0" smtClean="0"/>
          </a:p>
          <a:p>
            <a:pPr marL="0" indent="0">
              <a:buNone/>
            </a:pPr>
            <a:r>
              <a:rPr lang="nl-NL" dirty="0" smtClean="0"/>
              <a:t>programmeer</a:t>
            </a:r>
            <a:endParaRPr lang="nl-NL" dirty="0"/>
          </a:p>
          <a:p>
            <a:pPr marL="0" indent="0">
              <a:buNone/>
            </a:pPr>
            <a:r>
              <a:rPr lang="nl-NL" dirty="0" smtClean="0"/>
              <a:t>foutje</a:t>
            </a:r>
            <a:endParaRPr lang="nl-NL" dirty="0" smtClean="0">
              <a:effectLst/>
            </a:endParaRPr>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a:p>
        </p:txBody>
      </p:sp>
    </p:spTree>
    <p:extLst>
      <p:ext uri="{BB962C8B-B14F-4D97-AF65-F5344CB8AC3E}">
        <p14:creationId xmlns:p14="http://schemas.microsoft.com/office/powerpoint/2010/main" val="154852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p:txBody>
          <a:bodyPr/>
          <a:lstStyle/>
          <a:p>
            <a:fld id="{C6166A56-2601-4E37-8D8D-05C0420DE125}" type="datetime1">
              <a:rPr lang="nl-NL" smtClean="0"/>
              <a:t>25-3-2018</a:t>
            </a:fld>
            <a:endParaRPr lang="nl-NL" dirty="0"/>
          </a:p>
        </p:txBody>
      </p:sp>
      <p:sp>
        <p:nvSpPr>
          <p:cNvPr id="5"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xmlns=""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xmlns="" id="{BADB2CDB-D341-4825-AB3C-E755C562780A}"/>
              </a:ext>
            </a:extLst>
          </p:cNvPr>
          <p:cNvSpPr txBox="1"/>
          <p:nvPr/>
        </p:nvSpPr>
        <p:spPr>
          <a:xfrm>
            <a:off x="2380087" y="197891"/>
            <a:ext cx="5936329" cy="1200329"/>
          </a:xfrm>
          <a:prstGeom prst="rect">
            <a:avLst/>
          </a:prstGeom>
          <a:noFill/>
        </p:spPr>
        <p:txBody>
          <a:bodyPr wrap="square" rtlCol="0">
            <a:spAutoFit/>
          </a:bodyPr>
          <a:lstStyle/>
          <a:p>
            <a:r>
              <a:rPr lang="nl-NL" sz="3600" b="1" dirty="0"/>
              <a:t>Draadtekeningen laten maken DOOR de computer.</a:t>
            </a:r>
          </a:p>
        </p:txBody>
      </p:sp>
      <p:pic>
        <p:nvPicPr>
          <p:cNvPr id="15" name="Afbeelding 14">
            <a:extLst>
              <a:ext uri="{FF2B5EF4-FFF2-40B4-BE49-F238E27FC236}">
                <a16:creationId xmlns:a16="http://schemas.microsoft.com/office/drawing/2014/main" xmlns=""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xmlns=""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xmlns=""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xmlns="" id="{5DE4EEAD-DD96-4122-84AD-FBDDE0A36FF4}"/>
              </a:ext>
            </a:extLst>
          </p:cNvPr>
          <p:cNvPicPr>
            <a:picLocks noChangeAspect="1"/>
          </p:cNvPicPr>
          <p:nvPr/>
        </p:nvPicPr>
        <p:blipFill>
          <a:blip r:embed="rId6"/>
          <a:stretch>
            <a:fillRect/>
          </a:stretch>
        </p:blipFill>
        <p:spPr>
          <a:xfrm>
            <a:off x="971279" y="1675382"/>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984300"/>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xmlns="" id="{8C41FFC2-0B1C-4E68-BD67-E008982928E5}"/>
              </a:ext>
            </a:extLst>
          </p:cNvPr>
          <p:cNvPicPr>
            <a:picLocks noChangeAspect="1"/>
          </p:cNvPicPr>
          <p:nvPr/>
        </p:nvPicPr>
        <p:blipFill>
          <a:blip r:embed="rId7"/>
          <a:stretch>
            <a:fillRect/>
          </a:stretch>
        </p:blipFill>
        <p:spPr>
          <a:xfrm>
            <a:off x="3280895" y="1956162"/>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244180"/>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xmlns="" id="{3092549D-0E93-4713-845E-5D6321646A4A}"/>
              </a:ext>
            </a:extLst>
          </p:cNvPr>
          <p:cNvPicPr>
            <a:picLocks noChangeAspect="1"/>
          </p:cNvPicPr>
          <p:nvPr/>
        </p:nvPicPr>
        <p:blipFill rotWithShape="1">
          <a:blip r:embed="rId8"/>
          <a:srcRect l="50890" t="48611" r="18858" b="32222"/>
          <a:stretch/>
        </p:blipFill>
        <p:spPr>
          <a:xfrm>
            <a:off x="4572000" y="2100578"/>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44177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endParaRPr lang="nl-NL" dirty="0" smtClean="0"/>
          </a:p>
          <a:p>
            <a:r>
              <a:rPr lang="nl-NL" dirty="0" smtClean="0"/>
              <a:t>Deze bug is opgelost</a:t>
            </a:r>
          </a:p>
          <a:p>
            <a:r>
              <a:rPr lang="nl-NL" dirty="0" smtClean="0"/>
              <a:t>Wensen en bekende bugs</a:t>
            </a:r>
          </a:p>
          <a:p>
            <a:pPr marL="0" indent="0">
              <a:buNone/>
            </a:pPr>
            <a:r>
              <a:rPr lang="nl-NL" dirty="0" smtClean="0"/>
              <a:t>                   ↓                          </a:t>
            </a:r>
            <a:r>
              <a:rPr lang="nl-NL" dirty="0" smtClean="0">
                <a:sym typeface="Wingdings 3"/>
              </a:rPr>
              <a:t></a:t>
            </a:r>
            <a:endParaRPr lang="nl-NL" dirty="0" smtClean="0"/>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xmlns="" id="{079EDC35-E36A-4C9A-8D8D-78C350138DFB}"/>
              </a:ext>
            </a:extLst>
          </p:cNvPr>
          <p:cNvPicPr>
            <a:picLocks noChangeAspect="1"/>
          </p:cNvPicPr>
          <p:nvPr/>
        </p:nvPicPr>
        <p:blipFill>
          <a:blip r:embed="rId3"/>
          <a:stretch>
            <a:fillRect/>
          </a:stretch>
        </p:blipFill>
        <p:spPr>
          <a:xfrm>
            <a:off x="251520" y="260648"/>
            <a:ext cx="4400050" cy="4968552"/>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xmlns="" id="{15CB3411-7651-4941-ABB4-C1822AEDE56A}"/>
              </a:ext>
            </a:extLst>
          </p:cNvPr>
          <p:cNvSpPr>
            <a:spLocks noGrp="1"/>
          </p:cNvSpPr>
          <p:nvPr>
            <p:ph type="dt" sz="half" idx="10"/>
          </p:nvPr>
        </p:nvSpPr>
        <p:spPr/>
        <p:txBody>
          <a:bodyPr/>
          <a:lstStyle/>
          <a:p>
            <a:fld id="{B71AFF58-8559-4CE0-AA20-9C6B842D93B4}" type="datetime1">
              <a:rPr lang="nl-NL" smtClean="0"/>
              <a:t>25-3-2018</a:t>
            </a:fld>
            <a:endParaRPr lang="nl-NL"/>
          </a:p>
        </p:txBody>
      </p:sp>
      <p:sp>
        <p:nvSpPr>
          <p:cNvPr id="3" name="Tijdelijke aanduiding voor voettekst 2">
            <a:extLst>
              <a:ext uri="{FF2B5EF4-FFF2-40B4-BE49-F238E27FC236}">
                <a16:creationId xmlns:a16="http://schemas.microsoft.com/office/drawing/2014/main" xmlns="" id="{CA7752E9-23DD-4D98-8613-77598C2CCFA4}"/>
              </a:ext>
            </a:extLst>
          </p:cNvPr>
          <p:cNvSpPr>
            <a:spLocks noGrp="1"/>
          </p:cNvSpPr>
          <p:nvPr>
            <p:ph type="ftr" sz="quarter" idx="11"/>
          </p:nvPr>
        </p:nvSpPr>
        <p:spPr/>
        <p:txBody>
          <a:bodyPr/>
          <a:lstStyle/>
          <a:p>
            <a:r>
              <a:rPr lang="nl-NL"/>
              <a:t>Groundforge - De Waaier</a:t>
            </a:r>
          </a:p>
        </p:txBody>
      </p:sp>
      <p:sp>
        <p:nvSpPr>
          <p:cNvPr id="4" name="Tijdelijke aanduiding voor dianummer 3">
            <a:extLst>
              <a:ext uri="{FF2B5EF4-FFF2-40B4-BE49-F238E27FC236}">
                <a16:creationId xmlns:a16="http://schemas.microsoft.com/office/drawing/2014/main" xmlns=""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8" name="Tekstvak 7">
            <a:extLst>
              <a:ext uri="{FF2B5EF4-FFF2-40B4-BE49-F238E27FC236}">
                <a16:creationId xmlns:a16="http://schemas.microsoft.com/office/drawing/2014/main" xmlns="" id="{FF9E01FC-F7F7-4EB0-8160-945FD3F4E9EC}"/>
              </a:ext>
            </a:extLst>
          </p:cNvPr>
          <p:cNvSpPr txBox="1"/>
          <p:nvPr/>
        </p:nvSpPr>
        <p:spPr>
          <a:xfrm>
            <a:off x="269404" y="5373216"/>
            <a:ext cx="8047012" cy="1384995"/>
          </a:xfrm>
          <a:prstGeom prst="rect">
            <a:avLst/>
          </a:prstGeom>
          <a:noFill/>
        </p:spPr>
        <p:txBody>
          <a:bodyPr wrap="square" rtlCol="0">
            <a:spAutoFit/>
          </a:bodyPr>
          <a:lstStyle/>
          <a:p>
            <a:r>
              <a:rPr lang="nl-NL" sz="2800" dirty="0" err="1"/>
              <a:t>Groundforge</a:t>
            </a:r>
            <a:r>
              <a:rPr lang="nl-NL" sz="2800" dirty="0" smtClean="0"/>
              <a:t>: </a:t>
            </a:r>
            <a:r>
              <a:rPr lang="nl-NL" sz="2800" dirty="0" smtClean="0">
                <a:hlinkClick r:id="rId4"/>
              </a:rPr>
              <a:t>https</a:t>
            </a:r>
            <a:r>
              <a:rPr lang="nl-NL" sz="2800" dirty="0">
                <a:hlinkClick r:id="rId4"/>
              </a:rPr>
              <a:t>://</a:t>
            </a:r>
            <a:r>
              <a:rPr lang="nl-NL" sz="2800" dirty="0" smtClean="0">
                <a:hlinkClick r:id="rId4"/>
              </a:rPr>
              <a:t>d-bl.github.io/GroundForge</a:t>
            </a:r>
            <a:r>
              <a:rPr lang="nl-NL" sz="2800" dirty="0" smtClean="0"/>
              <a:t> </a:t>
            </a:r>
          </a:p>
          <a:p>
            <a:r>
              <a:rPr lang="nl-NL" sz="2800" dirty="0" smtClean="0"/>
              <a:t>Voorbeelden: </a:t>
            </a:r>
            <a:r>
              <a:rPr lang="nl-NL" sz="2800" dirty="0" smtClean="0">
                <a:hlinkClick r:id="rId5"/>
              </a:rPr>
              <a:t>https</a:t>
            </a:r>
            <a:r>
              <a:rPr lang="nl-NL" sz="2800" dirty="0">
                <a:hlinkClick r:id="rId5"/>
              </a:rPr>
              <a:t>://maetempels.github.io/MAE-gf/</a:t>
            </a:r>
            <a:r>
              <a:rPr lang="nl-NL" sz="2800" dirty="0"/>
              <a:t> </a:t>
            </a:r>
          </a:p>
          <a:p>
            <a:endParaRPr lang="nl-NL" sz="2800" dirty="0"/>
          </a:p>
        </p:txBody>
      </p:sp>
      <p:pic>
        <p:nvPicPr>
          <p:cNvPr id="5" name="Afbeelding 4">
            <a:extLst>
              <a:ext uri="{FF2B5EF4-FFF2-40B4-BE49-F238E27FC236}">
                <a16:creationId xmlns:a16="http://schemas.microsoft.com/office/drawing/2014/main" xmlns="" id="{98E5EE79-D9A2-4BE2-BCBA-F998B1D99F3C}"/>
              </a:ext>
            </a:extLst>
          </p:cNvPr>
          <p:cNvPicPr>
            <a:picLocks noChangeAspect="1"/>
          </p:cNvPicPr>
          <p:nvPr/>
        </p:nvPicPr>
        <p:blipFill>
          <a:blip r:embed="rId6"/>
          <a:stretch>
            <a:fillRect/>
          </a:stretch>
        </p:blipFill>
        <p:spPr>
          <a:xfrm>
            <a:off x="5580113" y="1124744"/>
            <a:ext cx="1948925" cy="1575904"/>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xmlns="" id="{D0408053-BC3B-46A5-86F6-8EE0C92F7B7D}"/>
              </a:ext>
            </a:extLst>
          </p:cNvPr>
          <p:cNvPicPr>
            <a:picLocks noChangeAspect="1"/>
          </p:cNvPicPr>
          <p:nvPr/>
        </p:nvPicPr>
        <p:blipFill>
          <a:blip r:embed="rId7"/>
          <a:stretch>
            <a:fillRect/>
          </a:stretch>
        </p:blipFill>
        <p:spPr>
          <a:xfrm>
            <a:off x="4499992" y="3255769"/>
            <a:ext cx="4374616" cy="1633821"/>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Gekleurde draden</a:t>
            </a:r>
          </a:p>
          <a:p>
            <a:r>
              <a:rPr lang="nl-NL" dirty="0" err="1" smtClean="0"/>
              <a:t>netslag</a:t>
            </a:r>
            <a:endParaRPr lang="nl-NL" dirty="0" smtClean="0"/>
          </a:p>
          <a:p>
            <a:r>
              <a:rPr lang="nl-NL" dirty="0"/>
              <a:t>o</a:t>
            </a:r>
            <a:r>
              <a:rPr lang="nl-NL" dirty="0" smtClean="0"/>
              <a:t>mkeerslag</a:t>
            </a:r>
          </a:p>
          <a:p>
            <a:r>
              <a:rPr lang="nl-NL" dirty="0" smtClean="0"/>
              <a:t>dubbele </a:t>
            </a:r>
            <a:r>
              <a:rPr lang="nl-NL" dirty="0" err="1" smtClean="0"/>
              <a:t>netslag</a:t>
            </a:r>
            <a:endParaRPr lang="nl-NL"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a:p>
        </p:txBody>
      </p:sp>
    </p:spTree>
    <p:extLst>
      <p:ext uri="{BB962C8B-B14F-4D97-AF65-F5344CB8AC3E}">
        <p14:creationId xmlns:p14="http://schemas.microsoft.com/office/powerpoint/2010/main" val="386610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Fragmenten van de hoofdpagina:</a:t>
            </a:r>
            <a:endParaRPr lang="nl-NL" dirty="0" smtClean="0">
              <a:effectLst/>
            </a:endParaRPr>
          </a:p>
          <a:p>
            <a:pPr marL="0" indent="0">
              <a:buNone/>
            </a:pPr>
            <a:r>
              <a:rPr lang="nl-NL" dirty="0" smtClean="0"/>
              <a:t/>
            </a:r>
            <a:br>
              <a:rPr lang="nl-NL" dirty="0" smtClean="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48" y="5445224"/>
            <a:ext cx="27908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8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6</a:t>
            </a:fld>
            <a:endParaRPr lang="nl-NL"/>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smtClean="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7</a:t>
            </a:fld>
            <a:endParaRPr lang="nl-NL"/>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Spiekbriefje, </a:t>
              </a:r>
              <a:r>
                <a:rPr lang="nl-NL" dirty="0" err="1" smtClean="0"/>
                <a:t>o.a</a:t>
              </a:r>
              <a:r>
                <a:rPr lang="nl-NL" dirty="0" smtClean="0"/>
                <a:t>:</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smtClean="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 = cross = kruisen</a:t>
            </a:r>
          </a:p>
          <a:p>
            <a:pPr marL="0" indent="0">
              <a:buFont typeface="Arial" panose="020B0604020202020204" pitchFamily="34" charset="0"/>
              <a:buNone/>
            </a:pPr>
            <a:r>
              <a:rPr lang="nl-NL" dirty="0" smtClean="0"/>
              <a:t>T = twist = draaien</a:t>
            </a:r>
          </a:p>
          <a:p>
            <a:pPr marL="0" indent="0">
              <a:buFont typeface="Arial" panose="020B0604020202020204" pitchFamily="34" charset="0"/>
              <a:buNone/>
            </a:pPr>
            <a:r>
              <a:rPr lang="nl-NL" dirty="0" smtClean="0"/>
              <a:t>L = links draaien</a:t>
            </a:r>
          </a:p>
          <a:p>
            <a:pPr marL="0" indent="0">
              <a:buFont typeface="Arial" panose="020B0604020202020204" pitchFamily="34" charset="0"/>
              <a:buNone/>
            </a:pPr>
            <a:r>
              <a:rPr lang="nl-NL" dirty="0" smtClean="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Mix van slagen – patroon eigenschappen</a:t>
            </a:r>
          </a:p>
          <a:p>
            <a:endParaRPr lang="nl-NL" dirty="0" smtClean="0"/>
          </a:p>
          <a:p>
            <a:r>
              <a:rPr lang="nl-NL" dirty="0" smtClean="0"/>
              <a:t>diagonaal ↔ weven</a:t>
            </a:r>
          </a:p>
          <a:p>
            <a:pPr marL="0" indent="0">
              <a:buNone/>
            </a:pPr>
            <a:endParaRPr lang="nl-NL" dirty="0" smtClean="0"/>
          </a:p>
          <a:p>
            <a:r>
              <a:rPr lang="nl-NL" dirty="0" smtClean="0"/>
              <a:t>Bakstenen </a:t>
            </a:r>
            <a:r>
              <a:rPr lang="nl-NL" dirty="0"/>
              <a:t>↔ </a:t>
            </a:r>
            <a:r>
              <a:rPr lang="nl-NL" dirty="0" smtClean="0"/>
              <a:t>schaakbord</a:t>
            </a:r>
            <a:br>
              <a:rPr lang="nl-NL" dirty="0" smtClean="0"/>
            </a:br>
            <a:r>
              <a:rPr lang="nl-NL" dirty="0" smtClean="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Voorbeeld pagina’s</a:t>
            </a:r>
          </a:p>
          <a:p>
            <a:r>
              <a:rPr lang="nl-NL" dirty="0" smtClean="0"/>
              <a:t>Slagen al ingevuld</a:t>
            </a:r>
          </a:p>
          <a:p>
            <a:pPr lvl="1"/>
            <a:r>
              <a:rPr lang="nl-NL" dirty="0" smtClean="0"/>
              <a:t>MAE-</a:t>
            </a:r>
            <a:r>
              <a:rPr lang="nl-NL" dirty="0" err="1" smtClean="0"/>
              <a:t>gf</a:t>
            </a:r>
            <a:r>
              <a:rPr lang="nl-NL" dirty="0" smtClean="0"/>
              <a:t> </a:t>
            </a:r>
            <a:r>
              <a:rPr lang="nl-NL" dirty="0"/>
              <a:t>(persoonlijke </a:t>
            </a:r>
            <a:r>
              <a:rPr lang="nl-NL" dirty="0" smtClean="0"/>
              <a:t>verzameling)</a:t>
            </a:r>
          </a:p>
          <a:p>
            <a:pPr lvl="1"/>
            <a:r>
              <a:rPr lang="nl-NL" dirty="0" err="1" smtClean="0"/>
              <a:t>Whiting</a:t>
            </a:r>
            <a:r>
              <a:rPr lang="nl-NL" dirty="0" smtClean="0"/>
              <a:t> </a:t>
            </a:r>
            <a:r>
              <a:rPr lang="nl-NL" dirty="0"/>
              <a:t>index </a:t>
            </a:r>
            <a:r>
              <a:rPr lang="nl-NL" dirty="0" smtClean="0"/>
              <a:t>(online boek)</a:t>
            </a:r>
          </a:p>
          <a:p>
            <a:r>
              <a:rPr lang="nl-NL" dirty="0" smtClean="0"/>
              <a:t>Slagen zelf kiezen (</a:t>
            </a:r>
            <a:r>
              <a:rPr lang="nl-NL" strike="sngStrike" dirty="0" smtClean="0"/>
              <a:t>tablet</a:t>
            </a:r>
            <a:r>
              <a:rPr lang="nl-NL" dirty="0" smtClean="0"/>
              <a:t>)</a:t>
            </a:r>
            <a:endParaRPr lang="nl-NL" dirty="0"/>
          </a:p>
          <a:p>
            <a:pPr lvl="1"/>
            <a:r>
              <a:rPr lang="nl-NL" dirty="0" err="1" smtClean="0"/>
              <a:t>Tesselace</a:t>
            </a:r>
            <a:r>
              <a:rPr lang="nl-NL" dirty="0" smtClean="0"/>
              <a:t> index  (computer gegenereerd)</a:t>
            </a:r>
          </a:p>
          <a:p>
            <a:pPr lvl="1"/>
            <a:r>
              <a:rPr lang="nl-NL" dirty="0" smtClean="0"/>
              <a:t>Droste effect (draad schema’s als paar schema’s)</a:t>
            </a:r>
          </a:p>
          <a:p>
            <a:r>
              <a:rPr lang="nl-NL" dirty="0" smtClean="0"/>
              <a:t>Overlap tussen de groepen</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9</a:t>
            </a:fld>
            <a:endParaRPr lang="nl-NL"/>
          </a:p>
        </p:txBody>
      </p:sp>
    </p:spTree>
    <p:extLst>
      <p:ext uri="{BB962C8B-B14F-4D97-AF65-F5344CB8AC3E}">
        <p14:creationId xmlns:p14="http://schemas.microsoft.com/office/powerpoint/2010/main" val="72317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1791</Words>
  <Application>Microsoft Office PowerPoint</Application>
  <PresentationFormat>Diavoorstelling (4:3)</PresentationFormat>
  <Paragraphs>313</Paragraphs>
  <Slides>20</Slides>
  <Notes>20</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2018-03-25T18:19:44Z</dcterms:modified>
</cp:coreProperties>
</file>