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56700" cy="6858000"/>
  <p:notesSz cx="91567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30286" y="375919"/>
            <a:ext cx="509612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3505" y="3840480"/>
            <a:ext cx="64096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835" y="1577340"/>
            <a:ext cx="398316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15700" y="1577340"/>
            <a:ext cx="398316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8623" y="498156"/>
            <a:ext cx="651945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6411" y="1912619"/>
            <a:ext cx="3719829" cy="215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13278" y="6377940"/>
            <a:ext cx="293014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835" y="6377940"/>
            <a:ext cx="210604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92824" y="6377940"/>
            <a:ext cx="210604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jpg"/><Relationship Id="rId9" Type="http://schemas.openxmlformats.org/officeDocument/2006/relationships/image" Target="../media/image4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jpg"/><Relationship Id="rId9" Type="http://schemas.openxmlformats.org/officeDocument/2006/relationships/image" Target="../media/image4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jpg"/><Relationship Id="rId9" Type="http://schemas.openxmlformats.org/officeDocument/2006/relationships/image" Target="../media/image4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50.png"/><Relationship Id="rId6" Type="http://schemas.openxmlformats.org/officeDocument/2006/relationships/image" Target="../media/image74.png"/><Relationship Id="rId7" Type="http://schemas.openxmlformats.org/officeDocument/2006/relationships/image" Target="../media/image52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Relationship Id="rId23" Type="http://schemas.openxmlformats.org/officeDocument/2006/relationships/image" Target="../media/image90.png"/><Relationship Id="rId24" Type="http://schemas.openxmlformats.org/officeDocument/2006/relationships/image" Target="../media/image91.png"/><Relationship Id="rId25" Type="http://schemas.openxmlformats.org/officeDocument/2006/relationships/image" Target="../media/image92.png"/><Relationship Id="rId26" Type="http://schemas.openxmlformats.org/officeDocument/2006/relationships/image" Target="../media/image93.png"/><Relationship Id="rId27" Type="http://schemas.openxmlformats.org/officeDocument/2006/relationships/image" Target="../media/image94.png"/><Relationship Id="rId28" Type="http://schemas.openxmlformats.org/officeDocument/2006/relationships/image" Target="../media/image9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Relationship Id="rId22" Type="http://schemas.openxmlformats.org/officeDocument/2006/relationships/image" Target="../media/image116.png"/><Relationship Id="rId23" Type="http://schemas.openxmlformats.org/officeDocument/2006/relationships/image" Target="../media/image117.png"/><Relationship Id="rId24" Type="http://schemas.openxmlformats.org/officeDocument/2006/relationships/image" Target="../media/image118.png"/><Relationship Id="rId25" Type="http://schemas.openxmlformats.org/officeDocument/2006/relationships/image" Target="../media/image119.png"/><Relationship Id="rId26" Type="http://schemas.openxmlformats.org/officeDocument/2006/relationships/image" Target="../media/image120.png"/><Relationship Id="rId27" Type="http://schemas.openxmlformats.org/officeDocument/2006/relationships/image" Target="../media/image121.png"/><Relationship Id="rId28" Type="http://schemas.openxmlformats.org/officeDocument/2006/relationships/image" Target="../media/image122.png"/><Relationship Id="rId29" Type="http://schemas.openxmlformats.org/officeDocument/2006/relationships/image" Target="../media/image123.png"/><Relationship Id="rId30" Type="http://schemas.openxmlformats.org/officeDocument/2006/relationships/image" Target="../media/image124.png"/><Relationship Id="rId31" Type="http://schemas.openxmlformats.org/officeDocument/2006/relationships/image" Target="../media/image125.png"/><Relationship Id="rId32" Type="http://schemas.openxmlformats.org/officeDocument/2006/relationships/image" Target="../media/image126.png"/><Relationship Id="rId33" Type="http://schemas.openxmlformats.org/officeDocument/2006/relationships/image" Target="../media/image127.png"/><Relationship Id="rId34" Type="http://schemas.openxmlformats.org/officeDocument/2006/relationships/image" Target="../media/image128.png"/><Relationship Id="rId35" Type="http://schemas.openxmlformats.org/officeDocument/2006/relationships/image" Target="../media/image12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me.dei.polimi.it/matteucc/Clustering/" TargetMode="External"/><Relationship Id="rId3" Type="http://schemas.openxmlformats.org/officeDocument/2006/relationships/hyperlink" Target="http://www.cs.washington.edu/research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265" y="1880551"/>
            <a:ext cx="1890395" cy="106426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 indent="35560">
              <a:lnSpc>
                <a:spcPct val="100499"/>
              </a:lnSpc>
              <a:spcBef>
                <a:spcPts val="80"/>
              </a:spcBef>
            </a:pPr>
            <a:r>
              <a:rPr dirty="0" sz="3400" spc="-15" b="1">
                <a:solidFill>
                  <a:srgbClr val="C0504D"/>
                </a:solidFill>
                <a:latin typeface="Calibri"/>
                <a:cs typeface="Calibri"/>
              </a:rPr>
              <a:t>Clustering  </a:t>
            </a:r>
            <a:r>
              <a:rPr dirty="0" sz="3400" spc="-10" b="1">
                <a:solidFill>
                  <a:srgbClr val="C0504D"/>
                </a:solidFill>
                <a:latin typeface="Calibri"/>
                <a:cs typeface="Calibri"/>
              </a:rPr>
              <a:t>Lecture</a:t>
            </a:r>
            <a:r>
              <a:rPr dirty="0" sz="3400" spc="-70" b="1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dirty="0" sz="3400" b="1">
                <a:solidFill>
                  <a:srgbClr val="C0504D"/>
                </a:solidFill>
                <a:latin typeface="Calibri"/>
                <a:cs typeface="Calibri"/>
              </a:rPr>
              <a:t>14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867" y="3674363"/>
            <a:ext cx="6807834" cy="2688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3100" marR="1554480" indent="576580">
              <a:lnSpc>
                <a:spcPct val="119000"/>
              </a:lnSpc>
              <a:spcBef>
                <a:spcPts val="95"/>
              </a:spcBef>
            </a:pPr>
            <a:r>
              <a:rPr dirty="0" sz="3200" spc="-15">
                <a:solidFill>
                  <a:srgbClr val="898989"/>
                </a:solidFill>
                <a:latin typeface="Calibri"/>
                <a:cs typeface="Calibri"/>
              </a:rPr>
              <a:t>David Sontag  </a:t>
            </a:r>
            <a:r>
              <a:rPr dirty="0" sz="3200" spc="-10">
                <a:solidFill>
                  <a:srgbClr val="898989"/>
                </a:solidFill>
                <a:latin typeface="Calibri"/>
                <a:cs typeface="Calibri"/>
              </a:rPr>
              <a:t>New </a:t>
            </a:r>
            <a:r>
              <a:rPr dirty="0" sz="3200" spc="-65">
                <a:solidFill>
                  <a:srgbClr val="898989"/>
                </a:solidFill>
                <a:latin typeface="Calibri"/>
                <a:cs typeface="Calibri"/>
              </a:rPr>
              <a:t>York</a:t>
            </a:r>
            <a:r>
              <a:rPr dirty="0" sz="3200" spc="-6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800">
              <a:latin typeface="Times New Roman"/>
              <a:cs typeface="Times New Roman"/>
            </a:endParaRPr>
          </a:p>
          <a:p>
            <a:pPr marL="770890" marR="5080" indent="-758825">
              <a:lnSpc>
                <a:spcPts val="2600"/>
              </a:lnSpc>
            </a:pPr>
            <a:r>
              <a:rPr dirty="0" sz="2200">
                <a:latin typeface="Arial"/>
                <a:cs typeface="Arial"/>
              </a:rPr>
              <a:t>Slides </a:t>
            </a:r>
            <a:r>
              <a:rPr dirty="0" sz="2200" spc="-5">
                <a:latin typeface="Arial"/>
                <a:cs typeface="Arial"/>
              </a:rPr>
              <a:t>adapted from </a:t>
            </a:r>
            <a:r>
              <a:rPr dirty="0" sz="2200">
                <a:latin typeface="Arial"/>
                <a:cs typeface="Arial"/>
              </a:rPr>
              <a:t>Luke </a:t>
            </a:r>
            <a:r>
              <a:rPr dirty="0" sz="2200" spc="-15">
                <a:latin typeface="Arial"/>
                <a:cs typeface="Arial"/>
              </a:rPr>
              <a:t>Zettlemoyer, </a:t>
            </a:r>
            <a:r>
              <a:rPr dirty="0" sz="2200" spc="-10">
                <a:latin typeface="Arial"/>
                <a:cs typeface="Arial"/>
              </a:rPr>
              <a:t>Vibhav </a:t>
            </a:r>
            <a:r>
              <a:rPr dirty="0" sz="2200" spc="-5">
                <a:latin typeface="Arial"/>
                <a:cs typeface="Arial"/>
              </a:rPr>
              <a:t>Gogate,  </a:t>
            </a:r>
            <a:r>
              <a:rPr dirty="0" sz="2200">
                <a:latin typeface="Arial"/>
                <a:cs typeface="Arial"/>
              </a:rPr>
              <a:t>Carlos </a:t>
            </a:r>
            <a:r>
              <a:rPr dirty="0" sz="2200" spc="-5">
                <a:latin typeface="Arial"/>
                <a:cs typeface="Arial"/>
              </a:rPr>
              <a:t>Guestrin, </a:t>
            </a:r>
            <a:r>
              <a:rPr dirty="0" sz="2200">
                <a:latin typeface="Arial"/>
                <a:cs typeface="Arial"/>
              </a:rPr>
              <a:t>Andrew Moore, Dan</a:t>
            </a:r>
            <a:r>
              <a:rPr dirty="0" sz="2200" spc="-1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Klein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0757" y="299719"/>
            <a:ext cx="2261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K-Means</a:t>
            </a:r>
          </a:p>
        </p:txBody>
      </p:sp>
      <p:sp>
        <p:nvSpPr>
          <p:cNvPr id="3" name="object 3"/>
          <p:cNvSpPr/>
          <p:nvPr/>
        </p:nvSpPr>
        <p:spPr>
          <a:xfrm>
            <a:off x="4655127" y="1676399"/>
            <a:ext cx="43434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98202" y="5387974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3001" y="5499099"/>
            <a:ext cx="90485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44339" y="4799011"/>
            <a:ext cx="889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98213" y="4964111"/>
            <a:ext cx="90489" cy="8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04527" y="2952749"/>
            <a:ext cx="88900" cy="87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52214" y="2349499"/>
            <a:ext cx="2078355" cy="1684655"/>
          </a:xfrm>
          <a:custGeom>
            <a:avLst/>
            <a:gdLst/>
            <a:ahLst/>
            <a:cxnLst/>
            <a:rect l="l" t="t" r="r" b="b"/>
            <a:pathLst>
              <a:path w="2078354" h="1684654">
                <a:moveTo>
                  <a:pt x="2078036" y="0"/>
                </a:moveTo>
                <a:lnTo>
                  <a:pt x="0" y="168433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52214" y="4033836"/>
            <a:ext cx="155575" cy="1084580"/>
          </a:xfrm>
          <a:custGeom>
            <a:avLst/>
            <a:gdLst/>
            <a:ahLst/>
            <a:cxnLst/>
            <a:rect l="l" t="t" r="r" b="b"/>
            <a:pathLst>
              <a:path w="155575" h="1084579">
                <a:moveTo>
                  <a:pt x="0" y="0"/>
                </a:moveTo>
                <a:lnTo>
                  <a:pt x="155574" y="108426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07789" y="5118098"/>
            <a:ext cx="678180" cy="476250"/>
          </a:xfrm>
          <a:custGeom>
            <a:avLst/>
            <a:gdLst/>
            <a:ahLst/>
            <a:cxnLst/>
            <a:rect l="l" t="t" r="r" b="b"/>
            <a:pathLst>
              <a:path w="678179" h="476250">
                <a:moveTo>
                  <a:pt x="0" y="0"/>
                </a:moveTo>
                <a:lnTo>
                  <a:pt x="677861" y="4762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85526" y="5118098"/>
            <a:ext cx="322580" cy="132080"/>
          </a:xfrm>
          <a:custGeom>
            <a:avLst/>
            <a:gdLst/>
            <a:ahLst/>
            <a:cxnLst/>
            <a:rect l="l" t="t" r="r" b="b"/>
            <a:pathLst>
              <a:path w="322579" h="132079">
                <a:moveTo>
                  <a:pt x="322262" y="0"/>
                </a:moveTo>
                <a:lnTo>
                  <a:pt x="0" y="13176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12276" y="4794248"/>
            <a:ext cx="1884680" cy="455930"/>
          </a:xfrm>
          <a:custGeom>
            <a:avLst/>
            <a:gdLst/>
            <a:ahLst/>
            <a:cxnLst/>
            <a:rect l="l" t="t" r="r" b="b"/>
            <a:pathLst>
              <a:path w="1884679" h="455929">
                <a:moveTo>
                  <a:pt x="1884362" y="455612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56950" y="5249861"/>
            <a:ext cx="40005" cy="828675"/>
          </a:xfrm>
          <a:custGeom>
            <a:avLst/>
            <a:gdLst/>
            <a:ahLst/>
            <a:cxnLst/>
            <a:rect l="l" t="t" r="r" b="b"/>
            <a:pathLst>
              <a:path w="40004" h="828675">
                <a:moveTo>
                  <a:pt x="39688" y="0"/>
                </a:moveTo>
                <a:lnTo>
                  <a:pt x="0" y="82867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31326" y="4033836"/>
            <a:ext cx="2030730" cy="179705"/>
          </a:xfrm>
          <a:custGeom>
            <a:avLst/>
            <a:gdLst/>
            <a:ahLst/>
            <a:cxnLst/>
            <a:rect l="l" t="t" r="r" b="b"/>
            <a:pathLst>
              <a:path w="2030729" h="179704">
                <a:moveTo>
                  <a:pt x="2030412" y="0"/>
                </a:moveTo>
                <a:lnTo>
                  <a:pt x="0" y="17938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28401" y="2800349"/>
            <a:ext cx="111124" cy="106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58576" y="5535611"/>
            <a:ext cx="111124" cy="1079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20327" y="5275261"/>
            <a:ext cx="111124" cy="1079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15588" y="4689474"/>
            <a:ext cx="111124" cy="1063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04714" y="4038599"/>
            <a:ext cx="111124" cy="106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58502" y="2773361"/>
            <a:ext cx="389255" cy="125730"/>
          </a:xfrm>
          <a:custGeom>
            <a:avLst/>
            <a:gdLst/>
            <a:ahLst/>
            <a:cxnLst/>
            <a:rect l="l" t="t" r="r" b="b"/>
            <a:pathLst>
              <a:path w="389254" h="125730">
                <a:moveTo>
                  <a:pt x="0" y="125411"/>
                </a:moveTo>
                <a:lnTo>
                  <a:pt x="26986" y="69055"/>
                </a:lnTo>
                <a:lnTo>
                  <a:pt x="71436" y="37305"/>
                </a:lnTo>
                <a:lnTo>
                  <a:pt x="126999" y="18255"/>
                </a:lnTo>
                <a:lnTo>
                  <a:pt x="187323" y="0"/>
                </a:lnTo>
                <a:lnTo>
                  <a:pt x="301623" y="11111"/>
                </a:lnTo>
                <a:lnTo>
                  <a:pt x="338930" y="14286"/>
                </a:lnTo>
                <a:lnTo>
                  <a:pt x="380205" y="17461"/>
                </a:lnTo>
                <a:lnTo>
                  <a:pt x="389023" y="18059"/>
                </a:lnTo>
              </a:path>
            </a:pathLst>
          </a:custGeom>
          <a:ln w="380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67636" y="2729249"/>
            <a:ext cx="118110" cy="114300"/>
          </a:xfrm>
          <a:custGeom>
            <a:avLst/>
            <a:gdLst/>
            <a:ahLst/>
            <a:cxnLst/>
            <a:rect l="l" t="t" r="r" b="b"/>
            <a:pathLst>
              <a:path w="118109" h="114300">
                <a:moveTo>
                  <a:pt x="7730" y="0"/>
                </a:moveTo>
                <a:lnTo>
                  <a:pt x="0" y="114038"/>
                </a:lnTo>
                <a:lnTo>
                  <a:pt x="117902" y="64748"/>
                </a:lnTo>
                <a:lnTo>
                  <a:pt x="773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95152" y="4301934"/>
            <a:ext cx="360045" cy="514984"/>
          </a:xfrm>
          <a:custGeom>
            <a:avLst/>
            <a:gdLst/>
            <a:ahLst/>
            <a:cxnLst/>
            <a:rect l="l" t="t" r="r" b="b"/>
            <a:pathLst>
              <a:path w="360045" h="514985">
                <a:moveTo>
                  <a:pt x="0" y="514539"/>
                </a:moveTo>
                <a:lnTo>
                  <a:pt x="86517" y="462151"/>
                </a:lnTo>
                <a:lnTo>
                  <a:pt x="127793" y="434369"/>
                </a:lnTo>
                <a:lnTo>
                  <a:pt x="166686" y="400239"/>
                </a:lnTo>
                <a:lnTo>
                  <a:pt x="218280" y="347851"/>
                </a:lnTo>
                <a:lnTo>
                  <a:pt x="246061" y="309751"/>
                </a:lnTo>
                <a:lnTo>
                  <a:pt x="278605" y="241489"/>
                </a:lnTo>
                <a:lnTo>
                  <a:pt x="301623" y="201007"/>
                </a:lnTo>
                <a:lnTo>
                  <a:pt x="324643" y="161319"/>
                </a:lnTo>
                <a:lnTo>
                  <a:pt x="342899" y="118457"/>
                </a:lnTo>
                <a:lnTo>
                  <a:pt x="348455" y="82739"/>
                </a:lnTo>
                <a:lnTo>
                  <a:pt x="355599" y="41463"/>
                </a:lnTo>
                <a:lnTo>
                  <a:pt x="359745" y="0"/>
                </a:lnTo>
              </a:path>
            </a:pathLst>
          </a:custGeom>
          <a:ln w="380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90449" y="4264024"/>
            <a:ext cx="114300" cy="120014"/>
          </a:xfrm>
          <a:custGeom>
            <a:avLst/>
            <a:gdLst/>
            <a:ahLst/>
            <a:cxnLst/>
            <a:rect l="l" t="t" r="r" b="b"/>
            <a:pathLst>
              <a:path w="114300" h="120014">
                <a:moveTo>
                  <a:pt x="68239" y="0"/>
                </a:moveTo>
                <a:lnTo>
                  <a:pt x="0" y="108046"/>
                </a:lnTo>
                <a:lnTo>
                  <a:pt x="113732" y="119419"/>
                </a:lnTo>
                <a:lnTo>
                  <a:pt x="68239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44982" y="4816475"/>
            <a:ext cx="464820" cy="114300"/>
          </a:xfrm>
          <a:custGeom>
            <a:avLst/>
            <a:gdLst/>
            <a:ahLst/>
            <a:cxnLst/>
            <a:rect l="l" t="t" r="r" b="b"/>
            <a:pathLst>
              <a:path w="464820" h="114300">
                <a:moveTo>
                  <a:pt x="464343" y="114299"/>
                </a:moveTo>
                <a:lnTo>
                  <a:pt x="427037" y="72229"/>
                </a:lnTo>
                <a:lnTo>
                  <a:pt x="381793" y="43655"/>
                </a:lnTo>
                <a:lnTo>
                  <a:pt x="330199" y="26192"/>
                </a:lnTo>
                <a:lnTo>
                  <a:pt x="274637" y="16667"/>
                </a:lnTo>
                <a:lnTo>
                  <a:pt x="215899" y="12699"/>
                </a:lnTo>
                <a:lnTo>
                  <a:pt x="157956" y="11905"/>
                </a:lnTo>
                <a:lnTo>
                  <a:pt x="100806" y="12699"/>
                </a:lnTo>
                <a:lnTo>
                  <a:pt x="46831" y="11111"/>
                </a:lnTo>
                <a:lnTo>
                  <a:pt x="36512" y="7142"/>
                </a:lnTo>
                <a:lnTo>
                  <a:pt x="15875" y="0"/>
                </a:lnTo>
                <a:lnTo>
                  <a:pt x="0" y="0"/>
                </a:lnTo>
              </a:path>
            </a:pathLst>
          </a:custGeom>
          <a:ln w="380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06883" y="475932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8" y="0"/>
                </a:moveTo>
                <a:lnTo>
                  <a:pt x="0" y="57150"/>
                </a:lnTo>
                <a:lnTo>
                  <a:pt x="114298" y="114300"/>
                </a:lnTo>
                <a:lnTo>
                  <a:pt x="114298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73917" y="5399203"/>
            <a:ext cx="510540" cy="168275"/>
          </a:xfrm>
          <a:custGeom>
            <a:avLst/>
            <a:gdLst/>
            <a:ahLst/>
            <a:cxnLst/>
            <a:rect l="l" t="t" r="r" b="b"/>
            <a:pathLst>
              <a:path w="510539" h="168275">
                <a:moveTo>
                  <a:pt x="509996" y="126088"/>
                </a:moveTo>
                <a:lnTo>
                  <a:pt x="485390" y="141963"/>
                </a:lnTo>
                <a:lnTo>
                  <a:pt x="460784" y="153076"/>
                </a:lnTo>
                <a:lnTo>
                  <a:pt x="435384" y="161013"/>
                </a:lnTo>
                <a:lnTo>
                  <a:pt x="405221" y="168157"/>
                </a:lnTo>
                <a:lnTo>
                  <a:pt x="321877" y="165776"/>
                </a:lnTo>
                <a:lnTo>
                  <a:pt x="238534" y="158632"/>
                </a:lnTo>
                <a:lnTo>
                  <a:pt x="188527" y="135613"/>
                </a:lnTo>
                <a:lnTo>
                  <a:pt x="136140" y="92750"/>
                </a:lnTo>
                <a:lnTo>
                  <a:pt x="80577" y="45126"/>
                </a:lnTo>
                <a:lnTo>
                  <a:pt x="51208" y="26076"/>
                </a:lnTo>
                <a:lnTo>
                  <a:pt x="20252" y="11788"/>
                </a:lnTo>
                <a:lnTo>
                  <a:pt x="0" y="0"/>
                </a:lnTo>
              </a:path>
            </a:pathLst>
          </a:custGeom>
          <a:ln w="380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40989" y="5380036"/>
            <a:ext cx="127635" cy="107314"/>
          </a:xfrm>
          <a:custGeom>
            <a:avLst/>
            <a:gdLst/>
            <a:ahLst/>
            <a:cxnLst/>
            <a:rect l="l" t="t" r="r" b="b"/>
            <a:pathLst>
              <a:path w="127635" h="107314">
                <a:moveTo>
                  <a:pt x="0" y="0"/>
                </a:moveTo>
                <a:lnTo>
                  <a:pt x="70034" y="106892"/>
                </a:lnTo>
                <a:lnTo>
                  <a:pt x="127534" y="8108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68076" y="5640386"/>
            <a:ext cx="223520" cy="228600"/>
          </a:xfrm>
          <a:custGeom>
            <a:avLst/>
            <a:gdLst/>
            <a:ahLst/>
            <a:cxnLst/>
            <a:rect l="l" t="t" r="r" b="b"/>
            <a:pathLst>
              <a:path w="223520" h="228600">
                <a:moveTo>
                  <a:pt x="38893" y="0"/>
                </a:moveTo>
                <a:lnTo>
                  <a:pt x="14287" y="55561"/>
                </a:lnTo>
                <a:lnTo>
                  <a:pt x="5556" y="85724"/>
                </a:lnTo>
                <a:lnTo>
                  <a:pt x="793" y="116680"/>
                </a:lnTo>
                <a:lnTo>
                  <a:pt x="0" y="146843"/>
                </a:lnTo>
                <a:lnTo>
                  <a:pt x="5556" y="175417"/>
                </a:lnTo>
                <a:lnTo>
                  <a:pt x="18256" y="203199"/>
                </a:lnTo>
                <a:lnTo>
                  <a:pt x="38893" y="228599"/>
                </a:lnTo>
                <a:lnTo>
                  <a:pt x="96837" y="224630"/>
                </a:lnTo>
                <a:lnTo>
                  <a:pt x="153193" y="217487"/>
                </a:lnTo>
                <a:lnTo>
                  <a:pt x="188119" y="171449"/>
                </a:lnTo>
                <a:lnTo>
                  <a:pt x="200819" y="138905"/>
                </a:lnTo>
                <a:lnTo>
                  <a:pt x="207169" y="124617"/>
                </a:lnTo>
                <a:lnTo>
                  <a:pt x="215106" y="113505"/>
                </a:lnTo>
                <a:lnTo>
                  <a:pt x="219869" y="100805"/>
                </a:lnTo>
                <a:lnTo>
                  <a:pt x="223043" y="92867"/>
                </a:lnTo>
                <a:lnTo>
                  <a:pt x="223297" y="89581"/>
                </a:lnTo>
              </a:path>
            </a:pathLst>
          </a:custGeom>
          <a:ln w="380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28545" y="5691980"/>
            <a:ext cx="114300" cy="118745"/>
          </a:xfrm>
          <a:custGeom>
            <a:avLst/>
            <a:gdLst/>
            <a:ahLst/>
            <a:cxnLst/>
            <a:rect l="l" t="t" r="r" b="b"/>
            <a:pathLst>
              <a:path w="114300" h="118745">
                <a:moveTo>
                  <a:pt x="65752" y="0"/>
                </a:moveTo>
                <a:lnTo>
                  <a:pt x="0" y="109576"/>
                </a:lnTo>
                <a:lnTo>
                  <a:pt x="113962" y="118348"/>
                </a:lnTo>
                <a:lnTo>
                  <a:pt x="65752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5666" y="1094738"/>
            <a:ext cx="4277995" cy="540258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marR="28575" indent="-342900">
              <a:lnSpc>
                <a:spcPts val="31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000090"/>
                </a:solidFill>
                <a:latin typeface="Arial"/>
                <a:cs typeface="Arial"/>
              </a:rPr>
              <a:t>An </a:t>
            </a:r>
            <a:r>
              <a:rPr dirty="0" sz="3200" spc="-5">
                <a:solidFill>
                  <a:srgbClr val="000090"/>
                </a:solidFill>
                <a:latin typeface="Arial"/>
                <a:cs typeface="Arial"/>
              </a:rPr>
              <a:t>iterative clustering  algorithm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90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762000" marR="50165" indent="-292100">
              <a:lnSpc>
                <a:spcPct val="81400"/>
              </a:lnSpc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Initialize: </a:t>
            </a:r>
            <a:r>
              <a:rPr dirty="0" sz="2400">
                <a:latin typeface="Arial"/>
                <a:cs typeface="Arial"/>
              </a:rPr>
              <a:t>Pick </a:t>
            </a:r>
            <a:r>
              <a:rPr dirty="0" sz="2400" i="1">
                <a:latin typeface="Arial"/>
                <a:cs typeface="Arial"/>
              </a:rPr>
              <a:t>K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random  </a:t>
            </a:r>
            <a:r>
              <a:rPr dirty="0" sz="2400" spc="-5">
                <a:latin typeface="Arial"/>
                <a:cs typeface="Arial"/>
              </a:rPr>
              <a:t>points </a:t>
            </a:r>
            <a:r>
              <a:rPr dirty="0" sz="2400">
                <a:latin typeface="Arial"/>
                <a:cs typeface="Arial"/>
              </a:rPr>
              <a:t>as </a:t>
            </a:r>
            <a:r>
              <a:rPr dirty="0" sz="2400" spc="-5">
                <a:latin typeface="Arial"/>
                <a:cs typeface="Arial"/>
              </a:rPr>
              <a:t>cluster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centers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ts val="3320"/>
              </a:lnSpc>
              <a:spcBef>
                <a:spcPts val="2310"/>
              </a:spcBef>
              <a:buChar char="–"/>
              <a:tabLst>
                <a:tab pos="755650" algn="l"/>
              </a:tabLst>
            </a:pP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Alternate:</a:t>
            </a:r>
            <a:endParaRPr sz="2800">
              <a:latin typeface="Arial"/>
              <a:cs typeface="Arial"/>
            </a:endParaRPr>
          </a:p>
          <a:p>
            <a:pPr lvl="2" marL="1383665" marR="22225" indent="-457200">
              <a:lnSpc>
                <a:spcPts val="2320"/>
              </a:lnSpc>
              <a:spcBef>
                <a:spcPts val="50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400">
                <a:latin typeface="Arial"/>
                <a:cs typeface="Arial"/>
              </a:rPr>
              <a:t>Assign </a:t>
            </a:r>
            <a:r>
              <a:rPr dirty="0" sz="2400" spc="-5">
                <a:latin typeface="Arial"/>
                <a:cs typeface="Arial"/>
              </a:rPr>
              <a:t>data points to  </a:t>
            </a:r>
            <a:r>
              <a:rPr dirty="0" sz="2400">
                <a:latin typeface="Arial"/>
                <a:cs typeface="Arial"/>
              </a:rPr>
              <a:t>closest </a:t>
            </a:r>
            <a:r>
              <a:rPr dirty="0" sz="2400" spc="-5">
                <a:latin typeface="Arial"/>
                <a:cs typeface="Arial"/>
              </a:rPr>
              <a:t>cluster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center</a:t>
            </a:r>
            <a:endParaRPr sz="2400">
              <a:latin typeface="Arial"/>
              <a:cs typeface="Arial"/>
            </a:endParaRPr>
          </a:p>
          <a:p>
            <a:pPr lvl="2" marL="1383665" marR="5080" indent="-457200">
              <a:lnSpc>
                <a:spcPct val="80300"/>
              </a:lnSpc>
              <a:spcBef>
                <a:spcPts val="58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400">
                <a:latin typeface="Arial"/>
                <a:cs typeface="Arial"/>
              </a:rPr>
              <a:t>Change </a:t>
            </a:r>
            <a:r>
              <a:rPr dirty="0" sz="2400" spc="-5">
                <a:latin typeface="Arial"/>
                <a:cs typeface="Arial"/>
              </a:rPr>
              <a:t>the cluster  center to the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average  of </a:t>
            </a:r>
            <a:r>
              <a:rPr dirty="0" sz="2400" spc="-5">
                <a:latin typeface="Arial"/>
                <a:cs typeface="Arial"/>
              </a:rPr>
              <a:t>its </a:t>
            </a:r>
            <a:r>
              <a:rPr dirty="0" sz="2400">
                <a:latin typeface="Arial"/>
                <a:cs typeface="Arial"/>
              </a:rPr>
              <a:t>assigned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lvl="1" marL="762000" marR="113664" indent="-292100">
              <a:lnSpc>
                <a:spcPts val="2730"/>
              </a:lnSpc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Stop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when no</a:t>
            </a:r>
            <a:r>
              <a:rPr dirty="0" sz="2800" spc="-5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204">
                <a:solidFill>
                  <a:srgbClr val="000090"/>
                </a:solidFill>
                <a:latin typeface="Arial"/>
                <a:cs typeface="Arial"/>
              </a:rPr>
              <a:t>points</a:t>
            </a:r>
            <a:r>
              <a:rPr dirty="0" sz="2800" spc="-204">
                <a:solidFill>
                  <a:srgbClr val="000090"/>
                </a:solidFill>
                <a:latin typeface="MS PGothic"/>
                <a:cs typeface="MS PGothic"/>
              </a:rPr>
              <a:t>ʼ 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assignments</a:t>
            </a:r>
            <a:r>
              <a:rPr dirty="0" sz="2800" spc="-3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change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K-­‐means </a:t>
            </a:r>
            <a:r>
              <a:rPr dirty="0" spc="-10"/>
              <a:t>clustering:</a:t>
            </a:r>
            <a:r>
              <a:rPr dirty="0" spc="-434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9666" y="1861819"/>
            <a:ext cx="3178810" cy="2328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245110" indent="-342900">
              <a:lnSpc>
                <a:spcPct val="997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Pick </a:t>
            </a:r>
            <a:r>
              <a:rPr dirty="0" sz="2800" i="1">
                <a:solidFill>
                  <a:srgbClr val="000090"/>
                </a:solidFill>
                <a:latin typeface="Arial"/>
                <a:cs typeface="Arial"/>
              </a:rPr>
              <a:t>K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random 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points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as</a:t>
            </a:r>
            <a:r>
              <a:rPr dirty="0" sz="2800" spc="-5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cluster  centers</a:t>
            </a:r>
            <a:r>
              <a:rPr dirty="0" sz="2800" spc="-7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(means)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Shown here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for</a:t>
            </a:r>
            <a:r>
              <a:rPr dirty="0" sz="2800" spc="-9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90"/>
                </a:solidFill>
                <a:latin typeface="Arial"/>
                <a:cs typeface="Arial"/>
              </a:rPr>
              <a:t>K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=2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6463" y="6434771"/>
            <a:ext cx="172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898989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326" y="1676399"/>
            <a:ext cx="4876800" cy="464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K-­‐means </a:t>
            </a:r>
            <a:r>
              <a:rPr dirty="0" spc="-10"/>
              <a:t>clustering:</a:t>
            </a:r>
            <a:r>
              <a:rPr dirty="0" spc="-434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5866" y="1633727"/>
            <a:ext cx="3231515" cy="126746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400" spc="-5">
                <a:latin typeface="Arial"/>
                <a:cs typeface="Arial"/>
              </a:rPr>
              <a:t>Iterative Step </a:t>
            </a:r>
            <a:r>
              <a:rPr dirty="0" sz="240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Assign </a:t>
            </a:r>
            <a:r>
              <a:rPr dirty="0" sz="2400" spc="-5">
                <a:latin typeface="Arial"/>
                <a:cs typeface="Arial"/>
              </a:rPr>
              <a:t>data points to  </a:t>
            </a:r>
            <a:r>
              <a:rPr dirty="0" sz="2400">
                <a:latin typeface="Arial"/>
                <a:cs typeface="Arial"/>
              </a:rPr>
              <a:t>closest </a:t>
            </a:r>
            <a:r>
              <a:rPr dirty="0" sz="2400" spc="-5">
                <a:latin typeface="Arial"/>
                <a:cs typeface="Arial"/>
              </a:rPr>
              <a:t>cluster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center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150" y="6434771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726" y="1676399"/>
            <a:ext cx="4876800" cy="472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K-­‐means </a:t>
            </a:r>
            <a:r>
              <a:rPr dirty="0" spc="-10"/>
              <a:t>clustering:</a:t>
            </a:r>
            <a:r>
              <a:rPr dirty="0" spc="-434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150" y="6434771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612668"/>
            <a:ext cx="4876799" cy="464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67266" y="1493797"/>
            <a:ext cx="3588385" cy="163576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400" spc="-5">
                <a:latin typeface="Arial"/>
                <a:cs typeface="Arial"/>
              </a:rPr>
              <a:t>Iterative Step </a:t>
            </a:r>
            <a:r>
              <a:rPr dirty="0" sz="240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Change </a:t>
            </a:r>
            <a:r>
              <a:rPr dirty="0" sz="2400" spc="-5">
                <a:latin typeface="Arial"/>
                <a:cs typeface="Arial"/>
              </a:rPr>
              <a:t>the cluster  center to the </a:t>
            </a:r>
            <a:r>
              <a:rPr dirty="0" sz="2400">
                <a:latin typeface="Arial"/>
                <a:cs typeface="Arial"/>
              </a:rPr>
              <a:t>average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 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assigned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K-­‐means </a:t>
            </a:r>
            <a:r>
              <a:rPr dirty="0" spc="-10"/>
              <a:t>clustering:</a:t>
            </a:r>
            <a:r>
              <a:rPr dirty="0" spc="-434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9666" y="1557019"/>
            <a:ext cx="2453640" cy="9956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Repeat </a:t>
            </a:r>
            <a:r>
              <a:rPr dirty="0" sz="3200" spc="-10">
                <a:latin typeface="Calibri"/>
                <a:cs typeface="Calibri"/>
              </a:rPr>
              <a:t>until  </a:t>
            </a:r>
            <a:r>
              <a:rPr dirty="0" sz="3200" spc="-30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-55">
                <a:latin typeface="Calibri"/>
                <a:cs typeface="Calibri"/>
              </a:rPr>
              <a:t>n</a:t>
            </a:r>
            <a:r>
              <a:rPr dirty="0" sz="3200" spc="-35">
                <a:latin typeface="Calibri"/>
                <a:cs typeface="Calibri"/>
              </a:rPr>
              <a:t>v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45">
                <a:latin typeface="Calibri"/>
                <a:cs typeface="Calibri"/>
              </a:rPr>
              <a:t>r</a:t>
            </a:r>
            <a:r>
              <a:rPr dirty="0" sz="3200" spc="-30">
                <a:latin typeface="Calibri"/>
                <a:cs typeface="Calibri"/>
              </a:rPr>
              <a:t>g</a:t>
            </a:r>
            <a:r>
              <a:rPr dirty="0" sz="3200" spc="-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n</a:t>
            </a:r>
            <a:r>
              <a:rPr dirty="0" sz="3200" spc="-5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150" y="6434771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39" y="1523999"/>
            <a:ext cx="4876800" cy="472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K-­‐means </a:t>
            </a:r>
            <a:r>
              <a:rPr dirty="0" spc="-10"/>
              <a:t>clustering:</a:t>
            </a:r>
            <a:r>
              <a:rPr dirty="0" spc="-434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150" y="6434771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4326" y="1824122"/>
            <a:ext cx="4876798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K-­‐means </a:t>
            </a:r>
            <a:r>
              <a:rPr dirty="0" spc="-10"/>
              <a:t>clustering:</a:t>
            </a:r>
            <a:r>
              <a:rPr dirty="0" spc="-434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150" y="6434771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8126" y="1600199"/>
            <a:ext cx="4876798" cy="464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K-­‐means </a:t>
            </a:r>
            <a:r>
              <a:rPr dirty="0" spc="-10"/>
              <a:t>clustering:</a:t>
            </a:r>
            <a:r>
              <a:rPr dirty="0" spc="-434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150" y="6434771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26" y="1566948"/>
            <a:ext cx="48768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217" y="498156"/>
            <a:ext cx="7428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Properties </a:t>
            </a:r>
            <a:r>
              <a:rPr dirty="0" spc="-5"/>
              <a:t>of </a:t>
            </a:r>
            <a:r>
              <a:rPr dirty="0" spc="-310"/>
              <a:t>K-­‐means</a:t>
            </a:r>
            <a:r>
              <a:rPr dirty="0" spc="-30"/>
              <a:t> </a:t>
            </a:r>
            <a:r>
              <a:rPr dirty="0" spc="-5" b="1">
                <a:latin typeface="Calibri"/>
                <a:cs typeface="Calibri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866" y="1592579"/>
            <a:ext cx="7813040" cy="42265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5080" indent="-3429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Guaranteed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 spc="-25">
                <a:latin typeface="Calibri"/>
                <a:cs typeface="Calibri"/>
              </a:rPr>
              <a:t>converge </a:t>
            </a:r>
            <a:r>
              <a:rPr dirty="0" sz="3200">
                <a:latin typeface="Calibri"/>
                <a:cs typeface="Calibri"/>
              </a:rPr>
              <a:t>in a </a:t>
            </a:r>
            <a:r>
              <a:rPr dirty="0" sz="3200" spc="-10">
                <a:latin typeface="Calibri"/>
                <a:cs typeface="Calibri"/>
              </a:rPr>
              <a:t>ﬁnite </a:t>
            </a:r>
            <a:r>
              <a:rPr dirty="0" sz="3200" spc="-5">
                <a:latin typeface="Calibri"/>
                <a:cs typeface="Calibri"/>
              </a:rPr>
              <a:t>number of  </a:t>
            </a:r>
            <a:r>
              <a:rPr dirty="0" sz="3200" spc="-15">
                <a:latin typeface="Calibri"/>
                <a:cs typeface="Calibri"/>
              </a:rPr>
              <a:t>iterations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355600" indent="-342900">
              <a:lnSpc>
                <a:spcPts val="377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Running </a:t>
            </a:r>
            <a:r>
              <a:rPr dirty="0" sz="3200" spc="-10">
                <a:latin typeface="Calibri"/>
                <a:cs typeface="Calibri"/>
              </a:rPr>
              <a:t>time </a:t>
            </a:r>
            <a:r>
              <a:rPr dirty="0" sz="3200">
                <a:latin typeface="Calibri"/>
                <a:cs typeface="Calibri"/>
              </a:rPr>
              <a:t>per </a:t>
            </a:r>
            <a:r>
              <a:rPr dirty="0" sz="3200" spc="-15">
                <a:latin typeface="Calibri"/>
                <a:cs typeface="Calibri"/>
              </a:rPr>
              <a:t>iteration:</a:t>
            </a:r>
            <a:endParaRPr sz="3200">
              <a:latin typeface="Calibri"/>
              <a:cs typeface="Calibri"/>
            </a:endParaRPr>
          </a:p>
          <a:p>
            <a:pPr lvl="1" marL="1384300" indent="-457834">
              <a:lnSpc>
                <a:spcPts val="2815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400">
                <a:latin typeface="Arial"/>
                <a:cs typeface="Arial"/>
              </a:rPr>
              <a:t>Assign </a:t>
            </a:r>
            <a:r>
              <a:rPr dirty="0" sz="2400" spc="-5">
                <a:latin typeface="Arial"/>
                <a:cs typeface="Arial"/>
              </a:rPr>
              <a:t>data points to </a:t>
            </a:r>
            <a:r>
              <a:rPr dirty="0" sz="2400">
                <a:latin typeface="Arial"/>
                <a:cs typeface="Arial"/>
              </a:rPr>
              <a:t>closest </a:t>
            </a:r>
            <a:r>
              <a:rPr dirty="0" sz="2400" spc="-5">
                <a:latin typeface="Arial"/>
                <a:cs typeface="Arial"/>
              </a:rPr>
              <a:t>cluster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center</a:t>
            </a:r>
            <a:endParaRPr sz="2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1145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O(KN)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lvl="1" marL="1383665" marR="167640" indent="-457200">
              <a:lnSpc>
                <a:spcPct val="70300"/>
              </a:lnSpc>
              <a:buAutoNum type="arabicPeriod" startAt="2"/>
              <a:tabLst>
                <a:tab pos="1383665" algn="l"/>
                <a:tab pos="1384300" algn="l"/>
              </a:tabLst>
            </a:pPr>
            <a:r>
              <a:rPr dirty="0" sz="2400">
                <a:latin typeface="Arial"/>
                <a:cs typeface="Arial"/>
              </a:rPr>
              <a:t>Change </a:t>
            </a:r>
            <a:r>
              <a:rPr dirty="0" sz="2400" spc="-5">
                <a:latin typeface="Arial"/>
                <a:cs typeface="Arial"/>
              </a:rPr>
              <a:t>the cluster center to the </a:t>
            </a:r>
            <a:r>
              <a:rPr dirty="0" sz="2400">
                <a:latin typeface="Arial"/>
                <a:cs typeface="Arial"/>
              </a:rPr>
              <a:t>average of </a:t>
            </a:r>
            <a:r>
              <a:rPr dirty="0" sz="2400" spc="-5">
                <a:latin typeface="Arial"/>
                <a:cs typeface="Arial"/>
              </a:rPr>
              <a:t>its  </a:t>
            </a:r>
            <a:r>
              <a:rPr dirty="0" sz="2400">
                <a:latin typeface="Arial"/>
                <a:cs typeface="Arial"/>
              </a:rPr>
              <a:t>assigned</a:t>
            </a:r>
            <a:r>
              <a:rPr dirty="0" sz="2400" spc="-5">
                <a:latin typeface="Arial"/>
                <a:cs typeface="Arial"/>
              </a:rPr>
              <a:t> points</a:t>
            </a:r>
            <a:endParaRPr sz="2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1120"/>
              </a:spcBef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O(N)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091" y="223838"/>
            <a:ext cx="7093584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86280" marR="5080" indent="-1974214">
              <a:lnSpc>
                <a:spcPct val="100000"/>
              </a:lnSpc>
              <a:spcBef>
                <a:spcPts val="100"/>
              </a:spcBef>
            </a:pPr>
            <a:r>
              <a:rPr dirty="0" sz="4000" spc="-15"/>
              <a:t>What properties </a:t>
            </a:r>
            <a:r>
              <a:rPr dirty="0" sz="4000" spc="-5"/>
              <a:t>should </a:t>
            </a:r>
            <a:r>
              <a:rPr dirty="0" sz="4000"/>
              <a:t>a </a:t>
            </a:r>
            <a:r>
              <a:rPr dirty="0" sz="4000" spc="-15"/>
              <a:t>distance  </a:t>
            </a:r>
            <a:r>
              <a:rPr dirty="0" sz="4000" spc="-10"/>
              <a:t>measure</a:t>
            </a:r>
            <a:r>
              <a:rPr dirty="0" sz="4000" spc="-5"/>
              <a:t> </a:t>
            </a:r>
            <a:r>
              <a:rPr dirty="0" sz="4000" spc="-25"/>
              <a:t>have?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9756" y="1624741"/>
            <a:ext cx="6920230" cy="385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dirty="0" sz="2400" spc="25">
                <a:latin typeface="Calibri"/>
                <a:cs typeface="Calibri"/>
              </a:rPr>
              <a:t>3400($&amp;)/</a:t>
            </a:r>
            <a:endParaRPr sz="24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45"/>
              </a:spcBef>
            </a:pPr>
            <a:r>
              <a:rPr dirty="0" sz="2100" spc="15">
                <a:latin typeface="Arial"/>
                <a:cs typeface="Arial"/>
              </a:rPr>
              <a:t>–</a:t>
            </a:r>
            <a:r>
              <a:rPr dirty="0" sz="2100" spc="225">
                <a:latin typeface="Arial"/>
                <a:cs typeface="Arial"/>
              </a:rPr>
              <a:t> </a:t>
            </a:r>
            <a:r>
              <a:rPr dirty="0" sz="2100" spc="-20">
                <a:latin typeface="Calibri"/>
                <a:cs typeface="Calibri"/>
              </a:rPr>
              <a:t>56789:;56987:</a:t>
            </a:r>
            <a:endParaRPr sz="2100">
              <a:latin typeface="Calibri"/>
              <a:cs typeface="Calibri"/>
            </a:endParaRPr>
          </a:p>
          <a:p>
            <a:pPr marL="418465">
              <a:lnSpc>
                <a:spcPts val="2285"/>
              </a:lnSpc>
              <a:spcBef>
                <a:spcPts val="40"/>
              </a:spcBef>
            </a:pPr>
            <a:r>
              <a:rPr dirty="0" sz="2100" spc="15">
                <a:latin typeface="Arial"/>
                <a:cs typeface="Arial"/>
              </a:rPr>
              <a:t>–</a:t>
            </a:r>
            <a:r>
              <a:rPr dirty="0" sz="2100" spc="229">
                <a:latin typeface="Arial"/>
                <a:cs typeface="Arial"/>
              </a:rPr>
              <a:t> </a:t>
            </a:r>
            <a:r>
              <a:rPr dirty="0" sz="2100">
                <a:latin typeface="Calibri"/>
                <a:cs typeface="Calibri"/>
              </a:rPr>
              <a:t>&lt;$"(&amp;=)*(8</a:t>
            </a:r>
            <a:r>
              <a:rPr dirty="0" sz="2100" spc="20">
                <a:latin typeface="Calibri"/>
                <a:cs typeface="Calibri"/>
              </a:rPr>
              <a:t> </a:t>
            </a:r>
            <a:r>
              <a:rPr dirty="0" sz="2100" spc="434">
                <a:latin typeface="Calibri"/>
                <a:cs typeface="Calibri"/>
              </a:rPr>
              <a:t>=(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 spc="210">
                <a:latin typeface="Calibri"/>
                <a:cs typeface="Calibri"/>
              </a:rPr>
              <a:t>/#.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125">
                <a:latin typeface="Calibri"/>
                <a:cs typeface="Calibri"/>
              </a:rPr>
              <a:t>*#4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 spc="170">
                <a:latin typeface="Calibri"/>
                <a:cs typeface="Calibri"/>
              </a:rPr>
              <a:t>7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190">
                <a:latin typeface="Calibri"/>
                <a:cs typeface="Calibri"/>
              </a:rPr>
              <a:t>,''&gt;*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 spc="20">
                <a:latin typeface="Calibri"/>
                <a:cs typeface="Calibri"/>
              </a:rPr>
              <a:t>,)&gt;(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95">
                <a:latin typeface="Calibri"/>
                <a:cs typeface="Calibri"/>
              </a:rPr>
              <a:t>9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?+$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95">
                <a:latin typeface="Calibri"/>
                <a:cs typeface="Calibri"/>
              </a:rPr>
              <a:t>9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330">
                <a:latin typeface="Calibri"/>
                <a:cs typeface="Calibri"/>
              </a:rPr>
              <a:t>-'(*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 spc="295">
                <a:latin typeface="Calibri"/>
                <a:cs typeface="Calibri"/>
              </a:rPr>
              <a:t>.'$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295">
                <a:latin typeface="Calibri"/>
                <a:cs typeface="Calibri"/>
              </a:rPr>
              <a:t>,''&gt;</a:t>
            </a:r>
            <a:endParaRPr sz="2100">
              <a:latin typeface="Calibri"/>
              <a:cs typeface="Calibri"/>
            </a:endParaRPr>
          </a:p>
          <a:p>
            <a:pPr marL="672465">
              <a:lnSpc>
                <a:spcPts val="2280"/>
              </a:lnSpc>
            </a:pPr>
            <a:r>
              <a:rPr dirty="0" sz="2100" spc="20">
                <a:latin typeface="Calibri"/>
                <a:cs typeface="Calibri"/>
              </a:rPr>
              <a:t>,)&gt;(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 spc="170">
                <a:latin typeface="Calibri"/>
                <a:cs typeface="Calibri"/>
              </a:rPr>
              <a:t>7</a:t>
            </a:r>
            <a:endParaRPr sz="2100">
              <a:latin typeface="Calibri"/>
              <a:cs typeface="Calibri"/>
            </a:endParaRPr>
          </a:p>
          <a:p>
            <a:pPr marL="316865" indent="-304800">
              <a:lnSpc>
                <a:spcPts val="288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dirty="0" sz="2400" spc="-270">
                <a:latin typeface="Calibri"/>
                <a:cs typeface="Calibri"/>
              </a:rPr>
              <a:t>@'*)$)1)$48  </a:t>
            </a:r>
            <a:r>
              <a:rPr dirty="0" sz="2400" spc="375">
                <a:latin typeface="Calibri"/>
                <a:cs typeface="Calibri"/>
              </a:rPr>
              <a:t>#.-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70">
                <a:latin typeface="Calibri"/>
                <a:cs typeface="Calibri"/>
              </a:rPr>
              <a:t>*(,A−*)0),#&amp;)$4</a:t>
            </a:r>
            <a:endParaRPr sz="24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40"/>
              </a:spcBef>
            </a:pPr>
            <a:r>
              <a:rPr dirty="0" sz="2100" spc="15">
                <a:latin typeface="Arial"/>
                <a:cs typeface="Arial"/>
              </a:rPr>
              <a:t>– </a:t>
            </a:r>
            <a:r>
              <a:rPr dirty="0" sz="2100" spc="-60">
                <a:latin typeface="Calibri"/>
                <a:cs typeface="Calibri"/>
              </a:rPr>
              <a:t>56789:</a:t>
            </a:r>
            <a:r>
              <a:rPr dirty="0" sz="2100" spc="-60">
                <a:latin typeface="Cambria"/>
                <a:cs typeface="Cambria"/>
              </a:rPr>
              <a:t>≤</a:t>
            </a:r>
            <a:r>
              <a:rPr dirty="0" sz="2100" spc="-60">
                <a:latin typeface="Calibri"/>
                <a:cs typeface="Calibri"/>
              </a:rPr>
              <a:t>B8 </a:t>
            </a:r>
            <a:r>
              <a:rPr dirty="0" sz="2100" spc="345">
                <a:latin typeface="Calibri"/>
                <a:cs typeface="Calibri"/>
              </a:rPr>
              <a:t>#.- </a:t>
            </a:r>
            <a:r>
              <a:rPr dirty="0" sz="2100" spc="5">
                <a:latin typeface="Calibri"/>
                <a:cs typeface="Calibri"/>
              </a:rPr>
              <a:t>56789:;B </a:t>
            </a:r>
            <a:r>
              <a:rPr dirty="0" sz="2100" spc="-440">
                <a:latin typeface="Calibri"/>
                <a:cs typeface="Calibri"/>
              </a:rPr>
              <a:t>)AA           </a:t>
            </a:r>
            <a:r>
              <a:rPr dirty="0" sz="2100" spc="250">
                <a:latin typeface="Calibri"/>
                <a:cs typeface="Calibri"/>
              </a:rPr>
              <a:t>7;9</a:t>
            </a:r>
            <a:endParaRPr sz="2100">
              <a:latin typeface="Calibri"/>
              <a:cs typeface="Calibri"/>
            </a:endParaRPr>
          </a:p>
          <a:p>
            <a:pPr marL="418465">
              <a:lnSpc>
                <a:spcPts val="2285"/>
              </a:lnSpc>
              <a:spcBef>
                <a:spcPts val="40"/>
              </a:spcBef>
            </a:pPr>
            <a:r>
              <a:rPr dirty="0" sz="2100" spc="15">
                <a:latin typeface="Arial"/>
                <a:cs typeface="Arial"/>
              </a:rPr>
              <a:t>– </a:t>
            </a:r>
            <a:r>
              <a:rPr dirty="0" sz="2100" spc="60">
                <a:latin typeface="Calibri"/>
                <a:cs typeface="Calibri"/>
              </a:rPr>
              <a:t>&lt;$"(&amp;=)*( </a:t>
            </a:r>
            <a:r>
              <a:rPr dirty="0" sz="2100" spc="5">
                <a:latin typeface="Calibri"/>
                <a:cs typeface="Calibri"/>
              </a:rPr>
              <a:t>$"(&amp;( </a:t>
            </a:r>
            <a:r>
              <a:rPr dirty="0" sz="2100" spc="65">
                <a:latin typeface="Calibri"/>
                <a:cs typeface="Calibri"/>
              </a:rPr>
              <a:t>=),, </a:t>
            </a:r>
            <a:r>
              <a:rPr dirty="0" sz="2100" spc="-65">
                <a:latin typeface="Calibri"/>
                <a:cs typeface="Calibri"/>
              </a:rPr>
              <a:t>-)AA(&amp;(.$ </a:t>
            </a:r>
            <a:r>
              <a:rPr dirty="0" sz="2100" spc="15">
                <a:latin typeface="Calibri"/>
                <a:cs typeface="Calibri"/>
              </a:rPr>
              <a:t>'?C(/$* </a:t>
            </a:r>
            <a:r>
              <a:rPr dirty="0" sz="2100" spc="-120">
                <a:latin typeface="Calibri"/>
                <a:cs typeface="Calibri"/>
              </a:rPr>
              <a:t>$"#$ </a:t>
            </a:r>
            <a:r>
              <a:rPr dirty="0" sz="2100" spc="434">
                <a:latin typeface="Calibri"/>
                <a:cs typeface="Calibri"/>
              </a:rPr>
              <a:t>=( </a:t>
            </a:r>
            <a:r>
              <a:rPr dirty="0" sz="2100" spc="250">
                <a:latin typeface="Calibri"/>
                <a:cs typeface="Calibri"/>
              </a:rPr>
              <a:t>/#..'$</a:t>
            </a:r>
            <a:r>
              <a:rPr dirty="0" sz="2100" spc="-9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$(,,</a:t>
            </a:r>
            <a:endParaRPr sz="2100">
              <a:latin typeface="Calibri"/>
              <a:cs typeface="Calibri"/>
            </a:endParaRPr>
          </a:p>
          <a:p>
            <a:pPr marL="672465">
              <a:lnSpc>
                <a:spcPts val="2280"/>
              </a:lnSpc>
            </a:pPr>
            <a:r>
              <a:rPr dirty="0" sz="2100" spc="-295">
                <a:latin typeface="Calibri"/>
                <a:cs typeface="Calibri"/>
              </a:rPr>
              <a:t>#%#&amp;$</a:t>
            </a:r>
            <a:endParaRPr sz="2100">
              <a:latin typeface="Calibri"/>
              <a:cs typeface="Calibri"/>
            </a:endParaRPr>
          </a:p>
          <a:p>
            <a:pPr marL="316865" indent="-304800">
              <a:lnSpc>
                <a:spcPts val="288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dirty="0" sz="2400" spc="-60">
                <a:latin typeface="Calibri"/>
                <a:cs typeface="Calibri"/>
              </a:rPr>
              <a:t>D&amp;)#.E,(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).(F+#,)$4</a:t>
            </a:r>
            <a:endParaRPr sz="24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45"/>
              </a:spcBef>
            </a:pPr>
            <a:r>
              <a:rPr dirty="0" sz="2100" spc="15">
                <a:latin typeface="Arial"/>
                <a:cs typeface="Arial"/>
              </a:rPr>
              <a:t>– </a:t>
            </a:r>
            <a:r>
              <a:rPr dirty="0" sz="2100" spc="-105">
                <a:latin typeface="Calibri"/>
                <a:cs typeface="Calibri"/>
              </a:rPr>
              <a:t>56789:G5698H: </a:t>
            </a:r>
            <a:r>
              <a:rPr dirty="0" sz="2100" spc="434">
                <a:latin typeface="Cambria"/>
                <a:cs typeface="Cambria"/>
              </a:rPr>
              <a:t>≤</a:t>
            </a:r>
            <a:r>
              <a:rPr dirty="0" sz="2100" spc="-285">
                <a:latin typeface="Cambria"/>
                <a:cs typeface="Cambria"/>
              </a:rPr>
              <a:t> </a:t>
            </a:r>
            <a:r>
              <a:rPr dirty="0" sz="2100" spc="-105">
                <a:latin typeface="Calibri"/>
                <a:cs typeface="Calibri"/>
              </a:rPr>
              <a:t>5678H:</a:t>
            </a:r>
            <a:endParaRPr sz="2100">
              <a:latin typeface="Calibri"/>
              <a:cs typeface="Calibri"/>
            </a:endParaRPr>
          </a:p>
          <a:p>
            <a:pPr marL="418465">
              <a:lnSpc>
                <a:spcPts val="2285"/>
              </a:lnSpc>
              <a:spcBef>
                <a:spcPts val="40"/>
              </a:spcBef>
            </a:pPr>
            <a:r>
              <a:rPr dirty="0" sz="2100" spc="15">
                <a:latin typeface="Arial"/>
                <a:cs typeface="Arial"/>
              </a:rPr>
              <a:t>– </a:t>
            </a:r>
            <a:r>
              <a:rPr dirty="0" sz="2100" spc="60">
                <a:latin typeface="Calibri"/>
                <a:cs typeface="Calibri"/>
              </a:rPr>
              <a:t>&lt;$"(&amp;=)*( </a:t>
            </a:r>
            <a:r>
              <a:rPr dirty="0" sz="2100" spc="555">
                <a:latin typeface="Calibri"/>
                <a:cs typeface="Calibri"/>
              </a:rPr>
              <a:t>'.( </a:t>
            </a:r>
            <a:r>
              <a:rPr dirty="0" sz="2100" spc="210">
                <a:latin typeface="Calibri"/>
                <a:cs typeface="Calibri"/>
              </a:rPr>
              <a:t>/#. </a:t>
            </a:r>
            <a:r>
              <a:rPr dirty="0" sz="2100" spc="-125">
                <a:latin typeface="Calibri"/>
                <a:cs typeface="Calibri"/>
              </a:rPr>
              <a:t>*#4 </a:t>
            </a:r>
            <a:r>
              <a:rPr dirty="0" sz="2100" spc="170">
                <a:latin typeface="Calibri"/>
                <a:cs typeface="Calibri"/>
              </a:rPr>
              <a:t>I7 </a:t>
            </a:r>
            <a:r>
              <a:rPr dirty="0" sz="2100" spc="-180">
                <a:latin typeface="Calibri"/>
                <a:cs typeface="Calibri"/>
              </a:rPr>
              <a:t>)* </a:t>
            </a:r>
            <a:r>
              <a:rPr dirty="0" sz="2100" spc="20">
                <a:latin typeface="Calibri"/>
                <a:cs typeface="Calibri"/>
              </a:rPr>
              <a:t>,)&gt;( </a:t>
            </a:r>
            <a:r>
              <a:rPr dirty="0" sz="2100" spc="-235">
                <a:latin typeface="Calibri"/>
                <a:cs typeface="Calibri"/>
              </a:rPr>
              <a:t>98 </a:t>
            </a:r>
            <a:r>
              <a:rPr dirty="0" sz="2100" spc="95">
                <a:latin typeface="Calibri"/>
                <a:cs typeface="Calibri"/>
              </a:rPr>
              <a:t>9 </a:t>
            </a:r>
            <a:r>
              <a:rPr dirty="0" sz="2100" spc="-180">
                <a:latin typeface="Calibri"/>
                <a:cs typeface="Calibri"/>
              </a:rPr>
              <a:t>)* </a:t>
            </a:r>
            <a:r>
              <a:rPr dirty="0" sz="2100" spc="20">
                <a:latin typeface="Calibri"/>
                <a:cs typeface="Calibri"/>
              </a:rPr>
              <a:t>,)&gt;( </a:t>
            </a:r>
            <a:r>
              <a:rPr dirty="0" sz="2100" spc="-360">
                <a:latin typeface="Calibri"/>
                <a:cs typeface="Calibri"/>
              </a:rPr>
              <a:t>H8 </a:t>
            </a:r>
            <a:r>
              <a:rPr dirty="0" sz="2100" spc="-50">
                <a:latin typeface="Calibri"/>
                <a:cs typeface="Calibri"/>
              </a:rPr>
              <a:t>?+$ </a:t>
            </a:r>
            <a:r>
              <a:rPr dirty="0" sz="2100" spc="170">
                <a:latin typeface="Calibri"/>
                <a:cs typeface="Calibri"/>
              </a:rPr>
              <a:t>7</a:t>
            </a:r>
            <a:r>
              <a:rPr dirty="0" sz="2100" spc="-180">
                <a:latin typeface="Calibri"/>
                <a:cs typeface="Calibri"/>
              </a:rPr>
              <a:t> )* </a:t>
            </a:r>
            <a:r>
              <a:rPr dirty="0" sz="2100" spc="295">
                <a:latin typeface="Calibri"/>
                <a:cs typeface="Calibri"/>
              </a:rPr>
              <a:t>.'$</a:t>
            </a:r>
            <a:endParaRPr sz="2100">
              <a:latin typeface="Calibri"/>
              <a:cs typeface="Calibri"/>
            </a:endParaRPr>
          </a:p>
          <a:p>
            <a:pPr marL="672465">
              <a:lnSpc>
                <a:spcPts val="2285"/>
              </a:lnSpc>
            </a:pPr>
            <a:r>
              <a:rPr dirty="0" sz="2100" spc="20">
                <a:latin typeface="Calibri"/>
                <a:cs typeface="Calibri"/>
              </a:rPr>
              <a:t>,)&gt;( </a:t>
            </a:r>
            <a:r>
              <a:rPr dirty="0" sz="2100" spc="-175">
                <a:latin typeface="Calibri"/>
                <a:cs typeface="Calibri"/>
              </a:rPr>
              <a:t>H </a:t>
            </a:r>
            <a:r>
              <a:rPr dirty="0" sz="2100" spc="-200">
                <a:latin typeface="Calibri"/>
                <a:cs typeface="Calibri"/>
              </a:rPr>
              <a:t>#$</a:t>
            </a:r>
            <a:r>
              <a:rPr dirty="0" sz="2100" spc="-155">
                <a:latin typeface="Calibri"/>
                <a:cs typeface="Calibri"/>
              </a:rPr>
              <a:t> </a:t>
            </a:r>
            <a:r>
              <a:rPr dirty="0" sz="2100" spc="30">
                <a:latin typeface="Calibri"/>
                <a:cs typeface="Calibri"/>
              </a:rPr>
              <a:t>#,,J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466" y="6521687"/>
            <a:ext cx="17354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[Slide from Alan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Fern]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920" y="375919"/>
            <a:ext cx="25412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66" y="1237657"/>
            <a:ext cx="4716780" cy="42640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3200" spc="-5">
                <a:solidFill>
                  <a:srgbClr val="0000FF"/>
                </a:solidFill>
                <a:latin typeface="Arial"/>
                <a:cs typeface="Arial"/>
              </a:rPr>
              <a:t>Clustering: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Unsupervised</a:t>
            </a:r>
            <a:r>
              <a:rPr dirty="0" sz="24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Requires </a:t>
            </a:r>
            <a:r>
              <a:rPr dirty="0" sz="2400" spc="-5">
                <a:latin typeface="Arial"/>
                <a:cs typeface="Arial"/>
              </a:rPr>
              <a:t>data, </a:t>
            </a:r>
            <a:r>
              <a:rPr dirty="0" sz="2400">
                <a:latin typeface="Arial"/>
                <a:cs typeface="Arial"/>
              </a:rPr>
              <a:t>but no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labels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Detect patterns </a:t>
            </a:r>
            <a:r>
              <a:rPr dirty="0" sz="2400" spc="-5">
                <a:latin typeface="Arial"/>
                <a:cs typeface="Arial"/>
              </a:rPr>
              <a:t>e.g.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42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Group </a:t>
            </a:r>
            <a:r>
              <a:rPr dirty="0" sz="2000">
                <a:latin typeface="Arial"/>
                <a:cs typeface="Arial"/>
              </a:rPr>
              <a:t>emails or search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Customer </a:t>
            </a:r>
            <a:r>
              <a:rPr dirty="0" sz="2000">
                <a:latin typeface="Arial"/>
                <a:cs typeface="Arial"/>
              </a:rPr>
              <a:t>shopping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patterns</a:t>
            </a:r>
            <a:endParaRPr sz="20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Regions 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images</a:t>
            </a:r>
            <a:endParaRPr sz="2000">
              <a:latin typeface="Arial"/>
              <a:cs typeface="Arial"/>
            </a:endParaRPr>
          </a:p>
          <a:p>
            <a:pPr marL="762000" marR="5080" indent="-292100">
              <a:lnSpc>
                <a:spcPct val="101499"/>
              </a:lnSpc>
              <a:spcBef>
                <a:spcPts val="45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Useful </a:t>
            </a:r>
            <a:r>
              <a:rPr dirty="0" sz="2400">
                <a:latin typeface="Arial"/>
                <a:cs typeface="Arial"/>
              </a:rPr>
              <a:t>when don’t know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  you’re looking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But: </a:t>
            </a:r>
            <a:r>
              <a:rPr dirty="0" sz="2400">
                <a:latin typeface="Arial"/>
                <a:cs typeface="Arial"/>
              </a:rPr>
              <a:t>can get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gibberish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8527" y="1447799"/>
            <a:ext cx="3660775" cy="4879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813" y="305934"/>
            <a:ext cx="4795520" cy="6845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00" spc="60"/>
              <a:t>!"#$%&amp;</a:t>
            </a:r>
            <a:r>
              <a:rPr dirty="0" sz="4300" spc="-55"/>
              <a:t> </a:t>
            </a:r>
            <a:r>
              <a:rPr dirty="0" sz="4300" spc="110"/>
              <a:t>'(%)#*+#%,#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515885" y="1033348"/>
            <a:ext cx="1209040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-90" b="1">
                <a:latin typeface="Calibri"/>
                <a:cs typeface="Calibri"/>
              </a:rPr>
              <a:t>!"#$%&amp;'</a:t>
            </a:r>
            <a:r>
              <a:rPr dirty="0" sz="2350" spc="-85" b="1">
                <a:latin typeface="Calibri"/>
                <a:cs typeface="Calibri"/>
              </a:rPr>
              <a:t>(</a:t>
            </a:r>
            <a:r>
              <a:rPr dirty="0" sz="2350" spc="-5" b="1">
                <a:latin typeface="Calibri"/>
                <a:cs typeface="Calibri"/>
              </a:rPr>
              <a:t>$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9697" y="1516507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0"/>
                </a:moveTo>
                <a:lnTo>
                  <a:pt x="0" y="272686"/>
                </a:lnTo>
              </a:path>
            </a:pathLst>
          </a:custGeom>
          <a:ln w="22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98628" y="1516507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0"/>
                </a:moveTo>
                <a:lnTo>
                  <a:pt x="0" y="272686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62204" y="1660376"/>
            <a:ext cx="9334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140"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5075" y="1425147"/>
            <a:ext cx="357949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520315" algn="l"/>
              </a:tabLst>
            </a:pPr>
            <a:r>
              <a:rPr dirty="0" sz="2350" spc="5">
                <a:latin typeface="Cambria"/>
                <a:cs typeface="Cambria"/>
              </a:rPr>
              <a:t>minmin</a:t>
            </a:r>
            <a:r>
              <a:rPr dirty="0" sz="2350" spc="-130">
                <a:latin typeface="Cambria"/>
                <a:cs typeface="Cambria"/>
              </a:rPr>
              <a:t> </a:t>
            </a:r>
            <a:r>
              <a:rPr dirty="0" baseline="2364" sz="3525" spc="397">
                <a:latin typeface="Cambria"/>
                <a:cs typeface="Cambria"/>
              </a:rPr>
              <a:t>Σ</a:t>
            </a:r>
            <a:r>
              <a:rPr dirty="0" baseline="31045" sz="2550" spc="397">
                <a:latin typeface="Cambria"/>
                <a:cs typeface="Cambria"/>
              </a:rPr>
              <a:t>k	</a:t>
            </a:r>
            <a:r>
              <a:rPr dirty="0" sz="2350" spc="120">
                <a:latin typeface="Cambria"/>
                <a:cs typeface="Cambria"/>
              </a:rPr>
              <a:t>x </a:t>
            </a:r>
            <a:r>
              <a:rPr dirty="0" sz="2350" spc="-590">
                <a:latin typeface="Cambria"/>
                <a:cs typeface="Cambria"/>
              </a:rPr>
              <a:t>—</a:t>
            </a:r>
            <a:r>
              <a:rPr dirty="0" sz="2350" spc="-20">
                <a:latin typeface="Cambria"/>
                <a:cs typeface="Cambria"/>
              </a:rPr>
              <a:t> </a:t>
            </a:r>
            <a:r>
              <a:rPr dirty="0" sz="2350" spc="70">
                <a:latin typeface="Cambria"/>
                <a:cs typeface="Cambria"/>
              </a:rPr>
              <a:t>µ</a:t>
            </a:r>
            <a:r>
              <a:rPr dirty="0" baseline="-16339" sz="2550" spc="104">
                <a:latin typeface="Cambria"/>
                <a:cs typeface="Cambria"/>
              </a:rPr>
              <a:t>i</a:t>
            </a:r>
            <a:r>
              <a:rPr dirty="0" baseline="-16339" sz="2550" spc="637">
                <a:latin typeface="Cambria"/>
                <a:cs typeface="Cambria"/>
              </a:rPr>
              <a:t> </a:t>
            </a:r>
            <a:r>
              <a:rPr dirty="0" baseline="27777" sz="2550" spc="82">
                <a:latin typeface="Cambria"/>
                <a:cs typeface="Cambria"/>
              </a:rPr>
              <a:t>2</a:t>
            </a:r>
            <a:endParaRPr baseline="27777" sz="25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9766" y="1500058"/>
            <a:ext cx="1126490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00" spc="185">
                <a:latin typeface="Cambria"/>
                <a:cs typeface="Cambria"/>
              </a:rPr>
              <a:t>i=1</a:t>
            </a:r>
            <a:r>
              <a:rPr dirty="0" sz="1700" spc="-40">
                <a:latin typeface="Cambria"/>
                <a:cs typeface="Cambria"/>
              </a:rPr>
              <a:t> </a:t>
            </a:r>
            <a:r>
              <a:rPr dirty="0" baseline="16548" sz="3525" spc="345">
                <a:latin typeface="Cambria"/>
                <a:cs typeface="Cambria"/>
              </a:rPr>
              <a:t>Σ</a:t>
            </a:r>
            <a:r>
              <a:rPr dirty="0" baseline="1633" sz="2550" spc="345">
                <a:latin typeface="Cambria"/>
                <a:cs typeface="Cambria"/>
              </a:rPr>
              <a:t>sCC</a:t>
            </a:r>
            <a:endParaRPr baseline="1633" sz="25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7576" y="2905445"/>
            <a:ext cx="1587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85">
                <a:latin typeface="Cambria"/>
                <a:cs typeface="Cambria"/>
              </a:rPr>
              <a:t>C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8819" y="2734606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0"/>
                </a:moveTo>
                <a:lnTo>
                  <a:pt x="0" y="272686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87749" y="2734606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0"/>
                </a:moveTo>
                <a:lnTo>
                  <a:pt x="0" y="272686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49112" y="2643246"/>
            <a:ext cx="228790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85595" algn="l"/>
              </a:tabLst>
            </a:pPr>
            <a:r>
              <a:rPr dirty="0" sz="2350" spc="5">
                <a:latin typeface="Cambria"/>
                <a:cs typeface="Cambria"/>
              </a:rPr>
              <a:t>min</a:t>
            </a:r>
            <a:r>
              <a:rPr dirty="0" sz="2350" spc="-130">
                <a:latin typeface="Cambria"/>
                <a:cs typeface="Cambria"/>
              </a:rPr>
              <a:t> </a:t>
            </a:r>
            <a:r>
              <a:rPr dirty="0" sz="2350" spc="1839">
                <a:latin typeface="Cambria"/>
                <a:cs typeface="Cambria"/>
              </a:rPr>
              <a:t>Σ</a:t>
            </a:r>
            <a:r>
              <a:rPr dirty="0" sz="2350" spc="204">
                <a:latin typeface="Cambria"/>
                <a:cs typeface="Cambria"/>
              </a:rPr>
              <a:t> </a:t>
            </a:r>
            <a:r>
              <a:rPr dirty="0" sz="2350" spc="1839">
                <a:latin typeface="Cambria"/>
                <a:cs typeface="Cambria"/>
              </a:rPr>
              <a:t>Σ	</a:t>
            </a:r>
            <a:r>
              <a:rPr dirty="0" sz="2350" spc="120">
                <a:latin typeface="Cambria"/>
                <a:cs typeface="Cambria"/>
              </a:rPr>
              <a:t>x</a:t>
            </a:r>
            <a:r>
              <a:rPr dirty="0" sz="2350" spc="25">
                <a:latin typeface="Cambria"/>
                <a:cs typeface="Cambria"/>
              </a:rPr>
              <a:t> </a:t>
            </a:r>
            <a:r>
              <a:rPr dirty="0" sz="2350" spc="-590">
                <a:latin typeface="Cambria"/>
                <a:cs typeface="Cambria"/>
              </a:rPr>
              <a:t>—</a:t>
            </a:r>
            <a:r>
              <a:rPr dirty="0" sz="2350" spc="-40">
                <a:latin typeface="Cambria"/>
                <a:cs typeface="Cambria"/>
              </a:rPr>
              <a:t> </a:t>
            </a:r>
            <a:r>
              <a:rPr dirty="0" sz="2350" spc="15">
                <a:latin typeface="Cambria"/>
                <a:cs typeface="Cambria"/>
              </a:rPr>
              <a:t>µ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1399" y="2785583"/>
            <a:ext cx="1022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30">
                <a:latin typeface="Cambria"/>
                <a:cs typeface="Cambria"/>
              </a:rPr>
              <a:t>i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885" y="1687346"/>
            <a:ext cx="3084195" cy="879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5080">
              <a:lnSpc>
                <a:spcPts val="1970"/>
              </a:lnSpc>
              <a:spcBef>
                <a:spcPts val="120"/>
              </a:spcBef>
              <a:tabLst>
                <a:tab pos="502284" algn="l"/>
              </a:tabLst>
            </a:pPr>
            <a:r>
              <a:rPr dirty="0" sz="1700" spc="185">
                <a:latin typeface="Cambria"/>
                <a:cs typeface="Cambria"/>
              </a:rPr>
              <a:t>µ</a:t>
            </a:r>
            <a:r>
              <a:rPr dirty="0" sz="1700" spc="185">
                <a:latin typeface="Cambria"/>
                <a:cs typeface="Cambria"/>
              </a:rPr>
              <a:t>	</a:t>
            </a:r>
            <a:r>
              <a:rPr dirty="0" sz="1700" spc="85">
                <a:latin typeface="Cambria"/>
                <a:cs typeface="Cambria"/>
              </a:rPr>
              <a:t>C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ts val="2715"/>
              </a:lnSpc>
              <a:tabLst>
                <a:tab pos="462915" algn="l"/>
              </a:tabLst>
            </a:pPr>
            <a:r>
              <a:rPr dirty="0" sz="2350" spc="235">
                <a:latin typeface="Calibri"/>
                <a:cs typeface="Calibri"/>
              </a:rPr>
              <a:t>-.	</a:t>
            </a:r>
            <a:r>
              <a:rPr dirty="0" sz="2350" spc="-220">
                <a:latin typeface="Calibri"/>
                <a:cs typeface="Calibri"/>
              </a:rPr>
              <a:t>/01 </a:t>
            </a:r>
            <a:r>
              <a:rPr dirty="0" sz="2350" spc="-265">
                <a:latin typeface="Cambria"/>
                <a:cs typeface="Cambria"/>
              </a:rPr>
              <a:t>µ</a:t>
            </a:r>
            <a:r>
              <a:rPr dirty="0" sz="2350" spc="-265">
                <a:latin typeface="Calibri"/>
                <a:cs typeface="Calibri"/>
              </a:rPr>
              <a:t>2 </a:t>
            </a:r>
            <a:r>
              <a:rPr dirty="0" sz="2350" spc="-65">
                <a:latin typeface="Calibri"/>
                <a:cs typeface="Calibri"/>
              </a:rPr>
              <a:t>(340"05#</a:t>
            </a:r>
            <a:r>
              <a:rPr dirty="0" sz="2350" spc="-125">
                <a:latin typeface="Calibri"/>
                <a:cs typeface="Calibri"/>
              </a:rPr>
              <a:t> </a:t>
            </a:r>
            <a:r>
              <a:rPr dirty="0" sz="2350" spc="70" i="1">
                <a:latin typeface="Calibri"/>
                <a:cs typeface="Calibri"/>
              </a:rPr>
              <a:t>!"</a:t>
            </a:r>
            <a:endParaRPr sz="2350">
              <a:latin typeface="Calibri"/>
              <a:cs typeface="Calibri"/>
            </a:endParaRPr>
          </a:p>
          <a:p>
            <a:pPr marL="2024380">
              <a:lnSpc>
                <a:spcPts val="2005"/>
              </a:lnSpc>
            </a:pPr>
            <a:r>
              <a:rPr dirty="0" sz="1700" spc="150">
                <a:latin typeface="Cambria"/>
                <a:cs typeface="Cambria"/>
              </a:rPr>
              <a:t>k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6847" y="3106204"/>
            <a:ext cx="98298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700" spc="185">
                <a:latin typeface="Cambria"/>
                <a:cs typeface="Cambria"/>
              </a:rPr>
              <a:t>i=1</a:t>
            </a:r>
            <a:r>
              <a:rPr dirty="0" sz="1700" spc="75">
                <a:latin typeface="Cambria"/>
                <a:cs typeface="Cambria"/>
              </a:rPr>
              <a:t> </a:t>
            </a:r>
            <a:r>
              <a:rPr dirty="0" sz="1700" spc="165">
                <a:latin typeface="Cambria"/>
                <a:cs typeface="Cambria"/>
              </a:rPr>
              <a:t>sCC</a:t>
            </a:r>
            <a:r>
              <a:rPr dirty="0" baseline="-13888" sz="2100" spc="247">
                <a:latin typeface="Cambria"/>
                <a:cs typeface="Cambria"/>
              </a:rPr>
              <a:t>i</a:t>
            </a:r>
            <a:endParaRPr baseline="-13888" sz="2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2462" y="2905445"/>
            <a:ext cx="1365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20">
                <a:latin typeface="Cambria"/>
                <a:cs typeface="Cambria"/>
              </a:rPr>
              <a:t>c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27024" y="2690407"/>
            <a:ext cx="0" cy="361950"/>
          </a:xfrm>
          <a:custGeom>
            <a:avLst/>
            <a:gdLst/>
            <a:ahLst/>
            <a:cxnLst/>
            <a:rect l="l" t="t" r="r" b="b"/>
            <a:pathLst>
              <a:path w="0" h="361950">
                <a:moveTo>
                  <a:pt x="0" y="0"/>
                </a:moveTo>
                <a:lnTo>
                  <a:pt x="0" y="361833"/>
                </a:lnTo>
              </a:path>
            </a:pathLst>
          </a:custGeom>
          <a:ln w="224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39747" y="2690407"/>
            <a:ext cx="0" cy="361950"/>
          </a:xfrm>
          <a:custGeom>
            <a:avLst/>
            <a:gdLst/>
            <a:ahLst/>
            <a:cxnLst/>
            <a:rect l="l" t="t" r="r" b="b"/>
            <a:pathLst>
              <a:path w="0" h="361950">
                <a:moveTo>
                  <a:pt x="0" y="0"/>
                </a:moveTo>
                <a:lnTo>
                  <a:pt x="0" y="361833"/>
                </a:lnTo>
              </a:path>
            </a:pathLst>
          </a:custGeom>
          <a:ln w="224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031005" y="2785583"/>
            <a:ext cx="1022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30">
                <a:latin typeface="Cambria"/>
                <a:cs typeface="Cambria"/>
              </a:rPr>
              <a:t>i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7957" y="2643246"/>
            <a:ext cx="242125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927860" algn="l"/>
              </a:tabLst>
            </a:pPr>
            <a:r>
              <a:rPr dirty="0" baseline="27777" sz="2550" spc="82">
                <a:latin typeface="Cambria"/>
                <a:cs typeface="Cambria"/>
              </a:rPr>
              <a:t>2 </a:t>
            </a:r>
            <a:r>
              <a:rPr dirty="0" sz="2350" spc="459">
                <a:latin typeface="Cambria"/>
                <a:cs typeface="Cambria"/>
              </a:rPr>
              <a:t>= </a:t>
            </a:r>
            <a:r>
              <a:rPr dirty="0" sz="2350">
                <a:latin typeface="Cambria"/>
                <a:cs typeface="Cambria"/>
              </a:rPr>
              <a:t>min</a:t>
            </a:r>
            <a:r>
              <a:rPr dirty="0" sz="2350" spc="-130">
                <a:latin typeface="Cambria"/>
                <a:cs typeface="Cambria"/>
              </a:rPr>
              <a:t> </a:t>
            </a:r>
            <a:r>
              <a:rPr dirty="0" sz="2350" spc="1839">
                <a:latin typeface="Cambria"/>
                <a:cs typeface="Cambria"/>
              </a:rPr>
              <a:t>Σ</a:t>
            </a:r>
            <a:r>
              <a:rPr dirty="0" sz="2350" spc="235">
                <a:latin typeface="Cambria"/>
                <a:cs typeface="Cambria"/>
              </a:rPr>
              <a:t> </a:t>
            </a:r>
            <a:r>
              <a:rPr dirty="0" sz="2350" spc="120">
                <a:latin typeface="Cambria"/>
                <a:cs typeface="Cambria"/>
              </a:rPr>
              <a:t>x	</a:t>
            </a:r>
            <a:r>
              <a:rPr dirty="0" sz="2350" spc="-590">
                <a:latin typeface="Cambria"/>
                <a:cs typeface="Cambria"/>
              </a:rPr>
              <a:t>—</a:t>
            </a:r>
            <a:r>
              <a:rPr dirty="0" sz="2350" spc="-60">
                <a:latin typeface="Cambria"/>
                <a:cs typeface="Cambria"/>
              </a:rPr>
              <a:t> </a:t>
            </a:r>
            <a:r>
              <a:rPr dirty="0" sz="2350" spc="15">
                <a:latin typeface="Cambria"/>
                <a:cs typeface="Cambria"/>
              </a:rPr>
              <a:t>µ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2729" y="2785583"/>
            <a:ext cx="2736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700" spc="215">
                <a:latin typeface="Cambria"/>
                <a:cs typeface="Cambria"/>
              </a:rPr>
              <a:t>s</a:t>
            </a:r>
            <a:r>
              <a:rPr dirty="0" baseline="-13888" sz="2100" spc="322">
                <a:latin typeface="Cambria"/>
                <a:cs typeface="Cambria"/>
              </a:rPr>
              <a:t>i</a:t>
            </a:r>
            <a:endParaRPr baseline="-13888" sz="2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61564" y="2525632"/>
            <a:ext cx="15240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5">
                <a:latin typeface="Cambria"/>
                <a:cs typeface="Cambria"/>
              </a:rPr>
              <a:t>2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6870" y="2278423"/>
            <a:ext cx="1676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70">
                <a:latin typeface="Cambria"/>
                <a:cs typeface="Cambria"/>
              </a:rPr>
              <a:t>n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38356" y="3106212"/>
            <a:ext cx="1022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30">
                <a:latin typeface="Cambria"/>
                <a:cs typeface="Cambria"/>
              </a:rPr>
              <a:t>i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5885" y="3355678"/>
            <a:ext cx="255460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2915" algn="l"/>
              </a:tabLst>
            </a:pPr>
            <a:r>
              <a:rPr dirty="0" sz="2350">
                <a:latin typeface="Calibri"/>
                <a:cs typeface="Calibri"/>
              </a:rPr>
              <a:t>6.	</a:t>
            </a:r>
            <a:r>
              <a:rPr dirty="0" sz="2350" spc="-220">
                <a:latin typeface="Calibri"/>
                <a:cs typeface="Calibri"/>
              </a:rPr>
              <a:t>/01 </a:t>
            </a:r>
            <a:r>
              <a:rPr dirty="0" sz="2350" spc="-65" i="1">
                <a:latin typeface="Calibri"/>
                <a:cs typeface="Calibri"/>
              </a:rPr>
              <a:t>!# </a:t>
            </a:r>
            <a:r>
              <a:rPr dirty="0" sz="2350" spc="-65">
                <a:latin typeface="Calibri"/>
                <a:cs typeface="Calibri"/>
              </a:rPr>
              <a:t>(340"05#</a:t>
            </a:r>
            <a:r>
              <a:rPr dirty="0" sz="2350" spc="-95">
                <a:latin typeface="Calibri"/>
                <a:cs typeface="Calibri"/>
              </a:rPr>
              <a:t> </a:t>
            </a:r>
            <a:r>
              <a:rPr dirty="0" sz="2350" spc="65">
                <a:latin typeface="Cambria"/>
                <a:cs typeface="Cambria"/>
              </a:rPr>
              <a:t>µ: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9088" y="4008177"/>
            <a:ext cx="1670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85">
                <a:latin typeface="Cambria"/>
                <a:cs typeface="Cambria"/>
              </a:rPr>
              <a:t>µ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29249" y="3837338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0"/>
                </a:moveTo>
                <a:lnTo>
                  <a:pt x="0" y="272686"/>
                </a:lnTo>
              </a:path>
            </a:pathLst>
          </a:custGeom>
          <a:ln w="224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48930" y="3837338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0"/>
                </a:moveTo>
                <a:lnTo>
                  <a:pt x="0" y="272686"/>
                </a:lnTo>
              </a:path>
            </a:pathLst>
          </a:custGeom>
          <a:ln w="22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12505" y="3981208"/>
            <a:ext cx="9334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140"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4774" y="3745979"/>
            <a:ext cx="3079750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021205" algn="l"/>
              </a:tabLst>
            </a:pPr>
            <a:r>
              <a:rPr dirty="0" sz="2350" spc="5">
                <a:latin typeface="Cambria"/>
                <a:cs typeface="Cambria"/>
              </a:rPr>
              <a:t>min</a:t>
            </a:r>
            <a:r>
              <a:rPr dirty="0" sz="2350" spc="-130">
                <a:latin typeface="Cambria"/>
                <a:cs typeface="Cambria"/>
              </a:rPr>
              <a:t> </a:t>
            </a:r>
            <a:r>
              <a:rPr dirty="0" baseline="2364" sz="3525" spc="397">
                <a:latin typeface="Cambria"/>
                <a:cs typeface="Cambria"/>
              </a:rPr>
              <a:t>Σ</a:t>
            </a:r>
            <a:r>
              <a:rPr dirty="0" baseline="31045" sz="2550" spc="397">
                <a:latin typeface="Cambria"/>
                <a:cs typeface="Cambria"/>
              </a:rPr>
              <a:t>k	</a:t>
            </a:r>
            <a:r>
              <a:rPr dirty="0" sz="2350" spc="120">
                <a:latin typeface="Cambria"/>
                <a:cs typeface="Cambria"/>
              </a:rPr>
              <a:t>x </a:t>
            </a:r>
            <a:r>
              <a:rPr dirty="0" sz="2350" spc="-590">
                <a:latin typeface="Cambria"/>
                <a:cs typeface="Cambria"/>
              </a:rPr>
              <a:t>—</a:t>
            </a:r>
            <a:r>
              <a:rPr dirty="0" sz="2350" spc="-25">
                <a:latin typeface="Cambria"/>
                <a:cs typeface="Cambria"/>
              </a:rPr>
              <a:t> </a:t>
            </a:r>
            <a:r>
              <a:rPr dirty="0" sz="2350" spc="70">
                <a:latin typeface="Cambria"/>
                <a:cs typeface="Cambria"/>
              </a:rPr>
              <a:t>µ</a:t>
            </a:r>
            <a:r>
              <a:rPr dirty="0" baseline="-16339" sz="2550" spc="104">
                <a:latin typeface="Cambria"/>
                <a:cs typeface="Cambria"/>
              </a:rPr>
              <a:t>i</a:t>
            </a:r>
            <a:r>
              <a:rPr dirty="0" baseline="-16339" sz="2550" spc="637">
                <a:latin typeface="Cambria"/>
                <a:cs typeface="Cambria"/>
              </a:rPr>
              <a:t> </a:t>
            </a:r>
            <a:r>
              <a:rPr dirty="0" baseline="27777" sz="2550" spc="82">
                <a:latin typeface="Cambria"/>
                <a:cs typeface="Cambria"/>
              </a:rPr>
              <a:t>2</a:t>
            </a:r>
            <a:endParaRPr baseline="27777" sz="25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49318" y="3820890"/>
            <a:ext cx="111442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00" spc="185">
                <a:latin typeface="Cambria"/>
                <a:cs typeface="Cambria"/>
              </a:rPr>
              <a:t>i=1</a:t>
            </a:r>
            <a:r>
              <a:rPr dirty="0" sz="1700" spc="-40">
                <a:latin typeface="Cambria"/>
                <a:cs typeface="Cambria"/>
              </a:rPr>
              <a:t> </a:t>
            </a:r>
            <a:r>
              <a:rPr dirty="0" baseline="16548" sz="3525" spc="345">
                <a:latin typeface="Cambria"/>
                <a:cs typeface="Cambria"/>
              </a:rPr>
              <a:t>Σ</a:t>
            </a:r>
            <a:r>
              <a:rPr dirty="0" baseline="1633" sz="2550" spc="345">
                <a:latin typeface="Cambria"/>
                <a:cs typeface="Cambria"/>
              </a:rPr>
              <a:t>sCC</a:t>
            </a:r>
            <a:endParaRPr baseline="1633" sz="25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0393" y="4314575"/>
            <a:ext cx="5639435" cy="3251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318770" algn="l"/>
              </a:tabLst>
            </a:pPr>
            <a:r>
              <a:rPr dirty="0" sz="1950" spc="5">
                <a:latin typeface="Arial"/>
                <a:cs typeface="Arial"/>
              </a:rPr>
              <a:t>–	</a:t>
            </a:r>
            <a:r>
              <a:rPr dirty="0" sz="1950" spc="-100">
                <a:latin typeface="Calibri"/>
                <a:cs typeface="Calibri"/>
              </a:rPr>
              <a:t>7$8# </a:t>
            </a:r>
            <a:r>
              <a:rPr dirty="0" sz="1950" spc="-250">
                <a:latin typeface="Calibri"/>
                <a:cs typeface="Calibri"/>
              </a:rPr>
              <a:t>3$*40$9 </a:t>
            </a:r>
            <a:r>
              <a:rPr dirty="0" sz="1950" spc="-75">
                <a:latin typeface="Calibri"/>
                <a:cs typeface="Calibri"/>
              </a:rPr>
              <a:t>:#*0)$40)# </a:t>
            </a:r>
            <a:r>
              <a:rPr dirty="0" sz="1950" spc="260">
                <a:latin typeface="Calibri"/>
                <a:cs typeface="Calibri"/>
              </a:rPr>
              <a:t>(; </a:t>
            </a:r>
            <a:r>
              <a:rPr dirty="0" sz="1950" spc="65">
                <a:latin typeface="Cambria"/>
                <a:cs typeface="Cambria"/>
              </a:rPr>
              <a:t>µ</a:t>
            </a:r>
            <a:r>
              <a:rPr dirty="0" baseline="-15873" sz="2100" spc="97">
                <a:latin typeface="Cambria"/>
                <a:cs typeface="Cambria"/>
              </a:rPr>
              <a:t>i </a:t>
            </a:r>
            <a:r>
              <a:rPr dirty="0" sz="1950" spc="30">
                <a:latin typeface="Calibri"/>
                <a:cs typeface="Calibri"/>
              </a:rPr>
              <a:t>$%: </a:t>
            </a:r>
            <a:r>
              <a:rPr dirty="0" sz="1950" spc="-305">
                <a:latin typeface="Calibri"/>
                <a:cs typeface="Calibri"/>
              </a:rPr>
              <a:t>&amp;#4 </a:t>
            </a:r>
            <a:r>
              <a:rPr dirty="0" sz="1950" spc="50">
                <a:latin typeface="Calibri"/>
                <a:cs typeface="Calibri"/>
              </a:rPr>
              <a:t>4( </a:t>
            </a:r>
            <a:r>
              <a:rPr dirty="0" sz="1950" spc="-135">
                <a:latin typeface="Calibri"/>
                <a:cs typeface="Calibri"/>
              </a:rPr>
              <a:t>5#*(2 </a:t>
            </a:r>
            <a:r>
              <a:rPr dirty="0" sz="1950" spc="210">
                <a:latin typeface="Calibri"/>
                <a:cs typeface="Calibri"/>
              </a:rPr>
              <a:t>&lt;#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60">
                <a:latin typeface="Calibri"/>
                <a:cs typeface="Calibri"/>
              </a:rPr>
              <a:t>=$)#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130" y="2087350"/>
            <a:ext cx="2569845" cy="478790"/>
          </a:xfrm>
          <a:custGeom>
            <a:avLst/>
            <a:gdLst/>
            <a:ahLst/>
            <a:cxnLst/>
            <a:rect l="l" t="t" r="r" b="b"/>
            <a:pathLst>
              <a:path w="2569845" h="478789">
                <a:moveTo>
                  <a:pt x="2568972" y="0"/>
                </a:moveTo>
                <a:lnTo>
                  <a:pt x="5996" y="0"/>
                </a:lnTo>
                <a:lnTo>
                  <a:pt x="0" y="5243"/>
                </a:lnTo>
                <a:lnTo>
                  <a:pt x="0" y="473455"/>
                </a:lnTo>
                <a:lnTo>
                  <a:pt x="5996" y="478699"/>
                </a:lnTo>
                <a:lnTo>
                  <a:pt x="2568972" y="478699"/>
                </a:lnTo>
                <a:lnTo>
                  <a:pt x="2569721" y="478044"/>
                </a:lnTo>
                <a:lnTo>
                  <a:pt x="2569721" y="465964"/>
                </a:lnTo>
                <a:lnTo>
                  <a:pt x="25492" y="465964"/>
                </a:lnTo>
                <a:lnTo>
                  <a:pt x="12746" y="453978"/>
                </a:lnTo>
                <a:lnTo>
                  <a:pt x="25492" y="453978"/>
                </a:lnTo>
                <a:lnTo>
                  <a:pt x="25492" y="24721"/>
                </a:lnTo>
                <a:lnTo>
                  <a:pt x="12746" y="24721"/>
                </a:lnTo>
                <a:lnTo>
                  <a:pt x="25492" y="11986"/>
                </a:lnTo>
                <a:lnTo>
                  <a:pt x="2569721" y="11986"/>
                </a:lnTo>
                <a:lnTo>
                  <a:pt x="2569721" y="655"/>
                </a:lnTo>
                <a:lnTo>
                  <a:pt x="2568972" y="0"/>
                </a:lnTo>
                <a:close/>
              </a:path>
              <a:path w="2569845" h="478789">
                <a:moveTo>
                  <a:pt x="25492" y="453978"/>
                </a:moveTo>
                <a:lnTo>
                  <a:pt x="12746" y="453978"/>
                </a:lnTo>
                <a:lnTo>
                  <a:pt x="25492" y="465964"/>
                </a:lnTo>
                <a:lnTo>
                  <a:pt x="25492" y="453978"/>
                </a:lnTo>
                <a:close/>
              </a:path>
              <a:path w="2569845" h="478789">
                <a:moveTo>
                  <a:pt x="2549476" y="453978"/>
                </a:moveTo>
                <a:lnTo>
                  <a:pt x="25492" y="453978"/>
                </a:lnTo>
                <a:lnTo>
                  <a:pt x="25492" y="465964"/>
                </a:lnTo>
                <a:lnTo>
                  <a:pt x="2549476" y="465964"/>
                </a:lnTo>
                <a:lnTo>
                  <a:pt x="2549476" y="453978"/>
                </a:lnTo>
                <a:close/>
              </a:path>
              <a:path w="2569845" h="478789">
                <a:moveTo>
                  <a:pt x="2549476" y="11986"/>
                </a:moveTo>
                <a:lnTo>
                  <a:pt x="2549476" y="465964"/>
                </a:lnTo>
                <a:lnTo>
                  <a:pt x="2562225" y="453978"/>
                </a:lnTo>
                <a:lnTo>
                  <a:pt x="2569721" y="453978"/>
                </a:lnTo>
                <a:lnTo>
                  <a:pt x="2569721" y="24721"/>
                </a:lnTo>
                <a:lnTo>
                  <a:pt x="2562225" y="24721"/>
                </a:lnTo>
                <a:lnTo>
                  <a:pt x="2549476" y="11986"/>
                </a:lnTo>
                <a:close/>
              </a:path>
              <a:path w="2569845" h="478789">
                <a:moveTo>
                  <a:pt x="2569721" y="453978"/>
                </a:moveTo>
                <a:lnTo>
                  <a:pt x="2562225" y="453978"/>
                </a:lnTo>
                <a:lnTo>
                  <a:pt x="2549476" y="465964"/>
                </a:lnTo>
                <a:lnTo>
                  <a:pt x="2569721" y="465964"/>
                </a:lnTo>
                <a:lnTo>
                  <a:pt x="2569721" y="453978"/>
                </a:lnTo>
                <a:close/>
              </a:path>
              <a:path w="2569845" h="478789">
                <a:moveTo>
                  <a:pt x="25492" y="11986"/>
                </a:moveTo>
                <a:lnTo>
                  <a:pt x="12746" y="24721"/>
                </a:lnTo>
                <a:lnTo>
                  <a:pt x="25492" y="24721"/>
                </a:lnTo>
                <a:lnTo>
                  <a:pt x="25492" y="11986"/>
                </a:lnTo>
                <a:close/>
              </a:path>
              <a:path w="2569845" h="478789">
                <a:moveTo>
                  <a:pt x="2549476" y="11986"/>
                </a:moveTo>
                <a:lnTo>
                  <a:pt x="25492" y="11986"/>
                </a:lnTo>
                <a:lnTo>
                  <a:pt x="25492" y="24721"/>
                </a:lnTo>
                <a:lnTo>
                  <a:pt x="2549476" y="24721"/>
                </a:lnTo>
                <a:lnTo>
                  <a:pt x="2549476" y="11986"/>
                </a:lnTo>
                <a:close/>
              </a:path>
              <a:path w="2569845" h="478789">
                <a:moveTo>
                  <a:pt x="2569721" y="11986"/>
                </a:moveTo>
                <a:lnTo>
                  <a:pt x="2549476" y="11986"/>
                </a:lnTo>
                <a:lnTo>
                  <a:pt x="2562225" y="24721"/>
                </a:lnTo>
                <a:lnTo>
                  <a:pt x="2569721" y="24721"/>
                </a:lnTo>
                <a:lnTo>
                  <a:pt x="2569721" y="11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507157" y="2112107"/>
            <a:ext cx="2143760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30" b="1" i="1">
                <a:latin typeface="Calibri"/>
                <a:cs typeface="Calibri"/>
              </a:rPr>
              <a:t>!"#$ </a:t>
            </a:r>
            <a:r>
              <a:rPr dirty="0" sz="2350" spc="-520" b="1" i="1">
                <a:latin typeface="Calibri"/>
                <a:cs typeface="Calibri"/>
              </a:rPr>
              <a:t>% </a:t>
            </a:r>
            <a:r>
              <a:rPr dirty="0" sz="2350" spc="-110" b="1" i="1">
                <a:latin typeface="Calibri"/>
                <a:cs typeface="Calibri"/>
              </a:rPr>
              <a:t>&amp;'</a:t>
            </a:r>
            <a:r>
              <a:rPr dirty="0" sz="2350" spc="-80" b="1" i="1">
                <a:latin typeface="Calibri"/>
                <a:cs typeface="Calibri"/>
              </a:rPr>
              <a:t> </a:t>
            </a:r>
            <a:r>
              <a:rPr dirty="0" sz="2350" spc="330" b="1" i="1">
                <a:latin typeface="Calibri"/>
                <a:cs typeface="Calibri"/>
              </a:rPr>
              <a:t>()#*+,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9204" y="5030003"/>
            <a:ext cx="895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10"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1982" y="4911639"/>
            <a:ext cx="500380" cy="3251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00355" algn="l"/>
              </a:tabLst>
            </a:pPr>
            <a:r>
              <a:rPr dirty="0" sz="1950" spc="15">
                <a:latin typeface="Cambria"/>
                <a:cs typeface="Cambria"/>
              </a:rPr>
              <a:t>µ</a:t>
            </a:r>
            <a:r>
              <a:rPr dirty="0" sz="1950" spc="15">
                <a:latin typeface="Cambria"/>
                <a:cs typeface="Cambria"/>
              </a:rPr>
              <a:t>	</a:t>
            </a:r>
            <a:r>
              <a:rPr dirty="0" sz="1950" spc="385">
                <a:latin typeface="Cambria"/>
                <a:cs typeface="Cambria"/>
              </a:rPr>
              <a:t>=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4097" y="4722845"/>
            <a:ext cx="163830" cy="3251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950" spc="5">
                <a:latin typeface="Cambria"/>
                <a:cs typeface="Cambria"/>
              </a:rPr>
              <a:t>1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20965" y="5078679"/>
            <a:ext cx="449580" cy="3251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950" spc="50">
                <a:latin typeface="Cambria"/>
                <a:cs typeface="Cambria"/>
              </a:rPr>
              <a:t>|C</a:t>
            </a:r>
            <a:r>
              <a:rPr dirty="0" baseline="-15873" sz="2100" spc="75">
                <a:latin typeface="Cambria"/>
                <a:cs typeface="Cambria"/>
              </a:rPr>
              <a:t>i</a:t>
            </a:r>
            <a:r>
              <a:rPr dirty="0" sz="1950" spc="50">
                <a:latin typeface="Cambria"/>
                <a:cs typeface="Cambria"/>
              </a:rPr>
              <a:t>|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59072" y="5102635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 h="0">
                <a:moveTo>
                  <a:pt x="0" y="0"/>
                </a:moveTo>
                <a:lnTo>
                  <a:pt x="374173" y="0"/>
                </a:lnTo>
              </a:path>
            </a:pathLst>
          </a:custGeom>
          <a:ln w="164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636386" y="4793169"/>
            <a:ext cx="652780" cy="74866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045"/>
              </a:spcBef>
            </a:pPr>
            <a:r>
              <a:rPr dirty="0" sz="1950" spc="1535">
                <a:latin typeface="Cambria"/>
                <a:cs typeface="Cambria"/>
              </a:rPr>
              <a:t>Σ</a:t>
            </a:r>
            <a:r>
              <a:rPr dirty="0" sz="1950" spc="110">
                <a:latin typeface="Cambria"/>
                <a:cs typeface="Cambria"/>
              </a:rPr>
              <a:t> </a:t>
            </a:r>
            <a:r>
              <a:rPr dirty="0" sz="1950" spc="100">
                <a:latin typeface="Cambria"/>
                <a:cs typeface="Cambria"/>
              </a:rPr>
              <a:t>x</a:t>
            </a:r>
            <a:endParaRPr sz="195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dirty="0" sz="1400" spc="145">
                <a:latin typeface="Cambria"/>
                <a:cs typeface="Cambria"/>
              </a:rPr>
              <a:t>sCC</a:t>
            </a:r>
            <a:r>
              <a:rPr dirty="0" baseline="-14492" sz="1725" spc="217">
                <a:latin typeface="Cambria"/>
                <a:cs typeface="Cambria"/>
              </a:rPr>
              <a:t>i</a:t>
            </a:r>
            <a:endParaRPr baseline="-14492" sz="1725">
              <a:latin typeface="Cambria"/>
              <a:cs typeface="Cambri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00422" y="4929582"/>
            <a:ext cx="2574290" cy="478790"/>
          </a:xfrm>
          <a:custGeom>
            <a:avLst/>
            <a:gdLst/>
            <a:ahLst/>
            <a:cxnLst/>
            <a:rect l="l" t="t" r="r" b="b"/>
            <a:pathLst>
              <a:path w="2574290" h="478789">
                <a:moveTo>
                  <a:pt x="2568975" y="0"/>
                </a:moveTo>
                <a:lnTo>
                  <a:pt x="5248" y="0"/>
                </a:lnTo>
                <a:lnTo>
                  <a:pt x="0" y="5243"/>
                </a:lnTo>
                <a:lnTo>
                  <a:pt x="0" y="473456"/>
                </a:lnTo>
                <a:lnTo>
                  <a:pt x="5248" y="478699"/>
                </a:lnTo>
                <a:lnTo>
                  <a:pt x="2568975" y="478699"/>
                </a:lnTo>
                <a:lnTo>
                  <a:pt x="2574222" y="473456"/>
                </a:lnTo>
                <a:lnTo>
                  <a:pt x="2574222" y="465964"/>
                </a:lnTo>
                <a:lnTo>
                  <a:pt x="24744" y="465964"/>
                </a:lnTo>
                <a:lnTo>
                  <a:pt x="11998" y="453978"/>
                </a:lnTo>
                <a:lnTo>
                  <a:pt x="24744" y="453978"/>
                </a:lnTo>
                <a:lnTo>
                  <a:pt x="24744" y="24721"/>
                </a:lnTo>
                <a:lnTo>
                  <a:pt x="11998" y="24721"/>
                </a:lnTo>
                <a:lnTo>
                  <a:pt x="24744" y="12735"/>
                </a:lnTo>
                <a:lnTo>
                  <a:pt x="2574222" y="12735"/>
                </a:lnTo>
                <a:lnTo>
                  <a:pt x="2574222" y="5243"/>
                </a:lnTo>
                <a:lnTo>
                  <a:pt x="2568975" y="0"/>
                </a:lnTo>
                <a:close/>
              </a:path>
              <a:path w="2574290" h="478789">
                <a:moveTo>
                  <a:pt x="24744" y="453978"/>
                </a:moveTo>
                <a:lnTo>
                  <a:pt x="11998" y="453978"/>
                </a:lnTo>
                <a:lnTo>
                  <a:pt x="24744" y="465964"/>
                </a:lnTo>
                <a:lnTo>
                  <a:pt x="24744" y="453978"/>
                </a:lnTo>
                <a:close/>
              </a:path>
              <a:path w="2574290" h="478789">
                <a:moveTo>
                  <a:pt x="2549478" y="453978"/>
                </a:moveTo>
                <a:lnTo>
                  <a:pt x="24744" y="453978"/>
                </a:lnTo>
                <a:lnTo>
                  <a:pt x="24744" y="465964"/>
                </a:lnTo>
                <a:lnTo>
                  <a:pt x="2549478" y="465964"/>
                </a:lnTo>
                <a:lnTo>
                  <a:pt x="2549478" y="453978"/>
                </a:lnTo>
                <a:close/>
              </a:path>
              <a:path w="2574290" h="478789">
                <a:moveTo>
                  <a:pt x="2549478" y="12735"/>
                </a:moveTo>
                <a:lnTo>
                  <a:pt x="2549478" y="465964"/>
                </a:lnTo>
                <a:lnTo>
                  <a:pt x="2561476" y="453978"/>
                </a:lnTo>
                <a:lnTo>
                  <a:pt x="2574222" y="453978"/>
                </a:lnTo>
                <a:lnTo>
                  <a:pt x="2574222" y="24721"/>
                </a:lnTo>
                <a:lnTo>
                  <a:pt x="2561476" y="24721"/>
                </a:lnTo>
                <a:lnTo>
                  <a:pt x="2549478" y="12735"/>
                </a:lnTo>
                <a:close/>
              </a:path>
              <a:path w="2574290" h="478789">
                <a:moveTo>
                  <a:pt x="2574222" y="453978"/>
                </a:moveTo>
                <a:lnTo>
                  <a:pt x="2561476" y="453978"/>
                </a:lnTo>
                <a:lnTo>
                  <a:pt x="2549478" y="465964"/>
                </a:lnTo>
                <a:lnTo>
                  <a:pt x="2574222" y="465964"/>
                </a:lnTo>
                <a:lnTo>
                  <a:pt x="2574222" y="453978"/>
                </a:lnTo>
                <a:close/>
              </a:path>
              <a:path w="2574290" h="478789">
                <a:moveTo>
                  <a:pt x="24744" y="12735"/>
                </a:moveTo>
                <a:lnTo>
                  <a:pt x="11998" y="24721"/>
                </a:lnTo>
                <a:lnTo>
                  <a:pt x="24744" y="24721"/>
                </a:lnTo>
                <a:lnTo>
                  <a:pt x="24744" y="12735"/>
                </a:lnTo>
                <a:close/>
              </a:path>
              <a:path w="2574290" h="478789">
                <a:moveTo>
                  <a:pt x="2549478" y="12735"/>
                </a:moveTo>
                <a:lnTo>
                  <a:pt x="24744" y="12735"/>
                </a:lnTo>
                <a:lnTo>
                  <a:pt x="24744" y="24721"/>
                </a:lnTo>
                <a:lnTo>
                  <a:pt x="2549478" y="24721"/>
                </a:lnTo>
                <a:lnTo>
                  <a:pt x="2549478" y="12735"/>
                </a:lnTo>
                <a:close/>
              </a:path>
              <a:path w="2574290" h="478789">
                <a:moveTo>
                  <a:pt x="2574222" y="12735"/>
                </a:moveTo>
                <a:lnTo>
                  <a:pt x="2549478" y="12735"/>
                </a:lnTo>
                <a:lnTo>
                  <a:pt x="2561476" y="24721"/>
                </a:lnTo>
                <a:lnTo>
                  <a:pt x="2574222" y="24721"/>
                </a:lnTo>
                <a:lnTo>
                  <a:pt x="2574222" y="12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289702" y="4954340"/>
            <a:ext cx="2143760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30" b="1" i="1">
                <a:latin typeface="Calibri"/>
                <a:cs typeface="Calibri"/>
              </a:rPr>
              <a:t>!"#$ </a:t>
            </a:r>
            <a:r>
              <a:rPr dirty="0" sz="2350" spc="475" b="1" i="1">
                <a:latin typeface="Calibri"/>
                <a:cs typeface="Calibri"/>
              </a:rPr>
              <a:t>-</a:t>
            </a:r>
            <a:r>
              <a:rPr dirty="0" sz="2350" spc="5" b="1" i="1">
                <a:latin typeface="Calibri"/>
                <a:cs typeface="Calibri"/>
              </a:rPr>
              <a:t> </a:t>
            </a:r>
            <a:r>
              <a:rPr dirty="0" sz="2350" spc="-110" b="1" i="1">
                <a:latin typeface="Calibri"/>
                <a:cs typeface="Calibri"/>
              </a:rPr>
              <a:t>&amp;' </a:t>
            </a:r>
            <a:r>
              <a:rPr dirty="0" sz="2350" spc="330" b="1" i="1">
                <a:latin typeface="Calibri"/>
                <a:cs typeface="Calibri"/>
              </a:rPr>
              <a:t>()#*+,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6637" y="5683217"/>
            <a:ext cx="8348345" cy="720725"/>
          </a:xfrm>
          <a:custGeom>
            <a:avLst/>
            <a:gdLst/>
            <a:ahLst/>
            <a:cxnLst/>
            <a:rect l="l" t="t" r="r" b="b"/>
            <a:pathLst>
              <a:path w="8348345" h="720725">
                <a:moveTo>
                  <a:pt x="8342790" y="0"/>
                </a:moveTo>
                <a:lnTo>
                  <a:pt x="5248" y="0"/>
                </a:lnTo>
                <a:lnTo>
                  <a:pt x="0" y="5243"/>
                </a:lnTo>
                <a:lnTo>
                  <a:pt x="0" y="715426"/>
                </a:lnTo>
                <a:lnTo>
                  <a:pt x="5248" y="720670"/>
                </a:lnTo>
                <a:lnTo>
                  <a:pt x="8342790" y="720670"/>
                </a:lnTo>
                <a:lnTo>
                  <a:pt x="8348038" y="715426"/>
                </a:lnTo>
                <a:lnTo>
                  <a:pt x="8348038" y="707935"/>
                </a:lnTo>
                <a:lnTo>
                  <a:pt x="24744" y="707935"/>
                </a:lnTo>
                <a:lnTo>
                  <a:pt x="11997" y="695949"/>
                </a:lnTo>
                <a:lnTo>
                  <a:pt x="24744" y="695949"/>
                </a:lnTo>
                <a:lnTo>
                  <a:pt x="24744" y="24720"/>
                </a:lnTo>
                <a:lnTo>
                  <a:pt x="11997" y="24720"/>
                </a:lnTo>
                <a:lnTo>
                  <a:pt x="24744" y="11984"/>
                </a:lnTo>
                <a:lnTo>
                  <a:pt x="8348038" y="11984"/>
                </a:lnTo>
                <a:lnTo>
                  <a:pt x="8348038" y="5243"/>
                </a:lnTo>
                <a:lnTo>
                  <a:pt x="8342790" y="0"/>
                </a:lnTo>
                <a:close/>
              </a:path>
              <a:path w="8348345" h="720725">
                <a:moveTo>
                  <a:pt x="24744" y="695949"/>
                </a:moveTo>
                <a:lnTo>
                  <a:pt x="11997" y="695949"/>
                </a:lnTo>
                <a:lnTo>
                  <a:pt x="24744" y="707935"/>
                </a:lnTo>
                <a:lnTo>
                  <a:pt x="24744" y="695949"/>
                </a:lnTo>
                <a:close/>
              </a:path>
              <a:path w="8348345" h="720725">
                <a:moveTo>
                  <a:pt x="8323293" y="695949"/>
                </a:moveTo>
                <a:lnTo>
                  <a:pt x="24744" y="695949"/>
                </a:lnTo>
                <a:lnTo>
                  <a:pt x="24744" y="707935"/>
                </a:lnTo>
                <a:lnTo>
                  <a:pt x="8323293" y="707935"/>
                </a:lnTo>
                <a:lnTo>
                  <a:pt x="8323293" y="695949"/>
                </a:lnTo>
                <a:close/>
              </a:path>
              <a:path w="8348345" h="720725">
                <a:moveTo>
                  <a:pt x="8323293" y="11984"/>
                </a:moveTo>
                <a:lnTo>
                  <a:pt x="8323293" y="707935"/>
                </a:lnTo>
                <a:lnTo>
                  <a:pt x="8335292" y="695949"/>
                </a:lnTo>
                <a:lnTo>
                  <a:pt x="8348038" y="695949"/>
                </a:lnTo>
                <a:lnTo>
                  <a:pt x="8348038" y="24720"/>
                </a:lnTo>
                <a:lnTo>
                  <a:pt x="8335292" y="24720"/>
                </a:lnTo>
                <a:lnTo>
                  <a:pt x="8323293" y="11984"/>
                </a:lnTo>
                <a:close/>
              </a:path>
              <a:path w="8348345" h="720725">
                <a:moveTo>
                  <a:pt x="8348038" y="695949"/>
                </a:moveTo>
                <a:lnTo>
                  <a:pt x="8335292" y="695949"/>
                </a:lnTo>
                <a:lnTo>
                  <a:pt x="8323293" y="707935"/>
                </a:lnTo>
                <a:lnTo>
                  <a:pt x="8348038" y="707935"/>
                </a:lnTo>
                <a:lnTo>
                  <a:pt x="8348038" y="695949"/>
                </a:lnTo>
                <a:close/>
              </a:path>
              <a:path w="8348345" h="720725">
                <a:moveTo>
                  <a:pt x="24744" y="11984"/>
                </a:moveTo>
                <a:lnTo>
                  <a:pt x="11997" y="24720"/>
                </a:lnTo>
                <a:lnTo>
                  <a:pt x="24744" y="24720"/>
                </a:lnTo>
                <a:lnTo>
                  <a:pt x="24744" y="11984"/>
                </a:lnTo>
                <a:close/>
              </a:path>
              <a:path w="8348345" h="720725">
                <a:moveTo>
                  <a:pt x="8323293" y="11984"/>
                </a:moveTo>
                <a:lnTo>
                  <a:pt x="24744" y="11984"/>
                </a:lnTo>
                <a:lnTo>
                  <a:pt x="24744" y="24720"/>
                </a:lnTo>
                <a:lnTo>
                  <a:pt x="8323293" y="24720"/>
                </a:lnTo>
                <a:lnTo>
                  <a:pt x="8323293" y="11984"/>
                </a:lnTo>
                <a:close/>
              </a:path>
              <a:path w="8348345" h="720725">
                <a:moveTo>
                  <a:pt x="8348038" y="11984"/>
                </a:moveTo>
                <a:lnTo>
                  <a:pt x="8323293" y="11984"/>
                </a:lnTo>
                <a:lnTo>
                  <a:pt x="8335292" y="24720"/>
                </a:lnTo>
                <a:lnTo>
                  <a:pt x="8348038" y="24720"/>
                </a:lnTo>
                <a:lnTo>
                  <a:pt x="8348038" y="11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65816" y="5711718"/>
            <a:ext cx="8025765" cy="10490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950" spc="30">
                <a:latin typeface="Calibri"/>
                <a:cs typeface="Calibri"/>
              </a:rPr>
              <a:t>!"#$%&amp; </a:t>
            </a:r>
            <a:r>
              <a:rPr dirty="0" sz="1950" spc="-225">
                <a:latin typeface="Calibri"/>
                <a:cs typeface="Calibri"/>
              </a:rPr>
              <a:t>4$8#&amp; </a:t>
            </a:r>
            <a:r>
              <a:rPr dirty="0" sz="1950" spc="-204">
                <a:latin typeface="Calibri"/>
                <a:cs typeface="Calibri"/>
              </a:rPr>
              <a:t>$% </a:t>
            </a:r>
            <a:r>
              <a:rPr dirty="0" sz="1950" spc="-270">
                <a:latin typeface="Calibri"/>
                <a:cs typeface="Calibri"/>
              </a:rPr>
              <a:t>$94#*%$40%+ </a:t>
            </a:r>
            <a:r>
              <a:rPr dirty="0" sz="1950" spc="-105">
                <a:latin typeface="Calibri"/>
                <a:cs typeface="Calibri"/>
              </a:rPr>
              <a:t>(340"05$40(% </a:t>
            </a:r>
            <a:r>
              <a:rPr dirty="0" sz="1950">
                <a:latin typeface="Calibri"/>
                <a:cs typeface="Calibri"/>
              </a:rPr>
              <a:t>$33*($,=2 </a:t>
            </a:r>
            <a:r>
              <a:rPr dirty="0" sz="1950" spc="90">
                <a:latin typeface="Calibri"/>
                <a:cs typeface="Calibri"/>
              </a:rPr>
              <a:t>#$,= </a:t>
            </a:r>
            <a:r>
              <a:rPr dirty="0" sz="1950" spc="-225">
                <a:latin typeface="Calibri"/>
                <a:cs typeface="Calibri"/>
              </a:rPr>
              <a:t>&amp;4#3 </a:t>
            </a:r>
            <a:r>
              <a:rPr dirty="0" sz="1950" spc="-555">
                <a:latin typeface="Calibri"/>
                <a:cs typeface="Calibri"/>
              </a:rPr>
              <a:t>0&amp;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65">
                <a:latin typeface="Calibri"/>
                <a:cs typeface="Calibri"/>
              </a:rPr>
              <a:t>+&gt;$*$%4##:</a:t>
            </a:r>
            <a:r>
              <a:rPr dirty="0" sz="1950" spc="-254">
                <a:latin typeface="Calibri"/>
                <a:cs typeface="Calibri"/>
              </a:rPr>
              <a:t> </a:t>
            </a:r>
            <a:r>
              <a:rPr dirty="0" sz="1950" spc="40">
                <a:latin typeface="Calibri"/>
                <a:cs typeface="Calibri"/>
              </a:rPr>
              <a:t>4(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950" spc="-10">
                <a:latin typeface="Calibri"/>
                <a:cs typeface="Calibri"/>
              </a:rPr>
              <a:t>:#,*#$&amp;# </a:t>
            </a:r>
            <a:r>
              <a:rPr dirty="0" sz="1950" spc="-90">
                <a:latin typeface="Calibri"/>
                <a:cs typeface="Calibri"/>
              </a:rPr>
              <a:t>4=# </a:t>
            </a:r>
            <a:r>
              <a:rPr dirty="0" sz="1950" spc="-110">
                <a:latin typeface="Calibri"/>
                <a:cs typeface="Calibri"/>
              </a:rPr>
              <a:t>(?@#,40)# </a:t>
            </a:r>
            <a:r>
              <a:rPr dirty="0" sz="1950" spc="-150">
                <a:latin typeface="Calibri"/>
                <a:cs typeface="Calibri"/>
              </a:rPr>
              <a:t>A </a:t>
            </a:r>
            <a:r>
              <a:rPr dirty="0" sz="1950" spc="-195">
                <a:latin typeface="Calibri"/>
                <a:cs typeface="Calibri"/>
              </a:rPr>
              <a:t>4=&gt;&amp; </a:t>
            </a:r>
            <a:r>
              <a:rPr dirty="0" sz="1950" spc="-65">
                <a:latin typeface="Calibri"/>
                <a:cs typeface="Calibri"/>
              </a:rPr>
              <a:t>+&gt;$*$%4##: </a:t>
            </a:r>
            <a:r>
              <a:rPr dirty="0" sz="1950" spc="50">
                <a:latin typeface="Calibri"/>
                <a:cs typeface="Calibri"/>
              </a:rPr>
              <a:t>4(</a:t>
            </a:r>
            <a:r>
              <a:rPr dirty="0" sz="1950" spc="-165">
                <a:latin typeface="Calibri"/>
                <a:cs typeface="Calibri"/>
              </a:rPr>
              <a:t> </a:t>
            </a:r>
            <a:r>
              <a:rPr dirty="0" sz="1950" spc="30">
                <a:latin typeface="Calibri"/>
                <a:cs typeface="Calibri"/>
              </a:rPr>
              <a:t>,(%)#*+#</a:t>
            </a:r>
            <a:endParaRPr sz="195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1664"/>
              </a:spcBef>
            </a:pPr>
            <a:r>
              <a:rPr dirty="0" sz="1400">
                <a:latin typeface="Arial"/>
                <a:cs typeface="Arial"/>
              </a:rPr>
              <a:t>[Slide from Alan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Fern]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43" y="284479"/>
            <a:ext cx="74974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0"/>
                </a:solidFill>
                <a:latin typeface="Arial"/>
                <a:cs typeface="Arial"/>
              </a:rPr>
              <a:t>Example: K-Means </a:t>
            </a:r>
            <a:r>
              <a:rPr dirty="0" sz="3600" spc="-5">
                <a:solidFill>
                  <a:srgbClr val="000090"/>
                </a:solidFill>
                <a:latin typeface="Arial"/>
                <a:cs typeface="Arial"/>
              </a:rPr>
              <a:t>for</a:t>
            </a:r>
            <a:r>
              <a:rPr dirty="0" sz="3600" spc="-5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000090"/>
                </a:solidFill>
                <a:latin typeface="Arial"/>
                <a:cs typeface="Arial"/>
              </a:rPr>
              <a:t>Segmentation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6058" y="1529295"/>
            <a:ext cx="3390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114" b="0" i="1">
                <a:latin typeface="Bookman Old Style"/>
                <a:cs typeface="Bookman Old Style"/>
              </a:rPr>
              <a:t>K</a:t>
            </a:r>
            <a:r>
              <a:rPr dirty="0" sz="900" spc="-25" b="0" i="1">
                <a:latin typeface="Bookman Old Style"/>
                <a:cs typeface="Bookman Old Style"/>
              </a:rPr>
              <a:t> </a:t>
            </a:r>
            <a:r>
              <a:rPr dirty="0" sz="900" spc="110">
                <a:latin typeface="Tahoma"/>
                <a:cs typeface="Tahoma"/>
              </a:rPr>
              <a:t>=2</a:t>
            </a:r>
            <a:r>
              <a:rPr dirty="0" sz="900" spc="-6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159" y="1708149"/>
            <a:ext cx="1260471" cy="168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9759" y="1708149"/>
            <a:ext cx="1260471" cy="168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49658" y="1529295"/>
            <a:ext cx="2625090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  <a:tabLst>
                <a:tab pos="2256790" algn="l"/>
              </a:tabLst>
            </a:pPr>
            <a:r>
              <a:rPr dirty="0" sz="900" spc="114" b="0" i="1">
                <a:latin typeface="Bookman Old Style"/>
                <a:cs typeface="Bookman Old Style"/>
              </a:rPr>
              <a:t>K</a:t>
            </a:r>
            <a:r>
              <a:rPr dirty="0" sz="900" spc="30" b="0" i="1">
                <a:latin typeface="Bookman Old Style"/>
                <a:cs typeface="Bookman Old Style"/>
              </a:rPr>
              <a:t> </a:t>
            </a:r>
            <a:r>
              <a:rPr dirty="0" sz="900" spc="110">
                <a:latin typeface="Tahoma"/>
                <a:cs typeface="Tahoma"/>
              </a:rPr>
              <a:t>=3	</a:t>
            </a:r>
            <a:r>
              <a:rPr dirty="0" sz="900" spc="114" b="0" i="1">
                <a:latin typeface="Bookman Old Style"/>
                <a:cs typeface="Bookman Old Style"/>
              </a:rPr>
              <a:t>K</a:t>
            </a:r>
            <a:r>
              <a:rPr dirty="0" sz="900" spc="-165" b="0" i="1">
                <a:latin typeface="Bookman Old Style"/>
                <a:cs typeface="Bookman Old Style"/>
              </a:rPr>
              <a:t> </a:t>
            </a:r>
            <a:r>
              <a:rPr dirty="0" sz="900" spc="45">
                <a:latin typeface="Tahoma"/>
                <a:cs typeface="Tahoma"/>
              </a:rPr>
              <a:t>= </a:t>
            </a:r>
            <a:r>
              <a:rPr dirty="0" sz="900" spc="-45">
                <a:latin typeface="Tahoma"/>
                <a:cs typeface="Tahoma"/>
              </a:rPr>
              <a:t>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5759" y="1708149"/>
            <a:ext cx="1260471" cy="168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06251" y="1535465"/>
            <a:ext cx="7372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Original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6959" y="1708149"/>
            <a:ext cx="1260471" cy="168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6466" y="4146231"/>
            <a:ext cx="1262521" cy="1684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79266" y="4070031"/>
            <a:ext cx="1262521" cy="1684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87618" y="3999558"/>
            <a:ext cx="1368925" cy="17916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87152" y="4005673"/>
            <a:ext cx="1350591" cy="1785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97526" y="1295399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76266" y="1328419"/>
            <a:ext cx="4845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K=2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45925" y="1295399"/>
            <a:ext cx="1068705" cy="400685"/>
          </a:xfrm>
          <a:custGeom>
            <a:avLst/>
            <a:gdLst/>
            <a:ahLst/>
            <a:cxnLst/>
            <a:rect l="l" t="t" r="r" b="b"/>
            <a:pathLst>
              <a:path w="1068704" h="400685">
                <a:moveTo>
                  <a:pt x="0" y="400109"/>
                </a:moveTo>
                <a:lnTo>
                  <a:pt x="1068447" y="400109"/>
                </a:lnTo>
                <a:lnTo>
                  <a:pt x="1068447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324666" y="1328419"/>
            <a:ext cx="901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21526" y="1219199"/>
            <a:ext cx="3962400" cy="4800600"/>
          </a:xfrm>
          <a:custGeom>
            <a:avLst/>
            <a:gdLst/>
            <a:ahLst/>
            <a:cxnLst/>
            <a:rect l="l" t="t" r="r" b="b"/>
            <a:pathLst>
              <a:path w="3962400" h="4800600">
                <a:moveTo>
                  <a:pt x="0" y="4800600"/>
                </a:moveTo>
                <a:lnTo>
                  <a:pt x="3962398" y="4800600"/>
                </a:lnTo>
                <a:lnTo>
                  <a:pt x="3962398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21526" y="1219199"/>
            <a:ext cx="3962400" cy="4800600"/>
          </a:xfrm>
          <a:custGeom>
            <a:avLst/>
            <a:gdLst/>
            <a:ahLst/>
            <a:cxnLst/>
            <a:rect l="l" t="t" r="r" b="b"/>
            <a:pathLst>
              <a:path w="3962400" h="4800600">
                <a:moveTo>
                  <a:pt x="0" y="0"/>
                </a:moveTo>
                <a:lnTo>
                  <a:pt x="3962399" y="0"/>
                </a:lnTo>
                <a:lnTo>
                  <a:pt x="3962399" y="4800599"/>
                </a:lnTo>
                <a:lnTo>
                  <a:pt x="0" y="4800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86411" y="1480819"/>
            <a:ext cx="40957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Goal of Segmentation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10"/>
              </a:spcBef>
            </a:pPr>
            <a:r>
              <a:rPr dirty="0"/>
              <a:t>to </a:t>
            </a:r>
            <a:r>
              <a:rPr dirty="0" spc="-5"/>
              <a:t>partition </a:t>
            </a:r>
            <a:r>
              <a:rPr dirty="0"/>
              <a:t>an </a:t>
            </a:r>
            <a:r>
              <a:rPr dirty="0" spc="-5"/>
              <a:t>image  into regions </a:t>
            </a:r>
            <a:r>
              <a:rPr dirty="0"/>
              <a:t>each </a:t>
            </a:r>
            <a:r>
              <a:rPr dirty="0" spc="-5"/>
              <a:t>of  </a:t>
            </a:r>
            <a:r>
              <a:rPr dirty="0"/>
              <a:t>which has</a:t>
            </a:r>
            <a:r>
              <a:rPr dirty="0" spc="-100"/>
              <a:t> </a:t>
            </a:r>
            <a:r>
              <a:rPr dirty="0" spc="-5"/>
              <a:t>reasonably  </a:t>
            </a:r>
            <a:r>
              <a:rPr dirty="0"/>
              <a:t>homogenous </a:t>
            </a:r>
            <a:r>
              <a:rPr dirty="0" spc="-5"/>
              <a:t>visual  appearance.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43" y="284479"/>
            <a:ext cx="74974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0"/>
                </a:solidFill>
                <a:latin typeface="Arial"/>
                <a:cs typeface="Arial"/>
              </a:rPr>
              <a:t>Example: K-Means </a:t>
            </a:r>
            <a:r>
              <a:rPr dirty="0" sz="3600" spc="-5">
                <a:solidFill>
                  <a:srgbClr val="000090"/>
                </a:solidFill>
                <a:latin typeface="Arial"/>
                <a:cs typeface="Arial"/>
              </a:rPr>
              <a:t>for</a:t>
            </a:r>
            <a:r>
              <a:rPr dirty="0" sz="3600" spc="-5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000090"/>
                </a:solidFill>
                <a:latin typeface="Arial"/>
                <a:cs typeface="Arial"/>
              </a:rPr>
              <a:t>Segmentation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6058" y="1529295"/>
            <a:ext cx="3390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114" b="0" i="1">
                <a:latin typeface="Bookman Old Style"/>
                <a:cs typeface="Bookman Old Style"/>
              </a:rPr>
              <a:t>K</a:t>
            </a:r>
            <a:r>
              <a:rPr dirty="0" sz="900" spc="-25" b="0" i="1">
                <a:latin typeface="Bookman Old Style"/>
                <a:cs typeface="Bookman Old Style"/>
              </a:rPr>
              <a:t> </a:t>
            </a:r>
            <a:r>
              <a:rPr dirty="0" sz="900" spc="110">
                <a:latin typeface="Tahoma"/>
                <a:cs typeface="Tahoma"/>
              </a:rPr>
              <a:t>=2</a:t>
            </a:r>
            <a:r>
              <a:rPr dirty="0" sz="900" spc="-6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159" y="1708149"/>
            <a:ext cx="1260471" cy="168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49658" y="1529295"/>
            <a:ext cx="339090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sz="900" spc="114" b="0" i="1">
                <a:latin typeface="Bookman Old Style"/>
                <a:cs typeface="Bookman Old Style"/>
              </a:rPr>
              <a:t>K</a:t>
            </a:r>
            <a:r>
              <a:rPr dirty="0" sz="900" spc="-25" b="0" i="1">
                <a:latin typeface="Bookman Old Style"/>
                <a:cs typeface="Bookman Old Style"/>
              </a:rPr>
              <a:t> </a:t>
            </a:r>
            <a:r>
              <a:rPr dirty="0" sz="900" spc="110">
                <a:latin typeface="Tahoma"/>
                <a:cs typeface="Tahoma"/>
              </a:rPr>
              <a:t>=3</a:t>
            </a:r>
            <a:r>
              <a:rPr dirty="0" sz="900" spc="-6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9759" y="1708149"/>
            <a:ext cx="1260471" cy="168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07083" y="1529295"/>
            <a:ext cx="367665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sz="900" spc="114" b="0" i="1">
                <a:latin typeface="Bookman Old Style"/>
                <a:cs typeface="Bookman Old Style"/>
              </a:rPr>
              <a:t>K</a:t>
            </a:r>
            <a:r>
              <a:rPr dirty="0" sz="900" spc="-165" b="0" i="1">
                <a:latin typeface="Bookman Old Style"/>
                <a:cs typeface="Bookman Old Style"/>
              </a:rPr>
              <a:t> </a:t>
            </a:r>
            <a:r>
              <a:rPr dirty="0" sz="900" spc="45">
                <a:latin typeface="Tahoma"/>
                <a:cs typeface="Tahoma"/>
              </a:rPr>
              <a:t>= </a:t>
            </a:r>
            <a:r>
              <a:rPr dirty="0" sz="900" spc="-45">
                <a:latin typeface="Tahoma"/>
                <a:cs typeface="Tahoma"/>
              </a:rPr>
              <a:t>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5759" y="1708149"/>
            <a:ext cx="1260471" cy="168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06251" y="1535465"/>
            <a:ext cx="7372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Original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6959" y="1708149"/>
            <a:ext cx="1260471" cy="168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6466" y="4146231"/>
            <a:ext cx="1262521" cy="1684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79266" y="4070031"/>
            <a:ext cx="1262521" cy="1684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87618" y="3999558"/>
            <a:ext cx="1368925" cy="17916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87152" y="4005673"/>
            <a:ext cx="1350591" cy="1785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7526" y="1295399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76266" y="1328419"/>
            <a:ext cx="4845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K=2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2567" y="1295399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71307" y="1328419"/>
            <a:ext cx="4845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K=3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0007" y="1365179"/>
            <a:ext cx="600710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</a:pPr>
            <a:r>
              <a:rPr dirty="0" sz="2000">
                <a:latin typeface="Arial"/>
                <a:cs typeface="Arial"/>
              </a:rPr>
              <a:t>K=10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45925" y="1295399"/>
            <a:ext cx="1068705" cy="400685"/>
          </a:xfrm>
          <a:custGeom>
            <a:avLst/>
            <a:gdLst/>
            <a:ahLst/>
            <a:cxnLst/>
            <a:rect l="l" t="t" r="r" b="b"/>
            <a:pathLst>
              <a:path w="1068704" h="400685">
                <a:moveTo>
                  <a:pt x="0" y="400109"/>
                </a:moveTo>
                <a:lnTo>
                  <a:pt x="1068447" y="400109"/>
                </a:lnTo>
                <a:lnTo>
                  <a:pt x="1068447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324666" y="1328419"/>
            <a:ext cx="901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26527" y="1219199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057400" h="4800600">
                <a:moveTo>
                  <a:pt x="0" y="4800600"/>
                </a:moveTo>
                <a:lnTo>
                  <a:pt x="2057400" y="4800600"/>
                </a:lnTo>
                <a:lnTo>
                  <a:pt x="20574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26526" y="1219199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057400" h="4800600">
                <a:moveTo>
                  <a:pt x="0" y="0"/>
                </a:moveTo>
                <a:lnTo>
                  <a:pt x="2057399" y="0"/>
                </a:lnTo>
                <a:lnTo>
                  <a:pt x="2057399" y="4800599"/>
                </a:lnTo>
                <a:lnTo>
                  <a:pt x="0" y="4800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43" y="284479"/>
            <a:ext cx="74974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0"/>
                </a:solidFill>
                <a:latin typeface="Arial"/>
                <a:cs typeface="Arial"/>
              </a:rPr>
              <a:t>Example: K-Means </a:t>
            </a:r>
            <a:r>
              <a:rPr dirty="0" sz="3600" spc="-5">
                <a:solidFill>
                  <a:srgbClr val="000090"/>
                </a:solidFill>
                <a:latin typeface="Arial"/>
                <a:cs typeface="Arial"/>
              </a:rPr>
              <a:t>for</a:t>
            </a:r>
            <a:r>
              <a:rPr dirty="0" sz="3600" spc="-5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000090"/>
                </a:solidFill>
                <a:latin typeface="Arial"/>
                <a:cs typeface="Arial"/>
              </a:rPr>
              <a:t>Segmentation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6058" y="1529295"/>
            <a:ext cx="3390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114" b="0" i="1">
                <a:latin typeface="Bookman Old Style"/>
                <a:cs typeface="Bookman Old Style"/>
              </a:rPr>
              <a:t>K</a:t>
            </a:r>
            <a:r>
              <a:rPr dirty="0" sz="900" spc="-25" b="0" i="1">
                <a:latin typeface="Bookman Old Style"/>
                <a:cs typeface="Bookman Old Style"/>
              </a:rPr>
              <a:t> </a:t>
            </a:r>
            <a:r>
              <a:rPr dirty="0" sz="900" spc="110">
                <a:latin typeface="Tahoma"/>
                <a:cs typeface="Tahoma"/>
              </a:rPr>
              <a:t>=2</a:t>
            </a:r>
            <a:r>
              <a:rPr dirty="0" sz="900" spc="-6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6159" y="1708149"/>
            <a:ext cx="1260471" cy="168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49658" y="1529295"/>
            <a:ext cx="339090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sz="900" spc="114" b="0" i="1">
                <a:latin typeface="Bookman Old Style"/>
                <a:cs typeface="Bookman Old Style"/>
              </a:rPr>
              <a:t>K</a:t>
            </a:r>
            <a:r>
              <a:rPr dirty="0" sz="900" spc="-25" b="0" i="1">
                <a:latin typeface="Bookman Old Style"/>
                <a:cs typeface="Bookman Old Style"/>
              </a:rPr>
              <a:t> </a:t>
            </a:r>
            <a:r>
              <a:rPr dirty="0" sz="900" spc="110">
                <a:latin typeface="Tahoma"/>
                <a:cs typeface="Tahoma"/>
              </a:rPr>
              <a:t>=3</a:t>
            </a:r>
            <a:r>
              <a:rPr dirty="0" sz="900" spc="-60">
                <a:latin typeface="Tahoma"/>
                <a:cs typeface="Tahoma"/>
              </a:rPr>
              <a:t> 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9759" y="1708149"/>
            <a:ext cx="1260471" cy="168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07083" y="1529295"/>
            <a:ext cx="367665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30"/>
              </a:lnSpc>
            </a:pPr>
            <a:r>
              <a:rPr dirty="0" sz="900" spc="114" b="0" i="1">
                <a:latin typeface="Bookman Old Style"/>
                <a:cs typeface="Bookman Old Style"/>
              </a:rPr>
              <a:t>K</a:t>
            </a:r>
            <a:r>
              <a:rPr dirty="0" sz="900" spc="-165" b="0" i="1">
                <a:latin typeface="Bookman Old Style"/>
                <a:cs typeface="Bookman Old Style"/>
              </a:rPr>
              <a:t> </a:t>
            </a:r>
            <a:r>
              <a:rPr dirty="0" sz="900" spc="45">
                <a:latin typeface="Tahoma"/>
                <a:cs typeface="Tahoma"/>
              </a:rPr>
              <a:t>= </a:t>
            </a:r>
            <a:r>
              <a:rPr dirty="0" sz="900" spc="-45">
                <a:latin typeface="Tahoma"/>
                <a:cs typeface="Tahoma"/>
              </a:rPr>
              <a:t>10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5759" y="1708149"/>
            <a:ext cx="1260471" cy="168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06251" y="1535465"/>
            <a:ext cx="7372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Original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6959" y="1708149"/>
            <a:ext cx="1260471" cy="168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6466" y="4146231"/>
            <a:ext cx="1262521" cy="1684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79266" y="4070031"/>
            <a:ext cx="1262521" cy="1684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87618" y="3999558"/>
            <a:ext cx="1368925" cy="17916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87152" y="4005673"/>
            <a:ext cx="1350591" cy="1785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7526" y="1295399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76266" y="1328419"/>
            <a:ext cx="4845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K=2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2567" y="1295399"/>
            <a:ext cx="648335" cy="400685"/>
          </a:xfrm>
          <a:custGeom>
            <a:avLst/>
            <a:gdLst/>
            <a:ahLst/>
            <a:cxnLst/>
            <a:rect l="l" t="t" r="r" b="b"/>
            <a:pathLst>
              <a:path w="648335" h="400685">
                <a:moveTo>
                  <a:pt x="0" y="400109"/>
                </a:moveTo>
                <a:lnTo>
                  <a:pt x="648158" y="400109"/>
                </a:lnTo>
                <a:lnTo>
                  <a:pt x="648158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71307" y="1328419"/>
            <a:ext cx="4845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K=3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8567" y="1295399"/>
            <a:ext cx="791210" cy="400685"/>
          </a:xfrm>
          <a:custGeom>
            <a:avLst/>
            <a:gdLst/>
            <a:ahLst/>
            <a:cxnLst/>
            <a:rect l="l" t="t" r="r" b="b"/>
            <a:pathLst>
              <a:path w="791210" h="400685">
                <a:moveTo>
                  <a:pt x="0" y="400109"/>
                </a:moveTo>
                <a:lnTo>
                  <a:pt x="790800" y="400109"/>
                </a:lnTo>
                <a:lnTo>
                  <a:pt x="790800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457307" y="1328419"/>
            <a:ext cx="6261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K=10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45925" y="1295399"/>
            <a:ext cx="1068705" cy="400685"/>
          </a:xfrm>
          <a:custGeom>
            <a:avLst/>
            <a:gdLst/>
            <a:ahLst/>
            <a:cxnLst/>
            <a:rect l="l" t="t" r="r" b="b"/>
            <a:pathLst>
              <a:path w="1068704" h="400685">
                <a:moveTo>
                  <a:pt x="0" y="400109"/>
                </a:moveTo>
                <a:lnTo>
                  <a:pt x="1068447" y="400109"/>
                </a:lnTo>
                <a:lnTo>
                  <a:pt x="1068447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24666" y="1328419"/>
            <a:ext cx="901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Original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6266" y="5881308"/>
            <a:ext cx="393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4%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71307" y="5881308"/>
            <a:ext cx="393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8%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7307" y="5881308"/>
            <a:ext cx="534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17%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905" y="559116"/>
            <a:ext cx="5948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dirty="0" sz="3600" spc="-35">
                <a:solidFill>
                  <a:srgbClr val="000090"/>
                </a:solidFill>
                <a:latin typeface="Arial"/>
                <a:cs typeface="Arial"/>
              </a:rPr>
              <a:t>Vector</a:t>
            </a:r>
            <a:r>
              <a:rPr dirty="0" sz="3600" spc="-5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000090"/>
                </a:solidFill>
                <a:latin typeface="Arial"/>
                <a:cs typeface="Arial"/>
              </a:rPr>
              <a:t>quantization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191" y="1676905"/>
            <a:ext cx="2436431" cy="243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45071" y="1676905"/>
            <a:ext cx="2436431" cy="2433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87951" y="1676905"/>
            <a:ext cx="2436431" cy="2433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0228" y="4291029"/>
            <a:ext cx="7725409" cy="22904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3899"/>
              </a:lnSpc>
              <a:spcBef>
                <a:spcPts val="55"/>
              </a:spcBef>
            </a:pPr>
            <a:r>
              <a:rPr dirty="0" sz="1650" spc="380">
                <a:solidFill>
                  <a:srgbClr val="0072BC"/>
                </a:solidFill>
                <a:latin typeface="PMingLiU"/>
                <a:cs typeface="PMingLiU"/>
              </a:rPr>
              <a:t>FIGURE </a:t>
            </a:r>
            <a:r>
              <a:rPr dirty="0" sz="1650" spc="195">
                <a:solidFill>
                  <a:srgbClr val="0072BC"/>
                </a:solidFill>
                <a:latin typeface="PMingLiU"/>
                <a:cs typeface="PMingLiU"/>
              </a:rPr>
              <a:t>14.9. </a:t>
            </a:r>
            <a:r>
              <a:rPr dirty="0" sz="1650" spc="15" b="0" i="1">
                <a:solidFill>
                  <a:srgbClr val="231F20"/>
                </a:solidFill>
                <a:latin typeface="Bookman Old Style"/>
                <a:cs typeface="Bookman Old Style"/>
              </a:rPr>
              <a:t>Sir </a:t>
            </a:r>
            <a:r>
              <a:rPr dirty="0" sz="1650" spc="-65" b="0" i="1">
                <a:solidFill>
                  <a:srgbClr val="231F20"/>
                </a:solidFill>
                <a:latin typeface="Bookman Old Style"/>
                <a:cs typeface="Bookman Old Style"/>
              </a:rPr>
              <a:t>Ronald </a:t>
            </a:r>
            <a:r>
              <a:rPr dirty="0" sz="1650" spc="80" b="0" i="1">
                <a:solidFill>
                  <a:srgbClr val="231F20"/>
                </a:solidFill>
                <a:latin typeface="Bookman Old Style"/>
                <a:cs typeface="Bookman Old Style"/>
              </a:rPr>
              <a:t>A. </a:t>
            </a:r>
            <a:r>
              <a:rPr dirty="0" sz="1650" spc="-35" b="0" i="1">
                <a:solidFill>
                  <a:srgbClr val="231F20"/>
                </a:solidFill>
                <a:latin typeface="Bookman Old Style"/>
                <a:cs typeface="Bookman Old Style"/>
              </a:rPr>
              <a:t>Fisher </a:t>
            </a:r>
            <a:r>
              <a:rPr dirty="0" sz="1650" spc="120" b="0" i="1">
                <a:solidFill>
                  <a:srgbClr val="231F20"/>
                </a:solidFill>
                <a:latin typeface="Bookman Old Style"/>
                <a:cs typeface="Bookman Old Style"/>
              </a:rPr>
              <a:t>(</a:t>
            </a:r>
            <a:r>
              <a:rPr dirty="0" sz="1650" spc="120">
                <a:solidFill>
                  <a:srgbClr val="231F20"/>
                </a:solidFill>
                <a:latin typeface="PMingLiU"/>
                <a:cs typeface="PMingLiU"/>
              </a:rPr>
              <a:t>1890 </a:t>
            </a:r>
            <a:r>
              <a:rPr dirty="0" sz="1650" spc="30">
                <a:solidFill>
                  <a:srgbClr val="231F20"/>
                </a:solidFill>
                <a:latin typeface="Lucida Sans Unicode"/>
                <a:cs typeface="Lucida Sans Unicode"/>
              </a:rPr>
              <a:t>− </a:t>
            </a:r>
            <a:r>
              <a:rPr dirty="0" sz="1650" spc="120">
                <a:solidFill>
                  <a:srgbClr val="231F20"/>
                </a:solidFill>
                <a:latin typeface="PMingLiU"/>
                <a:cs typeface="PMingLiU"/>
              </a:rPr>
              <a:t>1962</a:t>
            </a:r>
            <a:r>
              <a:rPr dirty="0" sz="1650" spc="120" b="0" i="1">
                <a:solidFill>
                  <a:srgbClr val="231F20"/>
                </a:solidFill>
                <a:latin typeface="Bookman Old Style"/>
                <a:cs typeface="Bookman Old Style"/>
              </a:rPr>
              <a:t>) </a:t>
            </a:r>
            <a:r>
              <a:rPr dirty="0" sz="1650" spc="-210" b="0" i="1">
                <a:solidFill>
                  <a:srgbClr val="231F20"/>
                </a:solidFill>
                <a:latin typeface="Bookman Old Style"/>
                <a:cs typeface="Bookman Old Style"/>
              </a:rPr>
              <a:t>was </a:t>
            </a:r>
            <a:r>
              <a:rPr dirty="0" sz="1650" spc="-55" b="0" i="1">
                <a:solidFill>
                  <a:srgbClr val="231F20"/>
                </a:solidFill>
                <a:latin typeface="Bookman Old Style"/>
                <a:cs typeface="Bookman Old Style"/>
              </a:rPr>
              <a:t>one </a:t>
            </a:r>
            <a:r>
              <a:rPr dirty="0" sz="1650" spc="-20" b="0" i="1">
                <a:solidFill>
                  <a:srgbClr val="231F20"/>
                </a:solidFill>
                <a:latin typeface="Bookman Old Style"/>
                <a:cs typeface="Bookman Old Style"/>
              </a:rPr>
              <a:t>of </a:t>
            </a:r>
            <a:r>
              <a:rPr dirty="0" sz="1650" spc="-75" b="0" i="1">
                <a:solidFill>
                  <a:srgbClr val="231F20"/>
                </a:solidFill>
                <a:latin typeface="Bookman Old Style"/>
                <a:cs typeface="Bookman Old Style"/>
              </a:rPr>
              <a:t>the founders  </a:t>
            </a:r>
            <a:r>
              <a:rPr dirty="0" sz="1650" spc="-20" b="0" i="1">
                <a:solidFill>
                  <a:srgbClr val="231F20"/>
                </a:solidFill>
                <a:latin typeface="Bookman Old Style"/>
                <a:cs typeface="Bookman Old Style"/>
              </a:rPr>
              <a:t>of </a:t>
            </a:r>
            <a:r>
              <a:rPr dirty="0" sz="1650" spc="-70" b="0" i="1">
                <a:solidFill>
                  <a:srgbClr val="231F20"/>
                </a:solidFill>
                <a:latin typeface="Bookman Old Style"/>
                <a:cs typeface="Bookman Old Style"/>
              </a:rPr>
              <a:t>modern </a:t>
            </a:r>
            <a:r>
              <a:rPr dirty="0" sz="1650" spc="-155" b="0" i="1">
                <a:solidFill>
                  <a:srgbClr val="231F20"/>
                </a:solidFill>
                <a:latin typeface="Bookman Old Style"/>
                <a:cs typeface="Bookman Old Style"/>
              </a:rPr>
              <a:t>day </a:t>
            </a:r>
            <a:r>
              <a:rPr dirty="0" sz="1650" spc="-45" b="0" i="1">
                <a:solidFill>
                  <a:srgbClr val="231F20"/>
                </a:solidFill>
                <a:latin typeface="Bookman Old Style"/>
                <a:cs typeface="Bookman Old Style"/>
              </a:rPr>
              <a:t>statistics, </a:t>
            </a:r>
            <a:r>
              <a:rPr dirty="0" sz="1650" b="0" i="1">
                <a:solidFill>
                  <a:srgbClr val="231F20"/>
                </a:solidFill>
                <a:latin typeface="Bookman Old Style"/>
                <a:cs typeface="Bookman Old Style"/>
              </a:rPr>
              <a:t>to </a:t>
            </a:r>
            <a:r>
              <a:rPr dirty="0" sz="1650" spc="-125" b="0" i="1">
                <a:solidFill>
                  <a:srgbClr val="231F20"/>
                </a:solidFill>
                <a:latin typeface="Bookman Old Style"/>
                <a:cs typeface="Bookman Old Style"/>
              </a:rPr>
              <a:t>whom </a:t>
            </a:r>
            <a:r>
              <a:rPr dirty="0" sz="1650" spc="-200" b="0" i="1">
                <a:solidFill>
                  <a:srgbClr val="231F20"/>
                </a:solidFill>
                <a:latin typeface="Bookman Old Style"/>
                <a:cs typeface="Bookman Old Style"/>
              </a:rPr>
              <a:t>we </a:t>
            </a:r>
            <a:r>
              <a:rPr dirty="0" sz="1650" spc="-140" b="0" i="1">
                <a:solidFill>
                  <a:srgbClr val="231F20"/>
                </a:solidFill>
                <a:latin typeface="Bookman Old Style"/>
                <a:cs typeface="Bookman Old Style"/>
              </a:rPr>
              <a:t>owe </a:t>
            </a:r>
            <a:r>
              <a:rPr dirty="0" sz="1650" spc="-55" b="0" i="1">
                <a:solidFill>
                  <a:srgbClr val="231F20"/>
                </a:solidFill>
                <a:latin typeface="Bookman Old Style"/>
                <a:cs typeface="Bookman Old Style"/>
              </a:rPr>
              <a:t>maximum-likelihood, </a:t>
            </a:r>
            <a:r>
              <a:rPr dirty="0" sz="1650" spc="-25" b="0" i="1">
                <a:solidFill>
                  <a:srgbClr val="231F20"/>
                </a:solidFill>
                <a:latin typeface="Bookman Old Style"/>
                <a:cs typeface="Bookman Old Style"/>
              </a:rPr>
              <a:t>su</a:t>
            </a:r>
            <a:r>
              <a:rPr dirty="0" sz="1650" spc="-25">
                <a:solidFill>
                  <a:srgbClr val="231F20"/>
                </a:solidFill>
                <a:latin typeface="Arial"/>
                <a:cs typeface="Arial"/>
              </a:rPr>
              <a:t>ffi</a:t>
            </a:r>
            <a:r>
              <a:rPr dirty="0" sz="1650" spc="-25" b="0" i="1">
                <a:solidFill>
                  <a:srgbClr val="231F20"/>
                </a:solidFill>
                <a:latin typeface="Bookman Old Style"/>
                <a:cs typeface="Bookman Old Style"/>
              </a:rPr>
              <a:t>ciency, </a:t>
            </a:r>
            <a:r>
              <a:rPr dirty="0" sz="1650" spc="-125" b="0" i="1">
                <a:solidFill>
                  <a:srgbClr val="231F20"/>
                </a:solidFill>
                <a:latin typeface="Bookman Old Style"/>
                <a:cs typeface="Bookman Old Style"/>
              </a:rPr>
              <a:t>and  </a:t>
            </a:r>
            <a:r>
              <a:rPr dirty="0" sz="1650" spc="-100" b="0" i="1">
                <a:solidFill>
                  <a:srgbClr val="231F20"/>
                </a:solidFill>
                <a:latin typeface="Bookman Old Style"/>
                <a:cs typeface="Bookman Old Style"/>
              </a:rPr>
              <a:t>many </a:t>
            </a:r>
            <a:r>
              <a:rPr dirty="0" sz="1650" spc="-35" b="0" i="1">
                <a:solidFill>
                  <a:srgbClr val="231F20"/>
                </a:solidFill>
                <a:latin typeface="Bookman Old Style"/>
                <a:cs typeface="Bookman Old Style"/>
              </a:rPr>
              <a:t>other </a:t>
            </a:r>
            <a:r>
              <a:rPr dirty="0" sz="1650" spc="-80" b="0" i="1">
                <a:solidFill>
                  <a:srgbClr val="231F20"/>
                </a:solidFill>
                <a:latin typeface="Bookman Old Style"/>
                <a:cs typeface="Bookman Old Style"/>
              </a:rPr>
              <a:t>fundamental </a:t>
            </a:r>
            <a:r>
              <a:rPr dirty="0" sz="1650" spc="-65" b="0" i="1">
                <a:solidFill>
                  <a:srgbClr val="231F20"/>
                </a:solidFill>
                <a:latin typeface="Bookman Old Style"/>
                <a:cs typeface="Bookman Old Style"/>
              </a:rPr>
              <a:t>concepts. </a:t>
            </a:r>
            <a:r>
              <a:rPr dirty="0" sz="1650" b="0" i="1">
                <a:solidFill>
                  <a:srgbClr val="231F20"/>
                </a:solidFill>
                <a:latin typeface="Bookman Old Style"/>
                <a:cs typeface="Bookman Old Style"/>
              </a:rPr>
              <a:t>The </a:t>
            </a:r>
            <a:r>
              <a:rPr dirty="0" sz="1650" spc="-70" b="0" i="1">
                <a:solidFill>
                  <a:srgbClr val="231F20"/>
                </a:solidFill>
                <a:latin typeface="Bookman Old Style"/>
                <a:cs typeface="Bookman Old Style"/>
              </a:rPr>
              <a:t>image </a:t>
            </a:r>
            <a:r>
              <a:rPr dirty="0" sz="1650" spc="-30" b="0" i="1">
                <a:solidFill>
                  <a:srgbClr val="231F20"/>
                </a:solidFill>
                <a:latin typeface="Bookman Old Style"/>
                <a:cs typeface="Bookman Old Style"/>
              </a:rPr>
              <a:t>on </a:t>
            </a:r>
            <a:r>
              <a:rPr dirty="0" sz="1650" spc="-75" b="0" i="1">
                <a:solidFill>
                  <a:srgbClr val="231F20"/>
                </a:solidFill>
                <a:latin typeface="Bookman Old Style"/>
                <a:cs typeface="Bookman Old Style"/>
              </a:rPr>
              <a:t>the </a:t>
            </a:r>
            <a:r>
              <a:rPr dirty="0" sz="1650" spc="-40" b="0" i="1">
                <a:solidFill>
                  <a:srgbClr val="231F20"/>
                </a:solidFill>
                <a:latin typeface="Bookman Old Style"/>
                <a:cs typeface="Bookman Old Style"/>
              </a:rPr>
              <a:t>left </a:t>
            </a:r>
            <a:r>
              <a:rPr dirty="0" sz="1650" spc="-60" b="0" i="1">
                <a:solidFill>
                  <a:srgbClr val="231F20"/>
                </a:solidFill>
                <a:latin typeface="Bookman Old Style"/>
                <a:cs typeface="Bookman Old Style"/>
              </a:rPr>
              <a:t>is </a:t>
            </a:r>
            <a:r>
              <a:rPr dirty="0" sz="1650" spc="-140" b="0" i="1">
                <a:solidFill>
                  <a:srgbClr val="231F20"/>
                </a:solidFill>
                <a:latin typeface="Bookman Old Style"/>
                <a:cs typeface="Bookman Old Style"/>
              </a:rPr>
              <a:t>a </a:t>
            </a:r>
            <a:r>
              <a:rPr dirty="0" sz="1650" spc="95">
                <a:solidFill>
                  <a:srgbClr val="231F20"/>
                </a:solidFill>
                <a:latin typeface="PMingLiU"/>
                <a:cs typeface="PMingLiU"/>
              </a:rPr>
              <a:t>1024</a:t>
            </a:r>
            <a:r>
              <a:rPr dirty="0" sz="1650" spc="95">
                <a:solidFill>
                  <a:srgbClr val="231F20"/>
                </a:solidFill>
                <a:latin typeface="Lucida Sans Unicode"/>
                <a:cs typeface="Lucida Sans Unicode"/>
              </a:rPr>
              <a:t>×</a:t>
            </a:r>
            <a:r>
              <a:rPr dirty="0" sz="1650" spc="95">
                <a:solidFill>
                  <a:srgbClr val="231F20"/>
                </a:solidFill>
                <a:latin typeface="PMingLiU"/>
                <a:cs typeface="PMingLiU"/>
              </a:rPr>
              <a:t>1024 </a:t>
            </a:r>
            <a:r>
              <a:rPr dirty="0" sz="1650" spc="-110" b="0" i="1">
                <a:solidFill>
                  <a:srgbClr val="231F20"/>
                </a:solidFill>
                <a:latin typeface="Bookman Old Style"/>
                <a:cs typeface="Bookman Old Style"/>
              </a:rPr>
              <a:t>grayscale  </a:t>
            </a:r>
            <a:r>
              <a:rPr dirty="0" sz="1650" spc="-70" b="0" i="1">
                <a:solidFill>
                  <a:srgbClr val="231F20"/>
                </a:solidFill>
                <a:latin typeface="Bookman Old Style"/>
                <a:cs typeface="Bookman Old Style"/>
              </a:rPr>
              <a:t>image </a:t>
            </a:r>
            <a:r>
              <a:rPr dirty="0" sz="1650" spc="-65" b="0" i="1">
                <a:solidFill>
                  <a:srgbClr val="231F20"/>
                </a:solidFill>
                <a:latin typeface="Bookman Old Style"/>
                <a:cs typeface="Bookman Old Style"/>
              </a:rPr>
              <a:t>at </a:t>
            </a:r>
            <a:r>
              <a:rPr dirty="0" sz="1650" spc="90">
                <a:solidFill>
                  <a:srgbClr val="231F20"/>
                </a:solidFill>
                <a:latin typeface="PMingLiU"/>
                <a:cs typeface="PMingLiU"/>
              </a:rPr>
              <a:t>8 </a:t>
            </a:r>
            <a:r>
              <a:rPr dirty="0" sz="1650" spc="-80" b="0" i="1">
                <a:solidFill>
                  <a:srgbClr val="231F20"/>
                </a:solidFill>
                <a:latin typeface="Bookman Old Style"/>
                <a:cs typeface="Bookman Old Style"/>
              </a:rPr>
              <a:t>bits per </a:t>
            </a:r>
            <a:r>
              <a:rPr dirty="0" sz="1650" spc="-40" b="0" i="1">
                <a:solidFill>
                  <a:srgbClr val="231F20"/>
                </a:solidFill>
                <a:latin typeface="Bookman Old Style"/>
                <a:cs typeface="Bookman Old Style"/>
              </a:rPr>
              <a:t>pixel. </a:t>
            </a:r>
            <a:r>
              <a:rPr dirty="0" sz="1650" b="0" i="1">
                <a:solidFill>
                  <a:srgbClr val="231F20"/>
                </a:solidFill>
                <a:latin typeface="Bookman Old Style"/>
                <a:cs typeface="Bookman Old Style"/>
              </a:rPr>
              <a:t>The </a:t>
            </a:r>
            <a:r>
              <a:rPr dirty="0" sz="1650" spc="-45" b="0" i="1">
                <a:solidFill>
                  <a:srgbClr val="231F20"/>
                </a:solidFill>
                <a:latin typeface="Bookman Old Style"/>
                <a:cs typeface="Bookman Old Style"/>
              </a:rPr>
              <a:t>center </a:t>
            </a:r>
            <a:r>
              <a:rPr dirty="0" sz="1650" spc="-70" b="0" i="1">
                <a:solidFill>
                  <a:srgbClr val="231F20"/>
                </a:solidFill>
                <a:latin typeface="Bookman Old Style"/>
                <a:cs typeface="Bookman Old Style"/>
              </a:rPr>
              <a:t>image </a:t>
            </a:r>
            <a:r>
              <a:rPr dirty="0" sz="1650" spc="-60" b="0" i="1">
                <a:solidFill>
                  <a:srgbClr val="231F20"/>
                </a:solidFill>
                <a:latin typeface="Bookman Old Style"/>
                <a:cs typeface="Bookman Old Style"/>
              </a:rPr>
              <a:t>is </a:t>
            </a:r>
            <a:r>
              <a:rPr dirty="0" sz="1650" spc="-75" b="0" i="1">
                <a:solidFill>
                  <a:srgbClr val="231F20"/>
                </a:solidFill>
                <a:latin typeface="Bookman Old Style"/>
                <a:cs typeface="Bookman Old Style"/>
              </a:rPr>
              <a:t>the </a:t>
            </a:r>
            <a:r>
              <a:rPr dirty="0" sz="1650" spc="-70" b="0" i="1">
                <a:solidFill>
                  <a:srgbClr val="231F20"/>
                </a:solidFill>
                <a:latin typeface="Bookman Old Style"/>
                <a:cs typeface="Bookman Old Style"/>
              </a:rPr>
              <a:t>result </a:t>
            </a:r>
            <a:r>
              <a:rPr dirty="0" sz="1650" spc="-20" b="0" i="1">
                <a:solidFill>
                  <a:srgbClr val="231F20"/>
                </a:solidFill>
                <a:latin typeface="Bookman Old Style"/>
                <a:cs typeface="Bookman Old Style"/>
              </a:rPr>
              <a:t>of </a:t>
            </a:r>
            <a:r>
              <a:rPr dirty="0" sz="1650" spc="90">
                <a:solidFill>
                  <a:srgbClr val="231F20"/>
                </a:solidFill>
                <a:latin typeface="PMingLiU"/>
                <a:cs typeface="PMingLiU"/>
              </a:rPr>
              <a:t>2 </a:t>
            </a:r>
            <a:r>
              <a:rPr dirty="0" sz="1650" spc="30">
                <a:solidFill>
                  <a:srgbClr val="231F20"/>
                </a:solidFill>
                <a:latin typeface="Lucida Sans Unicode"/>
                <a:cs typeface="Lucida Sans Unicode"/>
              </a:rPr>
              <a:t>× </a:t>
            </a:r>
            <a:r>
              <a:rPr dirty="0" sz="1650" spc="90">
                <a:solidFill>
                  <a:srgbClr val="231F20"/>
                </a:solidFill>
                <a:latin typeface="PMingLiU"/>
                <a:cs typeface="PMingLiU"/>
              </a:rPr>
              <a:t>2 </a:t>
            </a:r>
            <a:r>
              <a:rPr dirty="0" sz="1650" spc="-105" b="0" i="1">
                <a:solidFill>
                  <a:srgbClr val="231F20"/>
                </a:solidFill>
                <a:latin typeface="Bookman Old Style"/>
                <a:cs typeface="Bookman Old Style"/>
              </a:rPr>
              <a:t>block </a:t>
            </a:r>
            <a:r>
              <a:rPr dirty="0" sz="1650" spc="60" b="0" i="1">
                <a:solidFill>
                  <a:srgbClr val="231F20"/>
                </a:solidFill>
                <a:latin typeface="Bookman Old Style"/>
                <a:cs typeface="Bookman Old Style"/>
              </a:rPr>
              <a:t>VQ, </a:t>
            </a:r>
            <a:r>
              <a:rPr dirty="0" sz="1650" spc="-80" b="0" i="1">
                <a:solidFill>
                  <a:srgbClr val="231F20"/>
                </a:solidFill>
                <a:latin typeface="Bookman Old Style"/>
                <a:cs typeface="Bookman Old Style"/>
              </a:rPr>
              <a:t>using  </a:t>
            </a:r>
            <a:r>
              <a:rPr dirty="0" sz="1650" spc="90">
                <a:solidFill>
                  <a:srgbClr val="231F20"/>
                </a:solidFill>
                <a:latin typeface="PMingLiU"/>
                <a:cs typeface="PMingLiU"/>
              </a:rPr>
              <a:t>200 </a:t>
            </a:r>
            <a:r>
              <a:rPr dirty="0" sz="1650" spc="-114" b="0" i="1">
                <a:solidFill>
                  <a:srgbClr val="231F20"/>
                </a:solidFill>
                <a:latin typeface="Bookman Old Style"/>
                <a:cs typeface="Bookman Old Style"/>
              </a:rPr>
              <a:t>code </a:t>
            </a:r>
            <a:r>
              <a:rPr dirty="0" sz="1650" spc="-50" b="0" i="1">
                <a:solidFill>
                  <a:srgbClr val="231F20"/>
                </a:solidFill>
                <a:latin typeface="Bookman Old Style"/>
                <a:cs typeface="Bookman Old Style"/>
              </a:rPr>
              <a:t>vectors, </a:t>
            </a:r>
            <a:r>
              <a:rPr dirty="0" sz="1650" spc="-95" b="0" i="1">
                <a:solidFill>
                  <a:srgbClr val="231F20"/>
                </a:solidFill>
                <a:latin typeface="Bookman Old Style"/>
                <a:cs typeface="Bookman Old Style"/>
              </a:rPr>
              <a:t>with </a:t>
            </a:r>
            <a:r>
              <a:rPr dirty="0" sz="1650" spc="-140" b="0" i="1">
                <a:solidFill>
                  <a:srgbClr val="231F20"/>
                </a:solidFill>
                <a:latin typeface="Bookman Old Style"/>
                <a:cs typeface="Bookman Old Style"/>
              </a:rPr>
              <a:t>a </a:t>
            </a:r>
            <a:r>
              <a:rPr dirty="0" sz="1650" spc="-70" b="0" i="1">
                <a:solidFill>
                  <a:srgbClr val="231F20"/>
                </a:solidFill>
                <a:latin typeface="Bookman Old Style"/>
                <a:cs typeface="Bookman Old Style"/>
              </a:rPr>
              <a:t>compression </a:t>
            </a:r>
            <a:r>
              <a:rPr dirty="0" sz="1650" spc="-65" b="0" i="1">
                <a:solidFill>
                  <a:srgbClr val="231F20"/>
                </a:solidFill>
                <a:latin typeface="Bookman Old Style"/>
                <a:cs typeface="Bookman Old Style"/>
              </a:rPr>
              <a:t>rate </a:t>
            </a:r>
            <a:r>
              <a:rPr dirty="0" sz="1650" spc="-20" b="0" i="1">
                <a:solidFill>
                  <a:srgbClr val="231F20"/>
                </a:solidFill>
                <a:latin typeface="Bookman Old Style"/>
                <a:cs typeface="Bookman Old Style"/>
              </a:rPr>
              <a:t>of </a:t>
            </a:r>
            <a:r>
              <a:rPr dirty="0" sz="1650" spc="60">
                <a:solidFill>
                  <a:srgbClr val="231F20"/>
                </a:solidFill>
                <a:latin typeface="PMingLiU"/>
                <a:cs typeface="PMingLiU"/>
              </a:rPr>
              <a:t>1</a:t>
            </a:r>
            <a:r>
              <a:rPr dirty="0" sz="1650" spc="60">
                <a:solidFill>
                  <a:srgbClr val="231F20"/>
                </a:solidFill>
                <a:latin typeface="Britannic Bold"/>
                <a:cs typeface="Britannic Bold"/>
              </a:rPr>
              <a:t>.</a:t>
            </a:r>
            <a:r>
              <a:rPr dirty="0" sz="1650" spc="60">
                <a:solidFill>
                  <a:srgbClr val="231F20"/>
                </a:solidFill>
                <a:latin typeface="PMingLiU"/>
                <a:cs typeface="PMingLiU"/>
              </a:rPr>
              <a:t>9 </a:t>
            </a:r>
            <a:r>
              <a:rPr dirty="0" sz="1650" spc="-60" b="0" i="1">
                <a:solidFill>
                  <a:srgbClr val="231F20"/>
                </a:solidFill>
                <a:latin typeface="Bookman Old Style"/>
                <a:cs typeface="Bookman Old Style"/>
              </a:rPr>
              <a:t>bits/pixel. </a:t>
            </a:r>
            <a:r>
              <a:rPr dirty="0" sz="1650" b="0" i="1">
                <a:solidFill>
                  <a:srgbClr val="231F20"/>
                </a:solidFill>
                <a:latin typeface="Bookman Old Style"/>
                <a:cs typeface="Bookman Old Style"/>
              </a:rPr>
              <a:t>The </a:t>
            </a:r>
            <a:r>
              <a:rPr dirty="0" sz="1650" spc="-30" b="0" i="1">
                <a:solidFill>
                  <a:srgbClr val="231F20"/>
                </a:solidFill>
                <a:latin typeface="Bookman Old Style"/>
                <a:cs typeface="Bookman Old Style"/>
              </a:rPr>
              <a:t>right </a:t>
            </a:r>
            <a:r>
              <a:rPr dirty="0" sz="1650" spc="-70" b="0" i="1">
                <a:solidFill>
                  <a:srgbClr val="231F20"/>
                </a:solidFill>
                <a:latin typeface="Bookman Old Style"/>
                <a:cs typeface="Bookman Old Style"/>
              </a:rPr>
              <a:t>image </a:t>
            </a:r>
            <a:r>
              <a:rPr dirty="0" sz="1650" spc="-145" b="0" i="1">
                <a:solidFill>
                  <a:srgbClr val="231F20"/>
                </a:solidFill>
                <a:latin typeface="Bookman Old Style"/>
                <a:cs typeface="Bookman Old Style"/>
              </a:rPr>
              <a:t>uses  </a:t>
            </a:r>
            <a:r>
              <a:rPr dirty="0" sz="1650" spc="-60" b="0" i="1">
                <a:solidFill>
                  <a:srgbClr val="231F20"/>
                </a:solidFill>
                <a:latin typeface="Bookman Old Style"/>
                <a:cs typeface="Bookman Old Style"/>
              </a:rPr>
              <a:t>only </a:t>
            </a:r>
            <a:r>
              <a:rPr dirty="0" sz="1650" spc="-20" b="0" i="1">
                <a:solidFill>
                  <a:srgbClr val="231F20"/>
                </a:solidFill>
                <a:latin typeface="Bookman Old Style"/>
                <a:cs typeface="Bookman Old Style"/>
              </a:rPr>
              <a:t>four </a:t>
            </a:r>
            <a:r>
              <a:rPr dirty="0" sz="1650" spc="-114" b="0" i="1">
                <a:solidFill>
                  <a:srgbClr val="231F20"/>
                </a:solidFill>
                <a:latin typeface="Bookman Old Style"/>
                <a:cs typeface="Bookman Old Style"/>
              </a:rPr>
              <a:t>code </a:t>
            </a:r>
            <a:r>
              <a:rPr dirty="0" sz="1650" spc="-50" b="0" i="1">
                <a:solidFill>
                  <a:srgbClr val="231F20"/>
                </a:solidFill>
                <a:latin typeface="Bookman Old Style"/>
                <a:cs typeface="Bookman Old Style"/>
              </a:rPr>
              <a:t>vectors, </a:t>
            </a:r>
            <a:r>
              <a:rPr dirty="0" sz="1650" spc="-95" b="0" i="1">
                <a:solidFill>
                  <a:srgbClr val="231F20"/>
                </a:solidFill>
                <a:latin typeface="Bookman Old Style"/>
                <a:cs typeface="Bookman Old Style"/>
              </a:rPr>
              <a:t>with </a:t>
            </a:r>
            <a:r>
              <a:rPr dirty="0" sz="1650" spc="-140" b="0" i="1">
                <a:solidFill>
                  <a:srgbClr val="231F20"/>
                </a:solidFill>
                <a:latin typeface="Bookman Old Style"/>
                <a:cs typeface="Bookman Old Style"/>
              </a:rPr>
              <a:t>a </a:t>
            </a:r>
            <a:r>
              <a:rPr dirty="0" sz="1650" spc="-70" b="0" i="1">
                <a:solidFill>
                  <a:srgbClr val="231F20"/>
                </a:solidFill>
                <a:latin typeface="Bookman Old Style"/>
                <a:cs typeface="Bookman Old Style"/>
              </a:rPr>
              <a:t>compression </a:t>
            </a:r>
            <a:r>
              <a:rPr dirty="0" sz="1650" spc="-65" b="0" i="1">
                <a:solidFill>
                  <a:srgbClr val="231F20"/>
                </a:solidFill>
                <a:latin typeface="Bookman Old Style"/>
                <a:cs typeface="Bookman Old Style"/>
              </a:rPr>
              <a:t>rate </a:t>
            </a:r>
            <a:r>
              <a:rPr dirty="0" sz="1650" spc="-20" b="0" i="1">
                <a:solidFill>
                  <a:srgbClr val="231F20"/>
                </a:solidFill>
                <a:latin typeface="Bookman Old Style"/>
                <a:cs typeface="Bookman Old Style"/>
              </a:rPr>
              <a:t>of </a:t>
            </a:r>
            <a:r>
              <a:rPr dirty="0" sz="1650" spc="65">
                <a:solidFill>
                  <a:srgbClr val="231F20"/>
                </a:solidFill>
                <a:latin typeface="PMingLiU"/>
                <a:cs typeface="PMingLiU"/>
              </a:rPr>
              <a:t>0</a:t>
            </a:r>
            <a:r>
              <a:rPr dirty="0" sz="1650" spc="65">
                <a:solidFill>
                  <a:srgbClr val="231F20"/>
                </a:solidFill>
                <a:latin typeface="Britannic Bold"/>
                <a:cs typeface="Britannic Bold"/>
              </a:rPr>
              <a:t>.</a:t>
            </a:r>
            <a:r>
              <a:rPr dirty="0" sz="1650" spc="65">
                <a:solidFill>
                  <a:srgbClr val="231F20"/>
                </a:solidFill>
                <a:latin typeface="PMingLiU"/>
                <a:cs typeface="PMingLiU"/>
              </a:rPr>
              <a:t>50</a:t>
            </a:r>
            <a:r>
              <a:rPr dirty="0" sz="1650" spc="375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dirty="0" sz="1650" spc="-70" b="0" i="1">
                <a:solidFill>
                  <a:srgbClr val="231F20"/>
                </a:solidFill>
                <a:latin typeface="Bookman Old Style"/>
                <a:cs typeface="Bookman Old Style"/>
              </a:rPr>
              <a:t>bits/pixel</a:t>
            </a:r>
            <a:endParaRPr sz="16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516755">
              <a:lnSpc>
                <a:spcPct val="100000"/>
              </a:lnSpc>
              <a:spcBef>
                <a:spcPts val="1420"/>
              </a:spcBef>
            </a:pPr>
            <a:r>
              <a:rPr dirty="0" sz="1800" spc="-5">
                <a:latin typeface="Arial"/>
                <a:cs typeface="Arial"/>
              </a:rPr>
              <a:t>[Figure from Hastie </a:t>
            </a:r>
            <a:r>
              <a:rPr dirty="0" sz="1800" spc="-5" i="1">
                <a:latin typeface="Arial"/>
                <a:cs typeface="Arial"/>
              </a:rPr>
              <a:t>et </a:t>
            </a:r>
            <a:r>
              <a:rPr dirty="0" sz="1800" i="1">
                <a:latin typeface="Arial"/>
                <a:cs typeface="Arial"/>
              </a:rPr>
              <a:t>al.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book]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875" y="498156"/>
            <a:ext cx="29457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866" y="1597659"/>
            <a:ext cx="5231130" cy="423164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1073785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K-means </a:t>
            </a:r>
            <a:r>
              <a:rPr dirty="0" sz="2800" spc="-5" b="1">
                <a:solidFill>
                  <a:srgbClr val="000090"/>
                </a:solidFill>
                <a:latin typeface="Arial"/>
                <a:cs typeface="Arial"/>
              </a:rPr>
              <a:t>algorithm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is</a:t>
            </a:r>
            <a:r>
              <a:rPr dirty="0" sz="2800" spc="-8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a 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heuristic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15"/>
              </a:spcBef>
              <a:buChar char="–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Requires </a:t>
            </a:r>
            <a:r>
              <a:rPr dirty="0" sz="2400" spc="-5">
                <a:latin typeface="Arial"/>
                <a:cs typeface="Arial"/>
              </a:rPr>
              <a:t>initial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means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2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It </a:t>
            </a:r>
            <a:r>
              <a:rPr dirty="0" sz="2400">
                <a:latin typeface="Arial"/>
                <a:cs typeface="Arial"/>
              </a:rPr>
              <a:t>does </a:t>
            </a:r>
            <a:r>
              <a:rPr dirty="0" sz="2400" spc="-5">
                <a:latin typeface="Arial"/>
                <a:cs typeface="Arial"/>
              </a:rPr>
              <a:t>matter </a:t>
            </a:r>
            <a:r>
              <a:rPr dirty="0" sz="2400">
                <a:latin typeface="Arial"/>
                <a:cs typeface="Arial"/>
              </a:rPr>
              <a:t>what you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pick!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305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What </a:t>
            </a:r>
            <a:r>
              <a:rPr dirty="0" sz="2400">
                <a:latin typeface="Arial"/>
                <a:cs typeface="Arial"/>
              </a:rPr>
              <a:t>can go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wrong?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–"/>
            </a:pPr>
            <a:endParaRPr sz="3200">
              <a:latin typeface="Times New Roman"/>
              <a:cs typeface="Times New Roman"/>
            </a:endParaRPr>
          </a:p>
          <a:p>
            <a:pPr lvl="1" marL="761365" marR="5080" indent="-292100">
              <a:lnSpc>
                <a:spcPct val="89400"/>
              </a:lnSpc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dirty="0" sz="2400" spc="-30">
                <a:solidFill>
                  <a:srgbClr val="000090"/>
                </a:solidFill>
                <a:latin typeface="Arial"/>
                <a:cs typeface="Arial"/>
              </a:rPr>
              <a:t>Various </a:t>
            </a: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schemes </a:t>
            </a: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for preventing  this </a:t>
            </a: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kind of </a:t>
            </a: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thing:</a:t>
            </a:r>
            <a:r>
              <a:rPr dirty="0" sz="2400" spc="-7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variance-based  split / merge, </a:t>
            </a:r>
            <a:r>
              <a:rPr dirty="0" sz="2400" spc="-5">
                <a:latin typeface="Arial"/>
                <a:cs typeface="Arial"/>
              </a:rPr>
              <a:t>initialization  heuristics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2963" y="2814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31564" y="3043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17364" y="1671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2164" y="3043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4564" y="27384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36364" y="1671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98325" y="27431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98326" y="27431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399" y="0"/>
                </a:lnTo>
                <a:lnTo>
                  <a:pt x="1523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88725" y="27431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35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88726" y="27431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399" y="0"/>
                </a:lnTo>
                <a:lnTo>
                  <a:pt x="1523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69725" y="19811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69726" y="19811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399" y="0"/>
                </a:lnTo>
                <a:lnTo>
                  <a:pt x="1523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02963" y="5481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31564" y="5710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17364" y="4338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22164" y="5710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74564" y="54054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36364" y="4338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93525" y="55625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399"/>
                </a:moveTo>
                <a:lnTo>
                  <a:pt x="152400" y="152399"/>
                </a:lnTo>
                <a:lnTo>
                  <a:pt x="1524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93526" y="55625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399" y="0"/>
                </a:lnTo>
                <a:lnTo>
                  <a:pt x="1523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41125" y="46481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35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41126" y="46481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399" y="0"/>
                </a:lnTo>
                <a:lnTo>
                  <a:pt x="1523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22125" y="46481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22126" y="46481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399" y="0"/>
                </a:lnTo>
                <a:lnTo>
                  <a:pt x="1523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912" y="498156"/>
            <a:ext cx="57715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0545" algn="l"/>
              </a:tabLst>
            </a:pP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K-Means</a:t>
            </a: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 G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tt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ing	S</a:t>
            </a: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uck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866" y="1633219"/>
            <a:ext cx="30073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A local</a:t>
            </a:r>
            <a:r>
              <a:rPr dirty="0" sz="3200" spc="-2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optimum: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9202" y="50752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09201" y="50752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60139" y="483234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6"/>
                </a:lnTo>
                <a:lnTo>
                  <a:pt x="7439" y="5579"/>
                </a:lnTo>
                <a:lnTo>
                  <a:pt x="1996" y="11634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4"/>
                </a:lnTo>
                <a:lnTo>
                  <a:pt x="43360" y="5579"/>
                </a:lnTo>
                <a:lnTo>
                  <a:pt x="35286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0139" y="483234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53677" y="49291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53676" y="49291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01289" y="54276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01289" y="54276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18800" y="52879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7" y="36602"/>
                </a:lnTo>
                <a:lnTo>
                  <a:pt x="43361" y="32520"/>
                </a:lnTo>
                <a:lnTo>
                  <a:pt x="48804" y="26464"/>
                </a:lnTo>
                <a:lnTo>
                  <a:pt x="50800" y="19050"/>
                </a:lnTo>
                <a:lnTo>
                  <a:pt x="48804" y="11635"/>
                </a:lnTo>
                <a:lnTo>
                  <a:pt x="43361" y="5579"/>
                </a:lnTo>
                <a:lnTo>
                  <a:pt x="35287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18800" y="52879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7" y="1497"/>
                </a:lnTo>
                <a:lnTo>
                  <a:pt x="43361" y="5579"/>
                </a:lnTo>
                <a:lnTo>
                  <a:pt x="48804" y="11634"/>
                </a:lnTo>
                <a:lnTo>
                  <a:pt x="50799" y="19049"/>
                </a:lnTo>
                <a:lnTo>
                  <a:pt x="48804" y="26465"/>
                </a:lnTo>
                <a:lnTo>
                  <a:pt x="43361" y="32520"/>
                </a:lnTo>
                <a:lnTo>
                  <a:pt x="35287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23439" y="493871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23439" y="493871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93389" y="446722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93389" y="446722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23552" y="482282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6"/>
                </a:lnTo>
                <a:lnTo>
                  <a:pt x="7439" y="5579"/>
                </a:lnTo>
                <a:lnTo>
                  <a:pt x="1996" y="11634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2" y="26464"/>
                </a:lnTo>
                <a:lnTo>
                  <a:pt x="50798" y="19050"/>
                </a:lnTo>
                <a:lnTo>
                  <a:pt x="48802" y="11634"/>
                </a:lnTo>
                <a:lnTo>
                  <a:pt x="43360" y="5579"/>
                </a:lnTo>
                <a:lnTo>
                  <a:pt x="35286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23551" y="482282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7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8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7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56827" y="44021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56826" y="44021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85352" y="5407024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4" y="1496"/>
                </a:lnTo>
                <a:lnTo>
                  <a:pt x="6509" y="5579"/>
                </a:lnTo>
                <a:lnTo>
                  <a:pt x="1746" y="11634"/>
                </a:lnTo>
                <a:lnTo>
                  <a:pt x="0" y="19050"/>
                </a:lnTo>
                <a:lnTo>
                  <a:pt x="1746" y="26464"/>
                </a:lnTo>
                <a:lnTo>
                  <a:pt x="6509" y="32520"/>
                </a:lnTo>
                <a:lnTo>
                  <a:pt x="13574" y="36602"/>
                </a:lnTo>
                <a:lnTo>
                  <a:pt x="22225" y="38100"/>
                </a:lnTo>
                <a:lnTo>
                  <a:pt x="30875" y="36602"/>
                </a:lnTo>
                <a:lnTo>
                  <a:pt x="37940" y="32520"/>
                </a:lnTo>
                <a:lnTo>
                  <a:pt x="42703" y="26464"/>
                </a:lnTo>
                <a:lnTo>
                  <a:pt x="44450" y="19050"/>
                </a:lnTo>
                <a:lnTo>
                  <a:pt x="42703" y="11634"/>
                </a:lnTo>
                <a:lnTo>
                  <a:pt x="37940" y="5579"/>
                </a:lnTo>
                <a:lnTo>
                  <a:pt x="30875" y="1496"/>
                </a:lnTo>
                <a:lnTo>
                  <a:pt x="2222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85351" y="540702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49"/>
                </a:moveTo>
                <a:lnTo>
                  <a:pt x="1746" y="11634"/>
                </a:lnTo>
                <a:lnTo>
                  <a:pt x="6509" y="5579"/>
                </a:lnTo>
                <a:lnTo>
                  <a:pt x="13574" y="1497"/>
                </a:lnTo>
                <a:lnTo>
                  <a:pt x="22224" y="0"/>
                </a:lnTo>
                <a:lnTo>
                  <a:pt x="30875" y="1497"/>
                </a:lnTo>
                <a:lnTo>
                  <a:pt x="37940" y="5579"/>
                </a:lnTo>
                <a:lnTo>
                  <a:pt x="42703" y="11634"/>
                </a:lnTo>
                <a:lnTo>
                  <a:pt x="44449" y="19049"/>
                </a:lnTo>
                <a:lnTo>
                  <a:pt x="42703" y="26465"/>
                </a:lnTo>
                <a:lnTo>
                  <a:pt x="37940" y="32520"/>
                </a:lnTo>
                <a:lnTo>
                  <a:pt x="30875" y="36602"/>
                </a:lnTo>
                <a:lnTo>
                  <a:pt x="22224" y="38099"/>
                </a:lnTo>
                <a:lnTo>
                  <a:pt x="13574" y="36602"/>
                </a:lnTo>
                <a:lnTo>
                  <a:pt x="6509" y="32520"/>
                </a:lnTo>
                <a:lnTo>
                  <a:pt x="174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04414" y="465296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3" y="1746"/>
                </a:lnTo>
                <a:lnTo>
                  <a:pt x="7439" y="6509"/>
                </a:lnTo>
                <a:lnTo>
                  <a:pt x="1996" y="13574"/>
                </a:lnTo>
                <a:lnTo>
                  <a:pt x="0" y="22225"/>
                </a:lnTo>
                <a:lnTo>
                  <a:pt x="1996" y="30875"/>
                </a:lnTo>
                <a:lnTo>
                  <a:pt x="7439" y="37940"/>
                </a:lnTo>
                <a:lnTo>
                  <a:pt x="15513" y="42703"/>
                </a:lnTo>
                <a:lnTo>
                  <a:pt x="25400" y="44450"/>
                </a:lnTo>
                <a:lnTo>
                  <a:pt x="35286" y="42703"/>
                </a:lnTo>
                <a:lnTo>
                  <a:pt x="43360" y="37940"/>
                </a:lnTo>
                <a:lnTo>
                  <a:pt x="48803" y="30875"/>
                </a:lnTo>
                <a:lnTo>
                  <a:pt x="50800" y="22225"/>
                </a:lnTo>
                <a:lnTo>
                  <a:pt x="48803" y="13574"/>
                </a:lnTo>
                <a:lnTo>
                  <a:pt x="43360" y="6509"/>
                </a:lnTo>
                <a:lnTo>
                  <a:pt x="35286" y="1746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04414" y="465296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24"/>
                </a:moveTo>
                <a:lnTo>
                  <a:pt x="1996" y="13574"/>
                </a:lnTo>
                <a:lnTo>
                  <a:pt x="7439" y="6509"/>
                </a:lnTo>
                <a:lnTo>
                  <a:pt x="15513" y="1746"/>
                </a:lnTo>
                <a:lnTo>
                  <a:pt x="25399" y="0"/>
                </a:lnTo>
                <a:lnTo>
                  <a:pt x="35286" y="1746"/>
                </a:lnTo>
                <a:lnTo>
                  <a:pt x="43360" y="6509"/>
                </a:lnTo>
                <a:lnTo>
                  <a:pt x="48803" y="13574"/>
                </a:lnTo>
                <a:lnTo>
                  <a:pt x="50799" y="22224"/>
                </a:lnTo>
                <a:lnTo>
                  <a:pt x="48803" y="30875"/>
                </a:lnTo>
                <a:lnTo>
                  <a:pt x="43360" y="37940"/>
                </a:lnTo>
                <a:lnTo>
                  <a:pt x="35286" y="42703"/>
                </a:lnTo>
                <a:lnTo>
                  <a:pt x="25399" y="44449"/>
                </a:lnTo>
                <a:lnTo>
                  <a:pt x="15513" y="42703"/>
                </a:lnTo>
                <a:lnTo>
                  <a:pt x="7439" y="37940"/>
                </a:lnTo>
                <a:lnTo>
                  <a:pt x="1996" y="30875"/>
                </a:lnTo>
                <a:lnTo>
                  <a:pt x="0" y="22224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52164" y="50307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52164" y="50307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12475" y="450214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7" y="36602"/>
                </a:lnTo>
                <a:lnTo>
                  <a:pt x="43361" y="32520"/>
                </a:lnTo>
                <a:lnTo>
                  <a:pt x="48804" y="26464"/>
                </a:lnTo>
                <a:lnTo>
                  <a:pt x="50800" y="19050"/>
                </a:lnTo>
                <a:lnTo>
                  <a:pt x="48804" y="11635"/>
                </a:lnTo>
                <a:lnTo>
                  <a:pt x="43361" y="5579"/>
                </a:lnTo>
                <a:lnTo>
                  <a:pt x="35287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12476" y="450214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85877" y="5170139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61" y="0"/>
                </a:moveTo>
                <a:lnTo>
                  <a:pt x="15686" y="1346"/>
                </a:lnTo>
                <a:lnTo>
                  <a:pt x="7967" y="5529"/>
                </a:lnTo>
                <a:lnTo>
                  <a:pt x="2578" y="11655"/>
                </a:lnTo>
                <a:lnTo>
                  <a:pt x="0" y="18915"/>
                </a:lnTo>
                <a:lnTo>
                  <a:pt x="714" y="26499"/>
                </a:lnTo>
                <a:lnTo>
                  <a:pt x="4739" y="32967"/>
                </a:lnTo>
                <a:lnTo>
                  <a:pt x="11187" y="37183"/>
                </a:lnTo>
                <a:lnTo>
                  <a:pt x="19186" y="38793"/>
                </a:lnTo>
                <a:lnTo>
                  <a:pt x="27861" y="37447"/>
                </a:lnTo>
                <a:lnTo>
                  <a:pt x="35581" y="33264"/>
                </a:lnTo>
                <a:lnTo>
                  <a:pt x="40970" y="27138"/>
                </a:lnTo>
                <a:lnTo>
                  <a:pt x="43548" y="19878"/>
                </a:lnTo>
                <a:lnTo>
                  <a:pt x="42833" y="12294"/>
                </a:lnTo>
                <a:lnTo>
                  <a:pt x="38808" y="5826"/>
                </a:lnTo>
                <a:lnTo>
                  <a:pt x="32360" y="1610"/>
                </a:lnTo>
                <a:lnTo>
                  <a:pt x="243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85877" y="5170139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5" y="26500"/>
                </a:moveTo>
                <a:lnTo>
                  <a:pt x="0" y="18915"/>
                </a:lnTo>
                <a:lnTo>
                  <a:pt x="2577" y="11656"/>
                </a:lnTo>
                <a:lnTo>
                  <a:pt x="7967" y="5529"/>
                </a:lnTo>
                <a:lnTo>
                  <a:pt x="15686" y="1346"/>
                </a:lnTo>
                <a:lnTo>
                  <a:pt x="24361" y="0"/>
                </a:lnTo>
                <a:lnTo>
                  <a:pt x="32360" y="1610"/>
                </a:lnTo>
                <a:lnTo>
                  <a:pt x="38808" y="5826"/>
                </a:lnTo>
                <a:lnTo>
                  <a:pt x="42833" y="12295"/>
                </a:lnTo>
                <a:lnTo>
                  <a:pt x="43548" y="19878"/>
                </a:lnTo>
                <a:lnTo>
                  <a:pt x="40970" y="27138"/>
                </a:lnTo>
                <a:lnTo>
                  <a:pt x="35581" y="33264"/>
                </a:lnTo>
                <a:lnTo>
                  <a:pt x="27862" y="37448"/>
                </a:lnTo>
                <a:lnTo>
                  <a:pt x="19186" y="38794"/>
                </a:lnTo>
                <a:lnTo>
                  <a:pt x="11187" y="37183"/>
                </a:lnTo>
                <a:lnTo>
                  <a:pt x="4739" y="32968"/>
                </a:lnTo>
                <a:lnTo>
                  <a:pt x="715" y="2650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78468" y="46442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78467" y="46442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2" y="19339"/>
                </a:lnTo>
                <a:lnTo>
                  <a:pt x="45869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57730" y="496813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7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3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57730" y="496813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2" y="19339"/>
                </a:lnTo>
                <a:lnTo>
                  <a:pt x="45869" y="26816"/>
                </a:lnTo>
                <a:lnTo>
                  <a:pt x="39523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06955" y="545390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7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3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06954" y="545390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7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3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40" y="34297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46680" y="521419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7" y="6319"/>
                </a:lnTo>
                <a:lnTo>
                  <a:pt x="3222" y="12768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5"/>
                </a:lnTo>
                <a:lnTo>
                  <a:pt x="20787" y="39583"/>
                </a:lnTo>
                <a:lnTo>
                  <a:pt x="30633" y="37842"/>
                </a:lnTo>
                <a:lnTo>
                  <a:pt x="39524" y="33264"/>
                </a:lnTo>
                <a:lnTo>
                  <a:pt x="45870" y="26816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5"/>
                </a:lnTo>
                <a:lnTo>
                  <a:pt x="37260" y="1287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46680" y="521419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2" y="19338"/>
                </a:lnTo>
                <a:lnTo>
                  <a:pt x="45869" y="26816"/>
                </a:lnTo>
                <a:lnTo>
                  <a:pt x="39523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65593" y="513799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8"/>
                </a:lnTo>
                <a:lnTo>
                  <a:pt x="0" y="20245"/>
                </a:lnTo>
                <a:lnTo>
                  <a:pt x="478" y="27909"/>
                </a:lnTo>
                <a:lnTo>
                  <a:pt x="4740" y="34297"/>
                </a:lnTo>
                <a:lnTo>
                  <a:pt x="11833" y="38295"/>
                </a:lnTo>
                <a:lnTo>
                  <a:pt x="20788" y="39583"/>
                </a:lnTo>
                <a:lnTo>
                  <a:pt x="30634" y="37842"/>
                </a:lnTo>
                <a:lnTo>
                  <a:pt x="39524" y="33264"/>
                </a:lnTo>
                <a:lnTo>
                  <a:pt x="45870" y="26816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5"/>
                </a:lnTo>
                <a:lnTo>
                  <a:pt x="37260" y="1287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65592" y="513799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40" y="34297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01777" y="4470051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61" y="0"/>
                </a:moveTo>
                <a:lnTo>
                  <a:pt x="15686" y="1345"/>
                </a:lnTo>
                <a:lnTo>
                  <a:pt x="7967" y="5529"/>
                </a:lnTo>
                <a:lnTo>
                  <a:pt x="2578" y="11655"/>
                </a:lnTo>
                <a:lnTo>
                  <a:pt x="0" y="18915"/>
                </a:lnTo>
                <a:lnTo>
                  <a:pt x="714" y="26500"/>
                </a:lnTo>
                <a:lnTo>
                  <a:pt x="4739" y="32968"/>
                </a:lnTo>
                <a:lnTo>
                  <a:pt x="11187" y="37183"/>
                </a:lnTo>
                <a:lnTo>
                  <a:pt x="19186" y="38794"/>
                </a:lnTo>
                <a:lnTo>
                  <a:pt x="27861" y="37448"/>
                </a:lnTo>
                <a:lnTo>
                  <a:pt x="35581" y="33265"/>
                </a:lnTo>
                <a:lnTo>
                  <a:pt x="40970" y="27139"/>
                </a:lnTo>
                <a:lnTo>
                  <a:pt x="43548" y="19879"/>
                </a:lnTo>
                <a:lnTo>
                  <a:pt x="42833" y="12294"/>
                </a:lnTo>
                <a:lnTo>
                  <a:pt x="38808" y="5826"/>
                </a:lnTo>
                <a:lnTo>
                  <a:pt x="32360" y="1610"/>
                </a:lnTo>
                <a:lnTo>
                  <a:pt x="243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01777" y="4470051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5" y="26500"/>
                </a:moveTo>
                <a:lnTo>
                  <a:pt x="0" y="18915"/>
                </a:lnTo>
                <a:lnTo>
                  <a:pt x="2577" y="11656"/>
                </a:lnTo>
                <a:lnTo>
                  <a:pt x="7967" y="5529"/>
                </a:lnTo>
                <a:lnTo>
                  <a:pt x="15686" y="1346"/>
                </a:lnTo>
                <a:lnTo>
                  <a:pt x="24361" y="0"/>
                </a:lnTo>
                <a:lnTo>
                  <a:pt x="32360" y="1610"/>
                </a:lnTo>
                <a:lnTo>
                  <a:pt x="38808" y="5826"/>
                </a:lnTo>
                <a:lnTo>
                  <a:pt x="42833" y="12295"/>
                </a:lnTo>
                <a:lnTo>
                  <a:pt x="43548" y="19878"/>
                </a:lnTo>
                <a:lnTo>
                  <a:pt x="40970" y="27138"/>
                </a:lnTo>
                <a:lnTo>
                  <a:pt x="35581" y="33264"/>
                </a:lnTo>
                <a:lnTo>
                  <a:pt x="27862" y="37448"/>
                </a:lnTo>
                <a:lnTo>
                  <a:pt x="19186" y="38794"/>
                </a:lnTo>
                <a:lnTo>
                  <a:pt x="11187" y="37183"/>
                </a:lnTo>
                <a:lnTo>
                  <a:pt x="4739" y="32968"/>
                </a:lnTo>
                <a:lnTo>
                  <a:pt x="715" y="2650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72043" y="479826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8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5"/>
                </a:lnTo>
                <a:lnTo>
                  <a:pt x="20787" y="39583"/>
                </a:lnTo>
                <a:lnTo>
                  <a:pt x="30634" y="37842"/>
                </a:lnTo>
                <a:lnTo>
                  <a:pt x="39524" y="33264"/>
                </a:lnTo>
                <a:lnTo>
                  <a:pt x="45870" y="26816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5"/>
                </a:lnTo>
                <a:lnTo>
                  <a:pt x="37260" y="1287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72043" y="479826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7" y="27909"/>
                </a:moveTo>
                <a:lnTo>
                  <a:pt x="0" y="20245"/>
                </a:lnTo>
                <a:lnTo>
                  <a:pt x="3223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6"/>
                </a:lnTo>
                <a:lnTo>
                  <a:pt x="48615" y="11675"/>
                </a:lnTo>
                <a:lnTo>
                  <a:pt x="49093" y="19339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39" y="34297"/>
                </a:lnTo>
                <a:lnTo>
                  <a:pt x="477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62443" y="451886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8"/>
                </a:lnTo>
                <a:lnTo>
                  <a:pt x="0" y="20245"/>
                </a:lnTo>
                <a:lnTo>
                  <a:pt x="478" y="27909"/>
                </a:lnTo>
                <a:lnTo>
                  <a:pt x="4740" y="34297"/>
                </a:lnTo>
                <a:lnTo>
                  <a:pt x="11833" y="38295"/>
                </a:lnTo>
                <a:lnTo>
                  <a:pt x="20788" y="39583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5"/>
                </a:lnTo>
                <a:lnTo>
                  <a:pt x="37260" y="1287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62442" y="451886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3" y="19339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40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10068" y="556661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8"/>
                </a:lnTo>
                <a:lnTo>
                  <a:pt x="0" y="20245"/>
                </a:lnTo>
                <a:lnTo>
                  <a:pt x="478" y="27909"/>
                </a:lnTo>
                <a:lnTo>
                  <a:pt x="4740" y="34297"/>
                </a:lnTo>
                <a:lnTo>
                  <a:pt x="11833" y="38295"/>
                </a:lnTo>
                <a:lnTo>
                  <a:pt x="20788" y="39583"/>
                </a:lnTo>
                <a:lnTo>
                  <a:pt x="30634" y="37842"/>
                </a:lnTo>
                <a:lnTo>
                  <a:pt x="39524" y="33264"/>
                </a:lnTo>
                <a:lnTo>
                  <a:pt x="45870" y="26815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5"/>
                </a:lnTo>
                <a:lnTo>
                  <a:pt x="37260" y="1287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10068" y="556661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2" y="19339"/>
                </a:lnTo>
                <a:lnTo>
                  <a:pt x="45869" y="26816"/>
                </a:lnTo>
                <a:lnTo>
                  <a:pt x="39523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22743" y="48220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40" y="34297"/>
                </a:lnTo>
                <a:lnTo>
                  <a:pt x="11833" y="38296"/>
                </a:lnTo>
                <a:lnTo>
                  <a:pt x="20788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22742" y="48220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3" y="19339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40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65340" y="4912964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24362" y="0"/>
                </a:moveTo>
                <a:lnTo>
                  <a:pt x="15685" y="1346"/>
                </a:lnTo>
                <a:lnTo>
                  <a:pt x="7967" y="5529"/>
                </a:lnTo>
                <a:lnTo>
                  <a:pt x="2577" y="11655"/>
                </a:lnTo>
                <a:lnTo>
                  <a:pt x="0" y="18915"/>
                </a:lnTo>
                <a:lnTo>
                  <a:pt x="715" y="26499"/>
                </a:lnTo>
                <a:lnTo>
                  <a:pt x="4739" y="32967"/>
                </a:lnTo>
                <a:lnTo>
                  <a:pt x="11188" y="37183"/>
                </a:lnTo>
                <a:lnTo>
                  <a:pt x="19186" y="38793"/>
                </a:lnTo>
                <a:lnTo>
                  <a:pt x="27862" y="37447"/>
                </a:lnTo>
                <a:lnTo>
                  <a:pt x="35581" y="33264"/>
                </a:lnTo>
                <a:lnTo>
                  <a:pt x="40970" y="27138"/>
                </a:lnTo>
                <a:lnTo>
                  <a:pt x="43548" y="19878"/>
                </a:lnTo>
                <a:lnTo>
                  <a:pt x="42833" y="12294"/>
                </a:lnTo>
                <a:lnTo>
                  <a:pt x="38809" y="5826"/>
                </a:lnTo>
                <a:lnTo>
                  <a:pt x="32360" y="1610"/>
                </a:lnTo>
                <a:lnTo>
                  <a:pt x="2436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565340" y="4912964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70">
                <a:moveTo>
                  <a:pt x="715" y="26499"/>
                </a:moveTo>
                <a:lnTo>
                  <a:pt x="0" y="18915"/>
                </a:lnTo>
                <a:lnTo>
                  <a:pt x="2577" y="11655"/>
                </a:lnTo>
                <a:lnTo>
                  <a:pt x="7967" y="5529"/>
                </a:lnTo>
                <a:lnTo>
                  <a:pt x="15686" y="1345"/>
                </a:lnTo>
                <a:lnTo>
                  <a:pt x="24362" y="0"/>
                </a:lnTo>
                <a:lnTo>
                  <a:pt x="32360" y="1610"/>
                </a:lnTo>
                <a:lnTo>
                  <a:pt x="38809" y="5826"/>
                </a:lnTo>
                <a:lnTo>
                  <a:pt x="42833" y="12293"/>
                </a:lnTo>
                <a:lnTo>
                  <a:pt x="43548" y="19878"/>
                </a:lnTo>
                <a:lnTo>
                  <a:pt x="40970" y="27138"/>
                </a:lnTo>
                <a:lnTo>
                  <a:pt x="35581" y="33264"/>
                </a:lnTo>
                <a:lnTo>
                  <a:pt x="27862" y="37447"/>
                </a:lnTo>
                <a:lnTo>
                  <a:pt x="19186" y="38794"/>
                </a:lnTo>
                <a:lnTo>
                  <a:pt x="11187" y="37183"/>
                </a:lnTo>
                <a:lnTo>
                  <a:pt x="4739" y="32967"/>
                </a:lnTo>
                <a:lnTo>
                  <a:pt x="715" y="2649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16505" y="442044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7" y="6319"/>
                </a:lnTo>
                <a:lnTo>
                  <a:pt x="3222" y="12768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5"/>
                </a:lnTo>
                <a:lnTo>
                  <a:pt x="20787" y="39583"/>
                </a:lnTo>
                <a:lnTo>
                  <a:pt x="30633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5"/>
                </a:lnTo>
                <a:lnTo>
                  <a:pt x="37260" y="1287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16504" y="442044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7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3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40" y="34297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50731" y="457378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15954" y="239"/>
                </a:lnTo>
                <a:lnTo>
                  <a:pt x="8376" y="3264"/>
                </a:lnTo>
                <a:lnTo>
                  <a:pt x="2793" y="8573"/>
                </a:lnTo>
                <a:lnTo>
                  <a:pt x="0" y="15660"/>
                </a:lnTo>
                <a:lnTo>
                  <a:pt x="663" y="23249"/>
                </a:lnTo>
                <a:lnTo>
                  <a:pt x="4507" y="29926"/>
                </a:lnTo>
                <a:lnTo>
                  <a:pt x="10912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88" y="22043"/>
                </a:lnTo>
                <a:lnTo>
                  <a:pt x="43325" y="14454"/>
                </a:lnTo>
                <a:lnTo>
                  <a:pt x="39481" y="7778"/>
                </a:lnTo>
                <a:lnTo>
                  <a:pt x="33076" y="2723"/>
                </a:lnTo>
                <a:lnTo>
                  <a:pt x="247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50732" y="457378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33076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8" y="22043"/>
                </a:lnTo>
                <a:lnTo>
                  <a:pt x="41195" y="29131"/>
                </a:lnTo>
                <a:lnTo>
                  <a:pt x="35612" y="34440"/>
                </a:lnTo>
                <a:lnTo>
                  <a:pt x="28034" y="37466"/>
                </a:lnTo>
                <a:lnTo>
                  <a:pt x="19257" y="37705"/>
                </a:lnTo>
                <a:lnTo>
                  <a:pt x="10912" y="34982"/>
                </a:lnTo>
                <a:lnTo>
                  <a:pt x="4507" y="29927"/>
                </a:lnTo>
                <a:lnTo>
                  <a:pt x="663" y="23251"/>
                </a:lnTo>
                <a:lnTo>
                  <a:pt x="0" y="15661"/>
                </a:lnTo>
                <a:lnTo>
                  <a:pt x="2792" y="8574"/>
                </a:lnTo>
                <a:lnTo>
                  <a:pt x="8375" y="3265"/>
                </a:lnTo>
                <a:lnTo>
                  <a:pt x="15953" y="239"/>
                </a:lnTo>
                <a:lnTo>
                  <a:pt x="24729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74589" y="55199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8" y="0"/>
                </a:moveTo>
                <a:lnTo>
                  <a:pt x="18293" y="308"/>
                </a:lnTo>
                <a:lnTo>
                  <a:pt x="9618" y="3863"/>
                </a:lnTo>
                <a:lnTo>
                  <a:pt x="3217" y="10072"/>
                </a:lnTo>
                <a:lnTo>
                  <a:pt x="0" y="18346"/>
                </a:lnTo>
                <a:lnTo>
                  <a:pt x="732" y="27194"/>
                </a:lnTo>
                <a:lnTo>
                  <a:pt x="5105" y="34967"/>
                </a:lnTo>
                <a:lnTo>
                  <a:pt x="12411" y="40840"/>
                </a:lnTo>
                <a:lnTo>
                  <a:pt x="21945" y="43988"/>
                </a:lnTo>
                <a:lnTo>
                  <a:pt x="31980" y="43680"/>
                </a:lnTo>
                <a:lnTo>
                  <a:pt x="40654" y="40125"/>
                </a:lnTo>
                <a:lnTo>
                  <a:pt x="47055" y="33916"/>
                </a:lnTo>
                <a:lnTo>
                  <a:pt x="50272" y="25641"/>
                </a:lnTo>
                <a:lnTo>
                  <a:pt x="49540" y="16793"/>
                </a:lnTo>
                <a:lnTo>
                  <a:pt x="45167" y="9021"/>
                </a:lnTo>
                <a:lnTo>
                  <a:pt x="37861" y="3148"/>
                </a:lnTo>
                <a:lnTo>
                  <a:pt x="2832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74590" y="55199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7" y="0"/>
                </a:moveTo>
                <a:lnTo>
                  <a:pt x="37861" y="3147"/>
                </a:lnTo>
                <a:lnTo>
                  <a:pt x="45167" y="9020"/>
                </a:lnTo>
                <a:lnTo>
                  <a:pt x="49540" y="16793"/>
                </a:lnTo>
                <a:lnTo>
                  <a:pt x="50272" y="25641"/>
                </a:lnTo>
                <a:lnTo>
                  <a:pt x="47055" y="33916"/>
                </a:lnTo>
                <a:lnTo>
                  <a:pt x="40653" y="40126"/>
                </a:lnTo>
                <a:lnTo>
                  <a:pt x="31979" y="43680"/>
                </a:lnTo>
                <a:lnTo>
                  <a:pt x="21943" y="43988"/>
                </a:lnTo>
                <a:lnTo>
                  <a:pt x="12410" y="40840"/>
                </a:lnTo>
                <a:lnTo>
                  <a:pt x="5105" y="34967"/>
                </a:lnTo>
                <a:lnTo>
                  <a:pt x="732" y="27194"/>
                </a:lnTo>
                <a:lnTo>
                  <a:pt x="0" y="18345"/>
                </a:lnTo>
                <a:lnTo>
                  <a:pt x="3217" y="10071"/>
                </a:lnTo>
                <a:lnTo>
                  <a:pt x="9618" y="3862"/>
                </a:lnTo>
                <a:lnTo>
                  <a:pt x="18292" y="308"/>
                </a:lnTo>
                <a:lnTo>
                  <a:pt x="28327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95195" y="47880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15953" y="239"/>
                </a:lnTo>
                <a:lnTo>
                  <a:pt x="8375" y="3265"/>
                </a:lnTo>
                <a:lnTo>
                  <a:pt x="2792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2" y="34981"/>
                </a:lnTo>
                <a:lnTo>
                  <a:pt x="19258" y="37705"/>
                </a:lnTo>
                <a:lnTo>
                  <a:pt x="28034" y="37465"/>
                </a:lnTo>
                <a:lnTo>
                  <a:pt x="35612" y="34440"/>
                </a:lnTo>
                <a:lnTo>
                  <a:pt x="41195" y="29131"/>
                </a:lnTo>
                <a:lnTo>
                  <a:pt x="43988" y="22044"/>
                </a:lnTo>
                <a:lnTo>
                  <a:pt x="43324" y="14455"/>
                </a:lnTo>
                <a:lnTo>
                  <a:pt x="39480" y="7778"/>
                </a:lnTo>
                <a:lnTo>
                  <a:pt x="33075" y="2723"/>
                </a:lnTo>
                <a:lnTo>
                  <a:pt x="2472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895194" y="47880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39"/>
                </a:lnTo>
                <a:lnTo>
                  <a:pt x="28036" y="37465"/>
                </a:lnTo>
                <a:lnTo>
                  <a:pt x="19259" y="37703"/>
                </a:lnTo>
                <a:lnTo>
                  <a:pt x="10913" y="34980"/>
                </a:lnTo>
                <a:lnTo>
                  <a:pt x="4508" y="29925"/>
                </a:lnTo>
                <a:lnTo>
                  <a:pt x="664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7" y="3264"/>
                </a:lnTo>
                <a:lnTo>
                  <a:pt x="15954" y="238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80864" y="46737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17873" y="61"/>
                </a:lnTo>
                <a:lnTo>
                  <a:pt x="9296" y="2942"/>
                </a:lnTo>
                <a:lnTo>
                  <a:pt x="3039" y="8153"/>
                </a:lnTo>
                <a:lnTo>
                  <a:pt x="0" y="15205"/>
                </a:lnTo>
                <a:lnTo>
                  <a:pt x="910" y="22830"/>
                </a:lnTo>
                <a:lnTo>
                  <a:pt x="5428" y="29604"/>
                </a:lnTo>
                <a:lnTo>
                  <a:pt x="12832" y="34803"/>
                </a:lnTo>
                <a:lnTo>
                  <a:pt x="22401" y="37705"/>
                </a:lnTo>
                <a:lnTo>
                  <a:pt x="32400" y="37643"/>
                </a:lnTo>
                <a:lnTo>
                  <a:pt x="40976" y="34762"/>
                </a:lnTo>
                <a:lnTo>
                  <a:pt x="47233" y="29551"/>
                </a:lnTo>
                <a:lnTo>
                  <a:pt x="50272" y="22500"/>
                </a:lnTo>
                <a:lnTo>
                  <a:pt x="49362" y="14875"/>
                </a:lnTo>
                <a:lnTo>
                  <a:pt x="44845" y="8100"/>
                </a:lnTo>
                <a:lnTo>
                  <a:pt x="37441" y="2901"/>
                </a:lnTo>
                <a:lnTo>
                  <a:pt x="278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80864" y="46737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37442" y="2901"/>
                </a:lnTo>
                <a:lnTo>
                  <a:pt x="44845" y="8100"/>
                </a:lnTo>
                <a:lnTo>
                  <a:pt x="49363" y="14875"/>
                </a:lnTo>
                <a:lnTo>
                  <a:pt x="50273" y="22499"/>
                </a:lnTo>
                <a:lnTo>
                  <a:pt x="47233" y="29551"/>
                </a:lnTo>
                <a:lnTo>
                  <a:pt x="40977" y="34762"/>
                </a:lnTo>
                <a:lnTo>
                  <a:pt x="32400" y="37642"/>
                </a:lnTo>
                <a:lnTo>
                  <a:pt x="22401" y="37703"/>
                </a:lnTo>
                <a:lnTo>
                  <a:pt x="12832" y="34802"/>
                </a:lnTo>
                <a:lnTo>
                  <a:pt x="5428" y="29603"/>
                </a:lnTo>
                <a:lnTo>
                  <a:pt x="910" y="22828"/>
                </a:lnTo>
                <a:lnTo>
                  <a:pt x="0" y="15203"/>
                </a:lnTo>
                <a:lnTo>
                  <a:pt x="3040" y="8152"/>
                </a:lnTo>
                <a:lnTo>
                  <a:pt x="9296" y="2941"/>
                </a:lnTo>
                <a:lnTo>
                  <a:pt x="17873" y="61"/>
                </a:lnTo>
                <a:lnTo>
                  <a:pt x="27872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393578" y="50262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17872" y="61"/>
                </a:lnTo>
                <a:lnTo>
                  <a:pt x="9296" y="2942"/>
                </a:lnTo>
                <a:lnTo>
                  <a:pt x="3039" y="8153"/>
                </a:lnTo>
                <a:lnTo>
                  <a:pt x="0" y="15205"/>
                </a:lnTo>
                <a:lnTo>
                  <a:pt x="910" y="22830"/>
                </a:lnTo>
                <a:lnTo>
                  <a:pt x="5427" y="29604"/>
                </a:lnTo>
                <a:lnTo>
                  <a:pt x="12831" y="34803"/>
                </a:lnTo>
                <a:lnTo>
                  <a:pt x="22400" y="37705"/>
                </a:lnTo>
                <a:lnTo>
                  <a:pt x="32399" y="37643"/>
                </a:lnTo>
                <a:lnTo>
                  <a:pt x="40975" y="34762"/>
                </a:lnTo>
                <a:lnTo>
                  <a:pt x="47232" y="29551"/>
                </a:lnTo>
                <a:lnTo>
                  <a:pt x="50272" y="22500"/>
                </a:lnTo>
                <a:lnTo>
                  <a:pt x="49362" y="14875"/>
                </a:lnTo>
                <a:lnTo>
                  <a:pt x="44844" y="8100"/>
                </a:lnTo>
                <a:lnTo>
                  <a:pt x="37441" y="2901"/>
                </a:lnTo>
                <a:lnTo>
                  <a:pt x="278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93578" y="502622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1" y="0"/>
                </a:moveTo>
                <a:lnTo>
                  <a:pt x="37441" y="2901"/>
                </a:lnTo>
                <a:lnTo>
                  <a:pt x="44844" y="8101"/>
                </a:lnTo>
                <a:lnTo>
                  <a:pt x="49362" y="14875"/>
                </a:lnTo>
                <a:lnTo>
                  <a:pt x="50272" y="22499"/>
                </a:lnTo>
                <a:lnTo>
                  <a:pt x="47232" y="29551"/>
                </a:lnTo>
                <a:lnTo>
                  <a:pt x="40975" y="34762"/>
                </a:lnTo>
                <a:lnTo>
                  <a:pt x="32399" y="37643"/>
                </a:lnTo>
                <a:lnTo>
                  <a:pt x="22399" y="37705"/>
                </a:lnTo>
                <a:lnTo>
                  <a:pt x="12830" y="34804"/>
                </a:lnTo>
                <a:lnTo>
                  <a:pt x="5427" y="29604"/>
                </a:lnTo>
                <a:lnTo>
                  <a:pt x="909" y="22830"/>
                </a:lnTo>
                <a:lnTo>
                  <a:pt x="0" y="15205"/>
                </a:lnTo>
                <a:lnTo>
                  <a:pt x="3039" y="8154"/>
                </a:lnTo>
                <a:lnTo>
                  <a:pt x="9296" y="2943"/>
                </a:lnTo>
                <a:lnTo>
                  <a:pt x="17872" y="62"/>
                </a:lnTo>
                <a:lnTo>
                  <a:pt x="27871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74570" y="428644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15953" y="239"/>
                </a:lnTo>
                <a:lnTo>
                  <a:pt x="8375" y="3265"/>
                </a:lnTo>
                <a:lnTo>
                  <a:pt x="2792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2" y="34981"/>
                </a:lnTo>
                <a:lnTo>
                  <a:pt x="19258" y="37705"/>
                </a:lnTo>
                <a:lnTo>
                  <a:pt x="28034" y="37465"/>
                </a:lnTo>
                <a:lnTo>
                  <a:pt x="35612" y="34440"/>
                </a:lnTo>
                <a:lnTo>
                  <a:pt x="41195" y="29131"/>
                </a:lnTo>
                <a:lnTo>
                  <a:pt x="43988" y="22044"/>
                </a:lnTo>
                <a:lnTo>
                  <a:pt x="43324" y="14455"/>
                </a:lnTo>
                <a:lnTo>
                  <a:pt x="39480" y="7778"/>
                </a:lnTo>
                <a:lnTo>
                  <a:pt x="33075" y="2723"/>
                </a:lnTo>
                <a:lnTo>
                  <a:pt x="2472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74570" y="428644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33076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8" y="22043"/>
                </a:lnTo>
                <a:lnTo>
                  <a:pt x="41195" y="29131"/>
                </a:lnTo>
                <a:lnTo>
                  <a:pt x="35612" y="34439"/>
                </a:lnTo>
                <a:lnTo>
                  <a:pt x="28034" y="37465"/>
                </a:lnTo>
                <a:lnTo>
                  <a:pt x="19257" y="37703"/>
                </a:lnTo>
                <a:lnTo>
                  <a:pt x="10912" y="34980"/>
                </a:lnTo>
                <a:lnTo>
                  <a:pt x="4507" y="29925"/>
                </a:lnTo>
                <a:lnTo>
                  <a:pt x="663" y="23249"/>
                </a:lnTo>
                <a:lnTo>
                  <a:pt x="0" y="15659"/>
                </a:lnTo>
                <a:lnTo>
                  <a:pt x="2792" y="8572"/>
                </a:lnTo>
                <a:lnTo>
                  <a:pt x="8375" y="3264"/>
                </a:lnTo>
                <a:lnTo>
                  <a:pt x="15953" y="238"/>
                </a:lnTo>
                <a:lnTo>
                  <a:pt x="24729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22278" y="50437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7" y="0"/>
                </a:moveTo>
                <a:lnTo>
                  <a:pt x="18292" y="308"/>
                </a:lnTo>
                <a:lnTo>
                  <a:pt x="9618" y="3863"/>
                </a:lnTo>
                <a:lnTo>
                  <a:pt x="3217" y="10072"/>
                </a:lnTo>
                <a:lnTo>
                  <a:pt x="0" y="18346"/>
                </a:lnTo>
                <a:lnTo>
                  <a:pt x="732" y="27194"/>
                </a:lnTo>
                <a:lnTo>
                  <a:pt x="5105" y="34967"/>
                </a:lnTo>
                <a:lnTo>
                  <a:pt x="12411" y="40840"/>
                </a:lnTo>
                <a:lnTo>
                  <a:pt x="21944" y="43988"/>
                </a:lnTo>
                <a:lnTo>
                  <a:pt x="31979" y="43680"/>
                </a:lnTo>
                <a:lnTo>
                  <a:pt x="40653" y="40125"/>
                </a:lnTo>
                <a:lnTo>
                  <a:pt x="47055" y="33916"/>
                </a:lnTo>
                <a:lnTo>
                  <a:pt x="50272" y="25641"/>
                </a:lnTo>
                <a:lnTo>
                  <a:pt x="49539" y="16793"/>
                </a:lnTo>
                <a:lnTo>
                  <a:pt x="45166" y="9021"/>
                </a:lnTo>
                <a:lnTo>
                  <a:pt x="37860" y="3148"/>
                </a:lnTo>
                <a:lnTo>
                  <a:pt x="2832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22278" y="50437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7" y="0"/>
                </a:moveTo>
                <a:lnTo>
                  <a:pt x="37861" y="3147"/>
                </a:lnTo>
                <a:lnTo>
                  <a:pt x="45166" y="9020"/>
                </a:lnTo>
                <a:lnTo>
                  <a:pt x="49539" y="16793"/>
                </a:lnTo>
                <a:lnTo>
                  <a:pt x="50272" y="25641"/>
                </a:lnTo>
                <a:lnTo>
                  <a:pt x="47055" y="33916"/>
                </a:lnTo>
                <a:lnTo>
                  <a:pt x="40653" y="40126"/>
                </a:lnTo>
                <a:lnTo>
                  <a:pt x="31979" y="43680"/>
                </a:lnTo>
                <a:lnTo>
                  <a:pt x="21943" y="43988"/>
                </a:lnTo>
                <a:lnTo>
                  <a:pt x="12410" y="40840"/>
                </a:lnTo>
                <a:lnTo>
                  <a:pt x="5105" y="34967"/>
                </a:lnTo>
                <a:lnTo>
                  <a:pt x="732" y="27194"/>
                </a:lnTo>
                <a:lnTo>
                  <a:pt x="0" y="18345"/>
                </a:lnTo>
                <a:lnTo>
                  <a:pt x="3217" y="10071"/>
                </a:lnTo>
                <a:lnTo>
                  <a:pt x="9618" y="3862"/>
                </a:lnTo>
                <a:lnTo>
                  <a:pt x="18292" y="308"/>
                </a:lnTo>
                <a:lnTo>
                  <a:pt x="28327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87270" y="50166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15953" y="239"/>
                </a:lnTo>
                <a:lnTo>
                  <a:pt x="8375" y="3265"/>
                </a:lnTo>
                <a:lnTo>
                  <a:pt x="2792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2" y="34981"/>
                </a:lnTo>
                <a:lnTo>
                  <a:pt x="19258" y="37705"/>
                </a:lnTo>
                <a:lnTo>
                  <a:pt x="28034" y="37465"/>
                </a:lnTo>
                <a:lnTo>
                  <a:pt x="35612" y="34440"/>
                </a:lnTo>
                <a:lnTo>
                  <a:pt x="41195" y="29131"/>
                </a:lnTo>
                <a:lnTo>
                  <a:pt x="43988" y="22044"/>
                </a:lnTo>
                <a:lnTo>
                  <a:pt x="43324" y="14455"/>
                </a:lnTo>
                <a:lnTo>
                  <a:pt x="39480" y="7778"/>
                </a:lnTo>
                <a:lnTo>
                  <a:pt x="33075" y="2723"/>
                </a:lnTo>
                <a:lnTo>
                  <a:pt x="2472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87270" y="50166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33076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8" y="22043"/>
                </a:lnTo>
                <a:lnTo>
                  <a:pt x="41195" y="29131"/>
                </a:lnTo>
                <a:lnTo>
                  <a:pt x="35612" y="34439"/>
                </a:lnTo>
                <a:lnTo>
                  <a:pt x="28034" y="37465"/>
                </a:lnTo>
                <a:lnTo>
                  <a:pt x="19257" y="37703"/>
                </a:lnTo>
                <a:lnTo>
                  <a:pt x="10912" y="34980"/>
                </a:lnTo>
                <a:lnTo>
                  <a:pt x="4507" y="29925"/>
                </a:lnTo>
                <a:lnTo>
                  <a:pt x="663" y="23249"/>
                </a:lnTo>
                <a:lnTo>
                  <a:pt x="0" y="15659"/>
                </a:lnTo>
                <a:lnTo>
                  <a:pt x="2792" y="8572"/>
                </a:lnTo>
                <a:lnTo>
                  <a:pt x="8375" y="3264"/>
                </a:lnTo>
                <a:lnTo>
                  <a:pt x="15953" y="238"/>
                </a:lnTo>
                <a:lnTo>
                  <a:pt x="24729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573056" y="470713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15954" y="239"/>
                </a:lnTo>
                <a:lnTo>
                  <a:pt x="8376" y="3264"/>
                </a:lnTo>
                <a:lnTo>
                  <a:pt x="2793" y="8573"/>
                </a:lnTo>
                <a:lnTo>
                  <a:pt x="0" y="15660"/>
                </a:lnTo>
                <a:lnTo>
                  <a:pt x="663" y="23249"/>
                </a:lnTo>
                <a:lnTo>
                  <a:pt x="4507" y="29926"/>
                </a:lnTo>
                <a:lnTo>
                  <a:pt x="10912" y="34981"/>
                </a:lnTo>
                <a:lnTo>
                  <a:pt x="19258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90" y="22043"/>
                </a:lnTo>
                <a:lnTo>
                  <a:pt x="43326" y="14454"/>
                </a:lnTo>
                <a:lnTo>
                  <a:pt x="39482" y="7778"/>
                </a:lnTo>
                <a:lnTo>
                  <a:pt x="33077" y="2723"/>
                </a:lnTo>
                <a:lnTo>
                  <a:pt x="247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573056" y="4707132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40"/>
                </a:lnTo>
                <a:lnTo>
                  <a:pt x="28036" y="37466"/>
                </a:lnTo>
                <a:lnTo>
                  <a:pt x="19258" y="37705"/>
                </a:lnTo>
                <a:lnTo>
                  <a:pt x="10912" y="34982"/>
                </a:lnTo>
                <a:lnTo>
                  <a:pt x="4507" y="29927"/>
                </a:lnTo>
                <a:lnTo>
                  <a:pt x="663" y="23251"/>
                </a:lnTo>
                <a:lnTo>
                  <a:pt x="0" y="15661"/>
                </a:lnTo>
                <a:lnTo>
                  <a:pt x="2793" y="8574"/>
                </a:lnTo>
                <a:lnTo>
                  <a:pt x="8377" y="3265"/>
                </a:lnTo>
                <a:lnTo>
                  <a:pt x="15954" y="239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380878" y="42673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17872" y="61"/>
                </a:lnTo>
                <a:lnTo>
                  <a:pt x="9296" y="2942"/>
                </a:lnTo>
                <a:lnTo>
                  <a:pt x="3039" y="8153"/>
                </a:lnTo>
                <a:lnTo>
                  <a:pt x="0" y="15205"/>
                </a:lnTo>
                <a:lnTo>
                  <a:pt x="910" y="22830"/>
                </a:lnTo>
                <a:lnTo>
                  <a:pt x="5427" y="29604"/>
                </a:lnTo>
                <a:lnTo>
                  <a:pt x="12831" y="34803"/>
                </a:lnTo>
                <a:lnTo>
                  <a:pt x="22400" y="37705"/>
                </a:lnTo>
                <a:lnTo>
                  <a:pt x="32399" y="37643"/>
                </a:lnTo>
                <a:lnTo>
                  <a:pt x="40975" y="34762"/>
                </a:lnTo>
                <a:lnTo>
                  <a:pt x="47232" y="29552"/>
                </a:lnTo>
                <a:lnTo>
                  <a:pt x="50272" y="22500"/>
                </a:lnTo>
                <a:lnTo>
                  <a:pt x="49362" y="14875"/>
                </a:lnTo>
                <a:lnTo>
                  <a:pt x="44844" y="8100"/>
                </a:lnTo>
                <a:lnTo>
                  <a:pt x="37441" y="2901"/>
                </a:lnTo>
                <a:lnTo>
                  <a:pt x="278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80878" y="42673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1" y="0"/>
                </a:moveTo>
                <a:lnTo>
                  <a:pt x="37441" y="2901"/>
                </a:lnTo>
                <a:lnTo>
                  <a:pt x="44844" y="8100"/>
                </a:lnTo>
                <a:lnTo>
                  <a:pt x="49362" y="14875"/>
                </a:lnTo>
                <a:lnTo>
                  <a:pt x="50272" y="22499"/>
                </a:lnTo>
                <a:lnTo>
                  <a:pt x="47232" y="29551"/>
                </a:lnTo>
                <a:lnTo>
                  <a:pt x="40975" y="34762"/>
                </a:lnTo>
                <a:lnTo>
                  <a:pt x="32399" y="37642"/>
                </a:lnTo>
                <a:lnTo>
                  <a:pt x="22399" y="37703"/>
                </a:lnTo>
                <a:lnTo>
                  <a:pt x="12830" y="34802"/>
                </a:lnTo>
                <a:lnTo>
                  <a:pt x="5427" y="29603"/>
                </a:lnTo>
                <a:lnTo>
                  <a:pt x="909" y="22828"/>
                </a:lnTo>
                <a:lnTo>
                  <a:pt x="0" y="15203"/>
                </a:lnTo>
                <a:lnTo>
                  <a:pt x="3039" y="8152"/>
                </a:lnTo>
                <a:lnTo>
                  <a:pt x="9296" y="2941"/>
                </a:lnTo>
                <a:lnTo>
                  <a:pt x="17872" y="61"/>
                </a:lnTo>
                <a:lnTo>
                  <a:pt x="27871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98419" y="44705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1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4" y="23250"/>
                </a:lnTo>
                <a:lnTo>
                  <a:pt x="4508" y="29926"/>
                </a:lnTo>
                <a:lnTo>
                  <a:pt x="10913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90" y="22044"/>
                </a:lnTo>
                <a:lnTo>
                  <a:pt x="43326" y="14455"/>
                </a:lnTo>
                <a:lnTo>
                  <a:pt x="39482" y="7778"/>
                </a:lnTo>
                <a:lnTo>
                  <a:pt x="33077" y="2723"/>
                </a:lnTo>
                <a:lnTo>
                  <a:pt x="2473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98419" y="44705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2" y="7778"/>
                </a:lnTo>
                <a:lnTo>
                  <a:pt x="43326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39"/>
                </a:lnTo>
                <a:lnTo>
                  <a:pt x="28035" y="37465"/>
                </a:lnTo>
                <a:lnTo>
                  <a:pt x="19258" y="37703"/>
                </a:lnTo>
                <a:lnTo>
                  <a:pt x="10912" y="34980"/>
                </a:lnTo>
                <a:lnTo>
                  <a:pt x="4507" y="29925"/>
                </a:lnTo>
                <a:lnTo>
                  <a:pt x="663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6" y="3264"/>
                </a:lnTo>
                <a:lnTo>
                  <a:pt x="15954" y="238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84056" y="524847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2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88" y="22044"/>
                </a:lnTo>
                <a:lnTo>
                  <a:pt x="43325" y="14455"/>
                </a:lnTo>
                <a:lnTo>
                  <a:pt x="39481" y="7778"/>
                </a:lnTo>
                <a:lnTo>
                  <a:pt x="33076" y="2723"/>
                </a:lnTo>
                <a:lnTo>
                  <a:pt x="247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84056" y="524847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40"/>
                </a:lnTo>
                <a:lnTo>
                  <a:pt x="28036" y="37466"/>
                </a:lnTo>
                <a:lnTo>
                  <a:pt x="19259" y="37705"/>
                </a:lnTo>
                <a:lnTo>
                  <a:pt x="10913" y="34982"/>
                </a:lnTo>
                <a:lnTo>
                  <a:pt x="4508" y="29927"/>
                </a:lnTo>
                <a:lnTo>
                  <a:pt x="664" y="23251"/>
                </a:lnTo>
                <a:lnTo>
                  <a:pt x="0" y="15661"/>
                </a:lnTo>
                <a:lnTo>
                  <a:pt x="2793" y="8574"/>
                </a:lnTo>
                <a:lnTo>
                  <a:pt x="8377" y="3265"/>
                </a:lnTo>
                <a:lnTo>
                  <a:pt x="15954" y="239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39694" y="52913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6" y="0"/>
                </a:moveTo>
                <a:lnTo>
                  <a:pt x="16374" y="485"/>
                </a:lnTo>
                <a:lnTo>
                  <a:pt x="8699" y="4184"/>
                </a:lnTo>
                <a:lnTo>
                  <a:pt x="2970" y="10491"/>
                </a:lnTo>
                <a:lnTo>
                  <a:pt x="0" y="18802"/>
                </a:lnTo>
                <a:lnTo>
                  <a:pt x="486" y="27614"/>
                </a:lnTo>
                <a:lnTo>
                  <a:pt x="4185" y="35289"/>
                </a:lnTo>
                <a:lnTo>
                  <a:pt x="10492" y="41018"/>
                </a:lnTo>
                <a:lnTo>
                  <a:pt x="18803" y="43988"/>
                </a:lnTo>
                <a:lnTo>
                  <a:pt x="27615" y="43502"/>
                </a:lnTo>
                <a:lnTo>
                  <a:pt x="35290" y="39803"/>
                </a:lnTo>
                <a:lnTo>
                  <a:pt x="41019" y="33496"/>
                </a:lnTo>
                <a:lnTo>
                  <a:pt x="43990" y="25185"/>
                </a:lnTo>
                <a:lnTo>
                  <a:pt x="43503" y="16373"/>
                </a:lnTo>
                <a:lnTo>
                  <a:pt x="39804" y="8698"/>
                </a:lnTo>
                <a:lnTo>
                  <a:pt x="33497" y="2970"/>
                </a:lnTo>
                <a:lnTo>
                  <a:pt x="2518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39694" y="52913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5" y="0"/>
                </a:moveTo>
                <a:lnTo>
                  <a:pt x="33496" y="2970"/>
                </a:lnTo>
                <a:lnTo>
                  <a:pt x="39804" y="8698"/>
                </a:lnTo>
                <a:lnTo>
                  <a:pt x="43503" y="16373"/>
                </a:lnTo>
                <a:lnTo>
                  <a:pt x="43989" y="25185"/>
                </a:lnTo>
                <a:lnTo>
                  <a:pt x="41018" y="33496"/>
                </a:lnTo>
                <a:lnTo>
                  <a:pt x="35290" y="39803"/>
                </a:lnTo>
                <a:lnTo>
                  <a:pt x="27615" y="43502"/>
                </a:lnTo>
                <a:lnTo>
                  <a:pt x="18802" y="43987"/>
                </a:lnTo>
                <a:lnTo>
                  <a:pt x="10492" y="41017"/>
                </a:lnTo>
                <a:lnTo>
                  <a:pt x="4185" y="35289"/>
                </a:lnTo>
                <a:lnTo>
                  <a:pt x="486" y="27614"/>
                </a:lnTo>
                <a:lnTo>
                  <a:pt x="0" y="18801"/>
                </a:lnTo>
                <a:lnTo>
                  <a:pt x="2970" y="10491"/>
                </a:lnTo>
                <a:lnTo>
                  <a:pt x="8698" y="4184"/>
                </a:lnTo>
                <a:lnTo>
                  <a:pt x="16374" y="485"/>
                </a:lnTo>
                <a:lnTo>
                  <a:pt x="25185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77879" y="4783435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9" y="0"/>
                </a:moveTo>
                <a:lnTo>
                  <a:pt x="0" y="26502"/>
                </a:lnTo>
                <a:lnTo>
                  <a:pt x="3522" y="34652"/>
                </a:lnTo>
                <a:lnTo>
                  <a:pt x="10150" y="40620"/>
                </a:lnTo>
                <a:lnTo>
                  <a:pt x="18950" y="43850"/>
                </a:lnTo>
                <a:lnTo>
                  <a:pt x="28990" y="43786"/>
                </a:lnTo>
                <a:lnTo>
                  <a:pt x="38399" y="40286"/>
                </a:lnTo>
                <a:lnTo>
                  <a:pt x="45482" y="34146"/>
                </a:lnTo>
                <a:lnTo>
                  <a:pt x="49564" y="26217"/>
                </a:lnTo>
                <a:lnTo>
                  <a:pt x="49969" y="17348"/>
                </a:lnTo>
                <a:lnTo>
                  <a:pt x="46446" y="9198"/>
                </a:lnTo>
                <a:lnTo>
                  <a:pt x="39819" y="3230"/>
                </a:lnTo>
                <a:lnTo>
                  <a:pt x="3101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77880" y="4783435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8" y="63"/>
                </a:moveTo>
                <a:lnTo>
                  <a:pt x="31018" y="0"/>
                </a:lnTo>
                <a:lnTo>
                  <a:pt x="39818" y="3230"/>
                </a:lnTo>
                <a:lnTo>
                  <a:pt x="46445" y="9197"/>
                </a:lnTo>
                <a:lnTo>
                  <a:pt x="49967" y="17347"/>
                </a:lnTo>
                <a:lnTo>
                  <a:pt x="49563" y="26216"/>
                </a:lnTo>
                <a:lnTo>
                  <a:pt x="45482" y="34146"/>
                </a:lnTo>
                <a:lnTo>
                  <a:pt x="38399" y="40286"/>
                </a:lnTo>
                <a:lnTo>
                  <a:pt x="28988" y="43786"/>
                </a:lnTo>
                <a:lnTo>
                  <a:pt x="18949" y="43849"/>
                </a:lnTo>
                <a:lnTo>
                  <a:pt x="10149" y="40619"/>
                </a:lnTo>
                <a:lnTo>
                  <a:pt x="3522" y="34651"/>
                </a:lnTo>
                <a:lnTo>
                  <a:pt x="0" y="26502"/>
                </a:lnTo>
                <a:lnTo>
                  <a:pt x="404" y="17633"/>
                </a:lnTo>
                <a:lnTo>
                  <a:pt x="4485" y="9703"/>
                </a:lnTo>
                <a:lnTo>
                  <a:pt x="11568" y="3563"/>
                </a:lnTo>
                <a:lnTo>
                  <a:pt x="20978" y="63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89003" y="56485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7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29" y="34906"/>
                </a:lnTo>
                <a:lnTo>
                  <a:pt x="16514" y="37648"/>
                </a:lnTo>
                <a:lnTo>
                  <a:pt x="25293" y="37562"/>
                </a:lnTo>
                <a:lnTo>
                  <a:pt x="33533" y="34531"/>
                </a:lnTo>
                <a:lnTo>
                  <a:pt x="39746" y="29242"/>
                </a:lnTo>
                <a:lnTo>
                  <a:pt x="43340" y="22427"/>
                </a:lnTo>
                <a:lnTo>
                  <a:pt x="43722" y="14819"/>
                </a:lnTo>
                <a:lnTo>
                  <a:pt x="40667" y="7840"/>
                </a:lnTo>
                <a:lnTo>
                  <a:pt x="34891" y="2742"/>
                </a:lnTo>
                <a:lnTo>
                  <a:pt x="272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89004" y="56485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7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8"/>
                </a:lnTo>
                <a:lnTo>
                  <a:pt x="39746" y="29242"/>
                </a:lnTo>
                <a:lnTo>
                  <a:pt x="33532" y="34531"/>
                </a:lnTo>
                <a:lnTo>
                  <a:pt x="25292" y="37563"/>
                </a:lnTo>
                <a:lnTo>
                  <a:pt x="16514" y="37649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1"/>
                </a:lnTo>
                <a:lnTo>
                  <a:pt x="3974" y="8406"/>
                </a:lnTo>
                <a:lnTo>
                  <a:pt x="10187" y="3117"/>
                </a:lnTo>
                <a:lnTo>
                  <a:pt x="18427" y="86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808015" y="49500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8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30" y="34906"/>
                </a:lnTo>
                <a:lnTo>
                  <a:pt x="16515" y="37648"/>
                </a:lnTo>
                <a:lnTo>
                  <a:pt x="25294" y="37562"/>
                </a:lnTo>
                <a:lnTo>
                  <a:pt x="33533" y="34531"/>
                </a:lnTo>
                <a:lnTo>
                  <a:pt x="39746" y="29242"/>
                </a:lnTo>
                <a:lnTo>
                  <a:pt x="43340" y="22427"/>
                </a:lnTo>
                <a:lnTo>
                  <a:pt x="43722" y="14819"/>
                </a:lnTo>
                <a:lnTo>
                  <a:pt x="40668" y="7840"/>
                </a:lnTo>
                <a:lnTo>
                  <a:pt x="34892" y="2742"/>
                </a:lnTo>
                <a:lnTo>
                  <a:pt x="2720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808015" y="49500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8" y="86"/>
                </a:moveTo>
                <a:lnTo>
                  <a:pt x="27207" y="0"/>
                </a:lnTo>
                <a:lnTo>
                  <a:pt x="34892" y="2742"/>
                </a:lnTo>
                <a:lnTo>
                  <a:pt x="40668" y="7840"/>
                </a:lnTo>
                <a:lnTo>
                  <a:pt x="43722" y="14819"/>
                </a:lnTo>
                <a:lnTo>
                  <a:pt x="43341" y="22428"/>
                </a:lnTo>
                <a:lnTo>
                  <a:pt x="39746" y="29242"/>
                </a:lnTo>
                <a:lnTo>
                  <a:pt x="33533" y="34531"/>
                </a:lnTo>
                <a:lnTo>
                  <a:pt x="25293" y="37563"/>
                </a:lnTo>
                <a:lnTo>
                  <a:pt x="16515" y="37649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1"/>
                </a:lnTo>
                <a:lnTo>
                  <a:pt x="3975" y="8406"/>
                </a:lnTo>
                <a:lnTo>
                  <a:pt x="10189" y="3117"/>
                </a:lnTo>
                <a:lnTo>
                  <a:pt x="18428" y="86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179417" y="499774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8" y="0"/>
                </a:moveTo>
                <a:lnTo>
                  <a:pt x="0" y="26502"/>
                </a:lnTo>
                <a:lnTo>
                  <a:pt x="3521" y="34651"/>
                </a:lnTo>
                <a:lnTo>
                  <a:pt x="10149" y="40619"/>
                </a:lnTo>
                <a:lnTo>
                  <a:pt x="18949" y="43849"/>
                </a:lnTo>
                <a:lnTo>
                  <a:pt x="28989" y="43785"/>
                </a:lnTo>
                <a:lnTo>
                  <a:pt x="38399" y="40285"/>
                </a:lnTo>
                <a:lnTo>
                  <a:pt x="45482" y="34145"/>
                </a:lnTo>
                <a:lnTo>
                  <a:pt x="49563" y="26215"/>
                </a:lnTo>
                <a:lnTo>
                  <a:pt x="49968" y="17346"/>
                </a:lnTo>
                <a:lnTo>
                  <a:pt x="46445" y="9197"/>
                </a:lnTo>
                <a:lnTo>
                  <a:pt x="39818" y="3230"/>
                </a:lnTo>
                <a:lnTo>
                  <a:pt x="3101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179416" y="499774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9" y="63"/>
                </a:moveTo>
                <a:lnTo>
                  <a:pt x="31019" y="0"/>
                </a:lnTo>
                <a:lnTo>
                  <a:pt x="39819" y="3230"/>
                </a:lnTo>
                <a:lnTo>
                  <a:pt x="46446" y="9197"/>
                </a:lnTo>
                <a:lnTo>
                  <a:pt x="49968" y="17347"/>
                </a:lnTo>
                <a:lnTo>
                  <a:pt x="49564" y="26216"/>
                </a:lnTo>
                <a:lnTo>
                  <a:pt x="45483" y="34146"/>
                </a:lnTo>
                <a:lnTo>
                  <a:pt x="38400" y="40286"/>
                </a:lnTo>
                <a:lnTo>
                  <a:pt x="28989" y="43785"/>
                </a:lnTo>
                <a:lnTo>
                  <a:pt x="18950" y="43849"/>
                </a:lnTo>
                <a:lnTo>
                  <a:pt x="10150" y="40619"/>
                </a:lnTo>
                <a:lnTo>
                  <a:pt x="3522" y="34651"/>
                </a:lnTo>
                <a:lnTo>
                  <a:pt x="0" y="26501"/>
                </a:lnTo>
                <a:lnTo>
                  <a:pt x="404" y="17632"/>
                </a:lnTo>
                <a:lnTo>
                  <a:pt x="4486" y="9703"/>
                </a:lnTo>
                <a:lnTo>
                  <a:pt x="11569" y="3563"/>
                </a:lnTo>
                <a:lnTo>
                  <a:pt x="20979" y="63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433365" y="53026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61" y="3277"/>
                </a:lnTo>
                <a:lnTo>
                  <a:pt x="3571" y="9235"/>
                </a:lnTo>
                <a:lnTo>
                  <a:pt x="159" y="17042"/>
                </a:lnTo>
                <a:lnTo>
                  <a:pt x="0" y="25866"/>
                </a:lnTo>
                <a:lnTo>
                  <a:pt x="3277" y="34060"/>
                </a:lnTo>
                <a:lnTo>
                  <a:pt x="9234" y="40151"/>
                </a:lnTo>
                <a:lnTo>
                  <a:pt x="17041" y="43563"/>
                </a:lnTo>
                <a:lnTo>
                  <a:pt x="25866" y="43722"/>
                </a:lnTo>
                <a:lnTo>
                  <a:pt x="34060" y="40445"/>
                </a:lnTo>
                <a:lnTo>
                  <a:pt x="40151" y="34487"/>
                </a:lnTo>
                <a:lnTo>
                  <a:pt x="43563" y="26680"/>
                </a:lnTo>
                <a:lnTo>
                  <a:pt x="43722" y="17856"/>
                </a:lnTo>
                <a:lnTo>
                  <a:pt x="40445" y="9661"/>
                </a:lnTo>
                <a:lnTo>
                  <a:pt x="34487" y="3571"/>
                </a:lnTo>
                <a:lnTo>
                  <a:pt x="26680" y="159"/>
                </a:lnTo>
                <a:lnTo>
                  <a:pt x="1785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433364" y="53026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26680" y="158"/>
                </a:lnTo>
                <a:lnTo>
                  <a:pt x="34487" y="3570"/>
                </a:lnTo>
                <a:lnTo>
                  <a:pt x="40446" y="9661"/>
                </a:lnTo>
                <a:lnTo>
                  <a:pt x="43722" y="17855"/>
                </a:lnTo>
                <a:lnTo>
                  <a:pt x="43563" y="26680"/>
                </a:lnTo>
                <a:lnTo>
                  <a:pt x="40151" y="34487"/>
                </a:lnTo>
                <a:lnTo>
                  <a:pt x="34061" y="40445"/>
                </a:lnTo>
                <a:lnTo>
                  <a:pt x="25866" y="43721"/>
                </a:lnTo>
                <a:lnTo>
                  <a:pt x="17042" y="43563"/>
                </a:lnTo>
                <a:lnTo>
                  <a:pt x="9235" y="40151"/>
                </a:lnTo>
                <a:lnTo>
                  <a:pt x="3276" y="34060"/>
                </a:lnTo>
                <a:lnTo>
                  <a:pt x="0" y="25865"/>
                </a:lnTo>
                <a:lnTo>
                  <a:pt x="159" y="17041"/>
                </a:lnTo>
                <a:lnTo>
                  <a:pt x="3571" y="9234"/>
                </a:lnTo>
                <a:lnTo>
                  <a:pt x="9662" y="3276"/>
                </a:lnTo>
                <a:lnTo>
                  <a:pt x="17856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82603" y="44547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7" y="0"/>
                </a:moveTo>
                <a:lnTo>
                  <a:pt x="0" y="22829"/>
                </a:lnTo>
                <a:lnTo>
                  <a:pt x="3053" y="29808"/>
                </a:lnTo>
                <a:lnTo>
                  <a:pt x="8829" y="34906"/>
                </a:lnTo>
                <a:lnTo>
                  <a:pt x="16514" y="37648"/>
                </a:lnTo>
                <a:lnTo>
                  <a:pt x="25293" y="37562"/>
                </a:lnTo>
                <a:lnTo>
                  <a:pt x="33533" y="34531"/>
                </a:lnTo>
                <a:lnTo>
                  <a:pt x="39746" y="29242"/>
                </a:lnTo>
                <a:lnTo>
                  <a:pt x="43340" y="22427"/>
                </a:lnTo>
                <a:lnTo>
                  <a:pt x="43722" y="14819"/>
                </a:lnTo>
                <a:lnTo>
                  <a:pt x="40667" y="7840"/>
                </a:lnTo>
                <a:lnTo>
                  <a:pt x="34891" y="2742"/>
                </a:lnTo>
                <a:lnTo>
                  <a:pt x="272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82603" y="44547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8" y="86"/>
                </a:moveTo>
                <a:lnTo>
                  <a:pt x="27207" y="0"/>
                </a:lnTo>
                <a:lnTo>
                  <a:pt x="34892" y="2742"/>
                </a:lnTo>
                <a:lnTo>
                  <a:pt x="40668" y="7840"/>
                </a:lnTo>
                <a:lnTo>
                  <a:pt x="43722" y="14819"/>
                </a:lnTo>
                <a:lnTo>
                  <a:pt x="43341" y="22428"/>
                </a:lnTo>
                <a:lnTo>
                  <a:pt x="39746" y="29242"/>
                </a:lnTo>
                <a:lnTo>
                  <a:pt x="33533" y="34531"/>
                </a:lnTo>
                <a:lnTo>
                  <a:pt x="25293" y="37563"/>
                </a:lnTo>
                <a:lnTo>
                  <a:pt x="16515" y="37649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1"/>
                </a:lnTo>
                <a:lnTo>
                  <a:pt x="3975" y="8406"/>
                </a:lnTo>
                <a:lnTo>
                  <a:pt x="10189" y="3117"/>
                </a:lnTo>
                <a:lnTo>
                  <a:pt x="18428" y="86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409730" y="505618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5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4" y="35533"/>
                </a:lnTo>
                <a:lnTo>
                  <a:pt x="18421" y="38094"/>
                </a:lnTo>
                <a:lnTo>
                  <a:pt x="28416" y="37785"/>
                </a:lnTo>
                <a:lnTo>
                  <a:pt x="37871" y="34531"/>
                </a:lnTo>
                <a:lnTo>
                  <a:pt x="45077" y="29060"/>
                </a:lnTo>
                <a:lnTo>
                  <a:pt x="49341" y="22123"/>
                </a:lnTo>
                <a:lnTo>
                  <a:pt x="49968" y="14469"/>
                </a:lnTo>
                <a:lnTo>
                  <a:pt x="46668" y="7536"/>
                </a:lnTo>
                <a:lnTo>
                  <a:pt x="40222" y="2560"/>
                </a:lnTo>
                <a:lnTo>
                  <a:pt x="3154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409730" y="505618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1" y="308"/>
                </a:moveTo>
                <a:lnTo>
                  <a:pt x="31546" y="0"/>
                </a:lnTo>
                <a:lnTo>
                  <a:pt x="40223" y="2561"/>
                </a:lnTo>
                <a:lnTo>
                  <a:pt x="46668" y="7536"/>
                </a:lnTo>
                <a:lnTo>
                  <a:pt x="49967" y="14470"/>
                </a:lnTo>
                <a:lnTo>
                  <a:pt x="49341" y="22123"/>
                </a:lnTo>
                <a:lnTo>
                  <a:pt x="45078" y="29060"/>
                </a:lnTo>
                <a:lnTo>
                  <a:pt x="37872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4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6" y="3562"/>
                </a:lnTo>
                <a:lnTo>
                  <a:pt x="21551" y="308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979517" y="51435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6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5" y="35533"/>
                </a:lnTo>
                <a:lnTo>
                  <a:pt x="18422" y="38094"/>
                </a:lnTo>
                <a:lnTo>
                  <a:pt x="28417" y="37785"/>
                </a:lnTo>
                <a:lnTo>
                  <a:pt x="37872" y="34531"/>
                </a:lnTo>
                <a:lnTo>
                  <a:pt x="45078" y="29060"/>
                </a:lnTo>
                <a:lnTo>
                  <a:pt x="49341" y="22123"/>
                </a:lnTo>
                <a:lnTo>
                  <a:pt x="49969" y="14469"/>
                </a:lnTo>
                <a:lnTo>
                  <a:pt x="46669" y="7535"/>
                </a:lnTo>
                <a:lnTo>
                  <a:pt x="40223" y="2560"/>
                </a:lnTo>
                <a:lnTo>
                  <a:pt x="3154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79517" y="51435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9"/>
                </a:moveTo>
                <a:lnTo>
                  <a:pt x="31545" y="0"/>
                </a:lnTo>
                <a:lnTo>
                  <a:pt x="40223" y="2560"/>
                </a:lnTo>
                <a:lnTo>
                  <a:pt x="46669" y="7535"/>
                </a:lnTo>
                <a:lnTo>
                  <a:pt x="49968" y="14469"/>
                </a:lnTo>
                <a:lnTo>
                  <a:pt x="49341" y="22123"/>
                </a:lnTo>
                <a:lnTo>
                  <a:pt x="45078" y="29060"/>
                </a:lnTo>
                <a:lnTo>
                  <a:pt x="37872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5" y="3563"/>
                </a:lnTo>
                <a:lnTo>
                  <a:pt x="21550" y="3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411317" y="470058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6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5" y="35533"/>
                </a:lnTo>
                <a:lnTo>
                  <a:pt x="18422" y="38094"/>
                </a:lnTo>
                <a:lnTo>
                  <a:pt x="28417" y="37785"/>
                </a:lnTo>
                <a:lnTo>
                  <a:pt x="37872" y="34531"/>
                </a:lnTo>
                <a:lnTo>
                  <a:pt x="45078" y="29060"/>
                </a:lnTo>
                <a:lnTo>
                  <a:pt x="49341" y="22123"/>
                </a:lnTo>
                <a:lnTo>
                  <a:pt x="49968" y="14469"/>
                </a:lnTo>
                <a:lnTo>
                  <a:pt x="46668" y="7536"/>
                </a:lnTo>
                <a:lnTo>
                  <a:pt x="40223" y="2560"/>
                </a:lnTo>
                <a:lnTo>
                  <a:pt x="3154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411317" y="470058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8"/>
                </a:moveTo>
                <a:lnTo>
                  <a:pt x="31545" y="0"/>
                </a:lnTo>
                <a:lnTo>
                  <a:pt x="40223" y="2561"/>
                </a:lnTo>
                <a:lnTo>
                  <a:pt x="46668" y="7536"/>
                </a:lnTo>
                <a:lnTo>
                  <a:pt x="49967" y="14470"/>
                </a:lnTo>
                <a:lnTo>
                  <a:pt x="49341" y="22123"/>
                </a:lnTo>
                <a:lnTo>
                  <a:pt x="45078" y="29060"/>
                </a:lnTo>
                <a:lnTo>
                  <a:pt x="37872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5" y="3562"/>
                </a:lnTo>
                <a:lnTo>
                  <a:pt x="21550" y="308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112742" y="4586585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8" y="0"/>
                </a:moveTo>
                <a:lnTo>
                  <a:pt x="0" y="26502"/>
                </a:lnTo>
                <a:lnTo>
                  <a:pt x="3521" y="34652"/>
                </a:lnTo>
                <a:lnTo>
                  <a:pt x="10149" y="40620"/>
                </a:lnTo>
                <a:lnTo>
                  <a:pt x="18949" y="43850"/>
                </a:lnTo>
                <a:lnTo>
                  <a:pt x="28989" y="43786"/>
                </a:lnTo>
                <a:lnTo>
                  <a:pt x="38399" y="40286"/>
                </a:lnTo>
                <a:lnTo>
                  <a:pt x="45482" y="34146"/>
                </a:lnTo>
                <a:lnTo>
                  <a:pt x="49563" y="26217"/>
                </a:lnTo>
                <a:lnTo>
                  <a:pt x="49968" y="17348"/>
                </a:lnTo>
                <a:lnTo>
                  <a:pt x="46445" y="9198"/>
                </a:lnTo>
                <a:lnTo>
                  <a:pt x="39818" y="3230"/>
                </a:lnTo>
                <a:lnTo>
                  <a:pt x="3101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112742" y="4586585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8" y="63"/>
                </a:moveTo>
                <a:lnTo>
                  <a:pt x="31018" y="0"/>
                </a:lnTo>
                <a:lnTo>
                  <a:pt x="39818" y="3230"/>
                </a:lnTo>
                <a:lnTo>
                  <a:pt x="46445" y="9197"/>
                </a:lnTo>
                <a:lnTo>
                  <a:pt x="49967" y="17347"/>
                </a:lnTo>
                <a:lnTo>
                  <a:pt x="49563" y="26216"/>
                </a:lnTo>
                <a:lnTo>
                  <a:pt x="45482" y="34146"/>
                </a:lnTo>
                <a:lnTo>
                  <a:pt x="38399" y="40286"/>
                </a:lnTo>
                <a:lnTo>
                  <a:pt x="28988" y="43786"/>
                </a:lnTo>
                <a:lnTo>
                  <a:pt x="18949" y="43849"/>
                </a:lnTo>
                <a:lnTo>
                  <a:pt x="10149" y="40619"/>
                </a:lnTo>
                <a:lnTo>
                  <a:pt x="3522" y="34651"/>
                </a:lnTo>
                <a:lnTo>
                  <a:pt x="0" y="26502"/>
                </a:lnTo>
                <a:lnTo>
                  <a:pt x="404" y="17633"/>
                </a:lnTo>
                <a:lnTo>
                  <a:pt x="4485" y="9703"/>
                </a:lnTo>
                <a:lnTo>
                  <a:pt x="11568" y="3563"/>
                </a:lnTo>
                <a:lnTo>
                  <a:pt x="20978" y="63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063603" y="454523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7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29" y="34906"/>
                </a:lnTo>
                <a:lnTo>
                  <a:pt x="16514" y="37649"/>
                </a:lnTo>
                <a:lnTo>
                  <a:pt x="25293" y="37563"/>
                </a:lnTo>
                <a:lnTo>
                  <a:pt x="33533" y="34531"/>
                </a:lnTo>
                <a:lnTo>
                  <a:pt x="39746" y="29242"/>
                </a:lnTo>
                <a:lnTo>
                  <a:pt x="43340" y="22428"/>
                </a:lnTo>
                <a:lnTo>
                  <a:pt x="43722" y="14819"/>
                </a:lnTo>
                <a:lnTo>
                  <a:pt x="40667" y="7840"/>
                </a:lnTo>
                <a:lnTo>
                  <a:pt x="34891" y="2742"/>
                </a:lnTo>
                <a:lnTo>
                  <a:pt x="272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063604" y="454523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7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7"/>
                </a:lnTo>
                <a:lnTo>
                  <a:pt x="39746" y="29242"/>
                </a:lnTo>
                <a:lnTo>
                  <a:pt x="33532" y="34531"/>
                </a:lnTo>
                <a:lnTo>
                  <a:pt x="25292" y="37562"/>
                </a:lnTo>
                <a:lnTo>
                  <a:pt x="16514" y="37648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0"/>
                </a:lnTo>
                <a:lnTo>
                  <a:pt x="3974" y="8406"/>
                </a:lnTo>
                <a:lnTo>
                  <a:pt x="10187" y="3117"/>
                </a:lnTo>
                <a:lnTo>
                  <a:pt x="18427" y="86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84254" y="543907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9" y="0"/>
                </a:moveTo>
                <a:lnTo>
                  <a:pt x="0" y="26502"/>
                </a:lnTo>
                <a:lnTo>
                  <a:pt x="3522" y="34651"/>
                </a:lnTo>
                <a:lnTo>
                  <a:pt x="10150" y="40619"/>
                </a:lnTo>
                <a:lnTo>
                  <a:pt x="18950" y="43849"/>
                </a:lnTo>
                <a:lnTo>
                  <a:pt x="28990" y="43785"/>
                </a:lnTo>
                <a:lnTo>
                  <a:pt x="38399" y="40285"/>
                </a:lnTo>
                <a:lnTo>
                  <a:pt x="45482" y="34145"/>
                </a:lnTo>
                <a:lnTo>
                  <a:pt x="49564" y="26215"/>
                </a:lnTo>
                <a:lnTo>
                  <a:pt x="49969" y="17346"/>
                </a:lnTo>
                <a:lnTo>
                  <a:pt x="46446" y="9197"/>
                </a:lnTo>
                <a:lnTo>
                  <a:pt x="39819" y="3230"/>
                </a:lnTo>
                <a:lnTo>
                  <a:pt x="3101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84254" y="5439073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9" y="63"/>
                </a:moveTo>
                <a:lnTo>
                  <a:pt x="31019" y="0"/>
                </a:lnTo>
                <a:lnTo>
                  <a:pt x="39819" y="3230"/>
                </a:lnTo>
                <a:lnTo>
                  <a:pt x="46446" y="9197"/>
                </a:lnTo>
                <a:lnTo>
                  <a:pt x="49968" y="17347"/>
                </a:lnTo>
                <a:lnTo>
                  <a:pt x="49564" y="26216"/>
                </a:lnTo>
                <a:lnTo>
                  <a:pt x="45483" y="34146"/>
                </a:lnTo>
                <a:lnTo>
                  <a:pt x="38400" y="40286"/>
                </a:lnTo>
                <a:lnTo>
                  <a:pt x="28989" y="43786"/>
                </a:lnTo>
                <a:lnTo>
                  <a:pt x="18950" y="43849"/>
                </a:lnTo>
                <a:lnTo>
                  <a:pt x="10150" y="40619"/>
                </a:lnTo>
                <a:lnTo>
                  <a:pt x="3522" y="34651"/>
                </a:lnTo>
                <a:lnTo>
                  <a:pt x="0" y="26502"/>
                </a:lnTo>
                <a:lnTo>
                  <a:pt x="404" y="17633"/>
                </a:lnTo>
                <a:lnTo>
                  <a:pt x="4486" y="9703"/>
                </a:lnTo>
                <a:lnTo>
                  <a:pt x="11569" y="3563"/>
                </a:lnTo>
                <a:lnTo>
                  <a:pt x="20979" y="63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424017" y="5313363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6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5" y="35533"/>
                </a:lnTo>
                <a:lnTo>
                  <a:pt x="18422" y="38094"/>
                </a:lnTo>
                <a:lnTo>
                  <a:pt x="28417" y="37785"/>
                </a:lnTo>
                <a:lnTo>
                  <a:pt x="37872" y="34531"/>
                </a:lnTo>
                <a:lnTo>
                  <a:pt x="45078" y="29060"/>
                </a:lnTo>
                <a:lnTo>
                  <a:pt x="49341" y="22123"/>
                </a:lnTo>
                <a:lnTo>
                  <a:pt x="49968" y="14470"/>
                </a:lnTo>
                <a:lnTo>
                  <a:pt x="46668" y="7535"/>
                </a:lnTo>
                <a:lnTo>
                  <a:pt x="40223" y="2560"/>
                </a:lnTo>
                <a:lnTo>
                  <a:pt x="3154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424017" y="5313363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9"/>
                </a:moveTo>
                <a:lnTo>
                  <a:pt x="31545" y="0"/>
                </a:lnTo>
                <a:lnTo>
                  <a:pt x="40223" y="2560"/>
                </a:lnTo>
                <a:lnTo>
                  <a:pt x="46668" y="7535"/>
                </a:lnTo>
                <a:lnTo>
                  <a:pt x="49967" y="14469"/>
                </a:lnTo>
                <a:lnTo>
                  <a:pt x="49341" y="22123"/>
                </a:lnTo>
                <a:lnTo>
                  <a:pt x="45078" y="29060"/>
                </a:lnTo>
                <a:lnTo>
                  <a:pt x="37872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5" y="3563"/>
                </a:lnTo>
                <a:lnTo>
                  <a:pt x="21550" y="3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18800" y="3246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7" y="36602"/>
                </a:lnTo>
                <a:lnTo>
                  <a:pt x="43361" y="32520"/>
                </a:lnTo>
                <a:lnTo>
                  <a:pt x="48804" y="26464"/>
                </a:lnTo>
                <a:lnTo>
                  <a:pt x="50800" y="19050"/>
                </a:lnTo>
                <a:lnTo>
                  <a:pt x="48804" y="11635"/>
                </a:lnTo>
                <a:lnTo>
                  <a:pt x="43361" y="5579"/>
                </a:lnTo>
                <a:lnTo>
                  <a:pt x="35287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118800" y="3246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7" y="1497"/>
                </a:lnTo>
                <a:lnTo>
                  <a:pt x="43361" y="5579"/>
                </a:lnTo>
                <a:lnTo>
                  <a:pt x="48804" y="11634"/>
                </a:lnTo>
                <a:lnTo>
                  <a:pt x="50799" y="19049"/>
                </a:lnTo>
                <a:lnTo>
                  <a:pt x="48804" y="26465"/>
                </a:lnTo>
                <a:lnTo>
                  <a:pt x="43361" y="32520"/>
                </a:lnTo>
                <a:lnTo>
                  <a:pt x="35287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269739" y="300354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269739" y="300354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63275" y="31003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7" y="36602"/>
                </a:lnTo>
                <a:lnTo>
                  <a:pt x="43361" y="32520"/>
                </a:lnTo>
                <a:lnTo>
                  <a:pt x="48804" y="26464"/>
                </a:lnTo>
                <a:lnTo>
                  <a:pt x="50800" y="19050"/>
                </a:lnTo>
                <a:lnTo>
                  <a:pt x="48804" y="11635"/>
                </a:lnTo>
                <a:lnTo>
                  <a:pt x="43361" y="5579"/>
                </a:lnTo>
                <a:lnTo>
                  <a:pt x="35287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63276" y="31003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10889" y="35988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310889" y="35988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728400" y="34591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7" y="36602"/>
                </a:lnTo>
                <a:lnTo>
                  <a:pt x="43361" y="32520"/>
                </a:lnTo>
                <a:lnTo>
                  <a:pt x="48804" y="26464"/>
                </a:lnTo>
                <a:lnTo>
                  <a:pt x="50800" y="19050"/>
                </a:lnTo>
                <a:lnTo>
                  <a:pt x="48804" y="11635"/>
                </a:lnTo>
                <a:lnTo>
                  <a:pt x="43361" y="5579"/>
                </a:lnTo>
                <a:lnTo>
                  <a:pt x="35287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728400" y="345916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7" y="1497"/>
                </a:lnTo>
                <a:lnTo>
                  <a:pt x="43361" y="5579"/>
                </a:lnTo>
                <a:lnTo>
                  <a:pt x="48804" y="11634"/>
                </a:lnTo>
                <a:lnTo>
                  <a:pt x="50799" y="19049"/>
                </a:lnTo>
                <a:lnTo>
                  <a:pt x="48804" y="26465"/>
                </a:lnTo>
                <a:lnTo>
                  <a:pt x="43361" y="32520"/>
                </a:lnTo>
                <a:lnTo>
                  <a:pt x="35287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733039" y="310991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733039" y="310991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602989" y="263842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602989" y="263842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633150" y="299402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7" y="36602"/>
                </a:lnTo>
                <a:lnTo>
                  <a:pt x="43361" y="32520"/>
                </a:lnTo>
                <a:lnTo>
                  <a:pt x="48804" y="26464"/>
                </a:lnTo>
                <a:lnTo>
                  <a:pt x="50800" y="19050"/>
                </a:lnTo>
                <a:lnTo>
                  <a:pt x="48804" y="11635"/>
                </a:lnTo>
                <a:lnTo>
                  <a:pt x="43361" y="5579"/>
                </a:lnTo>
                <a:lnTo>
                  <a:pt x="35287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633150" y="299402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7" y="1497"/>
                </a:lnTo>
                <a:lnTo>
                  <a:pt x="43361" y="5579"/>
                </a:lnTo>
                <a:lnTo>
                  <a:pt x="48804" y="11634"/>
                </a:lnTo>
                <a:lnTo>
                  <a:pt x="50799" y="19049"/>
                </a:lnTo>
                <a:lnTo>
                  <a:pt x="48804" y="26465"/>
                </a:lnTo>
                <a:lnTo>
                  <a:pt x="43361" y="32520"/>
                </a:lnTo>
                <a:lnTo>
                  <a:pt x="35287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166425" y="25733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5"/>
                </a:lnTo>
                <a:lnTo>
                  <a:pt x="7439" y="32520"/>
                </a:lnTo>
                <a:lnTo>
                  <a:pt x="15513" y="36603"/>
                </a:lnTo>
                <a:lnTo>
                  <a:pt x="25400" y="38100"/>
                </a:lnTo>
                <a:lnTo>
                  <a:pt x="35287" y="36603"/>
                </a:lnTo>
                <a:lnTo>
                  <a:pt x="43361" y="32520"/>
                </a:lnTo>
                <a:lnTo>
                  <a:pt x="48804" y="26465"/>
                </a:lnTo>
                <a:lnTo>
                  <a:pt x="50800" y="19050"/>
                </a:lnTo>
                <a:lnTo>
                  <a:pt x="48804" y="11635"/>
                </a:lnTo>
                <a:lnTo>
                  <a:pt x="43361" y="5579"/>
                </a:lnTo>
                <a:lnTo>
                  <a:pt x="35287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66426" y="25733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794952" y="3578224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4" y="1496"/>
                </a:lnTo>
                <a:lnTo>
                  <a:pt x="6509" y="5579"/>
                </a:lnTo>
                <a:lnTo>
                  <a:pt x="1746" y="11634"/>
                </a:lnTo>
                <a:lnTo>
                  <a:pt x="0" y="19050"/>
                </a:lnTo>
                <a:lnTo>
                  <a:pt x="1746" y="26464"/>
                </a:lnTo>
                <a:lnTo>
                  <a:pt x="6509" y="32520"/>
                </a:lnTo>
                <a:lnTo>
                  <a:pt x="13574" y="36602"/>
                </a:lnTo>
                <a:lnTo>
                  <a:pt x="22225" y="38100"/>
                </a:lnTo>
                <a:lnTo>
                  <a:pt x="30875" y="36602"/>
                </a:lnTo>
                <a:lnTo>
                  <a:pt x="37940" y="32520"/>
                </a:lnTo>
                <a:lnTo>
                  <a:pt x="42703" y="26464"/>
                </a:lnTo>
                <a:lnTo>
                  <a:pt x="44450" y="19050"/>
                </a:lnTo>
                <a:lnTo>
                  <a:pt x="42703" y="11634"/>
                </a:lnTo>
                <a:lnTo>
                  <a:pt x="37940" y="5579"/>
                </a:lnTo>
                <a:lnTo>
                  <a:pt x="30875" y="1496"/>
                </a:lnTo>
                <a:lnTo>
                  <a:pt x="2222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794951" y="357822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49"/>
                </a:moveTo>
                <a:lnTo>
                  <a:pt x="1746" y="11634"/>
                </a:lnTo>
                <a:lnTo>
                  <a:pt x="6509" y="5579"/>
                </a:lnTo>
                <a:lnTo>
                  <a:pt x="13574" y="1497"/>
                </a:lnTo>
                <a:lnTo>
                  <a:pt x="22224" y="0"/>
                </a:lnTo>
                <a:lnTo>
                  <a:pt x="30875" y="1497"/>
                </a:lnTo>
                <a:lnTo>
                  <a:pt x="37940" y="5579"/>
                </a:lnTo>
                <a:lnTo>
                  <a:pt x="42703" y="11634"/>
                </a:lnTo>
                <a:lnTo>
                  <a:pt x="44449" y="19049"/>
                </a:lnTo>
                <a:lnTo>
                  <a:pt x="42703" y="26465"/>
                </a:lnTo>
                <a:lnTo>
                  <a:pt x="37940" y="32520"/>
                </a:lnTo>
                <a:lnTo>
                  <a:pt x="30875" y="36602"/>
                </a:lnTo>
                <a:lnTo>
                  <a:pt x="22224" y="38099"/>
                </a:lnTo>
                <a:lnTo>
                  <a:pt x="13574" y="36602"/>
                </a:lnTo>
                <a:lnTo>
                  <a:pt x="6509" y="32520"/>
                </a:lnTo>
                <a:lnTo>
                  <a:pt x="174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914014" y="282416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3" y="1746"/>
                </a:lnTo>
                <a:lnTo>
                  <a:pt x="7439" y="6509"/>
                </a:lnTo>
                <a:lnTo>
                  <a:pt x="1996" y="13574"/>
                </a:lnTo>
                <a:lnTo>
                  <a:pt x="0" y="22225"/>
                </a:lnTo>
                <a:lnTo>
                  <a:pt x="1996" y="30875"/>
                </a:lnTo>
                <a:lnTo>
                  <a:pt x="7439" y="37940"/>
                </a:lnTo>
                <a:lnTo>
                  <a:pt x="15513" y="42703"/>
                </a:lnTo>
                <a:lnTo>
                  <a:pt x="25400" y="44450"/>
                </a:lnTo>
                <a:lnTo>
                  <a:pt x="35286" y="42703"/>
                </a:lnTo>
                <a:lnTo>
                  <a:pt x="43360" y="37940"/>
                </a:lnTo>
                <a:lnTo>
                  <a:pt x="48803" y="30875"/>
                </a:lnTo>
                <a:lnTo>
                  <a:pt x="50800" y="22225"/>
                </a:lnTo>
                <a:lnTo>
                  <a:pt x="48803" y="13574"/>
                </a:lnTo>
                <a:lnTo>
                  <a:pt x="43360" y="6509"/>
                </a:lnTo>
                <a:lnTo>
                  <a:pt x="35286" y="1746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914014" y="282416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24"/>
                </a:moveTo>
                <a:lnTo>
                  <a:pt x="1996" y="13574"/>
                </a:lnTo>
                <a:lnTo>
                  <a:pt x="7439" y="6509"/>
                </a:lnTo>
                <a:lnTo>
                  <a:pt x="15513" y="1746"/>
                </a:lnTo>
                <a:lnTo>
                  <a:pt x="25399" y="0"/>
                </a:lnTo>
                <a:lnTo>
                  <a:pt x="35286" y="1746"/>
                </a:lnTo>
                <a:lnTo>
                  <a:pt x="43360" y="6509"/>
                </a:lnTo>
                <a:lnTo>
                  <a:pt x="48803" y="13574"/>
                </a:lnTo>
                <a:lnTo>
                  <a:pt x="50799" y="22224"/>
                </a:lnTo>
                <a:lnTo>
                  <a:pt x="48803" y="30875"/>
                </a:lnTo>
                <a:lnTo>
                  <a:pt x="43360" y="37940"/>
                </a:lnTo>
                <a:lnTo>
                  <a:pt x="35286" y="42703"/>
                </a:lnTo>
                <a:lnTo>
                  <a:pt x="25399" y="44449"/>
                </a:lnTo>
                <a:lnTo>
                  <a:pt x="15513" y="42703"/>
                </a:lnTo>
                <a:lnTo>
                  <a:pt x="7439" y="37940"/>
                </a:lnTo>
                <a:lnTo>
                  <a:pt x="1996" y="30875"/>
                </a:lnTo>
                <a:lnTo>
                  <a:pt x="0" y="22224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961764" y="32019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961764" y="32019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22075" y="267334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7" y="36602"/>
                </a:lnTo>
                <a:lnTo>
                  <a:pt x="43361" y="32520"/>
                </a:lnTo>
                <a:lnTo>
                  <a:pt x="48804" y="26464"/>
                </a:lnTo>
                <a:lnTo>
                  <a:pt x="50800" y="19050"/>
                </a:lnTo>
                <a:lnTo>
                  <a:pt x="48804" y="11635"/>
                </a:lnTo>
                <a:lnTo>
                  <a:pt x="43361" y="5579"/>
                </a:lnTo>
                <a:lnTo>
                  <a:pt x="35287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922076" y="267334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395477" y="3341339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62" y="0"/>
                </a:moveTo>
                <a:lnTo>
                  <a:pt x="15686" y="1346"/>
                </a:lnTo>
                <a:lnTo>
                  <a:pt x="7967" y="5529"/>
                </a:lnTo>
                <a:lnTo>
                  <a:pt x="2577" y="11655"/>
                </a:lnTo>
                <a:lnTo>
                  <a:pt x="0" y="18915"/>
                </a:lnTo>
                <a:lnTo>
                  <a:pt x="714" y="26499"/>
                </a:lnTo>
                <a:lnTo>
                  <a:pt x="4739" y="32968"/>
                </a:lnTo>
                <a:lnTo>
                  <a:pt x="11187" y="37183"/>
                </a:lnTo>
                <a:lnTo>
                  <a:pt x="19186" y="38794"/>
                </a:lnTo>
                <a:lnTo>
                  <a:pt x="27862" y="37448"/>
                </a:lnTo>
                <a:lnTo>
                  <a:pt x="35581" y="33265"/>
                </a:lnTo>
                <a:lnTo>
                  <a:pt x="40970" y="27138"/>
                </a:lnTo>
                <a:lnTo>
                  <a:pt x="43549" y="19878"/>
                </a:lnTo>
                <a:lnTo>
                  <a:pt x="42834" y="12293"/>
                </a:lnTo>
                <a:lnTo>
                  <a:pt x="38809" y="5826"/>
                </a:lnTo>
                <a:lnTo>
                  <a:pt x="32360" y="1610"/>
                </a:lnTo>
                <a:lnTo>
                  <a:pt x="2436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395477" y="3341339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5" y="26500"/>
                </a:moveTo>
                <a:lnTo>
                  <a:pt x="0" y="18915"/>
                </a:lnTo>
                <a:lnTo>
                  <a:pt x="2577" y="11656"/>
                </a:lnTo>
                <a:lnTo>
                  <a:pt x="7966" y="5529"/>
                </a:lnTo>
                <a:lnTo>
                  <a:pt x="15685" y="1346"/>
                </a:lnTo>
                <a:lnTo>
                  <a:pt x="24361" y="0"/>
                </a:lnTo>
                <a:lnTo>
                  <a:pt x="32360" y="1610"/>
                </a:lnTo>
                <a:lnTo>
                  <a:pt x="38808" y="5826"/>
                </a:lnTo>
                <a:lnTo>
                  <a:pt x="42833" y="12294"/>
                </a:lnTo>
                <a:lnTo>
                  <a:pt x="43548" y="19878"/>
                </a:lnTo>
                <a:lnTo>
                  <a:pt x="40970" y="27138"/>
                </a:lnTo>
                <a:lnTo>
                  <a:pt x="35580" y="33264"/>
                </a:lnTo>
                <a:lnTo>
                  <a:pt x="27861" y="37448"/>
                </a:lnTo>
                <a:lnTo>
                  <a:pt x="19185" y="38794"/>
                </a:lnTo>
                <a:lnTo>
                  <a:pt x="11187" y="37183"/>
                </a:lnTo>
                <a:lnTo>
                  <a:pt x="4739" y="32968"/>
                </a:lnTo>
                <a:lnTo>
                  <a:pt x="715" y="2650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388068" y="28154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8"/>
                </a:lnTo>
                <a:lnTo>
                  <a:pt x="0" y="20246"/>
                </a:lnTo>
                <a:lnTo>
                  <a:pt x="478" y="27910"/>
                </a:lnTo>
                <a:lnTo>
                  <a:pt x="4739" y="34298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388067" y="28154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8" y="27909"/>
                </a:moveTo>
                <a:lnTo>
                  <a:pt x="0" y="20245"/>
                </a:lnTo>
                <a:lnTo>
                  <a:pt x="3222" y="12768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2" y="19338"/>
                </a:lnTo>
                <a:lnTo>
                  <a:pt x="45869" y="26815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567330" y="313933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5" y="0"/>
                </a:moveTo>
                <a:lnTo>
                  <a:pt x="18458" y="1741"/>
                </a:lnTo>
                <a:lnTo>
                  <a:pt x="9567" y="6319"/>
                </a:lnTo>
                <a:lnTo>
                  <a:pt x="3222" y="12768"/>
                </a:lnTo>
                <a:lnTo>
                  <a:pt x="0" y="20246"/>
                </a:lnTo>
                <a:lnTo>
                  <a:pt x="478" y="27910"/>
                </a:lnTo>
                <a:lnTo>
                  <a:pt x="4739" y="34298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3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567330" y="313933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8" y="27909"/>
                </a:moveTo>
                <a:lnTo>
                  <a:pt x="0" y="20245"/>
                </a:lnTo>
                <a:lnTo>
                  <a:pt x="3222" y="12768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2" y="19338"/>
                </a:lnTo>
                <a:lnTo>
                  <a:pt x="45869" y="26816"/>
                </a:lnTo>
                <a:lnTo>
                  <a:pt x="39523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6"/>
                </a:lnTo>
                <a:lnTo>
                  <a:pt x="4739" y="34298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716555" y="362510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7" y="6319"/>
                </a:lnTo>
                <a:lnTo>
                  <a:pt x="3222" y="12768"/>
                </a:lnTo>
                <a:lnTo>
                  <a:pt x="0" y="20246"/>
                </a:lnTo>
                <a:lnTo>
                  <a:pt x="478" y="27910"/>
                </a:lnTo>
                <a:lnTo>
                  <a:pt x="4739" y="34298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3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716554" y="362510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7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3" y="37843"/>
                </a:lnTo>
                <a:lnTo>
                  <a:pt x="20788" y="39584"/>
                </a:lnTo>
                <a:lnTo>
                  <a:pt x="11833" y="38296"/>
                </a:lnTo>
                <a:lnTo>
                  <a:pt x="4740" y="34298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056280" y="3385395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7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3" y="37843"/>
                </a:lnTo>
                <a:lnTo>
                  <a:pt x="39524" y="33265"/>
                </a:lnTo>
                <a:lnTo>
                  <a:pt x="45870" y="26815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056280" y="338539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2" y="19338"/>
                </a:lnTo>
                <a:lnTo>
                  <a:pt x="45869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975193" y="3309195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40" y="34297"/>
                </a:lnTo>
                <a:lnTo>
                  <a:pt x="11833" y="38296"/>
                </a:lnTo>
                <a:lnTo>
                  <a:pt x="20788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5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975192" y="330919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40" y="34297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11377" y="2641251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24362" y="0"/>
                </a:moveTo>
                <a:lnTo>
                  <a:pt x="15686" y="1345"/>
                </a:lnTo>
                <a:lnTo>
                  <a:pt x="7967" y="5529"/>
                </a:lnTo>
                <a:lnTo>
                  <a:pt x="2577" y="11655"/>
                </a:lnTo>
                <a:lnTo>
                  <a:pt x="0" y="18915"/>
                </a:lnTo>
                <a:lnTo>
                  <a:pt x="714" y="26500"/>
                </a:lnTo>
                <a:lnTo>
                  <a:pt x="4739" y="32968"/>
                </a:lnTo>
                <a:lnTo>
                  <a:pt x="11187" y="37183"/>
                </a:lnTo>
                <a:lnTo>
                  <a:pt x="19186" y="38794"/>
                </a:lnTo>
                <a:lnTo>
                  <a:pt x="27862" y="37448"/>
                </a:lnTo>
                <a:lnTo>
                  <a:pt x="35581" y="33264"/>
                </a:lnTo>
                <a:lnTo>
                  <a:pt x="40970" y="27138"/>
                </a:lnTo>
                <a:lnTo>
                  <a:pt x="43549" y="19878"/>
                </a:lnTo>
                <a:lnTo>
                  <a:pt x="42834" y="12294"/>
                </a:lnTo>
                <a:lnTo>
                  <a:pt x="38809" y="5826"/>
                </a:lnTo>
                <a:lnTo>
                  <a:pt x="32360" y="1610"/>
                </a:lnTo>
                <a:lnTo>
                  <a:pt x="2436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611377" y="2641251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715" y="26500"/>
                </a:moveTo>
                <a:lnTo>
                  <a:pt x="0" y="18915"/>
                </a:lnTo>
                <a:lnTo>
                  <a:pt x="2577" y="11655"/>
                </a:lnTo>
                <a:lnTo>
                  <a:pt x="7966" y="5529"/>
                </a:lnTo>
                <a:lnTo>
                  <a:pt x="15685" y="1346"/>
                </a:lnTo>
                <a:lnTo>
                  <a:pt x="24361" y="0"/>
                </a:lnTo>
                <a:lnTo>
                  <a:pt x="32360" y="1610"/>
                </a:lnTo>
                <a:lnTo>
                  <a:pt x="38808" y="5826"/>
                </a:lnTo>
                <a:lnTo>
                  <a:pt x="42833" y="12294"/>
                </a:lnTo>
                <a:lnTo>
                  <a:pt x="43548" y="19878"/>
                </a:lnTo>
                <a:lnTo>
                  <a:pt x="40970" y="27138"/>
                </a:lnTo>
                <a:lnTo>
                  <a:pt x="35580" y="33264"/>
                </a:lnTo>
                <a:lnTo>
                  <a:pt x="27861" y="37448"/>
                </a:lnTo>
                <a:lnTo>
                  <a:pt x="19185" y="38794"/>
                </a:lnTo>
                <a:lnTo>
                  <a:pt x="11187" y="37183"/>
                </a:lnTo>
                <a:lnTo>
                  <a:pt x="4739" y="32968"/>
                </a:lnTo>
                <a:lnTo>
                  <a:pt x="715" y="2650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781643" y="2969470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5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81642" y="296946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7" y="27909"/>
                </a:moveTo>
                <a:lnTo>
                  <a:pt x="0" y="20245"/>
                </a:lnTo>
                <a:lnTo>
                  <a:pt x="3223" y="12767"/>
                </a:lnTo>
                <a:lnTo>
                  <a:pt x="9569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5" y="11674"/>
                </a:lnTo>
                <a:lnTo>
                  <a:pt x="49093" y="19338"/>
                </a:lnTo>
                <a:lnTo>
                  <a:pt x="45870" y="26815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40" y="34297"/>
                </a:lnTo>
                <a:lnTo>
                  <a:pt x="477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172043" y="2690070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5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172043" y="269006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7" y="27909"/>
                </a:moveTo>
                <a:lnTo>
                  <a:pt x="0" y="20245"/>
                </a:lnTo>
                <a:lnTo>
                  <a:pt x="3223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5" y="11674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39" y="34297"/>
                </a:lnTo>
                <a:lnTo>
                  <a:pt x="477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219668" y="3737820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4" y="33264"/>
                </a:lnTo>
                <a:lnTo>
                  <a:pt x="45870" y="26815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219668" y="373781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4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2" y="19338"/>
                </a:lnTo>
                <a:lnTo>
                  <a:pt x="45869" y="26815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032343" y="29932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8"/>
                </a:lnTo>
                <a:lnTo>
                  <a:pt x="0" y="20246"/>
                </a:lnTo>
                <a:lnTo>
                  <a:pt x="478" y="27910"/>
                </a:lnTo>
                <a:lnTo>
                  <a:pt x="4740" y="34298"/>
                </a:lnTo>
                <a:lnTo>
                  <a:pt x="11833" y="38296"/>
                </a:lnTo>
                <a:lnTo>
                  <a:pt x="20788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032342" y="29932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8" y="27909"/>
                </a:moveTo>
                <a:lnTo>
                  <a:pt x="0" y="20245"/>
                </a:lnTo>
                <a:lnTo>
                  <a:pt x="3222" y="12768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6"/>
                </a:lnTo>
                <a:lnTo>
                  <a:pt x="48615" y="11675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8" y="39584"/>
                </a:lnTo>
                <a:lnTo>
                  <a:pt x="11833" y="38296"/>
                </a:lnTo>
                <a:lnTo>
                  <a:pt x="4740" y="34298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174940" y="3084164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24361" y="0"/>
                </a:moveTo>
                <a:lnTo>
                  <a:pt x="15685" y="1346"/>
                </a:lnTo>
                <a:lnTo>
                  <a:pt x="7967" y="5529"/>
                </a:lnTo>
                <a:lnTo>
                  <a:pt x="2577" y="11655"/>
                </a:lnTo>
                <a:lnTo>
                  <a:pt x="0" y="18915"/>
                </a:lnTo>
                <a:lnTo>
                  <a:pt x="715" y="26499"/>
                </a:lnTo>
                <a:lnTo>
                  <a:pt x="4739" y="32968"/>
                </a:lnTo>
                <a:lnTo>
                  <a:pt x="11188" y="37183"/>
                </a:lnTo>
                <a:lnTo>
                  <a:pt x="19186" y="38794"/>
                </a:lnTo>
                <a:lnTo>
                  <a:pt x="27862" y="37448"/>
                </a:lnTo>
                <a:lnTo>
                  <a:pt x="35581" y="33265"/>
                </a:lnTo>
                <a:lnTo>
                  <a:pt x="40970" y="27138"/>
                </a:lnTo>
                <a:lnTo>
                  <a:pt x="43548" y="19878"/>
                </a:lnTo>
                <a:lnTo>
                  <a:pt x="42833" y="12293"/>
                </a:lnTo>
                <a:lnTo>
                  <a:pt x="38808" y="5826"/>
                </a:lnTo>
                <a:lnTo>
                  <a:pt x="32360" y="1610"/>
                </a:lnTo>
                <a:lnTo>
                  <a:pt x="243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174940" y="3084164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715" y="26500"/>
                </a:moveTo>
                <a:lnTo>
                  <a:pt x="0" y="18915"/>
                </a:lnTo>
                <a:lnTo>
                  <a:pt x="2577" y="11655"/>
                </a:lnTo>
                <a:lnTo>
                  <a:pt x="7967" y="5529"/>
                </a:lnTo>
                <a:lnTo>
                  <a:pt x="15686" y="1346"/>
                </a:lnTo>
                <a:lnTo>
                  <a:pt x="24361" y="0"/>
                </a:lnTo>
                <a:lnTo>
                  <a:pt x="32360" y="1610"/>
                </a:lnTo>
                <a:lnTo>
                  <a:pt x="38808" y="5826"/>
                </a:lnTo>
                <a:lnTo>
                  <a:pt x="42833" y="12294"/>
                </a:lnTo>
                <a:lnTo>
                  <a:pt x="43548" y="19879"/>
                </a:lnTo>
                <a:lnTo>
                  <a:pt x="40970" y="27138"/>
                </a:lnTo>
                <a:lnTo>
                  <a:pt x="35581" y="33264"/>
                </a:lnTo>
                <a:lnTo>
                  <a:pt x="27862" y="37448"/>
                </a:lnTo>
                <a:lnTo>
                  <a:pt x="19186" y="38794"/>
                </a:lnTo>
                <a:lnTo>
                  <a:pt x="11187" y="37183"/>
                </a:lnTo>
                <a:lnTo>
                  <a:pt x="4739" y="32968"/>
                </a:lnTo>
                <a:lnTo>
                  <a:pt x="715" y="2650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926105" y="2591645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28305" y="0"/>
                </a:moveTo>
                <a:lnTo>
                  <a:pt x="18458" y="1741"/>
                </a:lnTo>
                <a:lnTo>
                  <a:pt x="9567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3" y="37843"/>
                </a:lnTo>
                <a:lnTo>
                  <a:pt x="39524" y="33265"/>
                </a:lnTo>
                <a:lnTo>
                  <a:pt x="45870" y="26815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926104" y="259164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29" h="40005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5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8" y="39584"/>
                </a:lnTo>
                <a:lnTo>
                  <a:pt x="11833" y="38295"/>
                </a:lnTo>
                <a:lnTo>
                  <a:pt x="4740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360331" y="274498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2" y="34981"/>
                </a:lnTo>
                <a:lnTo>
                  <a:pt x="19258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90" y="22044"/>
                </a:lnTo>
                <a:lnTo>
                  <a:pt x="43326" y="14455"/>
                </a:lnTo>
                <a:lnTo>
                  <a:pt x="39482" y="7778"/>
                </a:lnTo>
                <a:lnTo>
                  <a:pt x="33077" y="2723"/>
                </a:lnTo>
                <a:lnTo>
                  <a:pt x="247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360332" y="274498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33076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2" y="34440"/>
                </a:lnTo>
                <a:lnTo>
                  <a:pt x="28034" y="37466"/>
                </a:lnTo>
                <a:lnTo>
                  <a:pt x="19257" y="37705"/>
                </a:lnTo>
                <a:lnTo>
                  <a:pt x="10912" y="34981"/>
                </a:lnTo>
                <a:lnTo>
                  <a:pt x="4507" y="29926"/>
                </a:lnTo>
                <a:lnTo>
                  <a:pt x="663" y="23250"/>
                </a:lnTo>
                <a:lnTo>
                  <a:pt x="0" y="15661"/>
                </a:lnTo>
                <a:lnTo>
                  <a:pt x="2792" y="8574"/>
                </a:lnTo>
                <a:lnTo>
                  <a:pt x="8375" y="3265"/>
                </a:lnTo>
                <a:lnTo>
                  <a:pt x="15953" y="239"/>
                </a:lnTo>
                <a:lnTo>
                  <a:pt x="24729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484189" y="36911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8" y="0"/>
                </a:moveTo>
                <a:lnTo>
                  <a:pt x="18293" y="308"/>
                </a:lnTo>
                <a:lnTo>
                  <a:pt x="9618" y="3862"/>
                </a:lnTo>
                <a:lnTo>
                  <a:pt x="3217" y="10071"/>
                </a:lnTo>
                <a:lnTo>
                  <a:pt x="0" y="18346"/>
                </a:lnTo>
                <a:lnTo>
                  <a:pt x="733" y="27194"/>
                </a:lnTo>
                <a:lnTo>
                  <a:pt x="5106" y="34967"/>
                </a:lnTo>
                <a:lnTo>
                  <a:pt x="12412" y="40840"/>
                </a:lnTo>
                <a:lnTo>
                  <a:pt x="21945" y="43988"/>
                </a:lnTo>
                <a:lnTo>
                  <a:pt x="31980" y="43680"/>
                </a:lnTo>
                <a:lnTo>
                  <a:pt x="40654" y="40125"/>
                </a:lnTo>
                <a:lnTo>
                  <a:pt x="47055" y="33916"/>
                </a:lnTo>
                <a:lnTo>
                  <a:pt x="50272" y="25641"/>
                </a:lnTo>
                <a:lnTo>
                  <a:pt x="49540" y="16793"/>
                </a:lnTo>
                <a:lnTo>
                  <a:pt x="45167" y="9021"/>
                </a:lnTo>
                <a:lnTo>
                  <a:pt x="37861" y="3148"/>
                </a:lnTo>
                <a:lnTo>
                  <a:pt x="2832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484190" y="3691165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7" y="0"/>
                </a:moveTo>
                <a:lnTo>
                  <a:pt x="37861" y="3148"/>
                </a:lnTo>
                <a:lnTo>
                  <a:pt x="45167" y="9021"/>
                </a:lnTo>
                <a:lnTo>
                  <a:pt x="49540" y="16794"/>
                </a:lnTo>
                <a:lnTo>
                  <a:pt x="50272" y="25642"/>
                </a:lnTo>
                <a:lnTo>
                  <a:pt x="47055" y="33917"/>
                </a:lnTo>
                <a:lnTo>
                  <a:pt x="40653" y="40126"/>
                </a:lnTo>
                <a:lnTo>
                  <a:pt x="31979" y="43680"/>
                </a:lnTo>
                <a:lnTo>
                  <a:pt x="21943" y="43988"/>
                </a:lnTo>
                <a:lnTo>
                  <a:pt x="12410" y="40841"/>
                </a:lnTo>
                <a:lnTo>
                  <a:pt x="5105" y="34968"/>
                </a:lnTo>
                <a:lnTo>
                  <a:pt x="733" y="27195"/>
                </a:lnTo>
                <a:lnTo>
                  <a:pt x="0" y="18346"/>
                </a:lnTo>
                <a:lnTo>
                  <a:pt x="3217" y="10072"/>
                </a:lnTo>
                <a:lnTo>
                  <a:pt x="9618" y="3862"/>
                </a:lnTo>
                <a:lnTo>
                  <a:pt x="18292" y="308"/>
                </a:lnTo>
                <a:lnTo>
                  <a:pt x="28327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504794" y="29592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1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4" y="23250"/>
                </a:lnTo>
                <a:lnTo>
                  <a:pt x="4508" y="29926"/>
                </a:lnTo>
                <a:lnTo>
                  <a:pt x="10913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90" y="22044"/>
                </a:lnTo>
                <a:lnTo>
                  <a:pt x="43326" y="14455"/>
                </a:lnTo>
                <a:lnTo>
                  <a:pt x="39482" y="7778"/>
                </a:lnTo>
                <a:lnTo>
                  <a:pt x="33077" y="2723"/>
                </a:lnTo>
                <a:lnTo>
                  <a:pt x="2473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504794" y="2959297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1" y="0"/>
                </a:moveTo>
                <a:lnTo>
                  <a:pt x="33077" y="2723"/>
                </a:lnTo>
                <a:lnTo>
                  <a:pt x="39481" y="7777"/>
                </a:lnTo>
                <a:lnTo>
                  <a:pt x="43325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39"/>
                </a:lnTo>
                <a:lnTo>
                  <a:pt x="28036" y="37465"/>
                </a:lnTo>
                <a:lnTo>
                  <a:pt x="19259" y="37703"/>
                </a:lnTo>
                <a:lnTo>
                  <a:pt x="10913" y="34980"/>
                </a:lnTo>
                <a:lnTo>
                  <a:pt x="4508" y="29925"/>
                </a:lnTo>
                <a:lnTo>
                  <a:pt x="664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7" y="3264"/>
                </a:lnTo>
                <a:lnTo>
                  <a:pt x="15954" y="238"/>
                </a:lnTo>
                <a:lnTo>
                  <a:pt x="24731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890464" y="28449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17873" y="61"/>
                </a:lnTo>
                <a:lnTo>
                  <a:pt x="9296" y="2942"/>
                </a:lnTo>
                <a:lnTo>
                  <a:pt x="3039" y="8153"/>
                </a:lnTo>
                <a:lnTo>
                  <a:pt x="0" y="15205"/>
                </a:lnTo>
                <a:lnTo>
                  <a:pt x="910" y="22830"/>
                </a:lnTo>
                <a:lnTo>
                  <a:pt x="5428" y="29604"/>
                </a:lnTo>
                <a:lnTo>
                  <a:pt x="12832" y="34803"/>
                </a:lnTo>
                <a:lnTo>
                  <a:pt x="22401" y="37705"/>
                </a:lnTo>
                <a:lnTo>
                  <a:pt x="32400" y="37643"/>
                </a:lnTo>
                <a:lnTo>
                  <a:pt x="40976" y="34762"/>
                </a:lnTo>
                <a:lnTo>
                  <a:pt x="47233" y="29552"/>
                </a:lnTo>
                <a:lnTo>
                  <a:pt x="50272" y="22500"/>
                </a:lnTo>
                <a:lnTo>
                  <a:pt x="49362" y="14875"/>
                </a:lnTo>
                <a:lnTo>
                  <a:pt x="44845" y="8101"/>
                </a:lnTo>
                <a:lnTo>
                  <a:pt x="37441" y="2901"/>
                </a:lnTo>
                <a:lnTo>
                  <a:pt x="278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890464" y="284499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37442" y="2901"/>
                </a:lnTo>
                <a:lnTo>
                  <a:pt x="44845" y="8100"/>
                </a:lnTo>
                <a:lnTo>
                  <a:pt x="49363" y="14875"/>
                </a:lnTo>
                <a:lnTo>
                  <a:pt x="50273" y="22499"/>
                </a:lnTo>
                <a:lnTo>
                  <a:pt x="47233" y="29551"/>
                </a:lnTo>
                <a:lnTo>
                  <a:pt x="40977" y="34762"/>
                </a:lnTo>
                <a:lnTo>
                  <a:pt x="32400" y="37642"/>
                </a:lnTo>
                <a:lnTo>
                  <a:pt x="22401" y="37703"/>
                </a:lnTo>
                <a:lnTo>
                  <a:pt x="12832" y="34802"/>
                </a:lnTo>
                <a:lnTo>
                  <a:pt x="5428" y="29603"/>
                </a:lnTo>
                <a:lnTo>
                  <a:pt x="910" y="22828"/>
                </a:lnTo>
                <a:lnTo>
                  <a:pt x="0" y="15203"/>
                </a:lnTo>
                <a:lnTo>
                  <a:pt x="3040" y="8152"/>
                </a:lnTo>
                <a:lnTo>
                  <a:pt x="9296" y="2941"/>
                </a:lnTo>
                <a:lnTo>
                  <a:pt x="17873" y="61"/>
                </a:lnTo>
                <a:lnTo>
                  <a:pt x="27872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003178" y="31974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1" y="0"/>
                </a:moveTo>
                <a:lnTo>
                  <a:pt x="17872" y="61"/>
                </a:lnTo>
                <a:lnTo>
                  <a:pt x="9296" y="2942"/>
                </a:lnTo>
                <a:lnTo>
                  <a:pt x="3039" y="8153"/>
                </a:lnTo>
                <a:lnTo>
                  <a:pt x="0" y="15205"/>
                </a:lnTo>
                <a:lnTo>
                  <a:pt x="910" y="22830"/>
                </a:lnTo>
                <a:lnTo>
                  <a:pt x="5427" y="29604"/>
                </a:lnTo>
                <a:lnTo>
                  <a:pt x="12831" y="34803"/>
                </a:lnTo>
                <a:lnTo>
                  <a:pt x="22400" y="37705"/>
                </a:lnTo>
                <a:lnTo>
                  <a:pt x="32399" y="37643"/>
                </a:lnTo>
                <a:lnTo>
                  <a:pt x="40975" y="34762"/>
                </a:lnTo>
                <a:lnTo>
                  <a:pt x="47232" y="29551"/>
                </a:lnTo>
                <a:lnTo>
                  <a:pt x="50272" y="22500"/>
                </a:lnTo>
                <a:lnTo>
                  <a:pt x="49361" y="14875"/>
                </a:lnTo>
                <a:lnTo>
                  <a:pt x="44844" y="8101"/>
                </a:lnTo>
                <a:lnTo>
                  <a:pt x="37440" y="2901"/>
                </a:lnTo>
                <a:lnTo>
                  <a:pt x="2787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003178" y="319742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1" y="0"/>
                </a:moveTo>
                <a:lnTo>
                  <a:pt x="37440" y="2901"/>
                </a:lnTo>
                <a:lnTo>
                  <a:pt x="44844" y="8101"/>
                </a:lnTo>
                <a:lnTo>
                  <a:pt x="49362" y="14875"/>
                </a:lnTo>
                <a:lnTo>
                  <a:pt x="50272" y="22499"/>
                </a:lnTo>
                <a:lnTo>
                  <a:pt x="47232" y="29551"/>
                </a:lnTo>
                <a:lnTo>
                  <a:pt x="40975" y="34762"/>
                </a:lnTo>
                <a:lnTo>
                  <a:pt x="32399" y="37643"/>
                </a:lnTo>
                <a:lnTo>
                  <a:pt x="22399" y="37705"/>
                </a:lnTo>
                <a:lnTo>
                  <a:pt x="12830" y="34804"/>
                </a:lnTo>
                <a:lnTo>
                  <a:pt x="5427" y="29604"/>
                </a:lnTo>
                <a:lnTo>
                  <a:pt x="909" y="22830"/>
                </a:lnTo>
                <a:lnTo>
                  <a:pt x="0" y="15204"/>
                </a:lnTo>
                <a:lnTo>
                  <a:pt x="3039" y="8153"/>
                </a:lnTo>
                <a:lnTo>
                  <a:pt x="9296" y="2943"/>
                </a:lnTo>
                <a:lnTo>
                  <a:pt x="17872" y="62"/>
                </a:lnTo>
                <a:lnTo>
                  <a:pt x="27871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584169" y="245764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1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4" y="23250"/>
                </a:lnTo>
                <a:lnTo>
                  <a:pt x="4508" y="29926"/>
                </a:lnTo>
                <a:lnTo>
                  <a:pt x="10913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90" y="22044"/>
                </a:lnTo>
                <a:lnTo>
                  <a:pt x="43326" y="14455"/>
                </a:lnTo>
                <a:lnTo>
                  <a:pt x="39482" y="7778"/>
                </a:lnTo>
                <a:lnTo>
                  <a:pt x="33077" y="2723"/>
                </a:lnTo>
                <a:lnTo>
                  <a:pt x="2473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584169" y="2457647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2" y="7777"/>
                </a:lnTo>
                <a:lnTo>
                  <a:pt x="43326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39"/>
                </a:lnTo>
                <a:lnTo>
                  <a:pt x="28035" y="37465"/>
                </a:lnTo>
                <a:lnTo>
                  <a:pt x="19258" y="37703"/>
                </a:lnTo>
                <a:lnTo>
                  <a:pt x="10912" y="34980"/>
                </a:lnTo>
                <a:lnTo>
                  <a:pt x="4507" y="29925"/>
                </a:lnTo>
                <a:lnTo>
                  <a:pt x="663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6" y="3264"/>
                </a:lnTo>
                <a:lnTo>
                  <a:pt x="15954" y="238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031878" y="32149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7" y="0"/>
                </a:moveTo>
                <a:lnTo>
                  <a:pt x="18292" y="308"/>
                </a:lnTo>
                <a:lnTo>
                  <a:pt x="9618" y="3862"/>
                </a:lnTo>
                <a:lnTo>
                  <a:pt x="3217" y="10071"/>
                </a:lnTo>
                <a:lnTo>
                  <a:pt x="0" y="18346"/>
                </a:lnTo>
                <a:lnTo>
                  <a:pt x="732" y="27194"/>
                </a:lnTo>
                <a:lnTo>
                  <a:pt x="5105" y="34967"/>
                </a:lnTo>
                <a:lnTo>
                  <a:pt x="12411" y="40840"/>
                </a:lnTo>
                <a:lnTo>
                  <a:pt x="21944" y="43988"/>
                </a:lnTo>
                <a:lnTo>
                  <a:pt x="31979" y="43680"/>
                </a:lnTo>
                <a:lnTo>
                  <a:pt x="40653" y="40125"/>
                </a:lnTo>
                <a:lnTo>
                  <a:pt x="47055" y="33916"/>
                </a:lnTo>
                <a:lnTo>
                  <a:pt x="50272" y="25641"/>
                </a:lnTo>
                <a:lnTo>
                  <a:pt x="49539" y="16793"/>
                </a:lnTo>
                <a:lnTo>
                  <a:pt x="45166" y="9021"/>
                </a:lnTo>
                <a:lnTo>
                  <a:pt x="37860" y="3148"/>
                </a:lnTo>
                <a:lnTo>
                  <a:pt x="2832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031878" y="3214915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7" y="0"/>
                </a:moveTo>
                <a:lnTo>
                  <a:pt x="37861" y="3148"/>
                </a:lnTo>
                <a:lnTo>
                  <a:pt x="45167" y="9021"/>
                </a:lnTo>
                <a:lnTo>
                  <a:pt x="49540" y="16794"/>
                </a:lnTo>
                <a:lnTo>
                  <a:pt x="50273" y="25641"/>
                </a:lnTo>
                <a:lnTo>
                  <a:pt x="47055" y="33917"/>
                </a:lnTo>
                <a:lnTo>
                  <a:pt x="40654" y="40126"/>
                </a:lnTo>
                <a:lnTo>
                  <a:pt x="31980" y="43680"/>
                </a:lnTo>
                <a:lnTo>
                  <a:pt x="21944" y="43988"/>
                </a:lnTo>
                <a:lnTo>
                  <a:pt x="12411" y="40841"/>
                </a:lnTo>
                <a:lnTo>
                  <a:pt x="5105" y="34968"/>
                </a:lnTo>
                <a:lnTo>
                  <a:pt x="732" y="27195"/>
                </a:lnTo>
                <a:lnTo>
                  <a:pt x="0" y="18346"/>
                </a:lnTo>
                <a:lnTo>
                  <a:pt x="3217" y="10072"/>
                </a:lnTo>
                <a:lnTo>
                  <a:pt x="9618" y="3862"/>
                </a:lnTo>
                <a:lnTo>
                  <a:pt x="18292" y="308"/>
                </a:lnTo>
                <a:lnTo>
                  <a:pt x="28327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596869" y="31878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1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4" y="23250"/>
                </a:lnTo>
                <a:lnTo>
                  <a:pt x="4508" y="29926"/>
                </a:lnTo>
                <a:lnTo>
                  <a:pt x="10913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90" y="22044"/>
                </a:lnTo>
                <a:lnTo>
                  <a:pt x="43326" y="14455"/>
                </a:lnTo>
                <a:lnTo>
                  <a:pt x="39482" y="7778"/>
                </a:lnTo>
                <a:lnTo>
                  <a:pt x="33077" y="2723"/>
                </a:lnTo>
                <a:lnTo>
                  <a:pt x="2473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596869" y="31878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2" y="7777"/>
                </a:lnTo>
                <a:lnTo>
                  <a:pt x="43326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39"/>
                </a:lnTo>
                <a:lnTo>
                  <a:pt x="28035" y="37465"/>
                </a:lnTo>
                <a:lnTo>
                  <a:pt x="19258" y="37703"/>
                </a:lnTo>
                <a:lnTo>
                  <a:pt x="10912" y="34980"/>
                </a:lnTo>
                <a:lnTo>
                  <a:pt x="4507" y="29925"/>
                </a:lnTo>
                <a:lnTo>
                  <a:pt x="663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6" y="3264"/>
                </a:lnTo>
                <a:lnTo>
                  <a:pt x="15954" y="238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182656" y="287833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2" y="34981"/>
                </a:lnTo>
                <a:lnTo>
                  <a:pt x="19258" y="37705"/>
                </a:lnTo>
                <a:lnTo>
                  <a:pt x="28034" y="37465"/>
                </a:lnTo>
                <a:lnTo>
                  <a:pt x="35612" y="34440"/>
                </a:lnTo>
                <a:lnTo>
                  <a:pt x="41196" y="29131"/>
                </a:lnTo>
                <a:lnTo>
                  <a:pt x="43990" y="22044"/>
                </a:lnTo>
                <a:lnTo>
                  <a:pt x="43326" y="14455"/>
                </a:lnTo>
                <a:lnTo>
                  <a:pt x="39482" y="7778"/>
                </a:lnTo>
                <a:lnTo>
                  <a:pt x="33077" y="2723"/>
                </a:lnTo>
                <a:lnTo>
                  <a:pt x="247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182657" y="287833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33076" y="2723"/>
                </a:lnTo>
                <a:lnTo>
                  <a:pt x="39480" y="7778"/>
                </a:lnTo>
                <a:lnTo>
                  <a:pt x="43324" y="14454"/>
                </a:lnTo>
                <a:lnTo>
                  <a:pt x="43988" y="22043"/>
                </a:lnTo>
                <a:lnTo>
                  <a:pt x="41195" y="29131"/>
                </a:lnTo>
                <a:lnTo>
                  <a:pt x="35612" y="34440"/>
                </a:lnTo>
                <a:lnTo>
                  <a:pt x="28034" y="37466"/>
                </a:lnTo>
                <a:lnTo>
                  <a:pt x="19258" y="37705"/>
                </a:lnTo>
                <a:lnTo>
                  <a:pt x="10912" y="34982"/>
                </a:lnTo>
                <a:lnTo>
                  <a:pt x="4506" y="29927"/>
                </a:lnTo>
                <a:lnTo>
                  <a:pt x="663" y="23251"/>
                </a:lnTo>
                <a:lnTo>
                  <a:pt x="0" y="15661"/>
                </a:lnTo>
                <a:lnTo>
                  <a:pt x="2793" y="8574"/>
                </a:lnTo>
                <a:lnTo>
                  <a:pt x="8376" y="3265"/>
                </a:lnTo>
                <a:lnTo>
                  <a:pt x="15953" y="239"/>
                </a:lnTo>
                <a:lnTo>
                  <a:pt x="24729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990478" y="24385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1" y="0"/>
                </a:moveTo>
                <a:lnTo>
                  <a:pt x="17872" y="61"/>
                </a:lnTo>
                <a:lnTo>
                  <a:pt x="9296" y="2942"/>
                </a:lnTo>
                <a:lnTo>
                  <a:pt x="3039" y="8153"/>
                </a:lnTo>
                <a:lnTo>
                  <a:pt x="0" y="15205"/>
                </a:lnTo>
                <a:lnTo>
                  <a:pt x="910" y="22830"/>
                </a:lnTo>
                <a:lnTo>
                  <a:pt x="5427" y="29604"/>
                </a:lnTo>
                <a:lnTo>
                  <a:pt x="12831" y="34803"/>
                </a:lnTo>
                <a:lnTo>
                  <a:pt x="22400" y="37705"/>
                </a:lnTo>
                <a:lnTo>
                  <a:pt x="32399" y="37643"/>
                </a:lnTo>
                <a:lnTo>
                  <a:pt x="40975" y="34762"/>
                </a:lnTo>
                <a:lnTo>
                  <a:pt x="47232" y="29552"/>
                </a:lnTo>
                <a:lnTo>
                  <a:pt x="50272" y="22500"/>
                </a:lnTo>
                <a:lnTo>
                  <a:pt x="49361" y="14875"/>
                </a:lnTo>
                <a:lnTo>
                  <a:pt x="44844" y="8101"/>
                </a:lnTo>
                <a:lnTo>
                  <a:pt x="37440" y="2901"/>
                </a:lnTo>
                <a:lnTo>
                  <a:pt x="2787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990478" y="243859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1" y="0"/>
                </a:moveTo>
                <a:lnTo>
                  <a:pt x="37441" y="2901"/>
                </a:lnTo>
                <a:lnTo>
                  <a:pt x="44844" y="8100"/>
                </a:lnTo>
                <a:lnTo>
                  <a:pt x="49362" y="14875"/>
                </a:lnTo>
                <a:lnTo>
                  <a:pt x="50272" y="22499"/>
                </a:lnTo>
                <a:lnTo>
                  <a:pt x="47232" y="29551"/>
                </a:lnTo>
                <a:lnTo>
                  <a:pt x="40975" y="34761"/>
                </a:lnTo>
                <a:lnTo>
                  <a:pt x="32399" y="37642"/>
                </a:lnTo>
                <a:lnTo>
                  <a:pt x="22399" y="37703"/>
                </a:lnTo>
                <a:lnTo>
                  <a:pt x="12830" y="34802"/>
                </a:lnTo>
                <a:lnTo>
                  <a:pt x="5427" y="29603"/>
                </a:lnTo>
                <a:lnTo>
                  <a:pt x="909" y="22828"/>
                </a:lnTo>
                <a:lnTo>
                  <a:pt x="0" y="15203"/>
                </a:lnTo>
                <a:lnTo>
                  <a:pt x="3039" y="8152"/>
                </a:lnTo>
                <a:lnTo>
                  <a:pt x="9296" y="2941"/>
                </a:lnTo>
                <a:lnTo>
                  <a:pt x="17872" y="61"/>
                </a:lnTo>
                <a:lnTo>
                  <a:pt x="27871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08019" y="26417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1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4" y="23250"/>
                </a:lnTo>
                <a:lnTo>
                  <a:pt x="4508" y="29926"/>
                </a:lnTo>
                <a:lnTo>
                  <a:pt x="10913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90" y="22044"/>
                </a:lnTo>
                <a:lnTo>
                  <a:pt x="43326" y="14455"/>
                </a:lnTo>
                <a:lnTo>
                  <a:pt x="39482" y="7778"/>
                </a:lnTo>
                <a:lnTo>
                  <a:pt x="33077" y="2723"/>
                </a:lnTo>
                <a:lnTo>
                  <a:pt x="2473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08020" y="2641797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33076" y="2723"/>
                </a:lnTo>
                <a:lnTo>
                  <a:pt x="39481" y="7777"/>
                </a:lnTo>
                <a:lnTo>
                  <a:pt x="43325" y="14454"/>
                </a:lnTo>
                <a:lnTo>
                  <a:pt x="43988" y="22043"/>
                </a:lnTo>
                <a:lnTo>
                  <a:pt x="41195" y="29131"/>
                </a:lnTo>
                <a:lnTo>
                  <a:pt x="35612" y="34439"/>
                </a:lnTo>
                <a:lnTo>
                  <a:pt x="28034" y="37465"/>
                </a:lnTo>
                <a:lnTo>
                  <a:pt x="19257" y="37703"/>
                </a:lnTo>
                <a:lnTo>
                  <a:pt x="10911" y="34980"/>
                </a:lnTo>
                <a:lnTo>
                  <a:pt x="4506" y="29925"/>
                </a:lnTo>
                <a:lnTo>
                  <a:pt x="663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6" y="3264"/>
                </a:lnTo>
                <a:lnTo>
                  <a:pt x="15953" y="238"/>
                </a:lnTo>
                <a:lnTo>
                  <a:pt x="24729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293656" y="341967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2" y="34981"/>
                </a:lnTo>
                <a:lnTo>
                  <a:pt x="19258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90" y="22044"/>
                </a:lnTo>
                <a:lnTo>
                  <a:pt x="43326" y="14455"/>
                </a:lnTo>
                <a:lnTo>
                  <a:pt x="39482" y="7778"/>
                </a:lnTo>
                <a:lnTo>
                  <a:pt x="33077" y="2723"/>
                </a:lnTo>
                <a:lnTo>
                  <a:pt x="247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293656" y="341967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40"/>
                </a:lnTo>
                <a:lnTo>
                  <a:pt x="28035" y="37466"/>
                </a:lnTo>
                <a:lnTo>
                  <a:pt x="19258" y="37705"/>
                </a:lnTo>
                <a:lnTo>
                  <a:pt x="10912" y="34981"/>
                </a:lnTo>
                <a:lnTo>
                  <a:pt x="4507" y="29926"/>
                </a:lnTo>
                <a:lnTo>
                  <a:pt x="663" y="23250"/>
                </a:lnTo>
                <a:lnTo>
                  <a:pt x="0" y="15661"/>
                </a:lnTo>
                <a:lnTo>
                  <a:pt x="2793" y="8574"/>
                </a:lnTo>
                <a:lnTo>
                  <a:pt x="8377" y="3265"/>
                </a:lnTo>
                <a:lnTo>
                  <a:pt x="15954" y="239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949294" y="34625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6" y="0"/>
                </a:moveTo>
                <a:lnTo>
                  <a:pt x="16374" y="486"/>
                </a:lnTo>
                <a:lnTo>
                  <a:pt x="8699" y="4185"/>
                </a:lnTo>
                <a:lnTo>
                  <a:pt x="2970" y="10492"/>
                </a:lnTo>
                <a:lnTo>
                  <a:pt x="0" y="18802"/>
                </a:lnTo>
                <a:lnTo>
                  <a:pt x="486" y="27614"/>
                </a:lnTo>
                <a:lnTo>
                  <a:pt x="4185" y="35289"/>
                </a:lnTo>
                <a:lnTo>
                  <a:pt x="10492" y="41018"/>
                </a:lnTo>
                <a:lnTo>
                  <a:pt x="18803" y="43988"/>
                </a:lnTo>
                <a:lnTo>
                  <a:pt x="27615" y="43502"/>
                </a:lnTo>
                <a:lnTo>
                  <a:pt x="35290" y="39803"/>
                </a:lnTo>
                <a:lnTo>
                  <a:pt x="41019" y="33496"/>
                </a:lnTo>
                <a:lnTo>
                  <a:pt x="43990" y="25186"/>
                </a:lnTo>
                <a:lnTo>
                  <a:pt x="43503" y="16374"/>
                </a:lnTo>
                <a:lnTo>
                  <a:pt x="39804" y="8699"/>
                </a:lnTo>
                <a:lnTo>
                  <a:pt x="33497" y="2970"/>
                </a:lnTo>
                <a:lnTo>
                  <a:pt x="2518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949294" y="34625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5" y="0"/>
                </a:moveTo>
                <a:lnTo>
                  <a:pt x="33496" y="2970"/>
                </a:lnTo>
                <a:lnTo>
                  <a:pt x="39804" y="8698"/>
                </a:lnTo>
                <a:lnTo>
                  <a:pt x="43503" y="16373"/>
                </a:lnTo>
                <a:lnTo>
                  <a:pt x="43989" y="25185"/>
                </a:lnTo>
                <a:lnTo>
                  <a:pt x="41018" y="33496"/>
                </a:lnTo>
                <a:lnTo>
                  <a:pt x="35290" y="39803"/>
                </a:lnTo>
                <a:lnTo>
                  <a:pt x="27615" y="43502"/>
                </a:lnTo>
                <a:lnTo>
                  <a:pt x="18802" y="43988"/>
                </a:lnTo>
                <a:lnTo>
                  <a:pt x="10492" y="41018"/>
                </a:lnTo>
                <a:lnTo>
                  <a:pt x="4185" y="35289"/>
                </a:lnTo>
                <a:lnTo>
                  <a:pt x="486" y="27614"/>
                </a:lnTo>
                <a:lnTo>
                  <a:pt x="0" y="18801"/>
                </a:lnTo>
                <a:lnTo>
                  <a:pt x="2970" y="10491"/>
                </a:lnTo>
                <a:lnTo>
                  <a:pt x="8698" y="4184"/>
                </a:lnTo>
                <a:lnTo>
                  <a:pt x="16374" y="485"/>
                </a:lnTo>
                <a:lnTo>
                  <a:pt x="25185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187479" y="2954636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8" y="0"/>
                </a:moveTo>
                <a:lnTo>
                  <a:pt x="0" y="26502"/>
                </a:lnTo>
                <a:lnTo>
                  <a:pt x="3522" y="34651"/>
                </a:lnTo>
                <a:lnTo>
                  <a:pt x="10150" y="40618"/>
                </a:lnTo>
                <a:lnTo>
                  <a:pt x="18950" y="43849"/>
                </a:lnTo>
                <a:lnTo>
                  <a:pt x="28990" y="43785"/>
                </a:lnTo>
                <a:lnTo>
                  <a:pt x="38399" y="40285"/>
                </a:lnTo>
                <a:lnTo>
                  <a:pt x="45482" y="34145"/>
                </a:lnTo>
                <a:lnTo>
                  <a:pt x="49563" y="26216"/>
                </a:lnTo>
                <a:lnTo>
                  <a:pt x="49968" y="17348"/>
                </a:lnTo>
                <a:lnTo>
                  <a:pt x="46446" y="9198"/>
                </a:lnTo>
                <a:lnTo>
                  <a:pt x="39818" y="3230"/>
                </a:lnTo>
                <a:lnTo>
                  <a:pt x="3101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187480" y="2954636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8" y="63"/>
                </a:moveTo>
                <a:lnTo>
                  <a:pt x="31018" y="0"/>
                </a:lnTo>
                <a:lnTo>
                  <a:pt x="39818" y="3230"/>
                </a:lnTo>
                <a:lnTo>
                  <a:pt x="46445" y="9197"/>
                </a:lnTo>
                <a:lnTo>
                  <a:pt x="49967" y="17347"/>
                </a:lnTo>
                <a:lnTo>
                  <a:pt x="49563" y="26216"/>
                </a:lnTo>
                <a:lnTo>
                  <a:pt x="45482" y="34146"/>
                </a:lnTo>
                <a:lnTo>
                  <a:pt x="38399" y="40286"/>
                </a:lnTo>
                <a:lnTo>
                  <a:pt x="28988" y="43785"/>
                </a:lnTo>
                <a:lnTo>
                  <a:pt x="18949" y="43849"/>
                </a:lnTo>
                <a:lnTo>
                  <a:pt x="10149" y="40619"/>
                </a:lnTo>
                <a:lnTo>
                  <a:pt x="3522" y="34651"/>
                </a:lnTo>
                <a:lnTo>
                  <a:pt x="0" y="26501"/>
                </a:lnTo>
                <a:lnTo>
                  <a:pt x="403" y="17632"/>
                </a:lnTo>
                <a:lnTo>
                  <a:pt x="4484" y="9703"/>
                </a:lnTo>
                <a:lnTo>
                  <a:pt x="11568" y="3563"/>
                </a:lnTo>
                <a:lnTo>
                  <a:pt x="20978" y="63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698604" y="38197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7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29" y="34906"/>
                </a:lnTo>
                <a:lnTo>
                  <a:pt x="16514" y="37649"/>
                </a:lnTo>
                <a:lnTo>
                  <a:pt x="25293" y="37562"/>
                </a:lnTo>
                <a:lnTo>
                  <a:pt x="33533" y="34531"/>
                </a:lnTo>
                <a:lnTo>
                  <a:pt x="39746" y="29243"/>
                </a:lnTo>
                <a:lnTo>
                  <a:pt x="43340" y="22428"/>
                </a:lnTo>
                <a:lnTo>
                  <a:pt x="43722" y="14819"/>
                </a:lnTo>
                <a:lnTo>
                  <a:pt x="40667" y="7840"/>
                </a:lnTo>
                <a:lnTo>
                  <a:pt x="34891" y="2742"/>
                </a:lnTo>
                <a:lnTo>
                  <a:pt x="272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698604" y="38197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27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8"/>
                </a:lnTo>
                <a:lnTo>
                  <a:pt x="39746" y="29242"/>
                </a:lnTo>
                <a:lnTo>
                  <a:pt x="33532" y="34531"/>
                </a:lnTo>
                <a:lnTo>
                  <a:pt x="25292" y="37562"/>
                </a:lnTo>
                <a:lnTo>
                  <a:pt x="16514" y="37649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1"/>
                </a:lnTo>
                <a:lnTo>
                  <a:pt x="3974" y="8407"/>
                </a:lnTo>
                <a:lnTo>
                  <a:pt x="10187" y="3118"/>
                </a:lnTo>
                <a:lnTo>
                  <a:pt x="18427" y="86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417615" y="31212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8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30" y="34906"/>
                </a:lnTo>
                <a:lnTo>
                  <a:pt x="16515" y="37649"/>
                </a:lnTo>
                <a:lnTo>
                  <a:pt x="25294" y="37562"/>
                </a:lnTo>
                <a:lnTo>
                  <a:pt x="33533" y="34531"/>
                </a:lnTo>
                <a:lnTo>
                  <a:pt x="39746" y="29243"/>
                </a:lnTo>
                <a:lnTo>
                  <a:pt x="43340" y="22428"/>
                </a:lnTo>
                <a:lnTo>
                  <a:pt x="43722" y="14819"/>
                </a:lnTo>
                <a:lnTo>
                  <a:pt x="40668" y="7840"/>
                </a:lnTo>
                <a:lnTo>
                  <a:pt x="34892" y="2742"/>
                </a:lnTo>
                <a:lnTo>
                  <a:pt x="2720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417615" y="31212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8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7"/>
                </a:lnTo>
                <a:lnTo>
                  <a:pt x="39746" y="29242"/>
                </a:lnTo>
                <a:lnTo>
                  <a:pt x="33533" y="34531"/>
                </a:lnTo>
                <a:lnTo>
                  <a:pt x="25293" y="37562"/>
                </a:lnTo>
                <a:lnTo>
                  <a:pt x="16514" y="37649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1"/>
                </a:lnTo>
                <a:lnTo>
                  <a:pt x="3975" y="8407"/>
                </a:lnTo>
                <a:lnTo>
                  <a:pt x="10189" y="3118"/>
                </a:lnTo>
                <a:lnTo>
                  <a:pt x="18428" y="86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89017" y="316894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8" y="0"/>
                </a:moveTo>
                <a:lnTo>
                  <a:pt x="0" y="26501"/>
                </a:lnTo>
                <a:lnTo>
                  <a:pt x="3521" y="34651"/>
                </a:lnTo>
                <a:lnTo>
                  <a:pt x="10149" y="40619"/>
                </a:lnTo>
                <a:lnTo>
                  <a:pt x="18949" y="43849"/>
                </a:lnTo>
                <a:lnTo>
                  <a:pt x="28989" y="43785"/>
                </a:lnTo>
                <a:lnTo>
                  <a:pt x="38399" y="40285"/>
                </a:lnTo>
                <a:lnTo>
                  <a:pt x="45482" y="34146"/>
                </a:lnTo>
                <a:lnTo>
                  <a:pt x="49563" y="26216"/>
                </a:lnTo>
                <a:lnTo>
                  <a:pt x="49968" y="17347"/>
                </a:lnTo>
                <a:lnTo>
                  <a:pt x="46445" y="9197"/>
                </a:lnTo>
                <a:lnTo>
                  <a:pt x="39818" y="3229"/>
                </a:lnTo>
                <a:lnTo>
                  <a:pt x="3101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89016" y="316894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9" y="63"/>
                </a:moveTo>
                <a:lnTo>
                  <a:pt x="31019" y="0"/>
                </a:lnTo>
                <a:lnTo>
                  <a:pt x="39819" y="3230"/>
                </a:lnTo>
                <a:lnTo>
                  <a:pt x="46446" y="9197"/>
                </a:lnTo>
                <a:lnTo>
                  <a:pt x="49968" y="17347"/>
                </a:lnTo>
                <a:lnTo>
                  <a:pt x="49564" y="26216"/>
                </a:lnTo>
                <a:lnTo>
                  <a:pt x="45483" y="34146"/>
                </a:lnTo>
                <a:lnTo>
                  <a:pt x="38400" y="40286"/>
                </a:lnTo>
                <a:lnTo>
                  <a:pt x="28989" y="43785"/>
                </a:lnTo>
                <a:lnTo>
                  <a:pt x="18950" y="43849"/>
                </a:lnTo>
                <a:lnTo>
                  <a:pt x="10150" y="40619"/>
                </a:lnTo>
                <a:lnTo>
                  <a:pt x="3522" y="34651"/>
                </a:lnTo>
                <a:lnTo>
                  <a:pt x="0" y="26501"/>
                </a:lnTo>
                <a:lnTo>
                  <a:pt x="404" y="17632"/>
                </a:lnTo>
                <a:lnTo>
                  <a:pt x="4486" y="9703"/>
                </a:lnTo>
                <a:lnTo>
                  <a:pt x="11569" y="3563"/>
                </a:lnTo>
                <a:lnTo>
                  <a:pt x="20979" y="63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042965" y="34738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61" y="3277"/>
                </a:lnTo>
                <a:lnTo>
                  <a:pt x="3571" y="9235"/>
                </a:lnTo>
                <a:lnTo>
                  <a:pt x="159" y="17042"/>
                </a:lnTo>
                <a:lnTo>
                  <a:pt x="0" y="25866"/>
                </a:lnTo>
                <a:lnTo>
                  <a:pt x="3277" y="34060"/>
                </a:lnTo>
                <a:lnTo>
                  <a:pt x="9234" y="40151"/>
                </a:lnTo>
                <a:lnTo>
                  <a:pt x="17041" y="43563"/>
                </a:lnTo>
                <a:lnTo>
                  <a:pt x="25866" y="43722"/>
                </a:lnTo>
                <a:lnTo>
                  <a:pt x="34060" y="40445"/>
                </a:lnTo>
                <a:lnTo>
                  <a:pt x="40151" y="34487"/>
                </a:lnTo>
                <a:lnTo>
                  <a:pt x="43562" y="26680"/>
                </a:lnTo>
                <a:lnTo>
                  <a:pt x="43722" y="17856"/>
                </a:lnTo>
                <a:lnTo>
                  <a:pt x="40445" y="9661"/>
                </a:lnTo>
                <a:lnTo>
                  <a:pt x="34487" y="3571"/>
                </a:lnTo>
                <a:lnTo>
                  <a:pt x="26680" y="159"/>
                </a:lnTo>
                <a:lnTo>
                  <a:pt x="1785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042964" y="34738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7" y="0"/>
                </a:moveTo>
                <a:lnTo>
                  <a:pt x="26681" y="158"/>
                </a:lnTo>
                <a:lnTo>
                  <a:pt x="34487" y="3570"/>
                </a:lnTo>
                <a:lnTo>
                  <a:pt x="40446" y="9661"/>
                </a:lnTo>
                <a:lnTo>
                  <a:pt x="43722" y="17855"/>
                </a:lnTo>
                <a:lnTo>
                  <a:pt x="43563" y="26679"/>
                </a:lnTo>
                <a:lnTo>
                  <a:pt x="40151" y="34486"/>
                </a:lnTo>
                <a:lnTo>
                  <a:pt x="34061" y="40445"/>
                </a:lnTo>
                <a:lnTo>
                  <a:pt x="25866" y="43721"/>
                </a:lnTo>
                <a:lnTo>
                  <a:pt x="17042" y="43562"/>
                </a:lnTo>
                <a:lnTo>
                  <a:pt x="9235" y="40150"/>
                </a:lnTo>
                <a:lnTo>
                  <a:pt x="3276" y="34060"/>
                </a:lnTo>
                <a:lnTo>
                  <a:pt x="0" y="25865"/>
                </a:lnTo>
                <a:lnTo>
                  <a:pt x="159" y="17041"/>
                </a:lnTo>
                <a:lnTo>
                  <a:pt x="3571" y="9234"/>
                </a:lnTo>
                <a:lnTo>
                  <a:pt x="9662" y="3276"/>
                </a:lnTo>
                <a:lnTo>
                  <a:pt x="17857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292203" y="26259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7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29" y="34906"/>
                </a:lnTo>
                <a:lnTo>
                  <a:pt x="16514" y="37648"/>
                </a:lnTo>
                <a:lnTo>
                  <a:pt x="25293" y="37562"/>
                </a:lnTo>
                <a:lnTo>
                  <a:pt x="33533" y="34531"/>
                </a:lnTo>
                <a:lnTo>
                  <a:pt x="39746" y="29242"/>
                </a:lnTo>
                <a:lnTo>
                  <a:pt x="43340" y="22427"/>
                </a:lnTo>
                <a:lnTo>
                  <a:pt x="43722" y="14819"/>
                </a:lnTo>
                <a:lnTo>
                  <a:pt x="40667" y="7840"/>
                </a:lnTo>
                <a:lnTo>
                  <a:pt x="34891" y="2742"/>
                </a:lnTo>
                <a:lnTo>
                  <a:pt x="272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292204" y="26259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7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7"/>
                </a:lnTo>
                <a:lnTo>
                  <a:pt x="39746" y="29241"/>
                </a:lnTo>
                <a:lnTo>
                  <a:pt x="33532" y="34530"/>
                </a:lnTo>
                <a:lnTo>
                  <a:pt x="25292" y="37562"/>
                </a:lnTo>
                <a:lnTo>
                  <a:pt x="16514" y="37648"/>
                </a:lnTo>
                <a:lnTo>
                  <a:pt x="8830" y="34905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0"/>
                </a:lnTo>
                <a:lnTo>
                  <a:pt x="3974" y="8406"/>
                </a:lnTo>
                <a:lnTo>
                  <a:pt x="10187" y="3117"/>
                </a:lnTo>
                <a:lnTo>
                  <a:pt x="18427" y="86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019331" y="322738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5" y="0"/>
                </a:moveTo>
                <a:lnTo>
                  <a:pt x="0" y="23625"/>
                </a:lnTo>
                <a:lnTo>
                  <a:pt x="3299" y="30558"/>
                </a:lnTo>
                <a:lnTo>
                  <a:pt x="9744" y="35533"/>
                </a:lnTo>
                <a:lnTo>
                  <a:pt x="18421" y="38094"/>
                </a:lnTo>
                <a:lnTo>
                  <a:pt x="28416" y="37785"/>
                </a:lnTo>
                <a:lnTo>
                  <a:pt x="37871" y="34531"/>
                </a:lnTo>
                <a:lnTo>
                  <a:pt x="45077" y="29060"/>
                </a:lnTo>
                <a:lnTo>
                  <a:pt x="49341" y="22123"/>
                </a:lnTo>
                <a:lnTo>
                  <a:pt x="49968" y="14471"/>
                </a:lnTo>
                <a:lnTo>
                  <a:pt x="46668" y="7536"/>
                </a:lnTo>
                <a:lnTo>
                  <a:pt x="40222" y="2561"/>
                </a:lnTo>
                <a:lnTo>
                  <a:pt x="3154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019330" y="322738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1" y="309"/>
                </a:moveTo>
                <a:lnTo>
                  <a:pt x="31546" y="0"/>
                </a:lnTo>
                <a:lnTo>
                  <a:pt x="40223" y="2560"/>
                </a:lnTo>
                <a:lnTo>
                  <a:pt x="46668" y="7536"/>
                </a:lnTo>
                <a:lnTo>
                  <a:pt x="49967" y="14470"/>
                </a:lnTo>
                <a:lnTo>
                  <a:pt x="49341" y="22123"/>
                </a:lnTo>
                <a:lnTo>
                  <a:pt x="45078" y="29060"/>
                </a:lnTo>
                <a:lnTo>
                  <a:pt x="37872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1"/>
                </a:lnTo>
                <a:lnTo>
                  <a:pt x="4890" y="9034"/>
                </a:lnTo>
                <a:lnTo>
                  <a:pt x="12096" y="3563"/>
                </a:lnTo>
                <a:lnTo>
                  <a:pt x="21551" y="3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89117" y="33147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6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5" y="35534"/>
                </a:lnTo>
                <a:lnTo>
                  <a:pt x="18422" y="38094"/>
                </a:lnTo>
                <a:lnTo>
                  <a:pt x="28417" y="37785"/>
                </a:lnTo>
                <a:lnTo>
                  <a:pt x="37872" y="34531"/>
                </a:lnTo>
                <a:lnTo>
                  <a:pt x="45078" y="29060"/>
                </a:lnTo>
                <a:lnTo>
                  <a:pt x="49341" y="22123"/>
                </a:lnTo>
                <a:lnTo>
                  <a:pt x="49968" y="14470"/>
                </a:lnTo>
                <a:lnTo>
                  <a:pt x="46668" y="7536"/>
                </a:lnTo>
                <a:lnTo>
                  <a:pt x="40223" y="2560"/>
                </a:lnTo>
                <a:lnTo>
                  <a:pt x="3154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589117" y="33147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9"/>
                </a:moveTo>
                <a:lnTo>
                  <a:pt x="31546" y="0"/>
                </a:lnTo>
                <a:lnTo>
                  <a:pt x="40223" y="2560"/>
                </a:lnTo>
                <a:lnTo>
                  <a:pt x="46669" y="7536"/>
                </a:lnTo>
                <a:lnTo>
                  <a:pt x="49968" y="14470"/>
                </a:lnTo>
                <a:lnTo>
                  <a:pt x="49341" y="22123"/>
                </a:lnTo>
                <a:lnTo>
                  <a:pt x="45078" y="29060"/>
                </a:lnTo>
                <a:lnTo>
                  <a:pt x="37872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5" y="3563"/>
                </a:lnTo>
                <a:lnTo>
                  <a:pt x="21550" y="3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020917" y="2871789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6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5" y="35533"/>
                </a:lnTo>
                <a:lnTo>
                  <a:pt x="18422" y="38094"/>
                </a:lnTo>
                <a:lnTo>
                  <a:pt x="28417" y="37785"/>
                </a:lnTo>
                <a:lnTo>
                  <a:pt x="37872" y="34530"/>
                </a:lnTo>
                <a:lnTo>
                  <a:pt x="45078" y="29060"/>
                </a:lnTo>
                <a:lnTo>
                  <a:pt x="49341" y="22123"/>
                </a:lnTo>
                <a:lnTo>
                  <a:pt x="49968" y="14470"/>
                </a:lnTo>
                <a:lnTo>
                  <a:pt x="46668" y="7536"/>
                </a:lnTo>
                <a:lnTo>
                  <a:pt x="40223" y="2560"/>
                </a:lnTo>
                <a:lnTo>
                  <a:pt x="3154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020917" y="2871788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9"/>
                </a:moveTo>
                <a:lnTo>
                  <a:pt x="31546" y="0"/>
                </a:lnTo>
                <a:lnTo>
                  <a:pt x="40223" y="2560"/>
                </a:lnTo>
                <a:lnTo>
                  <a:pt x="46669" y="7536"/>
                </a:lnTo>
                <a:lnTo>
                  <a:pt x="49968" y="14470"/>
                </a:lnTo>
                <a:lnTo>
                  <a:pt x="49341" y="22123"/>
                </a:lnTo>
                <a:lnTo>
                  <a:pt x="45078" y="29060"/>
                </a:lnTo>
                <a:lnTo>
                  <a:pt x="37872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1"/>
                </a:lnTo>
                <a:lnTo>
                  <a:pt x="4890" y="9034"/>
                </a:lnTo>
                <a:lnTo>
                  <a:pt x="12095" y="3563"/>
                </a:lnTo>
                <a:lnTo>
                  <a:pt x="21550" y="3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722342" y="2757786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8" y="0"/>
                </a:moveTo>
                <a:lnTo>
                  <a:pt x="0" y="26502"/>
                </a:lnTo>
                <a:lnTo>
                  <a:pt x="3521" y="34651"/>
                </a:lnTo>
                <a:lnTo>
                  <a:pt x="10149" y="40618"/>
                </a:lnTo>
                <a:lnTo>
                  <a:pt x="18949" y="43849"/>
                </a:lnTo>
                <a:lnTo>
                  <a:pt x="28989" y="43785"/>
                </a:lnTo>
                <a:lnTo>
                  <a:pt x="38399" y="40285"/>
                </a:lnTo>
                <a:lnTo>
                  <a:pt x="45482" y="34145"/>
                </a:lnTo>
                <a:lnTo>
                  <a:pt x="49563" y="26216"/>
                </a:lnTo>
                <a:lnTo>
                  <a:pt x="49968" y="17348"/>
                </a:lnTo>
                <a:lnTo>
                  <a:pt x="46445" y="9198"/>
                </a:lnTo>
                <a:lnTo>
                  <a:pt x="39818" y="3230"/>
                </a:lnTo>
                <a:lnTo>
                  <a:pt x="3101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722342" y="2757786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8" y="63"/>
                </a:moveTo>
                <a:lnTo>
                  <a:pt x="31018" y="0"/>
                </a:lnTo>
                <a:lnTo>
                  <a:pt x="39818" y="3230"/>
                </a:lnTo>
                <a:lnTo>
                  <a:pt x="46445" y="9197"/>
                </a:lnTo>
                <a:lnTo>
                  <a:pt x="49967" y="17347"/>
                </a:lnTo>
                <a:lnTo>
                  <a:pt x="49563" y="26216"/>
                </a:lnTo>
                <a:lnTo>
                  <a:pt x="45482" y="34146"/>
                </a:lnTo>
                <a:lnTo>
                  <a:pt x="38399" y="40286"/>
                </a:lnTo>
                <a:lnTo>
                  <a:pt x="28988" y="43785"/>
                </a:lnTo>
                <a:lnTo>
                  <a:pt x="18949" y="43849"/>
                </a:lnTo>
                <a:lnTo>
                  <a:pt x="10149" y="40619"/>
                </a:lnTo>
                <a:lnTo>
                  <a:pt x="3522" y="34651"/>
                </a:lnTo>
                <a:lnTo>
                  <a:pt x="0" y="26501"/>
                </a:lnTo>
                <a:lnTo>
                  <a:pt x="404" y="17632"/>
                </a:lnTo>
                <a:lnTo>
                  <a:pt x="4485" y="9703"/>
                </a:lnTo>
                <a:lnTo>
                  <a:pt x="11568" y="3563"/>
                </a:lnTo>
                <a:lnTo>
                  <a:pt x="20978" y="63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673204" y="271643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27207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29" y="34906"/>
                </a:lnTo>
                <a:lnTo>
                  <a:pt x="16514" y="37649"/>
                </a:lnTo>
                <a:lnTo>
                  <a:pt x="25293" y="37563"/>
                </a:lnTo>
                <a:lnTo>
                  <a:pt x="33533" y="34531"/>
                </a:lnTo>
                <a:lnTo>
                  <a:pt x="39746" y="29242"/>
                </a:lnTo>
                <a:lnTo>
                  <a:pt x="43340" y="22428"/>
                </a:lnTo>
                <a:lnTo>
                  <a:pt x="43722" y="14819"/>
                </a:lnTo>
                <a:lnTo>
                  <a:pt x="40667" y="7840"/>
                </a:lnTo>
                <a:lnTo>
                  <a:pt x="34891" y="2742"/>
                </a:lnTo>
                <a:lnTo>
                  <a:pt x="272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673204" y="2716436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5" h="38100">
                <a:moveTo>
                  <a:pt x="18427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7"/>
                </a:lnTo>
                <a:lnTo>
                  <a:pt x="39746" y="29242"/>
                </a:lnTo>
                <a:lnTo>
                  <a:pt x="33532" y="34531"/>
                </a:lnTo>
                <a:lnTo>
                  <a:pt x="25292" y="37562"/>
                </a:lnTo>
                <a:lnTo>
                  <a:pt x="16514" y="37648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0"/>
                </a:lnTo>
                <a:lnTo>
                  <a:pt x="3974" y="8406"/>
                </a:lnTo>
                <a:lnTo>
                  <a:pt x="10187" y="3117"/>
                </a:lnTo>
                <a:lnTo>
                  <a:pt x="18427" y="86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393854" y="361027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8" y="0"/>
                </a:moveTo>
                <a:lnTo>
                  <a:pt x="0" y="26502"/>
                </a:lnTo>
                <a:lnTo>
                  <a:pt x="3522" y="34652"/>
                </a:lnTo>
                <a:lnTo>
                  <a:pt x="10150" y="40619"/>
                </a:lnTo>
                <a:lnTo>
                  <a:pt x="18950" y="43849"/>
                </a:lnTo>
                <a:lnTo>
                  <a:pt x="28990" y="43785"/>
                </a:lnTo>
                <a:lnTo>
                  <a:pt x="38399" y="40286"/>
                </a:lnTo>
                <a:lnTo>
                  <a:pt x="45482" y="34146"/>
                </a:lnTo>
                <a:lnTo>
                  <a:pt x="49563" y="26216"/>
                </a:lnTo>
                <a:lnTo>
                  <a:pt x="49968" y="17348"/>
                </a:lnTo>
                <a:lnTo>
                  <a:pt x="46446" y="9198"/>
                </a:lnTo>
                <a:lnTo>
                  <a:pt x="39818" y="3230"/>
                </a:lnTo>
                <a:lnTo>
                  <a:pt x="3101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393854" y="361027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9" y="63"/>
                </a:moveTo>
                <a:lnTo>
                  <a:pt x="31019" y="0"/>
                </a:lnTo>
                <a:lnTo>
                  <a:pt x="39819" y="3230"/>
                </a:lnTo>
                <a:lnTo>
                  <a:pt x="46446" y="9197"/>
                </a:lnTo>
                <a:lnTo>
                  <a:pt x="49967" y="17347"/>
                </a:lnTo>
                <a:lnTo>
                  <a:pt x="49564" y="26216"/>
                </a:lnTo>
                <a:lnTo>
                  <a:pt x="45483" y="34146"/>
                </a:lnTo>
                <a:lnTo>
                  <a:pt x="38400" y="40286"/>
                </a:lnTo>
                <a:lnTo>
                  <a:pt x="28989" y="43785"/>
                </a:lnTo>
                <a:lnTo>
                  <a:pt x="18950" y="43849"/>
                </a:lnTo>
                <a:lnTo>
                  <a:pt x="10150" y="40619"/>
                </a:lnTo>
                <a:lnTo>
                  <a:pt x="3522" y="34651"/>
                </a:lnTo>
                <a:lnTo>
                  <a:pt x="0" y="26501"/>
                </a:lnTo>
                <a:lnTo>
                  <a:pt x="404" y="17632"/>
                </a:lnTo>
                <a:lnTo>
                  <a:pt x="4486" y="9703"/>
                </a:lnTo>
                <a:lnTo>
                  <a:pt x="11569" y="3563"/>
                </a:lnTo>
                <a:lnTo>
                  <a:pt x="20979" y="63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033617" y="3484563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31546" y="0"/>
                </a:moveTo>
                <a:lnTo>
                  <a:pt x="0" y="23625"/>
                </a:lnTo>
                <a:lnTo>
                  <a:pt x="3299" y="30558"/>
                </a:lnTo>
                <a:lnTo>
                  <a:pt x="9745" y="35533"/>
                </a:lnTo>
                <a:lnTo>
                  <a:pt x="18422" y="38094"/>
                </a:lnTo>
                <a:lnTo>
                  <a:pt x="28417" y="37785"/>
                </a:lnTo>
                <a:lnTo>
                  <a:pt x="37872" y="34531"/>
                </a:lnTo>
                <a:lnTo>
                  <a:pt x="45078" y="29060"/>
                </a:lnTo>
                <a:lnTo>
                  <a:pt x="49341" y="22123"/>
                </a:lnTo>
                <a:lnTo>
                  <a:pt x="49968" y="14471"/>
                </a:lnTo>
                <a:lnTo>
                  <a:pt x="46668" y="7536"/>
                </a:lnTo>
                <a:lnTo>
                  <a:pt x="40223" y="2561"/>
                </a:lnTo>
                <a:lnTo>
                  <a:pt x="3154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033617" y="3484563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21550" y="309"/>
                </a:moveTo>
                <a:lnTo>
                  <a:pt x="31546" y="0"/>
                </a:lnTo>
                <a:lnTo>
                  <a:pt x="40223" y="2560"/>
                </a:lnTo>
                <a:lnTo>
                  <a:pt x="46669" y="7536"/>
                </a:lnTo>
                <a:lnTo>
                  <a:pt x="49968" y="14470"/>
                </a:lnTo>
                <a:lnTo>
                  <a:pt x="49341" y="22123"/>
                </a:lnTo>
                <a:lnTo>
                  <a:pt x="45078" y="29060"/>
                </a:lnTo>
                <a:lnTo>
                  <a:pt x="37872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5" y="3563"/>
                </a:lnTo>
                <a:lnTo>
                  <a:pt x="21550" y="30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699201" y="4008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699201" y="40084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850139" y="376554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6"/>
                </a:lnTo>
                <a:lnTo>
                  <a:pt x="7439" y="5579"/>
                </a:lnTo>
                <a:lnTo>
                  <a:pt x="1996" y="11634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4"/>
                </a:lnTo>
                <a:lnTo>
                  <a:pt x="43360" y="5579"/>
                </a:lnTo>
                <a:lnTo>
                  <a:pt x="35286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850139" y="376554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943676" y="38623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943676" y="386238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891289" y="43608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891289" y="43608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308801" y="42211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308801" y="422116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313439" y="387191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313439" y="387191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183389" y="340042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6"/>
                </a:lnTo>
                <a:lnTo>
                  <a:pt x="7439" y="5579"/>
                </a:lnTo>
                <a:lnTo>
                  <a:pt x="1996" y="11634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4"/>
                </a:lnTo>
                <a:lnTo>
                  <a:pt x="43360" y="5579"/>
                </a:lnTo>
                <a:lnTo>
                  <a:pt x="35286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183389" y="340042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213551" y="375602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6"/>
                </a:lnTo>
                <a:lnTo>
                  <a:pt x="7439" y="5579"/>
                </a:lnTo>
                <a:lnTo>
                  <a:pt x="1996" y="11634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4"/>
                </a:lnTo>
                <a:lnTo>
                  <a:pt x="43360" y="5579"/>
                </a:lnTo>
                <a:lnTo>
                  <a:pt x="35286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213551" y="375602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746826" y="333533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746826" y="3335337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375351" y="4340224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2225" y="0"/>
                </a:moveTo>
                <a:lnTo>
                  <a:pt x="13574" y="1497"/>
                </a:lnTo>
                <a:lnTo>
                  <a:pt x="6509" y="5579"/>
                </a:lnTo>
                <a:lnTo>
                  <a:pt x="1746" y="11635"/>
                </a:lnTo>
                <a:lnTo>
                  <a:pt x="0" y="19050"/>
                </a:lnTo>
                <a:lnTo>
                  <a:pt x="1746" y="26464"/>
                </a:lnTo>
                <a:lnTo>
                  <a:pt x="6509" y="32520"/>
                </a:lnTo>
                <a:lnTo>
                  <a:pt x="13574" y="36602"/>
                </a:lnTo>
                <a:lnTo>
                  <a:pt x="22225" y="38100"/>
                </a:lnTo>
                <a:lnTo>
                  <a:pt x="30875" y="36602"/>
                </a:lnTo>
                <a:lnTo>
                  <a:pt x="37940" y="32520"/>
                </a:lnTo>
                <a:lnTo>
                  <a:pt x="42703" y="26464"/>
                </a:lnTo>
                <a:lnTo>
                  <a:pt x="44450" y="19050"/>
                </a:lnTo>
                <a:lnTo>
                  <a:pt x="42703" y="11635"/>
                </a:lnTo>
                <a:lnTo>
                  <a:pt x="37940" y="5579"/>
                </a:lnTo>
                <a:lnTo>
                  <a:pt x="30875" y="1497"/>
                </a:lnTo>
                <a:lnTo>
                  <a:pt x="2222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375351" y="434022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19049"/>
                </a:moveTo>
                <a:lnTo>
                  <a:pt x="1746" y="11634"/>
                </a:lnTo>
                <a:lnTo>
                  <a:pt x="6509" y="5579"/>
                </a:lnTo>
                <a:lnTo>
                  <a:pt x="13574" y="1497"/>
                </a:lnTo>
                <a:lnTo>
                  <a:pt x="22224" y="0"/>
                </a:lnTo>
                <a:lnTo>
                  <a:pt x="30875" y="1497"/>
                </a:lnTo>
                <a:lnTo>
                  <a:pt x="37940" y="5579"/>
                </a:lnTo>
                <a:lnTo>
                  <a:pt x="42703" y="11634"/>
                </a:lnTo>
                <a:lnTo>
                  <a:pt x="44449" y="19049"/>
                </a:lnTo>
                <a:lnTo>
                  <a:pt x="42703" y="26465"/>
                </a:lnTo>
                <a:lnTo>
                  <a:pt x="37940" y="32520"/>
                </a:lnTo>
                <a:lnTo>
                  <a:pt x="30875" y="36602"/>
                </a:lnTo>
                <a:lnTo>
                  <a:pt x="22224" y="38099"/>
                </a:lnTo>
                <a:lnTo>
                  <a:pt x="13574" y="36602"/>
                </a:lnTo>
                <a:lnTo>
                  <a:pt x="6509" y="32520"/>
                </a:lnTo>
                <a:lnTo>
                  <a:pt x="174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494414" y="3586161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5400" y="0"/>
                </a:moveTo>
                <a:lnTo>
                  <a:pt x="15513" y="1746"/>
                </a:lnTo>
                <a:lnTo>
                  <a:pt x="7439" y="6509"/>
                </a:lnTo>
                <a:lnTo>
                  <a:pt x="1996" y="13574"/>
                </a:lnTo>
                <a:lnTo>
                  <a:pt x="0" y="22225"/>
                </a:lnTo>
                <a:lnTo>
                  <a:pt x="1996" y="30875"/>
                </a:lnTo>
                <a:lnTo>
                  <a:pt x="7439" y="37940"/>
                </a:lnTo>
                <a:lnTo>
                  <a:pt x="15513" y="42703"/>
                </a:lnTo>
                <a:lnTo>
                  <a:pt x="25400" y="44450"/>
                </a:lnTo>
                <a:lnTo>
                  <a:pt x="35286" y="42703"/>
                </a:lnTo>
                <a:lnTo>
                  <a:pt x="43360" y="37940"/>
                </a:lnTo>
                <a:lnTo>
                  <a:pt x="48803" y="30875"/>
                </a:lnTo>
                <a:lnTo>
                  <a:pt x="50800" y="22225"/>
                </a:lnTo>
                <a:lnTo>
                  <a:pt x="48803" y="13574"/>
                </a:lnTo>
                <a:lnTo>
                  <a:pt x="43360" y="6509"/>
                </a:lnTo>
                <a:lnTo>
                  <a:pt x="35286" y="1746"/>
                </a:lnTo>
                <a:lnTo>
                  <a:pt x="254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494414" y="3586162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0" y="22224"/>
                </a:moveTo>
                <a:lnTo>
                  <a:pt x="1996" y="13573"/>
                </a:lnTo>
                <a:lnTo>
                  <a:pt x="7439" y="6509"/>
                </a:lnTo>
                <a:lnTo>
                  <a:pt x="15513" y="1746"/>
                </a:lnTo>
                <a:lnTo>
                  <a:pt x="25399" y="0"/>
                </a:lnTo>
                <a:lnTo>
                  <a:pt x="35286" y="1746"/>
                </a:lnTo>
                <a:lnTo>
                  <a:pt x="43360" y="6509"/>
                </a:lnTo>
                <a:lnTo>
                  <a:pt x="48803" y="13573"/>
                </a:lnTo>
                <a:lnTo>
                  <a:pt x="50799" y="22224"/>
                </a:lnTo>
                <a:lnTo>
                  <a:pt x="48803" y="30875"/>
                </a:lnTo>
                <a:lnTo>
                  <a:pt x="43360" y="37940"/>
                </a:lnTo>
                <a:lnTo>
                  <a:pt x="35286" y="42703"/>
                </a:lnTo>
                <a:lnTo>
                  <a:pt x="25399" y="44449"/>
                </a:lnTo>
                <a:lnTo>
                  <a:pt x="15513" y="42703"/>
                </a:lnTo>
                <a:lnTo>
                  <a:pt x="7439" y="37940"/>
                </a:lnTo>
                <a:lnTo>
                  <a:pt x="1996" y="30875"/>
                </a:lnTo>
                <a:lnTo>
                  <a:pt x="0" y="22224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542164" y="39639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7"/>
                </a:lnTo>
                <a:lnTo>
                  <a:pt x="7439" y="5579"/>
                </a:lnTo>
                <a:lnTo>
                  <a:pt x="1996" y="11635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5"/>
                </a:lnTo>
                <a:lnTo>
                  <a:pt x="43360" y="5579"/>
                </a:lnTo>
                <a:lnTo>
                  <a:pt x="35286" y="1497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542164" y="396398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502476" y="343534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5400" y="0"/>
                </a:moveTo>
                <a:lnTo>
                  <a:pt x="15513" y="1496"/>
                </a:lnTo>
                <a:lnTo>
                  <a:pt x="7439" y="5579"/>
                </a:lnTo>
                <a:lnTo>
                  <a:pt x="1996" y="11634"/>
                </a:lnTo>
                <a:lnTo>
                  <a:pt x="0" y="19050"/>
                </a:lnTo>
                <a:lnTo>
                  <a:pt x="1996" y="26464"/>
                </a:lnTo>
                <a:lnTo>
                  <a:pt x="7439" y="32520"/>
                </a:lnTo>
                <a:lnTo>
                  <a:pt x="15513" y="36602"/>
                </a:lnTo>
                <a:lnTo>
                  <a:pt x="25400" y="38100"/>
                </a:lnTo>
                <a:lnTo>
                  <a:pt x="35286" y="36602"/>
                </a:lnTo>
                <a:lnTo>
                  <a:pt x="43360" y="32520"/>
                </a:lnTo>
                <a:lnTo>
                  <a:pt x="48803" y="26464"/>
                </a:lnTo>
                <a:lnTo>
                  <a:pt x="50800" y="19050"/>
                </a:lnTo>
                <a:lnTo>
                  <a:pt x="48803" y="11634"/>
                </a:lnTo>
                <a:lnTo>
                  <a:pt x="43360" y="5579"/>
                </a:lnTo>
                <a:lnTo>
                  <a:pt x="35286" y="1496"/>
                </a:lnTo>
                <a:lnTo>
                  <a:pt x="254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502476" y="3435348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19049"/>
                </a:moveTo>
                <a:lnTo>
                  <a:pt x="1996" y="11634"/>
                </a:lnTo>
                <a:lnTo>
                  <a:pt x="7439" y="5579"/>
                </a:lnTo>
                <a:lnTo>
                  <a:pt x="15513" y="1497"/>
                </a:lnTo>
                <a:lnTo>
                  <a:pt x="25399" y="0"/>
                </a:lnTo>
                <a:lnTo>
                  <a:pt x="35286" y="1497"/>
                </a:lnTo>
                <a:lnTo>
                  <a:pt x="43360" y="5579"/>
                </a:lnTo>
                <a:lnTo>
                  <a:pt x="48803" y="11634"/>
                </a:lnTo>
                <a:lnTo>
                  <a:pt x="50799" y="19049"/>
                </a:lnTo>
                <a:lnTo>
                  <a:pt x="48803" y="26465"/>
                </a:lnTo>
                <a:lnTo>
                  <a:pt x="43360" y="32520"/>
                </a:lnTo>
                <a:lnTo>
                  <a:pt x="35286" y="36602"/>
                </a:lnTo>
                <a:lnTo>
                  <a:pt x="25399" y="38099"/>
                </a:lnTo>
                <a:lnTo>
                  <a:pt x="15513" y="36602"/>
                </a:lnTo>
                <a:lnTo>
                  <a:pt x="7439" y="32520"/>
                </a:lnTo>
                <a:lnTo>
                  <a:pt x="1996" y="26465"/>
                </a:lnTo>
                <a:lnTo>
                  <a:pt x="0" y="1904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975877" y="4103339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61" y="0"/>
                </a:moveTo>
                <a:lnTo>
                  <a:pt x="15685" y="1346"/>
                </a:lnTo>
                <a:lnTo>
                  <a:pt x="7967" y="5529"/>
                </a:lnTo>
                <a:lnTo>
                  <a:pt x="2577" y="11655"/>
                </a:lnTo>
                <a:lnTo>
                  <a:pt x="0" y="18915"/>
                </a:lnTo>
                <a:lnTo>
                  <a:pt x="715" y="26500"/>
                </a:lnTo>
                <a:lnTo>
                  <a:pt x="4739" y="32968"/>
                </a:lnTo>
                <a:lnTo>
                  <a:pt x="11188" y="37183"/>
                </a:lnTo>
                <a:lnTo>
                  <a:pt x="19186" y="38794"/>
                </a:lnTo>
                <a:lnTo>
                  <a:pt x="27862" y="37448"/>
                </a:lnTo>
                <a:lnTo>
                  <a:pt x="35581" y="33265"/>
                </a:lnTo>
                <a:lnTo>
                  <a:pt x="40970" y="27138"/>
                </a:lnTo>
                <a:lnTo>
                  <a:pt x="43548" y="19878"/>
                </a:lnTo>
                <a:lnTo>
                  <a:pt x="42833" y="12293"/>
                </a:lnTo>
                <a:lnTo>
                  <a:pt x="38808" y="5825"/>
                </a:lnTo>
                <a:lnTo>
                  <a:pt x="32360" y="1610"/>
                </a:lnTo>
                <a:lnTo>
                  <a:pt x="24361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975877" y="4103339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5" y="26499"/>
                </a:moveTo>
                <a:lnTo>
                  <a:pt x="0" y="18915"/>
                </a:lnTo>
                <a:lnTo>
                  <a:pt x="2577" y="11655"/>
                </a:lnTo>
                <a:lnTo>
                  <a:pt x="7967" y="5529"/>
                </a:lnTo>
                <a:lnTo>
                  <a:pt x="15686" y="1346"/>
                </a:lnTo>
                <a:lnTo>
                  <a:pt x="24361" y="0"/>
                </a:lnTo>
                <a:lnTo>
                  <a:pt x="32360" y="1610"/>
                </a:lnTo>
                <a:lnTo>
                  <a:pt x="38808" y="5826"/>
                </a:lnTo>
                <a:lnTo>
                  <a:pt x="42833" y="12294"/>
                </a:lnTo>
                <a:lnTo>
                  <a:pt x="43548" y="19878"/>
                </a:lnTo>
                <a:lnTo>
                  <a:pt x="40970" y="27138"/>
                </a:lnTo>
                <a:lnTo>
                  <a:pt x="35581" y="33264"/>
                </a:lnTo>
                <a:lnTo>
                  <a:pt x="27862" y="37448"/>
                </a:lnTo>
                <a:lnTo>
                  <a:pt x="19186" y="38794"/>
                </a:lnTo>
                <a:lnTo>
                  <a:pt x="11187" y="37183"/>
                </a:lnTo>
                <a:lnTo>
                  <a:pt x="4739" y="32967"/>
                </a:lnTo>
                <a:lnTo>
                  <a:pt x="715" y="2649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968468" y="35774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5" y="0"/>
                </a:moveTo>
                <a:lnTo>
                  <a:pt x="18459" y="1741"/>
                </a:lnTo>
                <a:lnTo>
                  <a:pt x="9568" y="6319"/>
                </a:lnTo>
                <a:lnTo>
                  <a:pt x="3222" y="12768"/>
                </a:lnTo>
                <a:lnTo>
                  <a:pt x="0" y="20246"/>
                </a:lnTo>
                <a:lnTo>
                  <a:pt x="478" y="27910"/>
                </a:lnTo>
                <a:lnTo>
                  <a:pt x="4740" y="34298"/>
                </a:lnTo>
                <a:lnTo>
                  <a:pt x="11833" y="38296"/>
                </a:lnTo>
                <a:lnTo>
                  <a:pt x="20788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69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60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968468" y="35774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09"/>
                </a:moveTo>
                <a:lnTo>
                  <a:pt x="0" y="20245"/>
                </a:lnTo>
                <a:lnTo>
                  <a:pt x="3222" y="12768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2" y="19339"/>
                </a:lnTo>
                <a:lnTo>
                  <a:pt x="45869" y="26816"/>
                </a:lnTo>
                <a:lnTo>
                  <a:pt x="39523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6"/>
                </a:lnTo>
                <a:lnTo>
                  <a:pt x="4739" y="34298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147730" y="390133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8"/>
                </a:lnTo>
                <a:lnTo>
                  <a:pt x="0" y="20246"/>
                </a:lnTo>
                <a:lnTo>
                  <a:pt x="478" y="27910"/>
                </a:lnTo>
                <a:lnTo>
                  <a:pt x="4739" y="34298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59" y="1288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147730" y="390133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09"/>
                </a:moveTo>
                <a:lnTo>
                  <a:pt x="0" y="20245"/>
                </a:lnTo>
                <a:lnTo>
                  <a:pt x="3222" y="12768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2" y="19339"/>
                </a:lnTo>
                <a:lnTo>
                  <a:pt x="45869" y="26816"/>
                </a:lnTo>
                <a:lnTo>
                  <a:pt x="39523" y="33265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6"/>
                </a:lnTo>
                <a:lnTo>
                  <a:pt x="4739" y="34298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296955" y="438710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9"/>
                </a:lnTo>
                <a:lnTo>
                  <a:pt x="48614" y="11675"/>
                </a:lnTo>
                <a:lnTo>
                  <a:pt x="44353" y="5286"/>
                </a:lnTo>
                <a:lnTo>
                  <a:pt x="37259" y="1288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296955" y="4387106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636680" y="4147395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5"/>
                </a:lnTo>
                <a:lnTo>
                  <a:pt x="20787" y="39583"/>
                </a:lnTo>
                <a:lnTo>
                  <a:pt x="30634" y="37843"/>
                </a:lnTo>
                <a:lnTo>
                  <a:pt x="39524" y="33264"/>
                </a:lnTo>
                <a:lnTo>
                  <a:pt x="45870" y="26815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6"/>
                </a:lnTo>
                <a:lnTo>
                  <a:pt x="37259" y="1288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636680" y="414739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2" y="19338"/>
                </a:lnTo>
                <a:lnTo>
                  <a:pt x="45869" y="26816"/>
                </a:lnTo>
                <a:lnTo>
                  <a:pt x="39523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6"/>
                </a:lnTo>
                <a:lnTo>
                  <a:pt x="4739" y="34298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555593" y="4071195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57" y="1741"/>
                </a:lnTo>
                <a:lnTo>
                  <a:pt x="9567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5"/>
                </a:lnTo>
                <a:lnTo>
                  <a:pt x="20787" y="39583"/>
                </a:lnTo>
                <a:lnTo>
                  <a:pt x="30634" y="37843"/>
                </a:lnTo>
                <a:lnTo>
                  <a:pt x="39523" y="33264"/>
                </a:lnTo>
                <a:lnTo>
                  <a:pt x="45869" y="26815"/>
                </a:lnTo>
                <a:lnTo>
                  <a:pt x="49092" y="19338"/>
                </a:lnTo>
                <a:lnTo>
                  <a:pt x="48613" y="11673"/>
                </a:lnTo>
                <a:lnTo>
                  <a:pt x="44352" y="5286"/>
                </a:lnTo>
                <a:lnTo>
                  <a:pt x="37259" y="1288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555593" y="407119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2" y="5285"/>
                </a:lnTo>
                <a:lnTo>
                  <a:pt x="48614" y="11674"/>
                </a:lnTo>
                <a:lnTo>
                  <a:pt x="49092" y="19338"/>
                </a:lnTo>
                <a:lnTo>
                  <a:pt x="45869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6"/>
                </a:lnTo>
                <a:lnTo>
                  <a:pt x="4739" y="34298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191777" y="3403251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61" y="0"/>
                </a:moveTo>
                <a:lnTo>
                  <a:pt x="15685" y="1345"/>
                </a:lnTo>
                <a:lnTo>
                  <a:pt x="7967" y="5529"/>
                </a:lnTo>
                <a:lnTo>
                  <a:pt x="2577" y="11655"/>
                </a:lnTo>
                <a:lnTo>
                  <a:pt x="0" y="18915"/>
                </a:lnTo>
                <a:lnTo>
                  <a:pt x="715" y="26500"/>
                </a:lnTo>
                <a:lnTo>
                  <a:pt x="4739" y="32968"/>
                </a:lnTo>
                <a:lnTo>
                  <a:pt x="11188" y="37183"/>
                </a:lnTo>
                <a:lnTo>
                  <a:pt x="19186" y="38794"/>
                </a:lnTo>
                <a:lnTo>
                  <a:pt x="27862" y="37448"/>
                </a:lnTo>
                <a:lnTo>
                  <a:pt x="35581" y="33264"/>
                </a:lnTo>
                <a:lnTo>
                  <a:pt x="40970" y="27138"/>
                </a:lnTo>
                <a:lnTo>
                  <a:pt x="43548" y="19878"/>
                </a:lnTo>
                <a:lnTo>
                  <a:pt x="42833" y="12294"/>
                </a:lnTo>
                <a:lnTo>
                  <a:pt x="38808" y="5826"/>
                </a:lnTo>
                <a:lnTo>
                  <a:pt x="32360" y="1610"/>
                </a:lnTo>
                <a:lnTo>
                  <a:pt x="24361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191777" y="3403251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5" y="26500"/>
                </a:moveTo>
                <a:lnTo>
                  <a:pt x="0" y="18915"/>
                </a:lnTo>
                <a:lnTo>
                  <a:pt x="2577" y="11655"/>
                </a:lnTo>
                <a:lnTo>
                  <a:pt x="7967" y="5529"/>
                </a:lnTo>
                <a:lnTo>
                  <a:pt x="15686" y="1346"/>
                </a:lnTo>
                <a:lnTo>
                  <a:pt x="24361" y="0"/>
                </a:lnTo>
                <a:lnTo>
                  <a:pt x="32360" y="1610"/>
                </a:lnTo>
                <a:lnTo>
                  <a:pt x="38808" y="5826"/>
                </a:lnTo>
                <a:lnTo>
                  <a:pt x="42833" y="12294"/>
                </a:lnTo>
                <a:lnTo>
                  <a:pt x="43548" y="19878"/>
                </a:lnTo>
                <a:lnTo>
                  <a:pt x="40970" y="27138"/>
                </a:lnTo>
                <a:lnTo>
                  <a:pt x="35581" y="33264"/>
                </a:lnTo>
                <a:lnTo>
                  <a:pt x="27862" y="37448"/>
                </a:lnTo>
                <a:lnTo>
                  <a:pt x="19186" y="38794"/>
                </a:lnTo>
                <a:lnTo>
                  <a:pt x="11187" y="37183"/>
                </a:lnTo>
                <a:lnTo>
                  <a:pt x="4739" y="32968"/>
                </a:lnTo>
                <a:lnTo>
                  <a:pt x="715" y="2650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362043" y="3731470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3" y="33264"/>
                </a:lnTo>
                <a:lnTo>
                  <a:pt x="45869" y="26815"/>
                </a:lnTo>
                <a:lnTo>
                  <a:pt x="49092" y="19338"/>
                </a:lnTo>
                <a:lnTo>
                  <a:pt x="48613" y="11673"/>
                </a:lnTo>
                <a:lnTo>
                  <a:pt x="44352" y="5286"/>
                </a:lnTo>
                <a:lnTo>
                  <a:pt x="37259" y="1288"/>
                </a:lnTo>
                <a:lnTo>
                  <a:pt x="28305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362043" y="373146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60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3" y="19338"/>
                </a:lnTo>
                <a:lnTo>
                  <a:pt x="45870" y="26815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752443" y="3452070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57" y="1741"/>
                </a:lnTo>
                <a:lnTo>
                  <a:pt x="9567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3" y="33265"/>
                </a:lnTo>
                <a:lnTo>
                  <a:pt x="45869" y="26815"/>
                </a:lnTo>
                <a:lnTo>
                  <a:pt x="49092" y="19338"/>
                </a:lnTo>
                <a:lnTo>
                  <a:pt x="48613" y="11673"/>
                </a:lnTo>
                <a:lnTo>
                  <a:pt x="44352" y="5286"/>
                </a:lnTo>
                <a:lnTo>
                  <a:pt x="37259" y="1288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752443" y="345206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2" y="5285"/>
                </a:lnTo>
                <a:lnTo>
                  <a:pt x="48614" y="11674"/>
                </a:lnTo>
                <a:lnTo>
                  <a:pt x="49092" y="19338"/>
                </a:lnTo>
                <a:lnTo>
                  <a:pt x="45869" y="26815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800068" y="449981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5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8"/>
                </a:lnTo>
                <a:lnTo>
                  <a:pt x="0" y="20245"/>
                </a:lnTo>
                <a:lnTo>
                  <a:pt x="478" y="27909"/>
                </a:lnTo>
                <a:lnTo>
                  <a:pt x="4740" y="34297"/>
                </a:lnTo>
                <a:lnTo>
                  <a:pt x="11833" y="38295"/>
                </a:lnTo>
                <a:lnTo>
                  <a:pt x="20788" y="39583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6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5"/>
                </a:lnTo>
                <a:lnTo>
                  <a:pt x="37260" y="1287"/>
                </a:lnTo>
                <a:lnTo>
                  <a:pt x="2830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800068" y="4499819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09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60" y="1288"/>
                </a:lnTo>
                <a:lnTo>
                  <a:pt x="44353" y="5286"/>
                </a:lnTo>
                <a:lnTo>
                  <a:pt x="48614" y="11675"/>
                </a:lnTo>
                <a:lnTo>
                  <a:pt x="49092" y="19339"/>
                </a:lnTo>
                <a:lnTo>
                  <a:pt x="45869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612743" y="37552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57" y="1741"/>
                </a:lnTo>
                <a:lnTo>
                  <a:pt x="9567" y="6319"/>
                </a:lnTo>
                <a:lnTo>
                  <a:pt x="3222" y="12768"/>
                </a:lnTo>
                <a:lnTo>
                  <a:pt x="0" y="20246"/>
                </a:lnTo>
                <a:lnTo>
                  <a:pt x="478" y="27910"/>
                </a:lnTo>
                <a:lnTo>
                  <a:pt x="4739" y="34298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3" y="33265"/>
                </a:lnTo>
                <a:lnTo>
                  <a:pt x="45869" y="26816"/>
                </a:lnTo>
                <a:lnTo>
                  <a:pt x="49092" y="19339"/>
                </a:lnTo>
                <a:lnTo>
                  <a:pt x="48613" y="11675"/>
                </a:lnTo>
                <a:lnTo>
                  <a:pt x="44352" y="5286"/>
                </a:lnTo>
                <a:lnTo>
                  <a:pt x="37259" y="1288"/>
                </a:lnTo>
                <a:lnTo>
                  <a:pt x="2830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612743" y="3755281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09"/>
                </a:moveTo>
                <a:lnTo>
                  <a:pt x="0" y="20245"/>
                </a:lnTo>
                <a:lnTo>
                  <a:pt x="3222" y="12768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59" y="1288"/>
                </a:lnTo>
                <a:lnTo>
                  <a:pt x="44352" y="5286"/>
                </a:lnTo>
                <a:lnTo>
                  <a:pt x="48614" y="11675"/>
                </a:lnTo>
                <a:lnTo>
                  <a:pt x="49092" y="19339"/>
                </a:lnTo>
                <a:lnTo>
                  <a:pt x="45869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6"/>
                </a:lnTo>
                <a:lnTo>
                  <a:pt x="4739" y="34298"/>
                </a:lnTo>
                <a:lnTo>
                  <a:pt x="478" y="2790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755340" y="3846164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4361" y="0"/>
                </a:moveTo>
                <a:lnTo>
                  <a:pt x="15685" y="1346"/>
                </a:lnTo>
                <a:lnTo>
                  <a:pt x="7966" y="5529"/>
                </a:lnTo>
                <a:lnTo>
                  <a:pt x="2577" y="11655"/>
                </a:lnTo>
                <a:lnTo>
                  <a:pt x="0" y="18915"/>
                </a:lnTo>
                <a:lnTo>
                  <a:pt x="714" y="26500"/>
                </a:lnTo>
                <a:lnTo>
                  <a:pt x="4739" y="32968"/>
                </a:lnTo>
                <a:lnTo>
                  <a:pt x="11187" y="37183"/>
                </a:lnTo>
                <a:lnTo>
                  <a:pt x="19186" y="38794"/>
                </a:lnTo>
                <a:lnTo>
                  <a:pt x="27862" y="37448"/>
                </a:lnTo>
                <a:lnTo>
                  <a:pt x="35580" y="33265"/>
                </a:lnTo>
                <a:lnTo>
                  <a:pt x="40970" y="27138"/>
                </a:lnTo>
                <a:lnTo>
                  <a:pt x="43548" y="19878"/>
                </a:lnTo>
                <a:lnTo>
                  <a:pt x="42832" y="12293"/>
                </a:lnTo>
                <a:lnTo>
                  <a:pt x="38808" y="5825"/>
                </a:lnTo>
                <a:lnTo>
                  <a:pt x="32360" y="1610"/>
                </a:lnTo>
                <a:lnTo>
                  <a:pt x="24361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755340" y="3846164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714" y="26500"/>
                </a:moveTo>
                <a:lnTo>
                  <a:pt x="0" y="18915"/>
                </a:lnTo>
                <a:lnTo>
                  <a:pt x="2578" y="11655"/>
                </a:lnTo>
                <a:lnTo>
                  <a:pt x="7967" y="5529"/>
                </a:lnTo>
                <a:lnTo>
                  <a:pt x="15686" y="1346"/>
                </a:lnTo>
                <a:lnTo>
                  <a:pt x="24362" y="0"/>
                </a:lnTo>
                <a:lnTo>
                  <a:pt x="32361" y="1610"/>
                </a:lnTo>
                <a:lnTo>
                  <a:pt x="38809" y="5826"/>
                </a:lnTo>
                <a:lnTo>
                  <a:pt x="42834" y="12294"/>
                </a:lnTo>
                <a:lnTo>
                  <a:pt x="43549" y="19879"/>
                </a:lnTo>
                <a:lnTo>
                  <a:pt x="40970" y="27139"/>
                </a:lnTo>
                <a:lnTo>
                  <a:pt x="35581" y="33265"/>
                </a:lnTo>
                <a:lnTo>
                  <a:pt x="27862" y="37448"/>
                </a:lnTo>
                <a:lnTo>
                  <a:pt x="19186" y="38794"/>
                </a:lnTo>
                <a:lnTo>
                  <a:pt x="11188" y="37183"/>
                </a:lnTo>
                <a:lnTo>
                  <a:pt x="4739" y="32968"/>
                </a:lnTo>
                <a:lnTo>
                  <a:pt x="714" y="2650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506505" y="3353645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28304" y="0"/>
                </a:moveTo>
                <a:lnTo>
                  <a:pt x="18458" y="1741"/>
                </a:lnTo>
                <a:lnTo>
                  <a:pt x="9568" y="6319"/>
                </a:lnTo>
                <a:lnTo>
                  <a:pt x="3222" y="12767"/>
                </a:lnTo>
                <a:lnTo>
                  <a:pt x="0" y="20245"/>
                </a:lnTo>
                <a:lnTo>
                  <a:pt x="478" y="27909"/>
                </a:lnTo>
                <a:lnTo>
                  <a:pt x="4739" y="34297"/>
                </a:lnTo>
                <a:lnTo>
                  <a:pt x="11832" y="38296"/>
                </a:lnTo>
                <a:lnTo>
                  <a:pt x="20787" y="39584"/>
                </a:lnTo>
                <a:lnTo>
                  <a:pt x="30634" y="37843"/>
                </a:lnTo>
                <a:lnTo>
                  <a:pt x="39524" y="33265"/>
                </a:lnTo>
                <a:lnTo>
                  <a:pt x="45870" y="26815"/>
                </a:lnTo>
                <a:lnTo>
                  <a:pt x="49092" y="19338"/>
                </a:lnTo>
                <a:lnTo>
                  <a:pt x="48614" y="11673"/>
                </a:lnTo>
                <a:lnTo>
                  <a:pt x="44353" y="5286"/>
                </a:lnTo>
                <a:lnTo>
                  <a:pt x="37259" y="1288"/>
                </a:lnTo>
                <a:lnTo>
                  <a:pt x="28304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506505" y="3353644"/>
            <a:ext cx="49530" cy="40005"/>
          </a:xfrm>
          <a:custGeom>
            <a:avLst/>
            <a:gdLst/>
            <a:ahLst/>
            <a:cxnLst/>
            <a:rect l="l" t="t" r="r" b="b"/>
            <a:pathLst>
              <a:path w="49530" h="40004">
                <a:moveTo>
                  <a:pt x="478" y="27910"/>
                </a:moveTo>
                <a:lnTo>
                  <a:pt x="0" y="20245"/>
                </a:lnTo>
                <a:lnTo>
                  <a:pt x="3222" y="12767"/>
                </a:lnTo>
                <a:lnTo>
                  <a:pt x="9568" y="6319"/>
                </a:lnTo>
                <a:lnTo>
                  <a:pt x="18458" y="1741"/>
                </a:lnTo>
                <a:lnTo>
                  <a:pt x="28304" y="0"/>
                </a:lnTo>
                <a:lnTo>
                  <a:pt x="37260" y="1288"/>
                </a:lnTo>
                <a:lnTo>
                  <a:pt x="44353" y="5285"/>
                </a:lnTo>
                <a:lnTo>
                  <a:pt x="48614" y="11674"/>
                </a:lnTo>
                <a:lnTo>
                  <a:pt x="49093" y="19338"/>
                </a:lnTo>
                <a:lnTo>
                  <a:pt x="45870" y="26816"/>
                </a:lnTo>
                <a:lnTo>
                  <a:pt x="39524" y="33264"/>
                </a:lnTo>
                <a:lnTo>
                  <a:pt x="30634" y="37843"/>
                </a:lnTo>
                <a:lnTo>
                  <a:pt x="20787" y="39584"/>
                </a:lnTo>
                <a:lnTo>
                  <a:pt x="11832" y="38295"/>
                </a:lnTo>
                <a:lnTo>
                  <a:pt x="4739" y="34297"/>
                </a:lnTo>
                <a:lnTo>
                  <a:pt x="478" y="2791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940731" y="3506984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15954" y="239"/>
                </a:lnTo>
                <a:lnTo>
                  <a:pt x="8376" y="3264"/>
                </a:lnTo>
                <a:lnTo>
                  <a:pt x="2793" y="8573"/>
                </a:lnTo>
                <a:lnTo>
                  <a:pt x="0" y="15660"/>
                </a:lnTo>
                <a:lnTo>
                  <a:pt x="664" y="23249"/>
                </a:lnTo>
                <a:lnTo>
                  <a:pt x="4508" y="29926"/>
                </a:lnTo>
                <a:lnTo>
                  <a:pt x="10913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88" y="22043"/>
                </a:lnTo>
                <a:lnTo>
                  <a:pt x="43325" y="14454"/>
                </a:lnTo>
                <a:lnTo>
                  <a:pt x="39481" y="7778"/>
                </a:lnTo>
                <a:lnTo>
                  <a:pt x="33077" y="2723"/>
                </a:lnTo>
                <a:lnTo>
                  <a:pt x="2473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940731" y="350698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4"/>
                </a:lnTo>
                <a:lnTo>
                  <a:pt x="39482" y="7778"/>
                </a:lnTo>
                <a:lnTo>
                  <a:pt x="43325" y="14455"/>
                </a:lnTo>
                <a:lnTo>
                  <a:pt x="43988" y="22043"/>
                </a:lnTo>
                <a:lnTo>
                  <a:pt x="41196" y="29131"/>
                </a:lnTo>
                <a:lnTo>
                  <a:pt x="35613" y="34440"/>
                </a:lnTo>
                <a:lnTo>
                  <a:pt x="28035" y="37466"/>
                </a:lnTo>
                <a:lnTo>
                  <a:pt x="19258" y="37704"/>
                </a:lnTo>
                <a:lnTo>
                  <a:pt x="10912" y="34981"/>
                </a:lnTo>
                <a:lnTo>
                  <a:pt x="4507" y="29926"/>
                </a:lnTo>
                <a:lnTo>
                  <a:pt x="663" y="23250"/>
                </a:lnTo>
                <a:lnTo>
                  <a:pt x="0" y="15660"/>
                </a:lnTo>
                <a:lnTo>
                  <a:pt x="2793" y="8573"/>
                </a:lnTo>
                <a:lnTo>
                  <a:pt x="8376" y="3265"/>
                </a:lnTo>
                <a:lnTo>
                  <a:pt x="15954" y="239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064589" y="4453167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8" y="0"/>
                </a:moveTo>
                <a:lnTo>
                  <a:pt x="18293" y="308"/>
                </a:lnTo>
                <a:lnTo>
                  <a:pt x="9619" y="3862"/>
                </a:lnTo>
                <a:lnTo>
                  <a:pt x="3217" y="10071"/>
                </a:lnTo>
                <a:lnTo>
                  <a:pt x="0" y="18346"/>
                </a:lnTo>
                <a:lnTo>
                  <a:pt x="733" y="27194"/>
                </a:lnTo>
                <a:lnTo>
                  <a:pt x="5105" y="34967"/>
                </a:lnTo>
                <a:lnTo>
                  <a:pt x="12412" y="40840"/>
                </a:lnTo>
                <a:lnTo>
                  <a:pt x="21945" y="43988"/>
                </a:lnTo>
                <a:lnTo>
                  <a:pt x="31980" y="43680"/>
                </a:lnTo>
                <a:lnTo>
                  <a:pt x="40654" y="40125"/>
                </a:lnTo>
                <a:lnTo>
                  <a:pt x="47056" y="33916"/>
                </a:lnTo>
                <a:lnTo>
                  <a:pt x="50274" y="25641"/>
                </a:lnTo>
                <a:lnTo>
                  <a:pt x="49540" y="16793"/>
                </a:lnTo>
                <a:lnTo>
                  <a:pt x="45167" y="9021"/>
                </a:lnTo>
                <a:lnTo>
                  <a:pt x="37861" y="3148"/>
                </a:lnTo>
                <a:lnTo>
                  <a:pt x="2832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064589" y="445316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8" y="0"/>
                </a:moveTo>
                <a:lnTo>
                  <a:pt x="37862" y="3148"/>
                </a:lnTo>
                <a:lnTo>
                  <a:pt x="45167" y="9021"/>
                </a:lnTo>
                <a:lnTo>
                  <a:pt x="49540" y="16794"/>
                </a:lnTo>
                <a:lnTo>
                  <a:pt x="50273" y="25641"/>
                </a:lnTo>
                <a:lnTo>
                  <a:pt x="47056" y="33917"/>
                </a:lnTo>
                <a:lnTo>
                  <a:pt x="40654" y="40126"/>
                </a:lnTo>
                <a:lnTo>
                  <a:pt x="31980" y="43681"/>
                </a:lnTo>
                <a:lnTo>
                  <a:pt x="21944" y="43989"/>
                </a:lnTo>
                <a:lnTo>
                  <a:pt x="12411" y="40841"/>
                </a:lnTo>
                <a:lnTo>
                  <a:pt x="5105" y="34968"/>
                </a:lnTo>
                <a:lnTo>
                  <a:pt x="732" y="27195"/>
                </a:lnTo>
                <a:lnTo>
                  <a:pt x="0" y="18347"/>
                </a:lnTo>
                <a:lnTo>
                  <a:pt x="3217" y="10072"/>
                </a:lnTo>
                <a:lnTo>
                  <a:pt x="9619" y="3863"/>
                </a:lnTo>
                <a:lnTo>
                  <a:pt x="18293" y="308"/>
                </a:lnTo>
                <a:lnTo>
                  <a:pt x="28328" y="0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085195" y="37212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15953" y="239"/>
                </a:lnTo>
                <a:lnTo>
                  <a:pt x="8375" y="3265"/>
                </a:lnTo>
                <a:lnTo>
                  <a:pt x="2792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1" y="34981"/>
                </a:lnTo>
                <a:lnTo>
                  <a:pt x="19258" y="37705"/>
                </a:lnTo>
                <a:lnTo>
                  <a:pt x="28034" y="37465"/>
                </a:lnTo>
                <a:lnTo>
                  <a:pt x="35612" y="34440"/>
                </a:lnTo>
                <a:lnTo>
                  <a:pt x="41195" y="29131"/>
                </a:lnTo>
                <a:lnTo>
                  <a:pt x="43988" y="22044"/>
                </a:lnTo>
                <a:lnTo>
                  <a:pt x="43325" y="14455"/>
                </a:lnTo>
                <a:lnTo>
                  <a:pt x="39481" y="7778"/>
                </a:lnTo>
                <a:lnTo>
                  <a:pt x="33076" y="2723"/>
                </a:lnTo>
                <a:lnTo>
                  <a:pt x="24729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085194" y="37212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33076" y="2723"/>
                </a:lnTo>
                <a:lnTo>
                  <a:pt x="39481" y="7777"/>
                </a:lnTo>
                <a:lnTo>
                  <a:pt x="43325" y="14454"/>
                </a:lnTo>
                <a:lnTo>
                  <a:pt x="43989" y="22043"/>
                </a:lnTo>
                <a:lnTo>
                  <a:pt x="41196" y="29130"/>
                </a:lnTo>
                <a:lnTo>
                  <a:pt x="35613" y="34439"/>
                </a:lnTo>
                <a:lnTo>
                  <a:pt x="28035" y="37464"/>
                </a:lnTo>
                <a:lnTo>
                  <a:pt x="19258" y="37703"/>
                </a:lnTo>
                <a:lnTo>
                  <a:pt x="10912" y="34980"/>
                </a:lnTo>
                <a:lnTo>
                  <a:pt x="4508" y="29925"/>
                </a:lnTo>
                <a:lnTo>
                  <a:pt x="664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6" y="3264"/>
                </a:lnTo>
                <a:lnTo>
                  <a:pt x="15953" y="238"/>
                </a:lnTo>
                <a:lnTo>
                  <a:pt x="24729" y="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470864" y="36069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17873" y="61"/>
                </a:lnTo>
                <a:lnTo>
                  <a:pt x="9297" y="2942"/>
                </a:lnTo>
                <a:lnTo>
                  <a:pt x="3040" y="8153"/>
                </a:lnTo>
                <a:lnTo>
                  <a:pt x="0" y="15205"/>
                </a:lnTo>
                <a:lnTo>
                  <a:pt x="910" y="22830"/>
                </a:lnTo>
                <a:lnTo>
                  <a:pt x="5428" y="29604"/>
                </a:lnTo>
                <a:lnTo>
                  <a:pt x="12832" y="34803"/>
                </a:lnTo>
                <a:lnTo>
                  <a:pt x="22401" y="37705"/>
                </a:lnTo>
                <a:lnTo>
                  <a:pt x="32400" y="37643"/>
                </a:lnTo>
                <a:lnTo>
                  <a:pt x="40977" y="34762"/>
                </a:lnTo>
                <a:lnTo>
                  <a:pt x="47233" y="29551"/>
                </a:lnTo>
                <a:lnTo>
                  <a:pt x="50274" y="22500"/>
                </a:lnTo>
                <a:lnTo>
                  <a:pt x="49363" y="14875"/>
                </a:lnTo>
                <a:lnTo>
                  <a:pt x="44845" y="8101"/>
                </a:lnTo>
                <a:lnTo>
                  <a:pt x="37441" y="2901"/>
                </a:lnTo>
                <a:lnTo>
                  <a:pt x="27872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470864" y="36069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37442" y="2901"/>
                </a:lnTo>
                <a:lnTo>
                  <a:pt x="44845" y="8100"/>
                </a:lnTo>
                <a:lnTo>
                  <a:pt x="49363" y="14874"/>
                </a:lnTo>
                <a:lnTo>
                  <a:pt x="50273" y="22498"/>
                </a:lnTo>
                <a:lnTo>
                  <a:pt x="47233" y="29551"/>
                </a:lnTo>
                <a:lnTo>
                  <a:pt x="40976" y="34761"/>
                </a:lnTo>
                <a:lnTo>
                  <a:pt x="32400" y="37642"/>
                </a:lnTo>
                <a:lnTo>
                  <a:pt x="22400" y="37703"/>
                </a:lnTo>
                <a:lnTo>
                  <a:pt x="12831" y="34802"/>
                </a:lnTo>
                <a:lnTo>
                  <a:pt x="5428" y="29603"/>
                </a:lnTo>
                <a:lnTo>
                  <a:pt x="910" y="22828"/>
                </a:lnTo>
                <a:lnTo>
                  <a:pt x="0" y="15203"/>
                </a:lnTo>
                <a:lnTo>
                  <a:pt x="3040" y="8152"/>
                </a:lnTo>
                <a:lnTo>
                  <a:pt x="9296" y="2941"/>
                </a:lnTo>
                <a:lnTo>
                  <a:pt x="17873" y="61"/>
                </a:lnTo>
                <a:lnTo>
                  <a:pt x="27872" y="0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583578" y="3959421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1" y="0"/>
                </a:moveTo>
                <a:lnTo>
                  <a:pt x="17872" y="61"/>
                </a:lnTo>
                <a:lnTo>
                  <a:pt x="9296" y="2942"/>
                </a:lnTo>
                <a:lnTo>
                  <a:pt x="3039" y="8153"/>
                </a:lnTo>
                <a:lnTo>
                  <a:pt x="0" y="15205"/>
                </a:lnTo>
                <a:lnTo>
                  <a:pt x="910" y="22830"/>
                </a:lnTo>
                <a:lnTo>
                  <a:pt x="5427" y="29604"/>
                </a:lnTo>
                <a:lnTo>
                  <a:pt x="12831" y="34803"/>
                </a:lnTo>
                <a:lnTo>
                  <a:pt x="22400" y="37705"/>
                </a:lnTo>
                <a:lnTo>
                  <a:pt x="32399" y="37643"/>
                </a:lnTo>
                <a:lnTo>
                  <a:pt x="40975" y="34762"/>
                </a:lnTo>
                <a:lnTo>
                  <a:pt x="47232" y="29551"/>
                </a:lnTo>
                <a:lnTo>
                  <a:pt x="50272" y="22500"/>
                </a:lnTo>
                <a:lnTo>
                  <a:pt x="49362" y="14875"/>
                </a:lnTo>
                <a:lnTo>
                  <a:pt x="44844" y="8101"/>
                </a:lnTo>
                <a:lnTo>
                  <a:pt x="37440" y="2901"/>
                </a:lnTo>
                <a:lnTo>
                  <a:pt x="27871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583577" y="3959420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37442" y="2901"/>
                </a:lnTo>
                <a:lnTo>
                  <a:pt x="44845" y="8101"/>
                </a:lnTo>
                <a:lnTo>
                  <a:pt x="49363" y="14875"/>
                </a:lnTo>
                <a:lnTo>
                  <a:pt x="50273" y="22499"/>
                </a:lnTo>
                <a:lnTo>
                  <a:pt x="47233" y="29551"/>
                </a:lnTo>
                <a:lnTo>
                  <a:pt x="40976" y="34762"/>
                </a:lnTo>
                <a:lnTo>
                  <a:pt x="32400" y="37643"/>
                </a:lnTo>
                <a:lnTo>
                  <a:pt x="22400" y="37705"/>
                </a:lnTo>
                <a:lnTo>
                  <a:pt x="12831" y="34804"/>
                </a:lnTo>
                <a:lnTo>
                  <a:pt x="5428" y="29604"/>
                </a:lnTo>
                <a:lnTo>
                  <a:pt x="910" y="22830"/>
                </a:lnTo>
                <a:lnTo>
                  <a:pt x="0" y="15205"/>
                </a:lnTo>
                <a:lnTo>
                  <a:pt x="3040" y="8153"/>
                </a:lnTo>
                <a:lnTo>
                  <a:pt x="9296" y="2942"/>
                </a:lnTo>
                <a:lnTo>
                  <a:pt x="17873" y="61"/>
                </a:lnTo>
                <a:lnTo>
                  <a:pt x="27872" y="0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164570" y="321964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15953" y="239"/>
                </a:lnTo>
                <a:lnTo>
                  <a:pt x="8375" y="3265"/>
                </a:lnTo>
                <a:lnTo>
                  <a:pt x="2792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1" y="34981"/>
                </a:lnTo>
                <a:lnTo>
                  <a:pt x="19258" y="37705"/>
                </a:lnTo>
                <a:lnTo>
                  <a:pt x="28034" y="37465"/>
                </a:lnTo>
                <a:lnTo>
                  <a:pt x="35612" y="34440"/>
                </a:lnTo>
                <a:lnTo>
                  <a:pt x="41195" y="29131"/>
                </a:lnTo>
                <a:lnTo>
                  <a:pt x="43988" y="22044"/>
                </a:lnTo>
                <a:lnTo>
                  <a:pt x="43324" y="14455"/>
                </a:lnTo>
                <a:lnTo>
                  <a:pt x="39480" y="7778"/>
                </a:lnTo>
                <a:lnTo>
                  <a:pt x="33075" y="2723"/>
                </a:lnTo>
                <a:lnTo>
                  <a:pt x="24729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164569" y="321964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2" y="7777"/>
                </a:lnTo>
                <a:lnTo>
                  <a:pt x="43326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39"/>
                </a:lnTo>
                <a:lnTo>
                  <a:pt x="28035" y="37465"/>
                </a:lnTo>
                <a:lnTo>
                  <a:pt x="19258" y="37703"/>
                </a:lnTo>
                <a:lnTo>
                  <a:pt x="10912" y="34980"/>
                </a:lnTo>
                <a:lnTo>
                  <a:pt x="4507" y="29925"/>
                </a:lnTo>
                <a:lnTo>
                  <a:pt x="663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6" y="3264"/>
                </a:lnTo>
                <a:lnTo>
                  <a:pt x="15954" y="238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612278" y="3976917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7" y="0"/>
                </a:moveTo>
                <a:lnTo>
                  <a:pt x="18292" y="308"/>
                </a:lnTo>
                <a:lnTo>
                  <a:pt x="9618" y="3862"/>
                </a:lnTo>
                <a:lnTo>
                  <a:pt x="3217" y="10071"/>
                </a:lnTo>
                <a:lnTo>
                  <a:pt x="0" y="18346"/>
                </a:lnTo>
                <a:lnTo>
                  <a:pt x="732" y="27194"/>
                </a:lnTo>
                <a:lnTo>
                  <a:pt x="5105" y="34967"/>
                </a:lnTo>
                <a:lnTo>
                  <a:pt x="12411" y="40840"/>
                </a:lnTo>
                <a:lnTo>
                  <a:pt x="21944" y="43988"/>
                </a:lnTo>
                <a:lnTo>
                  <a:pt x="31979" y="43680"/>
                </a:lnTo>
                <a:lnTo>
                  <a:pt x="40653" y="40125"/>
                </a:lnTo>
                <a:lnTo>
                  <a:pt x="47055" y="33916"/>
                </a:lnTo>
                <a:lnTo>
                  <a:pt x="50272" y="25641"/>
                </a:lnTo>
                <a:lnTo>
                  <a:pt x="49540" y="16793"/>
                </a:lnTo>
                <a:lnTo>
                  <a:pt x="45167" y="9020"/>
                </a:lnTo>
                <a:lnTo>
                  <a:pt x="37861" y="3147"/>
                </a:lnTo>
                <a:lnTo>
                  <a:pt x="28327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612277" y="3976916"/>
            <a:ext cx="50800" cy="44450"/>
          </a:xfrm>
          <a:custGeom>
            <a:avLst/>
            <a:gdLst/>
            <a:ahLst/>
            <a:cxnLst/>
            <a:rect l="l" t="t" r="r" b="b"/>
            <a:pathLst>
              <a:path w="50800" h="44450">
                <a:moveTo>
                  <a:pt x="28328" y="0"/>
                </a:moveTo>
                <a:lnTo>
                  <a:pt x="37862" y="3148"/>
                </a:lnTo>
                <a:lnTo>
                  <a:pt x="45167" y="9021"/>
                </a:lnTo>
                <a:lnTo>
                  <a:pt x="49540" y="16794"/>
                </a:lnTo>
                <a:lnTo>
                  <a:pt x="50273" y="25641"/>
                </a:lnTo>
                <a:lnTo>
                  <a:pt x="47056" y="33917"/>
                </a:lnTo>
                <a:lnTo>
                  <a:pt x="40654" y="40126"/>
                </a:lnTo>
                <a:lnTo>
                  <a:pt x="31980" y="43681"/>
                </a:lnTo>
                <a:lnTo>
                  <a:pt x="21944" y="43989"/>
                </a:lnTo>
                <a:lnTo>
                  <a:pt x="12411" y="40841"/>
                </a:lnTo>
                <a:lnTo>
                  <a:pt x="5105" y="34967"/>
                </a:lnTo>
                <a:lnTo>
                  <a:pt x="732" y="27194"/>
                </a:lnTo>
                <a:lnTo>
                  <a:pt x="0" y="18346"/>
                </a:lnTo>
                <a:lnTo>
                  <a:pt x="3217" y="10072"/>
                </a:lnTo>
                <a:lnTo>
                  <a:pt x="9619" y="3863"/>
                </a:lnTo>
                <a:lnTo>
                  <a:pt x="18293" y="308"/>
                </a:lnTo>
                <a:lnTo>
                  <a:pt x="28328" y="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177270" y="39498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15953" y="239"/>
                </a:lnTo>
                <a:lnTo>
                  <a:pt x="8375" y="3265"/>
                </a:lnTo>
                <a:lnTo>
                  <a:pt x="2792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1" y="34981"/>
                </a:lnTo>
                <a:lnTo>
                  <a:pt x="19258" y="37705"/>
                </a:lnTo>
                <a:lnTo>
                  <a:pt x="28034" y="37465"/>
                </a:lnTo>
                <a:lnTo>
                  <a:pt x="35612" y="34440"/>
                </a:lnTo>
                <a:lnTo>
                  <a:pt x="41195" y="29131"/>
                </a:lnTo>
                <a:lnTo>
                  <a:pt x="43988" y="22044"/>
                </a:lnTo>
                <a:lnTo>
                  <a:pt x="43324" y="14455"/>
                </a:lnTo>
                <a:lnTo>
                  <a:pt x="39480" y="7778"/>
                </a:lnTo>
                <a:lnTo>
                  <a:pt x="33075" y="2723"/>
                </a:lnTo>
                <a:lnTo>
                  <a:pt x="24729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177269" y="39498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2" y="7777"/>
                </a:lnTo>
                <a:lnTo>
                  <a:pt x="43326" y="14454"/>
                </a:lnTo>
                <a:lnTo>
                  <a:pt x="43989" y="22043"/>
                </a:lnTo>
                <a:lnTo>
                  <a:pt x="41196" y="29130"/>
                </a:lnTo>
                <a:lnTo>
                  <a:pt x="35613" y="34439"/>
                </a:lnTo>
                <a:lnTo>
                  <a:pt x="28035" y="37464"/>
                </a:lnTo>
                <a:lnTo>
                  <a:pt x="19258" y="37703"/>
                </a:lnTo>
                <a:lnTo>
                  <a:pt x="10912" y="34980"/>
                </a:lnTo>
                <a:lnTo>
                  <a:pt x="4507" y="29925"/>
                </a:lnTo>
                <a:lnTo>
                  <a:pt x="663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6" y="3264"/>
                </a:lnTo>
                <a:lnTo>
                  <a:pt x="15954" y="238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763056" y="3640334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15954" y="239"/>
                </a:lnTo>
                <a:lnTo>
                  <a:pt x="8376" y="3264"/>
                </a:lnTo>
                <a:lnTo>
                  <a:pt x="2793" y="8573"/>
                </a:lnTo>
                <a:lnTo>
                  <a:pt x="0" y="15660"/>
                </a:lnTo>
                <a:lnTo>
                  <a:pt x="664" y="23249"/>
                </a:lnTo>
                <a:lnTo>
                  <a:pt x="4508" y="29926"/>
                </a:lnTo>
                <a:lnTo>
                  <a:pt x="10913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88" y="22043"/>
                </a:lnTo>
                <a:lnTo>
                  <a:pt x="43325" y="14454"/>
                </a:lnTo>
                <a:lnTo>
                  <a:pt x="39481" y="7778"/>
                </a:lnTo>
                <a:lnTo>
                  <a:pt x="33077" y="2723"/>
                </a:lnTo>
                <a:lnTo>
                  <a:pt x="2473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763056" y="3640334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33076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39"/>
                </a:lnTo>
                <a:lnTo>
                  <a:pt x="28035" y="37465"/>
                </a:lnTo>
                <a:lnTo>
                  <a:pt x="19258" y="37703"/>
                </a:lnTo>
                <a:lnTo>
                  <a:pt x="10912" y="34980"/>
                </a:lnTo>
                <a:lnTo>
                  <a:pt x="4508" y="29925"/>
                </a:lnTo>
                <a:lnTo>
                  <a:pt x="664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6" y="3264"/>
                </a:lnTo>
                <a:lnTo>
                  <a:pt x="15953" y="238"/>
                </a:lnTo>
                <a:lnTo>
                  <a:pt x="24729" y="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570878" y="32005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1" y="0"/>
                </a:moveTo>
                <a:lnTo>
                  <a:pt x="17872" y="61"/>
                </a:lnTo>
                <a:lnTo>
                  <a:pt x="9296" y="2942"/>
                </a:lnTo>
                <a:lnTo>
                  <a:pt x="3039" y="8153"/>
                </a:lnTo>
                <a:lnTo>
                  <a:pt x="0" y="15205"/>
                </a:lnTo>
                <a:lnTo>
                  <a:pt x="910" y="22830"/>
                </a:lnTo>
                <a:lnTo>
                  <a:pt x="5427" y="29604"/>
                </a:lnTo>
                <a:lnTo>
                  <a:pt x="12831" y="34803"/>
                </a:lnTo>
                <a:lnTo>
                  <a:pt x="22400" y="37705"/>
                </a:lnTo>
                <a:lnTo>
                  <a:pt x="32399" y="37643"/>
                </a:lnTo>
                <a:lnTo>
                  <a:pt x="40975" y="34762"/>
                </a:lnTo>
                <a:lnTo>
                  <a:pt x="47232" y="29551"/>
                </a:lnTo>
                <a:lnTo>
                  <a:pt x="50272" y="22500"/>
                </a:lnTo>
                <a:lnTo>
                  <a:pt x="49362" y="14875"/>
                </a:lnTo>
                <a:lnTo>
                  <a:pt x="44844" y="8101"/>
                </a:lnTo>
                <a:lnTo>
                  <a:pt x="37440" y="2901"/>
                </a:lnTo>
                <a:lnTo>
                  <a:pt x="27871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570877" y="3200596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27872" y="0"/>
                </a:moveTo>
                <a:lnTo>
                  <a:pt x="37442" y="2901"/>
                </a:lnTo>
                <a:lnTo>
                  <a:pt x="44845" y="8100"/>
                </a:lnTo>
                <a:lnTo>
                  <a:pt x="49363" y="14874"/>
                </a:lnTo>
                <a:lnTo>
                  <a:pt x="50273" y="22498"/>
                </a:lnTo>
                <a:lnTo>
                  <a:pt x="47233" y="29551"/>
                </a:lnTo>
                <a:lnTo>
                  <a:pt x="40976" y="34761"/>
                </a:lnTo>
                <a:lnTo>
                  <a:pt x="32400" y="37642"/>
                </a:lnTo>
                <a:lnTo>
                  <a:pt x="22400" y="37703"/>
                </a:lnTo>
                <a:lnTo>
                  <a:pt x="12831" y="34802"/>
                </a:lnTo>
                <a:lnTo>
                  <a:pt x="5428" y="29603"/>
                </a:lnTo>
                <a:lnTo>
                  <a:pt x="910" y="22828"/>
                </a:lnTo>
                <a:lnTo>
                  <a:pt x="0" y="15203"/>
                </a:lnTo>
                <a:lnTo>
                  <a:pt x="3040" y="8152"/>
                </a:lnTo>
                <a:lnTo>
                  <a:pt x="9296" y="2941"/>
                </a:lnTo>
                <a:lnTo>
                  <a:pt x="17873" y="61"/>
                </a:lnTo>
                <a:lnTo>
                  <a:pt x="27872" y="0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488420" y="34037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29" y="0"/>
                </a:moveTo>
                <a:lnTo>
                  <a:pt x="15953" y="239"/>
                </a:lnTo>
                <a:lnTo>
                  <a:pt x="8375" y="3265"/>
                </a:lnTo>
                <a:lnTo>
                  <a:pt x="2792" y="8573"/>
                </a:lnTo>
                <a:lnTo>
                  <a:pt x="0" y="15661"/>
                </a:lnTo>
                <a:lnTo>
                  <a:pt x="663" y="23250"/>
                </a:lnTo>
                <a:lnTo>
                  <a:pt x="4507" y="29926"/>
                </a:lnTo>
                <a:lnTo>
                  <a:pt x="10911" y="34981"/>
                </a:lnTo>
                <a:lnTo>
                  <a:pt x="19258" y="37705"/>
                </a:lnTo>
                <a:lnTo>
                  <a:pt x="28034" y="37465"/>
                </a:lnTo>
                <a:lnTo>
                  <a:pt x="35612" y="34440"/>
                </a:lnTo>
                <a:lnTo>
                  <a:pt x="41195" y="29131"/>
                </a:lnTo>
                <a:lnTo>
                  <a:pt x="43988" y="22044"/>
                </a:lnTo>
                <a:lnTo>
                  <a:pt x="43324" y="14455"/>
                </a:lnTo>
                <a:lnTo>
                  <a:pt x="39480" y="7778"/>
                </a:lnTo>
                <a:lnTo>
                  <a:pt x="33075" y="2723"/>
                </a:lnTo>
                <a:lnTo>
                  <a:pt x="24729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488419" y="3403796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2" y="7777"/>
                </a:lnTo>
                <a:lnTo>
                  <a:pt x="43326" y="14454"/>
                </a:lnTo>
                <a:lnTo>
                  <a:pt x="43989" y="22043"/>
                </a:lnTo>
                <a:lnTo>
                  <a:pt x="41196" y="29130"/>
                </a:lnTo>
                <a:lnTo>
                  <a:pt x="35613" y="34439"/>
                </a:lnTo>
                <a:lnTo>
                  <a:pt x="28035" y="37464"/>
                </a:lnTo>
                <a:lnTo>
                  <a:pt x="19258" y="37703"/>
                </a:lnTo>
                <a:lnTo>
                  <a:pt x="10912" y="34980"/>
                </a:lnTo>
                <a:lnTo>
                  <a:pt x="4507" y="29925"/>
                </a:lnTo>
                <a:lnTo>
                  <a:pt x="663" y="23249"/>
                </a:lnTo>
                <a:lnTo>
                  <a:pt x="0" y="15659"/>
                </a:lnTo>
                <a:lnTo>
                  <a:pt x="2793" y="8572"/>
                </a:lnTo>
                <a:lnTo>
                  <a:pt x="8376" y="3264"/>
                </a:lnTo>
                <a:lnTo>
                  <a:pt x="15954" y="238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874056" y="4181671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15954" y="239"/>
                </a:lnTo>
                <a:lnTo>
                  <a:pt x="8376" y="3265"/>
                </a:lnTo>
                <a:lnTo>
                  <a:pt x="2793" y="8573"/>
                </a:lnTo>
                <a:lnTo>
                  <a:pt x="0" y="15661"/>
                </a:lnTo>
                <a:lnTo>
                  <a:pt x="664" y="23250"/>
                </a:lnTo>
                <a:lnTo>
                  <a:pt x="4508" y="29926"/>
                </a:lnTo>
                <a:lnTo>
                  <a:pt x="10913" y="34981"/>
                </a:lnTo>
                <a:lnTo>
                  <a:pt x="19259" y="37705"/>
                </a:lnTo>
                <a:lnTo>
                  <a:pt x="28035" y="37465"/>
                </a:lnTo>
                <a:lnTo>
                  <a:pt x="35613" y="34440"/>
                </a:lnTo>
                <a:lnTo>
                  <a:pt x="41196" y="29131"/>
                </a:lnTo>
                <a:lnTo>
                  <a:pt x="43988" y="22044"/>
                </a:lnTo>
                <a:lnTo>
                  <a:pt x="43325" y="14455"/>
                </a:lnTo>
                <a:lnTo>
                  <a:pt x="39481" y="7778"/>
                </a:lnTo>
                <a:lnTo>
                  <a:pt x="33077" y="2723"/>
                </a:lnTo>
                <a:lnTo>
                  <a:pt x="2473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874056" y="4181670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24730" y="0"/>
                </a:moveTo>
                <a:lnTo>
                  <a:pt x="33077" y="2723"/>
                </a:lnTo>
                <a:lnTo>
                  <a:pt x="39481" y="7778"/>
                </a:lnTo>
                <a:lnTo>
                  <a:pt x="43325" y="14454"/>
                </a:lnTo>
                <a:lnTo>
                  <a:pt x="43989" y="22043"/>
                </a:lnTo>
                <a:lnTo>
                  <a:pt x="41196" y="29131"/>
                </a:lnTo>
                <a:lnTo>
                  <a:pt x="35613" y="34440"/>
                </a:lnTo>
                <a:lnTo>
                  <a:pt x="28036" y="37466"/>
                </a:lnTo>
                <a:lnTo>
                  <a:pt x="19259" y="37705"/>
                </a:lnTo>
                <a:lnTo>
                  <a:pt x="10913" y="34982"/>
                </a:lnTo>
                <a:lnTo>
                  <a:pt x="4507" y="29927"/>
                </a:lnTo>
                <a:lnTo>
                  <a:pt x="663" y="23251"/>
                </a:lnTo>
                <a:lnTo>
                  <a:pt x="0" y="15661"/>
                </a:lnTo>
                <a:lnTo>
                  <a:pt x="2793" y="8574"/>
                </a:lnTo>
                <a:lnTo>
                  <a:pt x="8376" y="3265"/>
                </a:lnTo>
                <a:lnTo>
                  <a:pt x="15954" y="239"/>
                </a:lnTo>
                <a:lnTo>
                  <a:pt x="24730" y="0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529695" y="422456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5" y="0"/>
                </a:moveTo>
                <a:lnTo>
                  <a:pt x="16373" y="485"/>
                </a:lnTo>
                <a:lnTo>
                  <a:pt x="8698" y="4184"/>
                </a:lnTo>
                <a:lnTo>
                  <a:pt x="2970" y="10491"/>
                </a:lnTo>
                <a:lnTo>
                  <a:pt x="0" y="18802"/>
                </a:lnTo>
                <a:lnTo>
                  <a:pt x="486" y="27614"/>
                </a:lnTo>
                <a:lnTo>
                  <a:pt x="4185" y="35289"/>
                </a:lnTo>
                <a:lnTo>
                  <a:pt x="10492" y="41018"/>
                </a:lnTo>
                <a:lnTo>
                  <a:pt x="18802" y="43988"/>
                </a:lnTo>
                <a:lnTo>
                  <a:pt x="27614" y="43502"/>
                </a:lnTo>
                <a:lnTo>
                  <a:pt x="35289" y="39803"/>
                </a:lnTo>
                <a:lnTo>
                  <a:pt x="41018" y="33496"/>
                </a:lnTo>
                <a:lnTo>
                  <a:pt x="43988" y="25185"/>
                </a:lnTo>
                <a:lnTo>
                  <a:pt x="43502" y="16373"/>
                </a:lnTo>
                <a:lnTo>
                  <a:pt x="39803" y="8698"/>
                </a:lnTo>
                <a:lnTo>
                  <a:pt x="33496" y="2970"/>
                </a:lnTo>
                <a:lnTo>
                  <a:pt x="25185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529694" y="42245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85" y="0"/>
                </a:moveTo>
                <a:lnTo>
                  <a:pt x="33496" y="2971"/>
                </a:lnTo>
                <a:lnTo>
                  <a:pt x="39804" y="8699"/>
                </a:lnTo>
                <a:lnTo>
                  <a:pt x="43503" y="16374"/>
                </a:lnTo>
                <a:lnTo>
                  <a:pt x="43989" y="25185"/>
                </a:lnTo>
                <a:lnTo>
                  <a:pt x="41019" y="33496"/>
                </a:lnTo>
                <a:lnTo>
                  <a:pt x="35290" y="39804"/>
                </a:lnTo>
                <a:lnTo>
                  <a:pt x="27615" y="43503"/>
                </a:lnTo>
                <a:lnTo>
                  <a:pt x="18803" y="43989"/>
                </a:lnTo>
                <a:lnTo>
                  <a:pt x="10493" y="41019"/>
                </a:lnTo>
                <a:lnTo>
                  <a:pt x="4185" y="35290"/>
                </a:lnTo>
                <a:lnTo>
                  <a:pt x="486" y="27615"/>
                </a:lnTo>
                <a:lnTo>
                  <a:pt x="0" y="18803"/>
                </a:lnTo>
                <a:lnTo>
                  <a:pt x="2970" y="10493"/>
                </a:lnTo>
                <a:lnTo>
                  <a:pt x="8698" y="4185"/>
                </a:lnTo>
                <a:lnTo>
                  <a:pt x="16374" y="486"/>
                </a:lnTo>
                <a:lnTo>
                  <a:pt x="25185" y="0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1767881" y="37166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8" y="0"/>
                </a:moveTo>
                <a:lnTo>
                  <a:pt x="0" y="26501"/>
                </a:lnTo>
                <a:lnTo>
                  <a:pt x="3521" y="34651"/>
                </a:lnTo>
                <a:lnTo>
                  <a:pt x="10149" y="40619"/>
                </a:lnTo>
                <a:lnTo>
                  <a:pt x="18949" y="43849"/>
                </a:lnTo>
                <a:lnTo>
                  <a:pt x="28989" y="43786"/>
                </a:lnTo>
                <a:lnTo>
                  <a:pt x="38399" y="40286"/>
                </a:lnTo>
                <a:lnTo>
                  <a:pt x="45482" y="34146"/>
                </a:lnTo>
                <a:lnTo>
                  <a:pt x="49563" y="26216"/>
                </a:lnTo>
                <a:lnTo>
                  <a:pt x="49968" y="17347"/>
                </a:lnTo>
                <a:lnTo>
                  <a:pt x="46445" y="9197"/>
                </a:lnTo>
                <a:lnTo>
                  <a:pt x="39818" y="3229"/>
                </a:lnTo>
                <a:lnTo>
                  <a:pt x="3101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1767880" y="371663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8" y="63"/>
                </a:moveTo>
                <a:lnTo>
                  <a:pt x="31018" y="0"/>
                </a:lnTo>
                <a:lnTo>
                  <a:pt x="39818" y="3230"/>
                </a:lnTo>
                <a:lnTo>
                  <a:pt x="46445" y="9197"/>
                </a:lnTo>
                <a:lnTo>
                  <a:pt x="49967" y="17347"/>
                </a:lnTo>
                <a:lnTo>
                  <a:pt x="49563" y="26216"/>
                </a:lnTo>
                <a:lnTo>
                  <a:pt x="45482" y="34146"/>
                </a:lnTo>
                <a:lnTo>
                  <a:pt x="38399" y="40286"/>
                </a:lnTo>
                <a:lnTo>
                  <a:pt x="28988" y="43785"/>
                </a:lnTo>
                <a:lnTo>
                  <a:pt x="18949" y="43849"/>
                </a:lnTo>
                <a:lnTo>
                  <a:pt x="10149" y="40619"/>
                </a:lnTo>
                <a:lnTo>
                  <a:pt x="3522" y="34651"/>
                </a:lnTo>
                <a:lnTo>
                  <a:pt x="0" y="26501"/>
                </a:lnTo>
                <a:lnTo>
                  <a:pt x="404" y="17632"/>
                </a:lnTo>
                <a:lnTo>
                  <a:pt x="4485" y="9703"/>
                </a:lnTo>
                <a:lnTo>
                  <a:pt x="11568" y="3563"/>
                </a:lnTo>
                <a:lnTo>
                  <a:pt x="20978" y="63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279003" y="45817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7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30" y="34906"/>
                </a:lnTo>
                <a:lnTo>
                  <a:pt x="16514" y="37648"/>
                </a:lnTo>
                <a:lnTo>
                  <a:pt x="25293" y="37562"/>
                </a:lnTo>
                <a:lnTo>
                  <a:pt x="33533" y="34531"/>
                </a:lnTo>
                <a:lnTo>
                  <a:pt x="39746" y="29242"/>
                </a:lnTo>
                <a:lnTo>
                  <a:pt x="43340" y="22427"/>
                </a:lnTo>
                <a:lnTo>
                  <a:pt x="43722" y="14819"/>
                </a:lnTo>
                <a:lnTo>
                  <a:pt x="40667" y="7840"/>
                </a:lnTo>
                <a:lnTo>
                  <a:pt x="34891" y="2742"/>
                </a:lnTo>
                <a:lnTo>
                  <a:pt x="27207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279003" y="45817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7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8"/>
                </a:lnTo>
                <a:lnTo>
                  <a:pt x="39746" y="29242"/>
                </a:lnTo>
                <a:lnTo>
                  <a:pt x="33533" y="34531"/>
                </a:lnTo>
                <a:lnTo>
                  <a:pt x="25293" y="37563"/>
                </a:lnTo>
                <a:lnTo>
                  <a:pt x="16514" y="37649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1"/>
                </a:lnTo>
                <a:lnTo>
                  <a:pt x="3975" y="8406"/>
                </a:lnTo>
                <a:lnTo>
                  <a:pt x="10188" y="3117"/>
                </a:lnTo>
                <a:lnTo>
                  <a:pt x="18427" y="86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998015" y="38832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8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30" y="34906"/>
                </a:lnTo>
                <a:lnTo>
                  <a:pt x="16515" y="37649"/>
                </a:lnTo>
                <a:lnTo>
                  <a:pt x="25294" y="37562"/>
                </a:lnTo>
                <a:lnTo>
                  <a:pt x="33534" y="34531"/>
                </a:lnTo>
                <a:lnTo>
                  <a:pt x="39747" y="29243"/>
                </a:lnTo>
                <a:lnTo>
                  <a:pt x="43340" y="22428"/>
                </a:lnTo>
                <a:lnTo>
                  <a:pt x="43722" y="14819"/>
                </a:lnTo>
                <a:lnTo>
                  <a:pt x="40668" y="7840"/>
                </a:lnTo>
                <a:lnTo>
                  <a:pt x="34892" y="2742"/>
                </a:lnTo>
                <a:lnTo>
                  <a:pt x="2720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998015" y="38832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7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8"/>
                </a:lnTo>
                <a:lnTo>
                  <a:pt x="39746" y="29242"/>
                </a:lnTo>
                <a:lnTo>
                  <a:pt x="33533" y="34531"/>
                </a:lnTo>
                <a:lnTo>
                  <a:pt x="25293" y="37562"/>
                </a:lnTo>
                <a:lnTo>
                  <a:pt x="16514" y="37649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1"/>
                </a:lnTo>
                <a:lnTo>
                  <a:pt x="3975" y="8407"/>
                </a:lnTo>
                <a:lnTo>
                  <a:pt x="10188" y="3118"/>
                </a:lnTo>
                <a:lnTo>
                  <a:pt x="18427" y="86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369417" y="393094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9" y="0"/>
                </a:moveTo>
                <a:lnTo>
                  <a:pt x="0" y="26502"/>
                </a:lnTo>
                <a:lnTo>
                  <a:pt x="3522" y="34652"/>
                </a:lnTo>
                <a:lnTo>
                  <a:pt x="10150" y="40619"/>
                </a:lnTo>
                <a:lnTo>
                  <a:pt x="18950" y="43849"/>
                </a:lnTo>
                <a:lnTo>
                  <a:pt x="28990" y="43785"/>
                </a:lnTo>
                <a:lnTo>
                  <a:pt x="38399" y="40286"/>
                </a:lnTo>
                <a:lnTo>
                  <a:pt x="45482" y="34146"/>
                </a:lnTo>
                <a:lnTo>
                  <a:pt x="49564" y="26216"/>
                </a:lnTo>
                <a:lnTo>
                  <a:pt x="49969" y="17348"/>
                </a:lnTo>
                <a:lnTo>
                  <a:pt x="46446" y="9198"/>
                </a:lnTo>
                <a:lnTo>
                  <a:pt x="39819" y="3230"/>
                </a:lnTo>
                <a:lnTo>
                  <a:pt x="31019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369417" y="3930949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78" y="63"/>
                </a:moveTo>
                <a:lnTo>
                  <a:pt x="31018" y="0"/>
                </a:lnTo>
                <a:lnTo>
                  <a:pt x="39818" y="3230"/>
                </a:lnTo>
                <a:lnTo>
                  <a:pt x="46445" y="9197"/>
                </a:lnTo>
                <a:lnTo>
                  <a:pt x="49967" y="17347"/>
                </a:lnTo>
                <a:lnTo>
                  <a:pt x="49563" y="26216"/>
                </a:lnTo>
                <a:lnTo>
                  <a:pt x="45482" y="34146"/>
                </a:lnTo>
                <a:lnTo>
                  <a:pt x="38399" y="40286"/>
                </a:lnTo>
                <a:lnTo>
                  <a:pt x="28988" y="43785"/>
                </a:lnTo>
                <a:lnTo>
                  <a:pt x="18949" y="43849"/>
                </a:lnTo>
                <a:lnTo>
                  <a:pt x="10149" y="40619"/>
                </a:lnTo>
                <a:lnTo>
                  <a:pt x="3522" y="34651"/>
                </a:lnTo>
                <a:lnTo>
                  <a:pt x="0" y="26501"/>
                </a:lnTo>
                <a:lnTo>
                  <a:pt x="404" y="17632"/>
                </a:lnTo>
                <a:lnTo>
                  <a:pt x="4485" y="9703"/>
                </a:lnTo>
                <a:lnTo>
                  <a:pt x="11568" y="3563"/>
                </a:lnTo>
                <a:lnTo>
                  <a:pt x="20978" y="63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623365" y="42358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6" y="0"/>
                </a:moveTo>
                <a:lnTo>
                  <a:pt x="9662" y="3277"/>
                </a:lnTo>
                <a:lnTo>
                  <a:pt x="3571" y="9235"/>
                </a:lnTo>
                <a:lnTo>
                  <a:pt x="159" y="17042"/>
                </a:lnTo>
                <a:lnTo>
                  <a:pt x="0" y="25866"/>
                </a:lnTo>
                <a:lnTo>
                  <a:pt x="3277" y="34060"/>
                </a:lnTo>
                <a:lnTo>
                  <a:pt x="9235" y="40151"/>
                </a:lnTo>
                <a:lnTo>
                  <a:pt x="17042" y="43564"/>
                </a:lnTo>
                <a:lnTo>
                  <a:pt x="25866" y="43723"/>
                </a:lnTo>
                <a:lnTo>
                  <a:pt x="34060" y="40446"/>
                </a:lnTo>
                <a:lnTo>
                  <a:pt x="40151" y="34487"/>
                </a:lnTo>
                <a:lnTo>
                  <a:pt x="43563" y="26680"/>
                </a:lnTo>
                <a:lnTo>
                  <a:pt x="43722" y="17856"/>
                </a:lnTo>
                <a:lnTo>
                  <a:pt x="40445" y="9661"/>
                </a:lnTo>
                <a:lnTo>
                  <a:pt x="34487" y="3571"/>
                </a:lnTo>
                <a:lnTo>
                  <a:pt x="26680" y="159"/>
                </a:lnTo>
                <a:lnTo>
                  <a:pt x="17856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623365" y="42358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17855" y="0"/>
                </a:moveTo>
                <a:lnTo>
                  <a:pt x="26679" y="158"/>
                </a:lnTo>
                <a:lnTo>
                  <a:pt x="34486" y="3570"/>
                </a:lnTo>
                <a:lnTo>
                  <a:pt x="40445" y="9661"/>
                </a:lnTo>
                <a:lnTo>
                  <a:pt x="43721" y="17855"/>
                </a:lnTo>
                <a:lnTo>
                  <a:pt x="43562" y="26680"/>
                </a:lnTo>
                <a:lnTo>
                  <a:pt x="40150" y="34487"/>
                </a:lnTo>
                <a:lnTo>
                  <a:pt x="34060" y="40445"/>
                </a:lnTo>
                <a:lnTo>
                  <a:pt x="25865" y="43721"/>
                </a:lnTo>
                <a:lnTo>
                  <a:pt x="17041" y="43563"/>
                </a:lnTo>
                <a:lnTo>
                  <a:pt x="9234" y="40151"/>
                </a:lnTo>
                <a:lnTo>
                  <a:pt x="3276" y="34060"/>
                </a:lnTo>
                <a:lnTo>
                  <a:pt x="0" y="25865"/>
                </a:lnTo>
                <a:lnTo>
                  <a:pt x="159" y="17041"/>
                </a:lnTo>
                <a:lnTo>
                  <a:pt x="3571" y="9234"/>
                </a:lnTo>
                <a:lnTo>
                  <a:pt x="9661" y="3276"/>
                </a:lnTo>
                <a:lnTo>
                  <a:pt x="17855" y="0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872603" y="33879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7" y="0"/>
                </a:moveTo>
                <a:lnTo>
                  <a:pt x="0" y="22829"/>
                </a:lnTo>
                <a:lnTo>
                  <a:pt x="3053" y="29808"/>
                </a:lnTo>
                <a:lnTo>
                  <a:pt x="8829" y="34906"/>
                </a:lnTo>
                <a:lnTo>
                  <a:pt x="16514" y="37649"/>
                </a:lnTo>
                <a:lnTo>
                  <a:pt x="25293" y="37562"/>
                </a:lnTo>
                <a:lnTo>
                  <a:pt x="33533" y="34531"/>
                </a:lnTo>
                <a:lnTo>
                  <a:pt x="39746" y="29243"/>
                </a:lnTo>
                <a:lnTo>
                  <a:pt x="43340" y="22428"/>
                </a:lnTo>
                <a:lnTo>
                  <a:pt x="43722" y="14819"/>
                </a:lnTo>
                <a:lnTo>
                  <a:pt x="40667" y="7840"/>
                </a:lnTo>
                <a:lnTo>
                  <a:pt x="34891" y="2742"/>
                </a:lnTo>
                <a:lnTo>
                  <a:pt x="27207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1872603" y="3387949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7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7"/>
                </a:lnTo>
                <a:lnTo>
                  <a:pt x="39746" y="29242"/>
                </a:lnTo>
                <a:lnTo>
                  <a:pt x="33533" y="34531"/>
                </a:lnTo>
                <a:lnTo>
                  <a:pt x="25293" y="37562"/>
                </a:lnTo>
                <a:lnTo>
                  <a:pt x="16514" y="37649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1"/>
                </a:lnTo>
                <a:lnTo>
                  <a:pt x="3975" y="8407"/>
                </a:lnTo>
                <a:lnTo>
                  <a:pt x="10188" y="3118"/>
                </a:lnTo>
                <a:lnTo>
                  <a:pt x="18427" y="86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599731" y="3989389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5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4" y="35533"/>
                </a:lnTo>
                <a:lnTo>
                  <a:pt x="18421" y="38094"/>
                </a:lnTo>
                <a:lnTo>
                  <a:pt x="28416" y="37785"/>
                </a:lnTo>
                <a:lnTo>
                  <a:pt x="37871" y="34531"/>
                </a:lnTo>
                <a:lnTo>
                  <a:pt x="45077" y="29060"/>
                </a:lnTo>
                <a:lnTo>
                  <a:pt x="49341" y="22123"/>
                </a:lnTo>
                <a:lnTo>
                  <a:pt x="49968" y="14470"/>
                </a:lnTo>
                <a:lnTo>
                  <a:pt x="46668" y="7535"/>
                </a:lnTo>
                <a:lnTo>
                  <a:pt x="40222" y="2560"/>
                </a:lnTo>
                <a:lnTo>
                  <a:pt x="31545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599730" y="3989389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9"/>
                </a:moveTo>
                <a:lnTo>
                  <a:pt x="31545" y="0"/>
                </a:lnTo>
                <a:lnTo>
                  <a:pt x="40223" y="2560"/>
                </a:lnTo>
                <a:lnTo>
                  <a:pt x="46668" y="7536"/>
                </a:lnTo>
                <a:lnTo>
                  <a:pt x="49967" y="14470"/>
                </a:lnTo>
                <a:lnTo>
                  <a:pt x="49340" y="22123"/>
                </a:lnTo>
                <a:lnTo>
                  <a:pt x="45077" y="29060"/>
                </a:lnTo>
                <a:lnTo>
                  <a:pt x="37871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4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5" y="3563"/>
                </a:lnTo>
                <a:lnTo>
                  <a:pt x="21550" y="30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169517" y="40767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6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5" y="35533"/>
                </a:lnTo>
                <a:lnTo>
                  <a:pt x="18422" y="38094"/>
                </a:lnTo>
                <a:lnTo>
                  <a:pt x="28417" y="37785"/>
                </a:lnTo>
                <a:lnTo>
                  <a:pt x="37872" y="34531"/>
                </a:lnTo>
                <a:lnTo>
                  <a:pt x="45078" y="29060"/>
                </a:lnTo>
                <a:lnTo>
                  <a:pt x="49341" y="22123"/>
                </a:lnTo>
                <a:lnTo>
                  <a:pt x="49968" y="14470"/>
                </a:lnTo>
                <a:lnTo>
                  <a:pt x="46669" y="7536"/>
                </a:lnTo>
                <a:lnTo>
                  <a:pt x="40223" y="2560"/>
                </a:lnTo>
                <a:lnTo>
                  <a:pt x="3154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169517" y="407670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9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6"/>
                </a:lnTo>
                <a:lnTo>
                  <a:pt x="49967" y="14470"/>
                </a:lnTo>
                <a:lnTo>
                  <a:pt x="49340" y="22123"/>
                </a:lnTo>
                <a:lnTo>
                  <a:pt x="45077" y="29060"/>
                </a:lnTo>
                <a:lnTo>
                  <a:pt x="37871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5" y="3563"/>
                </a:lnTo>
                <a:lnTo>
                  <a:pt x="21550" y="30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601317" y="3633789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6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5" y="35533"/>
                </a:lnTo>
                <a:lnTo>
                  <a:pt x="18422" y="38094"/>
                </a:lnTo>
                <a:lnTo>
                  <a:pt x="28417" y="37785"/>
                </a:lnTo>
                <a:lnTo>
                  <a:pt x="37872" y="34531"/>
                </a:lnTo>
                <a:lnTo>
                  <a:pt x="45078" y="29060"/>
                </a:lnTo>
                <a:lnTo>
                  <a:pt x="49341" y="22123"/>
                </a:lnTo>
                <a:lnTo>
                  <a:pt x="49968" y="14470"/>
                </a:lnTo>
                <a:lnTo>
                  <a:pt x="46669" y="7535"/>
                </a:lnTo>
                <a:lnTo>
                  <a:pt x="40223" y="2560"/>
                </a:lnTo>
                <a:lnTo>
                  <a:pt x="3154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601317" y="3633789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9"/>
                </a:moveTo>
                <a:lnTo>
                  <a:pt x="31545" y="0"/>
                </a:lnTo>
                <a:lnTo>
                  <a:pt x="40222" y="2560"/>
                </a:lnTo>
                <a:lnTo>
                  <a:pt x="46668" y="7536"/>
                </a:lnTo>
                <a:lnTo>
                  <a:pt x="49967" y="14470"/>
                </a:lnTo>
                <a:lnTo>
                  <a:pt x="49340" y="22123"/>
                </a:lnTo>
                <a:lnTo>
                  <a:pt x="45077" y="29060"/>
                </a:lnTo>
                <a:lnTo>
                  <a:pt x="37871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5" y="3563"/>
                </a:lnTo>
                <a:lnTo>
                  <a:pt x="21550" y="309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302742" y="35197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31019" y="0"/>
                </a:moveTo>
                <a:lnTo>
                  <a:pt x="0" y="26501"/>
                </a:lnTo>
                <a:lnTo>
                  <a:pt x="3522" y="34651"/>
                </a:lnTo>
                <a:lnTo>
                  <a:pt x="10150" y="40619"/>
                </a:lnTo>
                <a:lnTo>
                  <a:pt x="18950" y="43849"/>
                </a:lnTo>
                <a:lnTo>
                  <a:pt x="28990" y="43786"/>
                </a:lnTo>
                <a:lnTo>
                  <a:pt x="38399" y="40286"/>
                </a:lnTo>
                <a:lnTo>
                  <a:pt x="45482" y="34146"/>
                </a:lnTo>
                <a:lnTo>
                  <a:pt x="49564" y="26216"/>
                </a:lnTo>
                <a:lnTo>
                  <a:pt x="49969" y="17347"/>
                </a:lnTo>
                <a:lnTo>
                  <a:pt x="46446" y="9197"/>
                </a:lnTo>
                <a:lnTo>
                  <a:pt x="39819" y="3229"/>
                </a:lnTo>
                <a:lnTo>
                  <a:pt x="31019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302742" y="3519787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5" h="44450">
                <a:moveTo>
                  <a:pt x="20978" y="63"/>
                </a:moveTo>
                <a:lnTo>
                  <a:pt x="31018" y="0"/>
                </a:lnTo>
                <a:lnTo>
                  <a:pt x="39818" y="3230"/>
                </a:lnTo>
                <a:lnTo>
                  <a:pt x="46445" y="9197"/>
                </a:lnTo>
                <a:lnTo>
                  <a:pt x="49967" y="17347"/>
                </a:lnTo>
                <a:lnTo>
                  <a:pt x="49563" y="26216"/>
                </a:lnTo>
                <a:lnTo>
                  <a:pt x="45482" y="34146"/>
                </a:lnTo>
                <a:lnTo>
                  <a:pt x="38399" y="40286"/>
                </a:lnTo>
                <a:lnTo>
                  <a:pt x="28988" y="43785"/>
                </a:lnTo>
                <a:lnTo>
                  <a:pt x="18949" y="43849"/>
                </a:lnTo>
                <a:lnTo>
                  <a:pt x="10149" y="40619"/>
                </a:lnTo>
                <a:lnTo>
                  <a:pt x="3522" y="34651"/>
                </a:lnTo>
                <a:lnTo>
                  <a:pt x="0" y="26501"/>
                </a:lnTo>
                <a:lnTo>
                  <a:pt x="404" y="17632"/>
                </a:lnTo>
                <a:lnTo>
                  <a:pt x="4485" y="9703"/>
                </a:lnTo>
                <a:lnTo>
                  <a:pt x="11568" y="3563"/>
                </a:lnTo>
                <a:lnTo>
                  <a:pt x="20978" y="63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253603" y="3478437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27207" y="0"/>
                </a:moveTo>
                <a:lnTo>
                  <a:pt x="0" y="22829"/>
                </a:lnTo>
                <a:lnTo>
                  <a:pt x="3054" y="29808"/>
                </a:lnTo>
                <a:lnTo>
                  <a:pt x="8830" y="34906"/>
                </a:lnTo>
                <a:lnTo>
                  <a:pt x="16514" y="37648"/>
                </a:lnTo>
                <a:lnTo>
                  <a:pt x="25293" y="37563"/>
                </a:lnTo>
                <a:lnTo>
                  <a:pt x="33533" y="34531"/>
                </a:lnTo>
                <a:lnTo>
                  <a:pt x="39746" y="29242"/>
                </a:lnTo>
                <a:lnTo>
                  <a:pt x="43340" y="22427"/>
                </a:lnTo>
                <a:lnTo>
                  <a:pt x="43722" y="14819"/>
                </a:lnTo>
                <a:lnTo>
                  <a:pt x="40667" y="7840"/>
                </a:lnTo>
                <a:lnTo>
                  <a:pt x="34891" y="2742"/>
                </a:lnTo>
                <a:lnTo>
                  <a:pt x="27207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253603" y="3478437"/>
            <a:ext cx="43815" cy="38100"/>
          </a:xfrm>
          <a:custGeom>
            <a:avLst/>
            <a:gdLst/>
            <a:ahLst/>
            <a:cxnLst/>
            <a:rect l="l" t="t" r="r" b="b"/>
            <a:pathLst>
              <a:path w="43814" h="38100">
                <a:moveTo>
                  <a:pt x="18427" y="86"/>
                </a:moveTo>
                <a:lnTo>
                  <a:pt x="27207" y="0"/>
                </a:lnTo>
                <a:lnTo>
                  <a:pt x="34891" y="2742"/>
                </a:lnTo>
                <a:lnTo>
                  <a:pt x="40667" y="7840"/>
                </a:lnTo>
                <a:lnTo>
                  <a:pt x="43721" y="14819"/>
                </a:lnTo>
                <a:lnTo>
                  <a:pt x="43340" y="22427"/>
                </a:lnTo>
                <a:lnTo>
                  <a:pt x="39746" y="29241"/>
                </a:lnTo>
                <a:lnTo>
                  <a:pt x="33533" y="34530"/>
                </a:lnTo>
                <a:lnTo>
                  <a:pt x="25293" y="37562"/>
                </a:lnTo>
                <a:lnTo>
                  <a:pt x="16514" y="37648"/>
                </a:lnTo>
                <a:lnTo>
                  <a:pt x="8830" y="34906"/>
                </a:lnTo>
                <a:lnTo>
                  <a:pt x="3054" y="29808"/>
                </a:lnTo>
                <a:lnTo>
                  <a:pt x="0" y="22829"/>
                </a:lnTo>
                <a:lnTo>
                  <a:pt x="381" y="15220"/>
                </a:lnTo>
                <a:lnTo>
                  <a:pt x="3975" y="8406"/>
                </a:lnTo>
                <a:lnTo>
                  <a:pt x="10188" y="3117"/>
                </a:lnTo>
                <a:lnTo>
                  <a:pt x="18427" y="86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974256" y="4372274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31018" y="0"/>
                </a:moveTo>
                <a:lnTo>
                  <a:pt x="0" y="26502"/>
                </a:lnTo>
                <a:lnTo>
                  <a:pt x="3521" y="34651"/>
                </a:lnTo>
                <a:lnTo>
                  <a:pt x="10149" y="40619"/>
                </a:lnTo>
                <a:lnTo>
                  <a:pt x="18949" y="43849"/>
                </a:lnTo>
                <a:lnTo>
                  <a:pt x="28989" y="43785"/>
                </a:lnTo>
                <a:lnTo>
                  <a:pt x="38399" y="40286"/>
                </a:lnTo>
                <a:lnTo>
                  <a:pt x="45482" y="34146"/>
                </a:lnTo>
                <a:lnTo>
                  <a:pt x="49563" y="26216"/>
                </a:lnTo>
                <a:lnTo>
                  <a:pt x="49968" y="17346"/>
                </a:lnTo>
                <a:lnTo>
                  <a:pt x="46445" y="9197"/>
                </a:lnTo>
                <a:lnTo>
                  <a:pt x="39818" y="3230"/>
                </a:lnTo>
                <a:lnTo>
                  <a:pt x="3101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974255" y="4372273"/>
            <a:ext cx="50165" cy="44450"/>
          </a:xfrm>
          <a:custGeom>
            <a:avLst/>
            <a:gdLst/>
            <a:ahLst/>
            <a:cxnLst/>
            <a:rect l="l" t="t" r="r" b="b"/>
            <a:pathLst>
              <a:path w="50164" h="44450">
                <a:moveTo>
                  <a:pt x="20978" y="63"/>
                </a:moveTo>
                <a:lnTo>
                  <a:pt x="31018" y="0"/>
                </a:lnTo>
                <a:lnTo>
                  <a:pt x="39818" y="3230"/>
                </a:lnTo>
                <a:lnTo>
                  <a:pt x="46445" y="9197"/>
                </a:lnTo>
                <a:lnTo>
                  <a:pt x="49967" y="17347"/>
                </a:lnTo>
                <a:lnTo>
                  <a:pt x="49563" y="26216"/>
                </a:lnTo>
                <a:lnTo>
                  <a:pt x="45482" y="34146"/>
                </a:lnTo>
                <a:lnTo>
                  <a:pt x="38399" y="40286"/>
                </a:lnTo>
                <a:lnTo>
                  <a:pt x="28988" y="43786"/>
                </a:lnTo>
                <a:lnTo>
                  <a:pt x="18949" y="43849"/>
                </a:lnTo>
                <a:lnTo>
                  <a:pt x="10149" y="40619"/>
                </a:lnTo>
                <a:lnTo>
                  <a:pt x="3522" y="34651"/>
                </a:lnTo>
                <a:lnTo>
                  <a:pt x="0" y="26502"/>
                </a:lnTo>
                <a:lnTo>
                  <a:pt x="404" y="17633"/>
                </a:lnTo>
                <a:lnTo>
                  <a:pt x="4485" y="9703"/>
                </a:lnTo>
                <a:lnTo>
                  <a:pt x="11568" y="3563"/>
                </a:lnTo>
                <a:lnTo>
                  <a:pt x="20978" y="63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614017" y="4246564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31546" y="0"/>
                </a:moveTo>
                <a:lnTo>
                  <a:pt x="0" y="23624"/>
                </a:lnTo>
                <a:lnTo>
                  <a:pt x="3299" y="30558"/>
                </a:lnTo>
                <a:lnTo>
                  <a:pt x="9745" y="35533"/>
                </a:lnTo>
                <a:lnTo>
                  <a:pt x="18422" y="38094"/>
                </a:lnTo>
                <a:lnTo>
                  <a:pt x="28417" y="37785"/>
                </a:lnTo>
                <a:lnTo>
                  <a:pt x="37872" y="34531"/>
                </a:lnTo>
                <a:lnTo>
                  <a:pt x="45078" y="29061"/>
                </a:lnTo>
                <a:lnTo>
                  <a:pt x="49341" y="22124"/>
                </a:lnTo>
                <a:lnTo>
                  <a:pt x="49968" y="14470"/>
                </a:lnTo>
                <a:lnTo>
                  <a:pt x="46669" y="7536"/>
                </a:lnTo>
                <a:lnTo>
                  <a:pt x="40223" y="2560"/>
                </a:lnTo>
                <a:lnTo>
                  <a:pt x="31546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614017" y="4246564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21550" y="308"/>
                </a:moveTo>
                <a:lnTo>
                  <a:pt x="31545" y="0"/>
                </a:lnTo>
                <a:lnTo>
                  <a:pt x="40222" y="2561"/>
                </a:lnTo>
                <a:lnTo>
                  <a:pt x="46668" y="7536"/>
                </a:lnTo>
                <a:lnTo>
                  <a:pt x="49967" y="14470"/>
                </a:lnTo>
                <a:lnTo>
                  <a:pt x="49340" y="22123"/>
                </a:lnTo>
                <a:lnTo>
                  <a:pt x="45077" y="29060"/>
                </a:lnTo>
                <a:lnTo>
                  <a:pt x="37871" y="34531"/>
                </a:lnTo>
                <a:lnTo>
                  <a:pt x="28416" y="37785"/>
                </a:lnTo>
                <a:lnTo>
                  <a:pt x="18422" y="38094"/>
                </a:lnTo>
                <a:lnTo>
                  <a:pt x="9745" y="35533"/>
                </a:lnTo>
                <a:lnTo>
                  <a:pt x="3299" y="30558"/>
                </a:lnTo>
                <a:lnTo>
                  <a:pt x="0" y="23624"/>
                </a:lnTo>
                <a:lnTo>
                  <a:pt x="627" y="15970"/>
                </a:lnTo>
                <a:lnTo>
                  <a:pt x="4890" y="9033"/>
                </a:lnTo>
                <a:lnTo>
                  <a:pt x="12095" y="3562"/>
                </a:lnTo>
                <a:lnTo>
                  <a:pt x="21550" y="308"/>
                </a:lnTo>
                <a:close/>
              </a:path>
            </a:pathLst>
          </a:custGeom>
          <a:ln w="9524">
            <a:solidFill>
              <a:srgbClr val="AB30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6096576" y="3956048"/>
            <a:ext cx="165099" cy="16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369126" y="38099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5988" y="105860"/>
                </a:lnTo>
                <a:lnTo>
                  <a:pt x="22318" y="130081"/>
                </a:lnTo>
                <a:lnTo>
                  <a:pt x="46539" y="146411"/>
                </a:lnTo>
                <a:lnTo>
                  <a:pt x="76200" y="152400"/>
                </a:lnTo>
                <a:lnTo>
                  <a:pt x="105860" y="146411"/>
                </a:lnTo>
                <a:lnTo>
                  <a:pt x="130081" y="130081"/>
                </a:lnTo>
                <a:lnTo>
                  <a:pt x="146411" y="105860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AB30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369126" y="38099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05860" y="5988"/>
                </a:lnTo>
                <a:lnTo>
                  <a:pt x="130081" y="22318"/>
                </a:lnTo>
                <a:lnTo>
                  <a:pt x="146411" y="46539"/>
                </a:lnTo>
                <a:lnTo>
                  <a:pt x="152399" y="76199"/>
                </a:lnTo>
                <a:lnTo>
                  <a:pt x="146411" y="105860"/>
                </a:lnTo>
                <a:lnTo>
                  <a:pt x="130081" y="130081"/>
                </a:lnTo>
                <a:lnTo>
                  <a:pt x="105860" y="146411"/>
                </a:lnTo>
                <a:lnTo>
                  <a:pt x="76199" y="152399"/>
                </a:lnTo>
                <a:lnTo>
                  <a:pt x="46539" y="146411"/>
                </a:lnTo>
                <a:lnTo>
                  <a:pt x="22318" y="130081"/>
                </a:lnTo>
                <a:lnTo>
                  <a:pt x="5988" y="105860"/>
                </a:lnTo>
                <a:lnTo>
                  <a:pt x="0" y="76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607126" y="380999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5988" y="105860"/>
                </a:lnTo>
                <a:lnTo>
                  <a:pt x="22318" y="130081"/>
                </a:lnTo>
                <a:lnTo>
                  <a:pt x="46539" y="146411"/>
                </a:lnTo>
                <a:lnTo>
                  <a:pt x="76200" y="152400"/>
                </a:lnTo>
                <a:lnTo>
                  <a:pt x="105860" y="146411"/>
                </a:lnTo>
                <a:lnTo>
                  <a:pt x="130081" y="130081"/>
                </a:lnTo>
                <a:lnTo>
                  <a:pt x="146411" y="105860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607126" y="380999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05860" y="5988"/>
                </a:lnTo>
                <a:lnTo>
                  <a:pt x="130081" y="22318"/>
                </a:lnTo>
                <a:lnTo>
                  <a:pt x="146411" y="46539"/>
                </a:lnTo>
                <a:lnTo>
                  <a:pt x="152399" y="76199"/>
                </a:lnTo>
                <a:lnTo>
                  <a:pt x="146411" y="105860"/>
                </a:lnTo>
                <a:lnTo>
                  <a:pt x="130081" y="130081"/>
                </a:lnTo>
                <a:lnTo>
                  <a:pt x="105860" y="146411"/>
                </a:lnTo>
                <a:lnTo>
                  <a:pt x="76199" y="152399"/>
                </a:lnTo>
                <a:lnTo>
                  <a:pt x="46539" y="146411"/>
                </a:lnTo>
                <a:lnTo>
                  <a:pt x="22318" y="130081"/>
                </a:lnTo>
                <a:lnTo>
                  <a:pt x="5988" y="105860"/>
                </a:lnTo>
                <a:lnTo>
                  <a:pt x="0" y="76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 txBox="1"/>
          <p:nvPr/>
        </p:nvSpPr>
        <p:spPr>
          <a:xfrm>
            <a:off x="1076266" y="4833619"/>
            <a:ext cx="2448560" cy="579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dirty="0" sz="1800" spc="-10">
                <a:latin typeface="Arial"/>
                <a:cs typeface="Arial"/>
              </a:rPr>
              <a:t>Would </a:t>
            </a:r>
            <a:r>
              <a:rPr dirty="0" sz="180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better to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have  one </a:t>
            </a:r>
            <a:r>
              <a:rPr dirty="0" sz="1800" spc="-5">
                <a:latin typeface="Arial"/>
                <a:cs typeface="Arial"/>
              </a:rPr>
              <a:t>cluster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6181666" y="5671819"/>
            <a:ext cx="2490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… and </a:t>
            </a:r>
            <a:r>
              <a:rPr dirty="0" sz="1800" spc="-5">
                <a:latin typeface="Arial"/>
                <a:cs typeface="Arial"/>
              </a:rPr>
              <a:t>two clusters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668" y="314959"/>
            <a:ext cx="65544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90"/>
                </a:solidFill>
                <a:latin typeface="Arial"/>
                <a:cs typeface="Arial"/>
              </a:rPr>
              <a:t>K-means not able </a:t>
            </a:r>
            <a:r>
              <a:rPr dirty="0" sz="3200" spc="-5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dirty="0" sz="3200">
                <a:solidFill>
                  <a:srgbClr val="000090"/>
                </a:solidFill>
                <a:latin typeface="Arial"/>
                <a:cs typeface="Arial"/>
              </a:rPr>
              <a:t>properly</a:t>
            </a:r>
            <a:r>
              <a:rPr dirty="0" sz="3200" spc="-7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0090"/>
                </a:solidFill>
                <a:latin typeface="Arial"/>
                <a:cs typeface="Arial"/>
              </a:rPr>
              <a:t>cluster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45923" y="1558635"/>
            <a:ext cx="116378" cy="481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02726" y="1584324"/>
            <a:ext cx="0" cy="4724400"/>
          </a:xfrm>
          <a:custGeom>
            <a:avLst/>
            <a:gdLst/>
            <a:ahLst/>
            <a:cxnLst/>
            <a:rect l="l" t="t" r="r" b="b"/>
            <a:pathLst>
              <a:path w="0" h="4724400">
                <a:moveTo>
                  <a:pt x="0" y="0"/>
                </a:moveTo>
                <a:lnTo>
                  <a:pt x="0" y="47243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4821" y="3985952"/>
            <a:ext cx="5428211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11926" y="4022723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5333999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1235" y="5519649"/>
            <a:ext cx="174567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4964" y="55419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00450" y="3537064"/>
            <a:ext cx="174567" cy="178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45564" y="3560761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29050" y="3844635"/>
            <a:ext cx="174567" cy="174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4164" y="3865561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46664" y="4148049"/>
            <a:ext cx="178723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93164" y="4170361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29050" y="4148049"/>
            <a:ext cx="174567" cy="1787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4164" y="4170361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25635" y="3765664"/>
            <a:ext cx="174567" cy="1787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69364" y="3789361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03864" y="3616035"/>
            <a:ext cx="178723" cy="174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50364" y="3636961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57650" y="3765664"/>
            <a:ext cx="174567" cy="178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02764" y="3789361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17864" y="4301835"/>
            <a:ext cx="178723" cy="174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64364" y="43227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00650" y="4530435"/>
            <a:ext cx="174567" cy="174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45763" y="45513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11435" y="3690849"/>
            <a:ext cx="174567" cy="178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55164" y="3713161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82635" y="5137264"/>
            <a:ext cx="174567" cy="178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26364" y="51609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11435" y="5594464"/>
            <a:ext cx="174567" cy="178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55164" y="56181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25435" y="3005049"/>
            <a:ext cx="174567" cy="178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69164" y="30273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71650" y="4759035"/>
            <a:ext cx="174567" cy="174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16764" y="47799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46464" y="3462249"/>
            <a:ext cx="178723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92964" y="34845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97035" y="2165464"/>
            <a:ext cx="174567" cy="178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40764" y="21891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11235" y="2244435"/>
            <a:ext cx="174567" cy="1745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54964" y="22653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97235" y="5365864"/>
            <a:ext cx="174567" cy="178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40963" y="53895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54035" y="2394064"/>
            <a:ext cx="174567" cy="178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97764" y="24177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11435" y="2165464"/>
            <a:ext cx="174567" cy="178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55164" y="21891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40035" y="2319249"/>
            <a:ext cx="174567" cy="178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83764" y="23415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14850" y="2473035"/>
            <a:ext cx="174567" cy="1745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59964" y="24939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18264" y="2851264"/>
            <a:ext cx="178723" cy="178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64764" y="28749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46864" y="2930235"/>
            <a:ext cx="178723" cy="174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93363" y="29511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25835" y="3158835"/>
            <a:ext cx="174567" cy="1745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69563" y="31797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60864" y="5673435"/>
            <a:ext cx="178723" cy="174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07364" y="56943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97035" y="5823064"/>
            <a:ext cx="174567" cy="1787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40764" y="58467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54435" y="3616035"/>
            <a:ext cx="174567" cy="1745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98163" y="36369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82835" y="5823064"/>
            <a:ext cx="174567" cy="1787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726564" y="58467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832464" y="5976849"/>
            <a:ext cx="178723" cy="17872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78964" y="59991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54435" y="5062449"/>
            <a:ext cx="174567" cy="1787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098163" y="5084761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400866" y="382714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429066" y="116014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429" y="223518"/>
            <a:ext cx="7458709" cy="99568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2960370" marR="5080" indent="-2948305">
              <a:lnSpc>
                <a:spcPts val="3800"/>
              </a:lnSpc>
              <a:spcBef>
                <a:spcPts val="260"/>
              </a:spcBef>
            </a:pPr>
            <a:r>
              <a:rPr dirty="0" sz="3200">
                <a:solidFill>
                  <a:srgbClr val="000090"/>
                </a:solidFill>
                <a:latin typeface="Arial"/>
                <a:cs typeface="Arial"/>
              </a:rPr>
              <a:t>Changing </a:t>
            </a:r>
            <a:r>
              <a:rPr dirty="0" sz="3200" spc="-5">
                <a:solidFill>
                  <a:srgbClr val="000090"/>
                </a:solidFill>
                <a:latin typeface="Arial"/>
                <a:cs typeface="Arial"/>
              </a:rPr>
              <a:t>the features (distance function)  </a:t>
            </a:r>
            <a:r>
              <a:rPr dirty="0" sz="3200">
                <a:solidFill>
                  <a:srgbClr val="000090"/>
                </a:solidFill>
                <a:latin typeface="Arial"/>
                <a:cs typeface="Arial"/>
              </a:rPr>
              <a:t>can</a:t>
            </a:r>
            <a:r>
              <a:rPr dirty="0" sz="3200" spc="-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0090"/>
                </a:solidFill>
                <a:latin typeface="Arial"/>
                <a:cs typeface="Arial"/>
              </a:rPr>
              <a:t>help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45923" y="1953489"/>
            <a:ext cx="116378" cy="481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02726" y="1981199"/>
            <a:ext cx="0" cy="4724400"/>
          </a:xfrm>
          <a:custGeom>
            <a:avLst/>
            <a:gdLst/>
            <a:ahLst/>
            <a:cxnLst/>
            <a:rect l="l" t="t" r="r" b="b"/>
            <a:pathLst>
              <a:path w="0" h="4724400">
                <a:moveTo>
                  <a:pt x="0" y="0"/>
                </a:moveTo>
                <a:lnTo>
                  <a:pt x="0" y="47243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4821" y="4380806"/>
            <a:ext cx="5428211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11926" y="4419598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5333999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25635" y="2410690"/>
            <a:ext cx="174567" cy="178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9364" y="24336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03664" y="4010890"/>
            <a:ext cx="178723" cy="178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50164" y="4033836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29050" y="4239490"/>
            <a:ext cx="174567" cy="178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4164" y="4262436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18064" y="4085704"/>
            <a:ext cx="178723" cy="178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64564" y="4110036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11635" y="4085704"/>
            <a:ext cx="174567" cy="1787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55364" y="4110036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86050" y="4164675"/>
            <a:ext cx="174567" cy="174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31164" y="4186236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03864" y="4010890"/>
            <a:ext cx="178723" cy="178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50364" y="4033836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46864" y="4239490"/>
            <a:ext cx="178723" cy="178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93363" y="4262436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17864" y="2942704"/>
            <a:ext cx="178723" cy="178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64364" y="29670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61264" y="2714104"/>
            <a:ext cx="178723" cy="178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07764" y="27384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11435" y="4085704"/>
            <a:ext cx="174567" cy="1787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55164" y="4110036"/>
            <a:ext cx="85724" cy="8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03664" y="2410690"/>
            <a:ext cx="178723" cy="178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50164" y="24336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03864" y="2485504"/>
            <a:ext cx="178723" cy="178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50364" y="25098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75064" y="2564475"/>
            <a:ext cx="178723" cy="1745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21564" y="25860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68235" y="2485504"/>
            <a:ext cx="174567" cy="1787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11964" y="25098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03664" y="2639290"/>
            <a:ext cx="178723" cy="178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50164" y="26622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97035" y="2564475"/>
            <a:ext cx="174567" cy="1745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40764" y="25860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11235" y="2639290"/>
            <a:ext cx="174567" cy="178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54964" y="26622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46464" y="2714104"/>
            <a:ext cx="178723" cy="1787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92964" y="27384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54035" y="2793075"/>
            <a:ext cx="174567" cy="1745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97764" y="28146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11435" y="2564475"/>
            <a:ext cx="174567" cy="1745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55164" y="25860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40035" y="2714104"/>
            <a:ext cx="174567" cy="178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83764" y="27384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14850" y="2867890"/>
            <a:ext cx="174567" cy="17872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59964" y="28908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68635" y="2714104"/>
            <a:ext cx="174567" cy="1787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12364" y="27384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75464" y="2639290"/>
            <a:ext cx="178723" cy="17872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21963" y="26622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72050" y="2793075"/>
            <a:ext cx="174567" cy="1745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17163" y="28146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86050" y="2335875"/>
            <a:ext cx="174567" cy="1745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31164" y="23574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14650" y="2564475"/>
            <a:ext cx="174567" cy="1745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64527" y="25907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6200" y="38100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64526" y="25907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099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69" y="2994"/>
                </a:lnTo>
                <a:lnTo>
                  <a:pt x="38099" y="0"/>
                </a:lnTo>
                <a:lnTo>
                  <a:pt x="52930" y="2994"/>
                </a:lnTo>
                <a:lnTo>
                  <a:pt x="65040" y="11159"/>
                </a:lnTo>
                <a:lnTo>
                  <a:pt x="73205" y="23269"/>
                </a:lnTo>
                <a:lnTo>
                  <a:pt x="76199" y="38099"/>
                </a:lnTo>
                <a:lnTo>
                  <a:pt x="73205" y="52930"/>
                </a:lnTo>
                <a:lnTo>
                  <a:pt x="65040" y="65040"/>
                </a:lnTo>
                <a:lnTo>
                  <a:pt x="52930" y="73205"/>
                </a:lnTo>
                <a:lnTo>
                  <a:pt x="38099" y="76199"/>
                </a:lnTo>
                <a:lnTo>
                  <a:pt x="23269" y="73205"/>
                </a:lnTo>
                <a:lnTo>
                  <a:pt x="11159" y="65040"/>
                </a:lnTo>
                <a:lnTo>
                  <a:pt x="2994" y="52930"/>
                </a:lnTo>
                <a:lnTo>
                  <a:pt x="0" y="3809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04064" y="2942704"/>
            <a:ext cx="178723" cy="1787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250563" y="29670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03864" y="2793075"/>
            <a:ext cx="178723" cy="1745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50364" y="28146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57850" y="2639290"/>
            <a:ext cx="174567" cy="17872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02963" y="2662236"/>
            <a:ext cx="85724" cy="85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89464" y="2639290"/>
            <a:ext cx="178723" cy="17872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40727" y="26669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6200" y="38100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40726" y="26669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099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69" y="2994"/>
                </a:lnTo>
                <a:lnTo>
                  <a:pt x="38099" y="0"/>
                </a:lnTo>
                <a:lnTo>
                  <a:pt x="52930" y="2994"/>
                </a:lnTo>
                <a:lnTo>
                  <a:pt x="65040" y="11159"/>
                </a:lnTo>
                <a:lnTo>
                  <a:pt x="73205" y="23269"/>
                </a:lnTo>
                <a:lnTo>
                  <a:pt x="76199" y="38099"/>
                </a:lnTo>
                <a:lnTo>
                  <a:pt x="73205" y="52930"/>
                </a:lnTo>
                <a:lnTo>
                  <a:pt x="65040" y="65040"/>
                </a:lnTo>
                <a:lnTo>
                  <a:pt x="52930" y="73205"/>
                </a:lnTo>
                <a:lnTo>
                  <a:pt x="38099" y="76199"/>
                </a:lnTo>
                <a:lnTo>
                  <a:pt x="23269" y="73205"/>
                </a:lnTo>
                <a:lnTo>
                  <a:pt x="11159" y="65040"/>
                </a:lnTo>
                <a:lnTo>
                  <a:pt x="2994" y="52930"/>
                </a:lnTo>
                <a:lnTo>
                  <a:pt x="0" y="38099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7400866" y="422401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S PGothic"/>
                <a:cs typeface="MS PGothic"/>
              </a:rPr>
              <a:t>θ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29066" y="1557019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345" y="223518"/>
            <a:ext cx="62693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660066"/>
                </a:solidFill>
                <a:latin typeface="Arial"/>
                <a:cs typeface="Arial"/>
              </a:rPr>
              <a:t>Agglomerative</a:t>
            </a:r>
            <a:r>
              <a:rPr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660066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266" y="1115059"/>
            <a:ext cx="5095240" cy="5267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Agglomerative</a:t>
            </a: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clustering: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ts val="2390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First </a:t>
            </a:r>
            <a:r>
              <a:rPr dirty="0" sz="2000">
                <a:latin typeface="Arial"/>
                <a:cs typeface="Arial"/>
              </a:rPr>
              <a:t>merge very similar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  <a:p>
            <a:pPr lvl="1" marL="762000" marR="123825" indent="-292100">
              <a:lnSpc>
                <a:spcPts val="192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Incrementally </a:t>
            </a:r>
            <a:r>
              <a:rPr dirty="0" sz="2000">
                <a:latin typeface="Arial"/>
                <a:cs typeface="Arial"/>
              </a:rPr>
              <a:t>build larger </a:t>
            </a:r>
            <a:r>
              <a:rPr dirty="0" sz="2000" spc="-5">
                <a:latin typeface="Arial"/>
                <a:cs typeface="Arial"/>
              </a:rPr>
              <a:t>clusters </a:t>
            </a:r>
            <a:r>
              <a:rPr dirty="0" sz="2000">
                <a:latin typeface="Arial"/>
                <a:cs typeface="Arial"/>
              </a:rPr>
              <a:t>out  of smaller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clusters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Algorithm: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Maintain </a:t>
            </a:r>
            <a:r>
              <a:rPr dirty="0" sz="2000">
                <a:latin typeface="Arial"/>
                <a:cs typeface="Arial"/>
              </a:rPr>
              <a:t>a set 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clusters</a:t>
            </a:r>
            <a:endParaRPr sz="2000">
              <a:latin typeface="Arial"/>
              <a:cs typeface="Arial"/>
            </a:endParaRPr>
          </a:p>
          <a:p>
            <a:pPr lvl="1" marL="762000" marR="735965" indent="-292100">
              <a:lnSpc>
                <a:spcPts val="1920"/>
              </a:lnSpc>
              <a:spcBef>
                <a:spcPts val="464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20">
                <a:latin typeface="Arial"/>
                <a:cs typeface="Arial"/>
              </a:rPr>
              <a:t>Initially, </a:t>
            </a:r>
            <a:r>
              <a:rPr dirty="0" sz="2000">
                <a:latin typeface="Arial"/>
                <a:cs typeface="Arial"/>
              </a:rPr>
              <a:t>each </a:t>
            </a:r>
            <a:r>
              <a:rPr dirty="0" sz="2000" spc="-5">
                <a:latin typeface="Arial"/>
                <a:cs typeface="Arial"/>
              </a:rPr>
              <a:t>instance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its </a:t>
            </a:r>
            <a:r>
              <a:rPr dirty="0" sz="2000">
                <a:latin typeface="Arial"/>
                <a:cs typeface="Arial"/>
              </a:rPr>
              <a:t>own  </a:t>
            </a:r>
            <a:r>
              <a:rPr dirty="0" sz="2000" spc="-5">
                <a:latin typeface="Arial"/>
                <a:cs typeface="Arial"/>
              </a:rPr>
              <a:t>cluster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ts val="2390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Repeat: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ts val="2155"/>
              </a:lnSpc>
              <a:buChar char="•"/>
              <a:tabLst>
                <a:tab pos="1155065" algn="l"/>
                <a:tab pos="1155700" algn="l"/>
              </a:tabLst>
            </a:pPr>
            <a:r>
              <a:rPr dirty="0" sz="1800">
                <a:latin typeface="Arial"/>
                <a:cs typeface="Arial"/>
              </a:rPr>
              <a:t>Pick </a:t>
            </a:r>
            <a:r>
              <a:rPr dirty="0" sz="1800" spc="-5">
                <a:latin typeface="Arial"/>
                <a:cs typeface="Arial"/>
              </a:rPr>
              <a:t>the two </a:t>
            </a: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closest</a:t>
            </a:r>
            <a:r>
              <a:rPr dirty="0" sz="18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clusters</a:t>
            </a:r>
            <a:endParaRPr sz="1800">
              <a:latin typeface="Arial"/>
              <a:cs typeface="Arial"/>
            </a:endParaRPr>
          </a:p>
          <a:p>
            <a:pPr lvl="2" marL="1155700" indent="-229235">
              <a:lnSpc>
                <a:spcPts val="2130"/>
              </a:lnSpc>
              <a:spcBef>
                <a:spcPts val="4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>
                <a:latin typeface="Arial"/>
                <a:cs typeface="Arial"/>
              </a:rPr>
              <a:t>Merge </a:t>
            </a:r>
            <a:r>
              <a:rPr dirty="0" sz="1800" spc="-5">
                <a:latin typeface="Arial"/>
                <a:cs typeface="Arial"/>
              </a:rPr>
              <a:t>them into </a:t>
            </a:r>
            <a:r>
              <a:rPr dirty="0" sz="1800">
                <a:latin typeface="Arial"/>
                <a:cs typeface="Arial"/>
              </a:rPr>
              <a:t>a new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  <a:p>
            <a:pPr lvl="2" marL="1155700" indent="-229235">
              <a:lnSpc>
                <a:spcPts val="2130"/>
              </a:lnSpc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Stop </a:t>
            </a:r>
            <a:r>
              <a:rPr dirty="0" sz="1800">
                <a:latin typeface="Arial"/>
                <a:cs typeface="Arial"/>
              </a:rPr>
              <a:t>when </a:t>
            </a:r>
            <a:r>
              <a:rPr dirty="0" sz="1800" spc="-130">
                <a:latin typeface="Arial"/>
                <a:cs typeface="Arial"/>
              </a:rPr>
              <a:t>there</a:t>
            </a:r>
            <a:r>
              <a:rPr dirty="0" sz="1800" spc="-130">
                <a:latin typeface="MS PGothic"/>
                <a:cs typeface="MS PGothic"/>
              </a:rPr>
              <a:t>ʼ</a:t>
            </a:r>
            <a:r>
              <a:rPr dirty="0" sz="1800" spc="-130">
                <a:latin typeface="Arial"/>
                <a:cs typeface="Arial"/>
              </a:rPr>
              <a:t>s </a:t>
            </a:r>
            <a:r>
              <a:rPr dirty="0" sz="1800">
                <a:latin typeface="Arial"/>
                <a:cs typeface="Arial"/>
              </a:rPr>
              <a:t>only one </a:t>
            </a:r>
            <a:r>
              <a:rPr dirty="0" sz="1800" spc="-5">
                <a:latin typeface="Arial"/>
                <a:cs typeface="Arial"/>
              </a:rPr>
              <a:t>cluster</a:t>
            </a:r>
            <a:r>
              <a:rPr dirty="0" sz="1800" spc="-2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left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105410" indent="-342900">
              <a:lnSpc>
                <a:spcPct val="78500"/>
              </a:lnSpc>
              <a:spcBef>
                <a:spcPts val="12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Produces not one </a:t>
            </a:r>
            <a:r>
              <a:rPr dirty="0" sz="2400" spc="-5">
                <a:latin typeface="Arial"/>
                <a:cs typeface="Arial"/>
              </a:rPr>
              <a:t>clustering, </a:t>
            </a:r>
            <a:r>
              <a:rPr dirty="0" sz="2400">
                <a:latin typeface="Arial"/>
                <a:cs typeface="Arial"/>
              </a:rPr>
              <a:t>but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  </a:t>
            </a:r>
            <a:r>
              <a:rPr dirty="0" sz="2400" spc="-5">
                <a:latin typeface="Arial"/>
                <a:cs typeface="Arial"/>
              </a:rPr>
              <a:t>family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clusterings represented  </a:t>
            </a:r>
            <a:r>
              <a:rPr dirty="0" sz="2400">
                <a:latin typeface="Arial"/>
                <a:cs typeface="Arial"/>
              </a:rPr>
              <a:t>by 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dendrogram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0514" y="6055267"/>
            <a:ext cx="92284" cy="8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27452" y="6037805"/>
            <a:ext cx="92284" cy="8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20426" y="5694361"/>
            <a:ext cx="341630" cy="193675"/>
          </a:xfrm>
          <a:custGeom>
            <a:avLst/>
            <a:gdLst/>
            <a:ahLst/>
            <a:cxnLst/>
            <a:rect l="l" t="t" r="r" b="b"/>
            <a:pathLst>
              <a:path w="341629" h="193675">
                <a:moveTo>
                  <a:pt x="0" y="96837"/>
                </a:moveTo>
                <a:lnTo>
                  <a:pt x="8700" y="66229"/>
                </a:lnTo>
                <a:lnTo>
                  <a:pt x="32926" y="39646"/>
                </a:lnTo>
                <a:lnTo>
                  <a:pt x="69868" y="18684"/>
                </a:lnTo>
                <a:lnTo>
                  <a:pt x="116715" y="4936"/>
                </a:lnTo>
                <a:lnTo>
                  <a:pt x="170656" y="0"/>
                </a:lnTo>
                <a:lnTo>
                  <a:pt x="224597" y="4936"/>
                </a:lnTo>
                <a:lnTo>
                  <a:pt x="271444" y="18684"/>
                </a:lnTo>
                <a:lnTo>
                  <a:pt x="308387" y="39646"/>
                </a:lnTo>
                <a:lnTo>
                  <a:pt x="341313" y="96837"/>
                </a:lnTo>
                <a:lnTo>
                  <a:pt x="332613" y="127446"/>
                </a:lnTo>
                <a:lnTo>
                  <a:pt x="308387" y="154029"/>
                </a:lnTo>
                <a:lnTo>
                  <a:pt x="271444" y="174991"/>
                </a:lnTo>
                <a:lnTo>
                  <a:pt x="224597" y="188739"/>
                </a:lnTo>
                <a:lnTo>
                  <a:pt x="170656" y="193675"/>
                </a:lnTo>
                <a:lnTo>
                  <a:pt x="116715" y="188739"/>
                </a:lnTo>
                <a:lnTo>
                  <a:pt x="69868" y="174991"/>
                </a:lnTo>
                <a:lnTo>
                  <a:pt x="32926" y="154029"/>
                </a:lnTo>
                <a:lnTo>
                  <a:pt x="8700" y="127446"/>
                </a:lnTo>
                <a:lnTo>
                  <a:pt x="0" y="96837"/>
                </a:lnTo>
                <a:close/>
              </a:path>
            </a:pathLst>
          </a:custGeom>
          <a:ln w="12699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7726" y="5876923"/>
            <a:ext cx="98425" cy="146050"/>
          </a:xfrm>
          <a:custGeom>
            <a:avLst/>
            <a:gdLst/>
            <a:ahLst/>
            <a:cxnLst/>
            <a:rect l="l" t="t" r="r" b="b"/>
            <a:pathLst>
              <a:path w="98425" h="146050">
                <a:moveTo>
                  <a:pt x="0" y="146049"/>
                </a:moveTo>
                <a:lnTo>
                  <a:pt x="98423" y="0"/>
                </a:lnTo>
              </a:path>
            </a:pathLst>
          </a:custGeom>
          <a:ln w="12699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52200" y="5900736"/>
            <a:ext cx="98425" cy="195580"/>
          </a:xfrm>
          <a:custGeom>
            <a:avLst/>
            <a:gdLst/>
            <a:ahLst/>
            <a:cxnLst/>
            <a:rect l="l" t="t" r="r" b="b"/>
            <a:pathLst>
              <a:path w="98425" h="195579">
                <a:moveTo>
                  <a:pt x="0" y="0"/>
                </a:moveTo>
                <a:lnTo>
                  <a:pt x="98425" y="195261"/>
                </a:lnTo>
              </a:path>
            </a:pathLst>
          </a:custGeom>
          <a:ln w="12699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3963" y="6075905"/>
            <a:ext cx="92286" cy="83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60901" y="6058442"/>
            <a:ext cx="92285" cy="83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53876" y="5714998"/>
            <a:ext cx="341630" cy="193675"/>
          </a:xfrm>
          <a:custGeom>
            <a:avLst/>
            <a:gdLst/>
            <a:ahLst/>
            <a:cxnLst/>
            <a:rect l="l" t="t" r="r" b="b"/>
            <a:pathLst>
              <a:path w="341629" h="193675">
                <a:moveTo>
                  <a:pt x="0" y="96837"/>
                </a:moveTo>
                <a:lnTo>
                  <a:pt x="8700" y="66229"/>
                </a:lnTo>
                <a:lnTo>
                  <a:pt x="32926" y="39646"/>
                </a:lnTo>
                <a:lnTo>
                  <a:pt x="69868" y="18684"/>
                </a:lnTo>
                <a:lnTo>
                  <a:pt x="116715" y="4936"/>
                </a:lnTo>
                <a:lnTo>
                  <a:pt x="170656" y="0"/>
                </a:lnTo>
                <a:lnTo>
                  <a:pt x="224597" y="4936"/>
                </a:lnTo>
                <a:lnTo>
                  <a:pt x="271444" y="18684"/>
                </a:lnTo>
                <a:lnTo>
                  <a:pt x="308387" y="39646"/>
                </a:lnTo>
                <a:lnTo>
                  <a:pt x="341313" y="96837"/>
                </a:lnTo>
                <a:lnTo>
                  <a:pt x="332613" y="127446"/>
                </a:lnTo>
                <a:lnTo>
                  <a:pt x="308387" y="154029"/>
                </a:lnTo>
                <a:lnTo>
                  <a:pt x="271444" y="174991"/>
                </a:lnTo>
                <a:lnTo>
                  <a:pt x="224597" y="188739"/>
                </a:lnTo>
                <a:lnTo>
                  <a:pt x="170656" y="193675"/>
                </a:lnTo>
                <a:lnTo>
                  <a:pt x="116715" y="188739"/>
                </a:lnTo>
                <a:lnTo>
                  <a:pt x="69868" y="174991"/>
                </a:lnTo>
                <a:lnTo>
                  <a:pt x="32926" y="154029"/>
                </a:lnTo>
                <a:lnTo>
                  <a:pt x="8700" y="127446"/>
                </a:lnTo>
                <a:lnTo>
                  <a:pt x="0" y="96837"/>
                </a:lnTo>
                <a:close/>
              </a:path>
            </a:pathLst>
          </a:custGeom>
          <a:ln w="126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41176" y="5897561"/>
            <a:ext cx="98425" cy="146050"/>
          </a:xfrm>
          <a:custGeom>
            <a:avLst/>
            <a:gdLst/>
            <a:ahLst/>
            <a:cxnLst/>
            <a:rect l="l" t="t" r="r" b="b"/>
            <a:pathLst>
              <a:path w="98425" h="146050">
                <a:moveTo>
                  <a:pt x="0" y="146049"/>
                </a:moveTo>
                <a:lnTo>
                  <a:pt x="98424" y="0"/>
                </a:lnTo>
              </a:path>
            </a:pathLst>
          </a:custGeom>
          <a:ln w="126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85651" y="5921373"/>
            <a:ext cx="79375" cy="157480"/>
          </a:xfrm>
          <a:custGeom>
            <a:avLst/>
            <a:gdLst/>
            <a:ahLst/>
            <a:cxnLst/>
            <a:rect l="l" t="t" r="r" b="b"/>
            <a:pathLst>
              <a:path w="79375" h="157479">
                <a:moveTo>
                  <a:pt x="0" y="0"/>
                </a:moveTo>
                <a:lnTo>
                  <a:pt x="79374" y="157162"/>
                </a:lnTo>
              </a:path>
            </a:pathLst>
          </a:custGeom>
          <a:ln w="126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99102" y="6015580"/>
            <a:ext cx="92285" cy="83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45976" y="5333998"/>
            <a:ext cx="341630" cy="193675"/>
          </a:xfrm>
          <a:custGeom>
            <a:avLst/>
            <a:gdLst/>
            <a:ahLst/>
            <a:cxnLst/>
            <a:rect l="l" t="t" r="r" b="b"/>
            <a:pathLst>
              <a:path w="341629" h="193675">
                <a:moveTo>
                  <a:pt x="0" y="96837"/>
                </a:moveTo>
                <a:lnTo>
                  <a:pt x="8700" y="66229"/>
                </a:lnTo>
                <a:lnTo>
                  <a:pt x="32926" y="39646"/>
                </a:lnTo>
                <a:lnTo>
                  <a:pt x="69868" y="18684"/>
                </a:lnTo>
                <a:lnTo>
                  <a:pt x="116715" y="4936"/>
                </a:lnTo>
                <a:lnTo>
                  <a:pt x="170656" y="0"/>
                </a:lnTo>
                <a:lnTo>
                  <a:pt x="224597" y="4936"/>
                </a:lnTo>
                <a:lnTo>
                  <a:pt x="271444" y="18684"/>
                </a:lnTo>
                <a:lnTo>
                  <a:pt x="308387" y="39646"/>
                </a:lnTo>
                <a:lnTo>
                  <a:pt x="341313" y="96837"/>
                </a:lnTo>
                <a:lnTo>
                  <a:pt x="332613" y="127446"/>
                </a:lnTo>
                <a:lnTo>
                  <a:pt x="308387" y="154029"/>
                </a:lnTo>
                <a:lnTo>
                  <a:pt x="271444" y="174991"/>
                </a:lnTo>
                <a:lnTo>
                  <a:pt x="224597" y="188739"/>
                </a:lnTo>
                <a:lnTo>
                  <a:pt x="170656" y="193675"/>
                </a:lnTo>
                <a:lnTo>
                  <a:pt x="116715" y="188739"/>
                </a:lnTo>
                <a:lnTo>
                  <a:pt x="69868" y="174991"/>
                </a:lnTo>
                <a:lnTo>
                  <a:pt x="32926" y="154029"/>
                </a:lnTo>
                <a:lnTo>
                  <a:pt x="8700" y="127446"/>
                </a:lnTo>
                <a:lnTo>
                  <a:pt x="0" y="96837"/>
                </a:lnTo>
                <a:close/>
              </a:path>
            </a:pathLst>
          </a:custGeom>
          <a:ln w="126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45976" y="5562598"/>
            <a:ext cx="98425" cy="146050"/>
          </a:xfrm>
          <a:custGeom>
            <a:avLst/>
            <a:gdLst/>
            <a:ahLst/>
            <a:cxnLst/>
            <a:rect l="l" t="t" r="r" b="b"/>
            <a:pathLst>
              <a:path w="98425" h="146050">
                <a:moveTo>
                  <a:pt x="0" y="146049"/>
                </a:moveTo>
                <a:lnTo>
                  <a:pt x="98424" y="0"/>
                </a:lnTo>
              </a:path>
            </a:pathLst>
          </a:custGeom>
          <a:ln w="126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74576" y="5562598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228599" y="457199"/>
                </a:lnTo>
              </a:path>
            </a:pathLst>
          </a:custGeom>
          <a:ln w="126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33151" y="3076574"/>
            <a:ext cx="104774" cy="841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87351" y="2859086"/>
            <a:ext cx="104774" cy="841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33189" y="2909886"/>
            <a:ext cx="97155" cy="76200"/>
          </a:xfrm>
          <a:custGeom>
            <a:avLst/>
            <a:gdLst/>
            <a:ahLst/>
            <a:cxnLst/>
            <a:rect l="l" t="t" r="r" b="b"/>
            <a:pathLst>
              <a:path w="97154" h="76200">
                <a:moveTo>
                  <a:pt x="48418" y="0"/>
                </a:moveTo>
                <a:lnTo>
                  <a:pt x="29571" y="2994"/>
                </a:lnTo>
                <a:lnTo>
                  <a:pt x="14181" y="11159"/>
                </a:lnTo>
                <a:lnTo>
                  <a:pt x="3804" y="23270"/>
                </a:lnTo>
                <a:lnTo>
                  <a:pt x="0" y="38100"/>
                </a:lnTo>
                <a:lnTo>
                  <a:pt x="3804" y="52930"/>
                </a:lnTo>
                <a:lnTo>
                  <a:pt x="14181" y="65040"/>
                </a:lnTo>
                <a:lnTo>
                  <a:pt x="29571" y="73205"/>
                </a:lnTo>
                <a:lnTo>
                  <a:pt x="48418" y="76200"/>
                </a:lnTo>
                <a:lnTo>
                  <a:pt x="67265" y="73205"/>
                </a:lnTo>
                <a:lnTo>
                  <a:pt x="82656" y="65040"/>
                </a:lnTo>
                <a:lnTo>
                  <a:pt x="93033" y="52930"/>
                </a:lnTo>
                <a:lnTo>
                  <a:pt x="96838" y="38100"/>
                </a:lnTo>
                <a:lnTo>
                  <a:pt x="93033" y="23270"/>
                </a:lnTo>
                <a:lnTo>
                  <a:pt x="82656" y="11159"/>
                </a:lnTo>
                <a:lnTo>
                  <a:pt x="67265" y="2994"/>
                </a:lnTo>
                <a:lnTo>
                  <a:pt x="48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33189" y="2909886"/>
            <a:ext cx="97155" cy="76200"/>
          </a:xfrm>
          <a:custGeom>
            <a:avLst/>
            <a:gdLst/>
            <a:ahLst/>
            <a:cxnLst/>
            <a:rect l="l" t="t" r="r" b="b"/>
            <a:pathLst>
              <a:path w="97154" h="76200">
                <a:moveTo>
                  <a:pt x="0" y="38099"/>
                </a:moveTo>
                <a:lnTo>
                  <a:pt x="3805" y="23269"/>
                </a:lnTo>
                <a:lnTo>
                  <a:pt x="14181" y="11159"/>
                </a:lnTo>
                <a:lnTo>
                  <a:pt x="29572" y="2994"/>
                </a:lnTo>
                <a:lnTo>
                  <a:pt x="48418" y="0"/>
                </a:lnTo>
                <a:lnTo>
                  <a:pt x="67265" y="2994"/>
                </a:lnTo>
                <a:lnTo>
                  <a:pt x="82656" y="11159"/>
                </a:lnTo>
                <a:lnTo>
                  <a:pt x="93033" y="23269"/>
                </a:lnTo>
                <a:lnTo>
                  <a:pt x="96838" y="38099"/>
                </a:lnTo>
                <a:lnTo>
                  <a:pt x="93033" y="52930"/>
                </a:lnTo>
                <a:lnTo>
                  <a:pt x="82656" y="65040"/>
                </a:lnTo>
                <a:lnTo>
                  <a:pt x="67265" y="73205"/>
                </a:lnTo>
                <a:lnTo>
                  <a:pt x="48418" y="76199"/>
                </a:lnTo>
                <a:lnTo>
                  <a:pt x="29572" y="73205"/>
                </a:lnTo>
                <a:lnTo>
                  <a:pt x="14181" y="65040"/>
                </a:lnTo>
                <a:lnTo>
                  <a:pt x="3805" y="52930"/>
                </a:lnTo>
                <a:lnTo>
                  <a:pt x="0" y="380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41164" y="4110036"/>
            <a:ext cx="104774" cy="85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17364" y="2967036"/>
            <a:ext cx="106362" cy="841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33225" y="2146299"/>
            <a:ext cx="95250" cy="74930"/>
          </a:xfrm>
          <a:custGeom>
            <a:avLst/>
            <a:gdLst/>
            <a:ahLst/>
            <a:cxnLst/>
            <a:rect l="l" t="t" r="r" b="b"/>
            <a:pathLst>
              <a:path w="95250" h="74930">
                <a:moveTo>
                  <a:pt x="47625" y="0"/>
                </a:moveTo>
                <a:lnTo>
                  <a:pt x="29087" y="2931"/>
                </a:lnTo>
                <a:lnTo>
                  <a:pt x="13949" y="10926"/>
                </a:lnTo>
                <a:lnTo>
                  <a:pt x="3742" y="22785"/>
                </a:lnTo>
                <a:lnTo>
                  <a:pt x="0" y="37306"/>
                </a:lnTo>
                <a:lnTo>
                  <a:pt x="3742" y="51828"/>
                </a:lnTo>
                <a:lnTo>
                  <a:pt x="13949" y="63686"/>
                </a:lnTo>
                <a:lnTo>
                  <a:pt x="29087" y="71681"/>
                </a:lnTo>
                <a:lnTo>
                  <a:pt x="47625" y="74613"/>
                </a:lnTo>
                <a:lnTo>
                  <a:pt x="66162" y="71681"/>
                </a:lnTo>
                <a:lnTo>
                  <a:pt x="81301" y="63686"/>
                </a:lnTo>
                <a:lnTo>
                  <a:pt x="91507" y="51828"/>
                </a:lnTo>
                <a:lnTo>
                  <a:pt x="95250" y="37306"/>
                </a:lnTo>
                <a:lnTo>
                  <a:pt x="91507" y="22785"/>
                </a:lnTo>
                <a:lnTo>
                  <a:pt x="81301" y="10926"/>
                </a:lnTo>
                <a:lnTo>
                  <a:pt x="66162" y="2931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33226" y="2146299"/>
            <a:ext cx="95250" cy="74930"/>
          </a:xfrm>
          <a:custGeom>
            <a:avLst/>
            <a:gdLst/>
            <a:ahLst/>
            <a:cxnLst/>
            <a:rect l="l" t="t" r="r" b="b"/>
            <a:pathLst>
              <a:path w="95250" h="74930">
                <a:moveTo>
                  <a:pt x="0" y="37306"/>
                </a:moveTo>
                <a:lnTo>
                  <a:pt x="3742" y="22785"/>
                </a:lnTo>
                <a:lnTo>
                  <a:pt x="13948" y="10926"/>
                </a:lnTo>
                <a:lnTo>
                  <a:pt x="29087" y="2931"/>
                </a:lnTo>
                <a:lnTo>
                  <a:pt x="47624" y="0"/>
                </a:lnTo>
                <a:lnTo>
                  <a:pt x="66162" y="2931"/>
                </a:lnTo>
                <a:lnTo>
                  <a:pt x="81301" y="10926"/>
                </a:lnTo>
                <a:lnTo>
                  <a:pt x="91507" y="22785"/>
                </a:lnTo>
                <a:lnTo>
                  <a:pt x="95249" y="37306"/>
                </a:lnTo>
                <a:lnTo>
                  <a:pt x="91507" y="51828"/>
                </a:lnTo>
                <a:lnTo>
                  <a:pt x="81301" y="63686"/>
                </a:lnTo>
                <a:lnTo>
                  <a:pt x="66162" y="71682"/>
                </a:lnTo>
                <a:lnTo>
                  <a:pt x="47624" y="74613"/>
                </a:lnTo>
                <a:lnTo>
                  <a:pt x="29087" y="71682"/>
                </a:lnTo>
                <a:lnTo>
                  <a:pt x="13948" y="63686"/>
                </a:lnTo>
                <a:lnTo>
                  <a:pt x="3742" y="51828"/>
                </a:lnTo>
                <a:lnTo>
                  <a:pt x="0" y="3730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04552" y="2012949"/>
            <a:ext cx="104774" cy="841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21963" y="3729036"/>
            <a:ext cx="93662" cy="841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50764" y="3195636"/>
            <a:ext cx="104774" cy="841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55563" y="2281236"/>
            <a:ext cx="106362" cy="841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711004" y="2489596"/>
            <a:ext cx="101968" cy="865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47367" y="3727846"/>
            <a:ext cx="101968" cy="865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01379" y="3654821"/>
            <a:ext cx="101969" cy="86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61605" y="3200697"/>
            <a:ext cx="103355" cy="867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48211" y="2152150"/>
            <a:ext cx="83185" cy="76200"/>
          </a:xfrm>
          <a:custGeom>
            <a:avLst/>
            <a:gdLst/>
            <a:ahLst/>
            <a:cxnLst/>
            <a:rect l="l" t="t" r="r" b="b"/>
            <a:pathLst>
              <a:path w="83184" h="76200">
                <a:moveTo>
                  <a:pt x="45901" y="0"/>
                </a:moveTo>
                <a:lnTo>
                  <a:pt x="29448" y="2455"/>
                </a:lnTo>
                <a:lnTo>
                  <a:pt x="14868" y="10466"/>
                </a:lnTo>
                <a:lnTo>
                  <a:pt x="4753" y="22315"/>
                </a:lnTo>
                <a:lnTo>
                  <a:pt x="0" y="36433"/>
                </a:lnTo>
                <a:lnTo>
                  <a:pt x="1508" y="51250"/>
                </a:lnTo>
                <a:lnTo>
                  <a:pt x="9281" y="63953"/>
                </a:lnTo>
                <a:lnTo>
                  <a:pt x="21614" y="72308"/>
                </a:lnTo>
                <a:lnTo>
                  <a:pt x="36840" y="75610"/>
                </a:lnTo>
                <a:lnTo>
                  <a:pt x="53293" y="73155"/>
                </a:lnTo>
                <a:lnTo>
                  <a:pt x="67873" y="65144"/>
                </a:lnTo>
                <a:lnTo>
                  <a:pt x="77989" y="53295"/>
                </a:lnTo>
                <a:lnTo>
                  <a:pt x="82742" y="39177"/>
                </a:lnTo>
                <a:lnTo>
                  <a:pt x="81235" y="24360"/>
                </a:lnTo>
                <a:lnTo>
                  <a:pt x="73460" y="11657"/>
                </a:lnTo>
                <a:lnTo>
                  <a:pt x="61127" y="3302"/>
                </a:lnTo>
                <a:lnTo>
                  <a:pt x="45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48212" y="2152149"/>
            <a:ext cx="83185" cy="76200"/>
          </a:xfrm>
          <a:custGeom>
            <a:avLst/>
            <a:gdLst/>
            <a:ahLst/>
            <a:cxnLst/>
            <a:rect l="l" t="t" r="r" b="b"/>
            <a:pathLst>
              <a:path w="83184" h="76200">
                <a:moveTo>
                  <a:pt x="1507" y="51251"/>
                </a:moveTo>
                <a:lnTo>
                  <a:pt x="0" y="36434"/>
                </a:lnTo>
                <a:lnTo>
                  <a:pt x="4752" y="22316"/>
                </a:lnTo>
                <a:lnTo>
                  <a:pt x="14868" y="10466"/>
                </a:lnTo>
                <a:lnTo>
                  <a:pt x="29447" y="2455"/>
                </a:lnTo>
                <a:lnTo>
                  <a:pt x="45901" y="0"/>
                </a:lnTo>
                <a:lnTo>
                  <a:pt x="61127" y="3302"/>
                </a:lnTo>
                <a:lnTo>
                  <a:pt x="73459" y="11657"/>
                </a:lnTo>
                <a:lnTo>
                  <a:pt x="81233" y="24361"/>
                </a:lnTo>
                <a:lnTo>
                  <a:pt x="82741" y="39177"/>
                </a:lnTo>
                <a:lnTo>
                  <a:pt x="77988" y="53295"/>
                </a:lnTo>
                <a:lnTo>
                  <a:pt x="67873" y="65145"/>
                </a:lnTo>
                <a:lnTo>
                  <a:pt x="53293" y="73156"/>
                </a:lnTo>
                <a:lnTo>
                  <a:pt x="36840" y="75611"/>
                </a:lnTo>
                <a:lnTo>
                  <a:pt x="21614" y="72309"/>
                </a:lnTo>
                <a:lnTo>
                  <a:pt x="9281" y="63954"/>
                </a:lnTo>
                <a:lnTo>
                  <a:pt x="1507" y="512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23667" y="2127547"/>
            <a:ext cx="103355" cy="867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13992" y="2243435"/>
            <a:ext cx="103355" cy="867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56792" y="3180159"/>
            <a:ext cx="101968" cy="86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08462" y="3017537"/>
            <a:ext cx="91078" cy="863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42743" y="2054523"/>
            <a:ext cx="93980" cy="77470"/>
          </a:xfrm>
          <a:custGeom>
            <a:avLst/>
            <a:gdLst/>
            <a:ahLst/>
            <a:cxnLst/>
            <a:rect l="l" t="t" r="r" b="b"/>
            <a:pathLst>
              <a:path w="93979" h="77469">
                <a:moveTo>
                  <a:pt x="53787" y="0"/>
                </a:moveTo>
                <a:lnTo>
                  <a:pt x="34991" y="3245"/>
                </a:lnTo>
                <a:lnTo>
                  <a:pt x="18070" y="12046"/>
                </a:lnTo>
                <a:lnTo>
                  <a:pt x="6042" y="24540"/>
                </a:lnTo>
                <a:lnTo>
                  <a:pt x="0" y="39093"/>
                </a:lnTo>
                <a:lnTo>
                  <a:pt x="1035" y="54069"/>
                </a:lnTo>
                <a:lnTo>
                  <a:pt x="9281" y="66613"/>
                </a:lnTo>
                <a:lnTo>
                  <a:pt x="22903" y="74533"/>
                </a:lnTo>
                <a:lnTo>
                  <a:pt x="40041" y="77191"/>
                </a:lnTo>
                <a:lnTo>
                  <a:pt x="58837" y="73945"/>
                </a:lnTo>
                <a:lnTo>
                  <a:pt x="75758" y="65144"/>
                </a:lnTo>
                <a:lnTo>
                  <a:pt x="87787" y="52649"/>
                </a:lnTo>
                <a:lnTo>
                  <a:pt x="93829" y="38096"/>
                </a:lnTo>
                <a:lnTo>
                  <a:pt x="92794" y="23120"/>
                </a:lnTo>
                <a:lnTo>
                  <a:pt x="84548" y="10577"/>
                </a:lnTo>
                <a:lnTo>
                  <a:pt x="70925" y="2657"/>
                </a:lnTo>
                <a:lnTo>
                  <a:pt x="53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42742" y="2054523"/>
            <a:ext cx="93980" cy="77470"/>
          </a:xfrm>
          <a:custGeom>
            <a:avLst/>
            <a:gdLst/>
            <a:ahLst/>
            <a:cxnLst/>
            <a:rect l="l" t="t" r="r" b="b"/>
            <a:pathLst>
              <a:path w="93979" h="77469">
                <a:moveTo>
                  <a:pt x="1035" y="54069"/>
                </a:moveTo>
                <a:lnTo>
                  <a:pt x="0" y="39093"/>
                </a:lnTo>
                <a:lnTo>
                  <a:pt x="6042" y="24540"/>
                </a:lnTo>
                <a:lnTo>
                  <a:pt x="18070" y="12046"/>
                </a:lnTo>
                <a:lnTo>
                  <a:pt x="34993" y="3245"/>
                </a:lnTo>
                <a:lnTo>
                  <a:pt x="53788" y="0"/>
                </a:lnTo>
                <a:lnTo>
                  <a:pt x="70926" y="2657"/>
                </a:lnTo>
                <a:lnTo>
                  <a:pt x="84548" y="10577"/>
                </a:lnTo>
                <a:lnTo>
                  <a:pt x="92795" y="23121"/>
                </a:lnTo>
                <a:lnTo>
                  <a:pt x="93830" y="38097"/>
                </a:lnTo>
                <a:lnTo>
                  <a:pt x="87787" y="52650"/>
                </a:lnTo>
                <a:lnTo>
                  <a:pt x="75759" y="65144"/>
                </a:lnTo>
                <a:lnTo>
                  <a:pt x="58838" y="73945"/>
                </a:lnTo>
                <a:lnTo>
                  <a:pt x="40042" y="77190"/>
                </a:lnTo>
                <a:lnTo>
                  <a:pt x="22904" y="74533"/>
                </a:lnTo>
                <a:lnTo>
                  <a:pt x="9282" y="66613"/>
                </a:lnTo>
                <a:lnTo>
                  <a:pt x="1035" y="5406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69999" y="2053022"/>
            <a:ext cx="92790" cy="833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13067" y="3272288"/>
            <a:ext cx="105359" cy="959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14577" y="2980122"/>
            <a:ext cx="105358" cy="8336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89199" y="2205422"/>
            <a:ext cx="92790" cy="833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37788" y="3276257"/>
            <a:ext cx="103787" cy="959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22688" y="2613410"/>
            <a:ext cx="92790" cy="8336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71677" y="1748222"/>
            <a:ext cx="105358" cy="8336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08337" y="2153035"/>
            <a:ext cx="83820" cy="74295"/>
          </a:xfrm>
          <a:custGeom>
            <a:avLst/>
            <a:gdLst/>
            <a:ahLst/>
            <a:cxnLst/>
            <a:rect l="l" t="t" r="r" b="b"/>
            <a:pathLst>
              <a:path w="83820" h="74294">
                <a:moveTo>
                  <a:pt x="46991" y="0"/>
                </a:moveTo>
                <a:lnTo>
                  <a:pt x="30364" y="549"/>
                </a:lnTo>
                <a:lnTo>
                  <a:pt x="15982" y="6542"/>
                </a:lnTo>
                <a:lnTo>
                  <a:pt x="5357" y="16982"/>
                </a:lnTo>
                <a:lnTo>
                  <a:pt x="0" y="30878"/>
                </a:lnTo>
                <a:lnTo>
                  <a:pt x="1186" y="45724"/>
                </a:lnTo>
                <a:lnTo>
                  <a:pt x="8406" y="58755"/>
                </a:lnTo>
                <a:lnTo>
                  <a:pt x="20491" y="68587"/>
                </a:lnTo>
                <a:lnTo>
                  <a:pt x="36276" y="73840"/>
                </a:lnTo>
                <a:lnTo>
                  <a:pt x="52902" y="73290"/>
                </a:lnTo>
                <a:lnTo>
                  <a:pt x="67284" y="67298"/>
                </a:lnTo>
                <a:lnTo>
                  <a:pt x="77909" y="56857"/>
                </a:lnTo>
                <a:lnTo>
                  <a:pt x="83266" y="42961"/>
                </a:lnTo>
                <a:lnTo>
                  <a:pt x="82080" y="28115"/>
                </a:lnTo>
                <a:lnTo>
                  <a:pt x="74860" y="15085"/>
                </a:lnTo>
                <a:lnTo>
                  <a:pt x="62775" y="5252"/>
                </a:lnTo>
                <a:lnTo>
                  <a:pt x="46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08337" y="2153035"/>
            <a:ext cx="83820" cy="74295"/>
          </a:xfrm>
          <a:custGeom>
            <a:avLst/>
            <a:gdLst/>
            <a:ahLst/>
            <a:cxnLst/>
            <a:rect l="l" t="t" r="r" b="b"/>
            <a:pathLst>
              <a:path w="83820" h="74294">
                <a:moveTo>
                  <a:pt x="46990" y="0"/>
                </a:moveTo>
                <a:lnTo>
                  <a:pt x="62775" y="5252"/>
                </a:lnTo>
                <a:lnTo>
                  <a:pt x="74860" y="15085"/>
                </a:lnTo>
                <a:lnTo>
                  <a:pt x="82080" y="28115"/>
                </a:lnTo>
                <a:lnTo>
                  <a:pt x="83266" y="42961"/>
                </a:lnTo>
                <a:lnTo>
                  <a:pt x="77909" y="56857"/>
                </a:lnTo>
                <a:lnTo>
                  <a:pt x="67283" y="67298"/>
                </a:lnTo>
                <a:lnTo>
                  <a:pt x="52902" y="73290"/>
                </a:lnTo>
                <a:lnTo>
                  <a:pt x="36276" y="73839"/>
                </a:lnTo>
                <a:lnTo>
                  <a:pt x="20492" y="68587"/>
                </a:lnTo>
                <a:lnTo>
                  <a:pt x="8406" y="58755"/>
                </a:lnTo>
                <a:lnTo>
                  <a:pt x="1187" y="45724"/>
                </a:lnTo>
                <a:lnTo>
                  <a:pt x="0" y="30878"/>
                </a:lnTo>
                <a:lnTo>
                  <a:pt x="5357" y="16982"/>
                </a:lnTo>
                <a:lnTo>
                  <a:pt x="15982" y="6542"/>
                </a:lnTo>
                <a:lnTo>
                  <a:pt x="30364" y="550"/>
                </a:lnTo>
                <a:lnTo>
                  <a:pt x="4699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98799" y="3805688"/>
            <a:ext cx="92790" cy="959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13313" y="4110579"/>
            <a:ext cx="92286" cy="830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10057" y="2924866"/>
            <a:ext cx="104776" cy="954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89377" y="3523375"/>
            <a:ext cx="92284" cy="9540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98852" y="1976979"/>
            <a:ext cx="92285" cy="830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156344" y="3424464"/>
            <a:ext cx="103214" cy="852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16657" y="2600421"/>
            <a:ext cx="104777" cy="839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60914" y="2294479"/>
            <a:ext cx="92286" cy="830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85576" y="2928856"/>
            <a:ext cx="103214" cy="954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858687" y="3850633"/>
            <a:ext cx="103216" cy="838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971289" y="2951161"/>
            <a:ext cx="46355" cy="9525"/>
          </a:xfrm>
          <a:custGeom>
            <a:avLst/>
            <a:gdLst/>
            <a:ahLst/>
            <a:cxnLst/>
            <a:rect l="l" t="t" r="r" b="b"/>
            <a:pathLst>
              <a:path w="46354" h="9525">
                <a:moveTo>
                  <a:pt x="0" y="0"/>
                </a:moveTo>
                <a:lnTo>
                  <a:pt x="46038" y="952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842743" y="2054523"/>
            <a:ext cx="93980" cy="77470"/>
          </a:xfrm>
          <a:custGeom>
            <a:avLst/>
            <a:gdLst/>
            <a:ahLst/>
            <a:cxnLst/>
            <a:rect l="l" t="t" r="r" b="b"/>
            <a:pathLst>
              <a:path w="93979" h="77469">
                <a:moveTo>
                  <a:pt x="53787" y="0"/>
                </a:moveTo>
                <a:lnTo>
                  <a:pt x="34991" y="3245"/>
                </a:lnTo>
                <a:lnTo>
                  <a:pt x="18070" y="12046"/>
                </a:lnTo>
                <a:lnTo>
                  <a:pt x="6042" y="24540"/>
                </a:lnTo>
                <a:lnTo>
                  <a:pt x="0" y="39093"/>
                </a:lnTo>
                <a:lnTo>
                  <a:pt x="1035" y="54069"/>
                </a:lnTo>
                <a:lnTo>
                  <a:pt x="9281" y="66613"/>
                </a:lnTo>
                <a:lnTo>
                  <a:pt x="22903" y="74533"/>
                </a:lnTo>
                <a:lnTo>
                  <a:pt x="40041" y="77191"/>
                </a:lnTo>
                <a:lnTo>
                  <a:pt x="58837" y="73945"/>
                </a:lnTo>
                <a:lnTo>
                  <a:pt x="75758" y="65144"/>
                </a:lnTo>
                <a:lnTo>
                  <a:pt x="87787" y="52649"/>
                </a:lnTo>
                <a:lnTo>
                  <a:pt x="93829" y="38096"/>
                </a:lnTo>
                <a:lnTo>
                  <a:pt x="92794" y="23120"/>
                </a:lnTo>
                <a:lnTo>
                  <a:pt x="84548" y="10577"/>
                </a:lnTo>
                <a:lnTo>
                  <a:pt x="70925" y="2657"/>
                </a:lnTo>
                <a:lnTo>
                  <a:pt x="53787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42742" y="2054523"/>
            <a:ext cx="93980" cy="77470"/>
          </a:xfrm>
          <a:custGeom>
            <a:avLst/>
            <a:gdLst/>
            <a:ahLst/>
            <a:cxnLst/>
            <a:rect l="l" t="t" r="r" b="b"/>
            <a:pathLst>
              <a:path w="93979" h="77469">
                <a:moveTo>
                  <a:pt x="1035" y="54069"/>
                </a:moveTo>
                <a:lnTo>
                  <a:pt x="0" y="39093"/>
                </a:lnTo>
                <a:lnTo>
                  <a:pt x="6042" y="24540"/>
                </a:lnTo>
                <a:lnTo>
                  <a:pt x="18070" y="12046"/>
                </a:lnTo>
                <a:lnTo>
                  <a:pt x="34993" y="3245"/>
                </a:lnTo>
                <a:lnTo>
                  <a:pt x="53788" y="0"/>
                </a:lnTo>
                <a:lnTo>
                  <a:pt x="70926" y="2657"/>
                </a:lnTo>
                <a:lnTo>
                  <a:pt x="84548" y="10577"/>
                </a:lnTo>
                <a:lnTo>
                  <a:pt x="92795" y="23121"/>
                </a:lnTo>
                <a:lnTo>
                  <a:pt x="93830" y="38097"/>
                </a:lnTo>
                <a:lnTo>
                  <a:pt x="87787" y="52650"/>
                </a:lnTo>
                <a:lnTo>
                  <a:pt x="75759" y="65144"/>
                </a:lnTo>
                <a:lnTo>
                  <a:pt x="58838" y="73945"/>
                </a:lnTo>
                <a:lnTo>
                  <a:pt x="40042" y="77190"/>
                </a:lnTo>
                <a:lnTo>
                  <a:pt x="22904" y="74533"/>
                </a:lnTo>
                <a:lnTo>
                  <a:pt x="9282" y="66613"/>
                </a:lnTo>
                <a:lnTo>
                  <a:pt x="1035" y="54069"/>
                </a:lnTo>
                <a:close/>
              </a:path>
            </a:pathLst>
          </a:custGeom>
          <a:ln w="9524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08337" y="2153036"/>
            <a:ext cx="83820" cy="74295"/>
          </a:xfrm>
          <a:custGeom>
            <a:avLst/>
            <a:gdLst/>
            <a:ahLst/>
            <a:cxnLst/>
            <a:rect l="l" t="t" r="r" b="b"/>
            <a:pathLst>
              <a:path w="83820" h="74294">
                <a:moveTo>
                  <a:pt x="46991" y="0"/>
                </a:moveTo>
                <a:lnTo>
                  <a:pt x="30364" y="549"/>
                </a:lnTo>
                <a:lnTo>
                  <a:pt x="15982" y="6541"/>
                </a:lnTo>
                <a:lnTo>
                  <a:pt x="5357" y="16982"/>
                </a:lnTo>
                <a:lnTo>
                  <a:pt x="0" y="30878"/>
                </a:lnTo>
                <a:lnTo>
                  <a:pt x="1186" y="45724"/>
                </a:lnTo>
                <a:lnTo>
                  <a:pt x="8406" y="58754"/>
                </a:lnTo>
                <a:lnTo>
                  <a:pt x="20491" y="68587"/>
                </a:lnTo>
                <a:lnTo>
                  <a:pt x="36276" y="73840"/>
                </a:lnTo>
                <a:lnTo>
                  <a:pt x="52902" y="73290"/>
                </a:lnTo>
                <a:lnTo>
                  <a:pt x="67284" y="67298"/>
                </a:lnTo>
                <a:lnTo>
                  <a:pt x="77909" y="56857"/>
                </a:lnTo>
                <a:lnTo>
                  <a:pt x="83266" y="42961"/>
                </a:lnTo>
                <a:lnTo>
                  <a:pt x="82080" y="28115"/>
                </a:lnTo>
                <a:lnTo>
                  <a:pt x="74860" y="15085"/>
                </a:lnTo>
                <a:lnTo>
                  <a:pt x="62775" y="5252"/>
                </a:lnTo>
                <a:lnTo>
                  <a:pt x="46991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808337" y="2153036"/>
            <a:ext cx="83820" cy="74295"/>
          </a:xfrm>
          <a:custGeom>
            <a:avLst/>
            <a:gdLst/>
            <a:ahLst/>
            <a:cxnLst/>
            <a:rect l="l" t="t" r="r" b="b"/>
            <a:pathLst>
              <a:path w="83820" h="74294">
                <a:moveTo>
                  <a:pt x="46990" y="0"/>
                </a:moveTo>
                <a:lnTo>
                  <a:pt x="62775" y="5253"/>
                </a:lnTo>
                <a:lnTo>
                  <a:pt x="74860" y="15085"/>
                </a:lnTo>
                <a:lnTo>
                  <a:pt x="82080" y="28115"/>
                </a:lnTo>
                <a:lnTo>
                  <a:pt x="83266" y="42960"/>
                </a:lnTo>
                <a:lnTo>
                  <a:pt x="77909" y="56857"/>
                </a:lnTo>
                <a:lnTo>
                  <a:pt x="67283" y="67298"/>
                </a:lnTo>
                <a:lnTo>
                  <a:pt x="52902" y="73290"/>
                </a:lnTo>
                <a:lnTo>
                  <a:pt x="36276" y="73840"/>
                </a:lnTo>
                <a:lnTo>
                  <a:pt x="20492" y="68587"/>
                </a:lnTo>
                <a:lnTo>
                  <a:pt x="8406" y="58755"/>
                </a:lnTo>
                <a:lnTo>
                  <a:pt x="1187" y="45724"/>
                </a:lnTo>
                <a:lnTo>
                  <a:pt x="0" y="30878"/>
                </a:lnTo>
                <a:lnTo>
                  <a:pt x="5357" y="16982"/>
                </a:lnTo>
                <a:lnTo>
                  <a:pt x="15982" y="6541"/>
                </a:lnTo>
                <a:lnTo>
                  <a:pt x="30364" y="549"/>
                </a:lnTo>
                <a:lnTo>
                  <a:pt x="46990" y="0"/>
                </a:lnTo>
                <a:close/>
              </a:path>
            </a:pathLst>
          </a:custGeom>
          <a:ln w="9524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30460" y="2001665"/>
            <a:ext cx="240665" cy="327660"/>
          </a:xfrm>
          <a:custGeom>
            <a:avLst/>
            <a:gdLst/>
            <a:ahLst/>
            <a:cxnLst/>
            <a:rect l="l" t="t" r="r" b="b"/>
            <a:pathLst>
              <a:path w="240665" h="327660">
                <a:moveTo>
                  <a:pt x="33185" y="320497"/>
                </a:moveTo>
                <a:lnTo>
                  <a:pt x="10870" y="297637"/>
                </a:lnTo>
                <a:lnTo>
                  <a:pt x="0" y="262466"/>
                </a:lnTo>
                <a:lnTo>
                  <a:pt x="533" y="218340"/>
                </a:lnTo>
                <a:lnTo>
                  <a:pt x="12431" y="168617"/>
                </a:lnTo>
                <a:lnTo>
                  <a:pt x="35651" y="116655"/>
                </a:lnTo>
                <a:lnTo>
                  <a:pt x="67503" y="69487"/>
                </a:lnTo>
                <a:lnTo>
                  <a:pt x="103435" y="33116"/>
                </a:lnTo>
                <a:lnTo>
                  <a:pt x="140619" y="9351"/>
                </a:lnTo>
                <a:lnTo>
                  <a:pt x="176224" y="0"/>
                </a:lnTo>
                <a:lnTo>
                  <a:pt x="207422" y="6870"/>
                </a:lnTo>
                <a:lnTo>
                  <a:pt x="229737" y="29729"/>
                </a:lnTo>
                <a:lnTo>
                  <a:pt x="240607" y="64900"/>
                </a:lnTo>
                <a:lnTo>
                  <a:pt x="240073" y="109026"/>
                </a:lnTo>
                <a:lnTo>
                  <a:pt x="228176" y="158749"/>
                </a:lnTo>
                <a:lnTo>
                  <a:pt x="204955" y="210712"/>
                </a:lnTo>
                <a:lnTo>
                  <a:pt x="173103" y="257879"/>
                </a:lnTo>
                <a:lnTo>
                  <a:pt x="137171" y="294250"/>
                </a:lnTo>
                <a:lnTo>
                  <a:pt x="99988" y="318015"/>
                </a:lnTo>
                <a:lnTo>
                  <a:pt x="64383" y="327367"/>
                </a:lnTo>
                <a:lnTo>
                  <a:pt x="33185" y="320497"/>
                </a:lnTo>
                <a:close/>
              </a:path>
            </a:pathLst>
          </a:custGeom>
          <a:ln w="126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849176" y="2133600"/>
            <a:ext cx="30480" cy="60325"/>
          </a:xfrm>
          <a:custGeom>
            <a:avLst/>
            <a:gdLst/>
            <a:ahLst/>
            <a:cxnLst/>
            <a:rect l="l" t="t" r="r" b="b"/>
            <a:pathLst>
              <a:path w="30479" h="60325">
                <a:moveTo>
                  <a:pt x="0" y="60324"/>
                </a:moveTo>
                <a:lnTo>
                  <a:pt x="30162" y="0"/>
                </a:lnTo>
              </a:path>
            </a:pathLst>
          </a:custGeom>
          <a:ln w="28574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28426" y="2905124"/>
            <a:ext cx="106363" cy="857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85576" y="2928857"/>
            <a:ext cx="103214" cy="9540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885863" y="2877424"/>
            <a:ext cx="355600" cy="198755"/>
          </a:xfrm>
          <a:custGeom>
            <a:avLst/>
            <a:gdLst/>
            <a:ahLst/>
            <a:cxnLst/>
            <a:rect l="l" t="t" r="r" b="b"/>
            <a:pathLst>
              <a:path w="355600" h="198755">
                <a:moveTo>
                  <a:pt x="0" y="73187"/>
                </a:moveTo>
                <a:lnTo>
                  <a:pt x="13476" y="44223"/>
                </a:lnTo>
                <a:lnTo>
                  <a:pt x="42520" y="21604"/>
                </a:lnTo>
                <a:lnTo>
                  <a:pt x="83976" y="6479"/>
                </a:lnTo>
                <a:lnTo>
                  <a:pt x="134691" y="0"/>
                </a:lnTo>
                <a:lnTo>
                  <a:pt x="191508" y="3317"/>
                </a:lnTo>
                <a:lnTo>
                  <a:pt x="246899" y="16405"/>
                </a:lnTo>
                <a:lnTo>
                  <a:pt x="293636" y="37131"/>
                </a:lnTo>
                <a:lnTo>
                  <a:pt x="329028" y="63491"/>
                </a:lnTo>
                <a:lnTo>
                  <a:pt x="355001" y="125087"/>
                </a:lnTo>
                <a:lnTo>
                  <a:pt x="341525" y="154050"/>
                </a:lnTo>
                <a:lnTo>
                  <a:pt x="312481" y="176670"/>
                </a:lnTo>
                <a:lnTo>
                  <a:pt x="271025" y="191794"/>
                </a:lnTo>
                <a:lnTo>
                  <a:pt x="220311" y="198273"/>
                </a:lnTo>
                <a:lnTo>
                  <a:pt x="163492" y="194956"/>
                </a:lnTo>
                <a:lnTo>
                  <a:pt x="108102" y="181869"/>
                </a:lnTo>
                <a:lnTo>
                  <a:pt x="61365" y="161142"/>
                </a:lnTo>
                <a:lnTo>
                  <a:pt x="25973" y="134783"/>
                </a:lnTo>
                <a:lnTo>
                  <a:pt x="4621" y="104796"/>
                </a:lnTo>
                <a:lnTo>
                  <a:pt x="0" y="73187"/>
                </a:lnTo>
                <a:close/>
              </a:path>
            </a:pathLst>
          </a:custGeom>
          <a:ln w="12699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71289" y="2951161"/>
            <a:ext cx="46355" cy="9525"/>
          </a:xfrm>
          <a:custGeom>
            <a:avLst/>
            <a:gdLst/>
            <a:ahLst/>
            <a:cxnLst/>
            <a:rect l="l" t="t" r="r" b="b"/>
            <a:pathLst>
              <a:path w="46354" h="9525">
                <a:moveTo>
                  <a:pt x="0" y="0"/>
                </a:moveTo>
                <a:lnTo>
                  <a:pt x="46038" y="9524"/>
                </a:lnTo>
              </a:path>
            </a:pathLst>
          </a:custGeom>
          <a:ln w="2857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23668" y="2127547"/>
            <a:ext cx="103354" cy="8671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78022" y="1890645"/>
            <a:ext cx="536575" cy="522605"/>
          </a:xfrm>
          <a:custGeom>
            <a:avLst/>
            <a:gdLst/>
            <a:ahLst/>
            <a:cxnLst/>
            <a:rect l="l" t="t" r="r" b="b"/>
            <a:pathLst>
              <a:path w="536575" h="522605">
                <a:moveTo>
                  <a:pt x="2513" y="222399"/>
                </a:moveTo>
                <a:lnTo>
                  <a:pt x="13581" y="176577"/>
                </a:lnTo>
                <a:lnTo>
                  <a:pt x="32303" y="134664"/>
                </a:lnTo>
                <a:lnTo>
                  <a:pt x="57824" y="97280"/>
                </a:lnTo>
                <a:lnTo>
                  <a:pt x="89287" y="65045"/>
                </a:lnTo>
                <a:lnTo>
                  <a:pt x="125835" y="38579"/>
                </a:lnTo>
                <a:lnTo>
                  <a:pt x="166613" y="18503"/>
                </a:lnTo>
                <a:lnTo>
                  <a:pt x="210763" y="5436"/>
                </a:lnTo>
                <a:lnTo>
                  <a:pt x="257430" y="0"/>
                </a:lnTo>
                <a:lnTo>
                  <a:pt x="305756" y="2813"/>
                </a:lnTo>
                <a:lnTo>
                  <a:pt x="352865" y="13952"/>
                </a:lnTo>
                <a:lnTo>
                  <a:pt x="396022" y="32521"/>
                </a:lnTo>
                <a:lnTo>
                  <a:pt x="434584" y="57680"/>
                </a:lnTo>
                <a:lnTo>
                  <a:pt x="467908" y="88590"/>
                </a:lnTo>
                <a:lnTo>
                  <a:pt x="495350" y="124411"/>
                </a:lnTo>
                <a:lnTo>
                  <a:pt x="516268" y="164304"/>
                </a:lnTo>
                <a:lnTo>
                  <a:pt x="530019" y="207429"/>
                </a:lnTo>
                <a:lnTo>
                  <a:pt x="535959" y="252948"/>
                </a:lnTo>
                <a:lnTo>
                  <a:pt x="533445" y="300021"/>
                </a:lnTo>
                <a:lnTo>
                  <a:pt x="522377" y="345842"/>
                </a:lnTo>
                <a:lnTo>
                  <a:pt x="503655" y="387755"/>
                </a:lnTo>
                <a:lnTo>
                  <a:pt x="478134" y="425139"/>
                </a:lnTo>
                <a:lnTo>
                  <a:pt x="446671" y="457374"/>
                </a:lnTo>
                <a:lnTo>
                  <a:pt x="410123" y="483840"/>
                </a:lnTo>
                <a:lnTo>
                  <a:pt x="369345" y="503916"/>
                </a:lnTo>
                <a:lnTo>
                  <a:pt x="325195" y="516983"/>
                </a:lnTo>
                <a:lnTo>
                  <a:pt x="278529" y="522420"/>
                </a:lnTo>
                <a:lnTo>
                  <a:pt x="230202" y="519607"/>
                </a:lnTo>
                <a:lnTo>
                  <a:pt x="183093" y="508467"/>
                </a:lnTo>
                <a:lnTo>
                  <a:pt x="139936" y="489899"/>
                </a:lnTo>
                <a:lnTo>
                  <a:pt x="101374" y="464740"/>
                </a:lnTo>
                <a:lnTo>
                  <a:pt x="68050" y="433830"/>
                </a:lnTo>
                <a:lnTo>
                  <a:pt x="40608" y="398009"/>
                </a:lnTo>
                <a:lnTo>
                  <a:pt x="19690" y="358116"/>
                </a:lnTo>
                <a:lnTo>
                  <a:pt x="5939" y="314990"/>
                </a:lnTo>
                <a:lnTo>
                  <a:pt x="0" y="269471"/>
                </a:lnTo>
                <a:lnTo>
                  <a:pt x="2513" y="222399"/>
                </a:lnTo>
                <a:close/>
              </a:path>
            </a:pathLst>
          </a:custGeom>
          <a:ln w="126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84078" y="2165349"/>
            <a:ext cx="171450" cy="36830"/>
          </a:xfrm>
          <a:custGeom>
            <a:avLst/>
            <a:gdLst/>
            <a:ahLst/>
            <a:cxnLst/>
            <a:rect l="l" t="t" r="r" b="b"/>
            <a:pathLst>
              <a:path w="171450" h="36830">
                <a:moveTo>
                  <a:pt x="0" y="0"/>
                </a:moveTo>
                <a:lnTo>
                  <a:pt x="171449" y="36511"/>
                </a:lnTo>
              </a:path>
            </a:pathLst>
          </a:custGeom>
          <a:ln w="28574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920" y="375919"/>
            <a:ext cx="25412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866" y="1267459"/>
            <a:ext cx="62649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Basic idea: </a:t>
            </a:r>
            <a:r>
              <a:rPr dirty="0" sz="2400">
                <a:latin typeface="Arial"/>
                <a:cs typeface="Arial"/>
              </a:rPr>
              <a:t>group </a:t>
            </a:r>
            <a:r>
              <a:rPr dirty="0" sz="2400" spc="-5">
                <a:latin typeface="Arial"/>
                <a:cs typeface="Arial"/>
              </a:rPr>
              <a:t>together </a:t>
            </a:r>
            <a:r>
              <a:rPr dirty="0" sz="2400">
                <a:latin typeface="Arial"/>
                <a:cs typeface="Arial"/>
              </a:rPr>
              <a:t>similar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dirty="0" sz="2400">
                <a:latin typeface="Arial"/>
                <a:cs typeface="Arial"/>
              </a:rPr>
              <a:t>2D point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patterns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3764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3764" y="3271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85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92964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0564" y="4033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3964" y="4033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313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599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64764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9563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74363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9163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077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12564" y="3043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173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221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313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361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647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69563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4363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79163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83964" y="3652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125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17364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221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73964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07164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16923" y="2406533"/>
            <a:ext cx="1255221" cy="1251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2970" y="2988424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73726" y="2438399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499"/>
                </a:moveTo>
                <a:lnTo>
                  <a:pt x="1894" y="524628"/>
                </a:lnTo>
                <a:lnTo>
                  <a:pt x="7479" y="478799"/>
                </a:lnTo>
                <a:lnTo>
                  <a:pt x="16609" y="434161"/>
                </a:lnTo>
                <a:lnTo>
                  <a:pt x="29135" y="390861"/>
                </a:lnTo>
                <a:lnTo>
                  <a:pt x="44911" y="349046"/>
                </a:lnTo>
                <a:lnTo>
                  <a:pt x="63789" y="308862"/>
                </a:lnTo>
                <a:lnTo>
                  <a:pt x="85623" y="270458"/>
                </a:lnTo>
                <a:lnTo>
                  <a:pt x="110266" y="233979"/>
                </a:lnTo>
                <a:lnTo>
                  <a:pt x="137570" y="199573"/>
                </a:lnTo>
                <a:lnTo>
                  <a:pt x="167388" y="167388"/>
                </a:lnTo>
                <a:lnTo>
                  <a:pt x="199573" y="137570"/>
                </a:lnTo>
                <a:lnTo>
                  <a:pt x="233979" y="110266"/>
                </a:lnTo>
                <a:lnTo>
                  <a:pt x="270458" y="85623"/>
                </a:lnTo>
                <a:lnTo>
                  <a:pt x="308862" y="63789"/>
                </a:lnTo>
                <a:lnTo>
                  <a:pt x="349046" y="44911"/>
                </a:lnTo>
                <a:lnTo>
                  <a:pt x="390861" y="29135"/>
                </a:lnTo>
                <a:lnTo>
                  <a:pt x="434161" y="16609"/>
                </a:lnTo>
                <a:lnTo>
                  <a:pt x="478799" y="7479"/>
                </a:lnTo>
                <a:lnTo>
                  <a:pt x="524628" y="1894"/>
                </a:lnTo>
                <a:lnTo>
                  <a:pt x="571499" y="0"/>
                </a:lnTo>
                <a:lnTo>
                  <a:pt x="618371" y="1894"/>
                </a:lnTo>
                <a:lnTo>
                  <a:pt x="664200" y="7479"/>
                </a:lnTo>
                <a:lnTo>
                  <a:pt x="708838" y="16609"/>
                </a:lnTo>
                <a:lnTo>
                  <a:pt x="752138" y="29135"/>
                </a:lnTo>
                <a:lnTo>
                  <a:pt x="793953" y="44911"/>
                </a:lnTo>
                <a:lnTo>
                  <a:pt x="834137" y="63789"/>
                </a:lnTo>
                <a:lnTo>
                  <a:pt x="872541" y="85623"/>
                </a:lnTo>
                <a:lnTo>
                  <a:pt x="909020" y="110266"/>
                </a:lnTo>
                <a:lnTo>
                  <a:pt x="943426" y="137570"/>
                </a:lnTo>
                <a:lnTo>
                  <a:pt x="975611" y="167388"/>
                </a:lnTo>
                <a:lnTo>
                  <a:pt x="1005429" y="199573"/>
                </a:lnTo>
                <a:lnTo>
                  <a:pt x="1032733" y="233979"/>
                </a:lnTo>
                <a:lnTo>
                  <a:pt x="1057376" y="270458"/>
                </a:lnTo>
                <a:lnTo>
                  <a:pt x="1079210" y="308862"/>
                </a:lnTo>
                <a:lnTo>
                  <a:pt x="1098088" y="349046"/>
                </a:lnTo>
                <a:lnTo>
                  <a:pt x="1113864" y="390861"/>
                </a:lnTo>
                <a:lnTo>
                  <a:pt x="1126390" y="434161"/>
                </a:lnTo>
                <a:lnTo>
                  <a:pt x="1135519" y="478799"/>
                </a:lnTo>
                <a:lnTo>
                  <a:pt x="1141105" y="524628"/>
                </a:lnTo>
                <a:lnTo>
                  <a:pt x="1142999" y="571499"/>
                </a:lnTo>
                <a:lnTo>
                  <a:pt x="1141105" y="618371"/>
                </a:lnTo>
                <a:lnTo>
                  <a:pt x="1135519" y="664200"/>
                </a:lnTo>
                <a:lnTo>
                  <a:pt x="1126390" y="708837"/>
                </a:lnTo>
                <a:lnTo>
                  <a:pt x="1113864" y="752137"/>
                </a:lnTo>
                <a:lnTo>
                  <a:pt x="1098088" y="793953"/>
                </a:lnTo>
                <a:lnTo>
                  <a:pt x="1079210" y="834136"/>
                </a:lnTo>
                <a:lnTo>
                  <a:pt x="1057376" y="872541"/>
                </a:lnTo>
                <a:lnTo>
                  <a:pt x="1032733" y="909020"/>
                </a:lnTo>
                <a:lnTo>
                  <a:pt x="1005429" y="943425"/>
                </a:lnTo>
                <a:lnTo>
                  <a:pt x="975611" y="975611"/>
                </a:lnTo>
                <a:lnTo>
                  <a:pt x="943426" y="1005429"/>
                </a:lnTo>
                <a:lnTo>
                  <a:pt x="909020" y="1032733"/>
                </a:lnTo>
                <a:lnTo>
                  <a:pt x="872541" y="1057375"/>
                </a:lnTo>
                <a:lnTo>
                  <a:pt x="834137" y="1079209"/>
                </a:lnTo>
                <a:lnTo>
                  <a:pt x="793953" y="1098088"/>
                </a:lnTo>
                <a:lnTo>
                  <a:pt x="752138" y="1113864"/>
                </a:lnTo>
                <a:lnTo>
                  <a:pt x="708838" y="1126390"/>
                </a:lnTo>
                <a:lnTo>
                  <a:pt x="664200" y="1135519"/>
                </a:lnTo>
                <a:lnTo>
                  <a:pt x="618371" y="1141105"/>
                </a:lnTo>
                <a:lnTo>
                  <a:pt x="571499" y="1142999"/>
                </a:lnTo>
                <a:lnTo>
                  <a:pt x="524628" y="1141105"/>
                </a:lnTo>
                <a:lnTo>
                  <a:pt x="478799" y="1135519"/>
                </a:lnTo>
                <a:lnTo>
                  <a:pt x="434161" y="1126390"/>
                </a:lnTo>
                <a:lnTo>
                  <a:pt x="390861" y="1113864"/>
                </a:lnTo>
                <a:lnTo>
                  <a:pt x="349046" y="1098088"/>
                </a:lnTo>
                <a:lnTo>
                  <a:pt x="308862" y="1079209"/>
                </a:lnTo>
                <a:lnTo>
                  <a:pt x="270458" y="1057375"/>
                </a:lnTo>
                <a:lnTo>
                  <a:pt x="233979" y="1032733"/>
                </a:lnTo>
                <a:lnTo>
                  <a:pt x="199573" y="1005429"/>
                </a:lnTo>
                <a:lnTo>
                  <a:pt x="167388" y="975611"/>
                </a:lnTo>
                <a:lnTo>
                  <a:pt x="137570" y="943425"/>
                </a:lnTo>
                <a:lnTo>
                  <a:pt x="110266" y="909020"/>
                </a:lnTo>
                <a:lnTo>
                  <a:pt x="85623" y="872541"/>
                </a:lnTo>
                <a:lnTo>
                  <a:pt x="63789" y="834136"/>
                </a:lnTo>
                <a:lnTo>
                  <a:pt x="44911" y="793953"/>
                </a:lnTo>
                <a:lnTo>
                  <a:pt x="29135" y="752137"/>
                </a:lnTo>
                <a:lnTo>
                  <a:pt x="16609" y="708837"/>
                </a:lnTo>
                <a:lnTo>
                  <a:pt x="7479" y="664200"/>
                </a:lnTo>
                <a:lnTo>
                  <a:pt x="1894" y="618371"/>
                </a:lnTo>
                <a:lnTo>
                  <a:pt x="0" y="571499"/>
                </a:lnTo>
                <a:close/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6294" y="2252748"/>
            <a:ext cx="4376651" cy="2244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40978" y="3329245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50326" y="2285999"/>
            <a:ext cx="4267200" cy="2133600"/>
          </a:xfrm>
          <a:custGeom>
            <a:avLst/>
            <a:gdLst/>
            <a:ahLst/>
            <a:cxnLst/>
            <a:rect l="l" t="t" r="r" b="b"/>
            <a:pathLst>
              <a:path w="4267200" h="2133600">
                <a:moveTo>
                  <a:pt x="0" y="1066799"/>
                </a:moveTo>
                <a:lnTo>
                  <a:pt x="909" y="1035345"/>
                </a:lnTo>
                <a:lnTo>
                  <a:pt x="3621" y="1004117"/>
                </a:lnTo>
                <a:lnTo>
                  <a:pt x="14354" y="942388"/>
                </a:lnTo>
                <a:lnTo>
                  <a:pt x="31997" y="881713"/>
                </a:lnTo>
                <a:lnTo>
                  <a:pt x="56349" y="822192"/>
                </a:lnTo>
                <a:lnTo>
                  <a:pt x="87212" y="763925"/>
                </a:lnTo>
                <a:lnTo>
                  <a:pt x="124386" y="707012"/>
                </a:lnTo>
                <a:lnTo>
                  <a:pt x="167668" y="651552"/>
                </a:lnTo>
                <a:lnTo>
                  <a:pt x="216861" y="597648"/>
                </a:lnTo>
                <a:lnTo>
                  <a:pt x="271764" y="545397"/>
                </a:lnTo>
                <a:lnTo>
                  <a:pt x="301293" y="519923"/>
                </a:lnTo>
                <a:lnTo>
                  <a:pt x="332176" y="494900"/>
                </a:lnTo>
                <a:lnTo>
                  <a:pt x="364385" y="470341"/>
                </a:lnTo>
                <a:lnTo>
                  <a:pt x="397897" y="446258"/>
                </a:lnTo>
                <a:lnTo>
                  <a:pt x="432686" y="422664"/>
                </a:lnTo>
                <a:lnTo>
                  <a:pt x="468728" y="399570"/>
                </a:lnTo>
                <a:lnTo>
                  <a:pt x="505996" y="376990"/>
                </a:lnTo>
                <a:lnTo>
                  <a:pt x="544468" y="354937"/>
                </a:lnTo>
                <a:lnTo>
                  <a:pt x="584116" y="333422"/>
                </a:lnTo>
                <a:lnTo>
                  <a:pt x="624917" y="312458"/>
                </a:lnTo>
                <a:lnTo>
                  <a:pt x="666845" y="292057"/>
                </a:lnTo>
                <a:lnTo>
                  <a:pt x="709875" y="272233"/>
                </a:lnTo>
                <a:lnTo>
                  <a:pt x="753982" y="252998"/>
                </a:lnTo>
                <a:lnTo>
                  <a:pt x="799142" y="234363"/>
                </a:lnTo>
                <a:lnTo>
                  <a:pt x="845329" y="216343"/>
                </a:lnTo>
                <a:lnTo>
                  <a:pt x="892518" y="198948"/>
                </a:lnTo>
                <a:lnTo>
                  <a:pt x="940684" y="182192"/>
                </a:lnTo>
                <a:lnTo>
                  <a:pt x="989802" y="166087"/>
                </a:lnTo>
                <a:lnTo>
                  <a:pt x="1039847" y="150646"/>
                </a:lnTo>
                <a:lnTo>
                  <a:pt x="1090795" y="135881"/>
                </a:lnTo>
                <a:lnTo>
                  <a:pt x="1142620" y="121805"/>
                </a:lnTo>
                <a:lnTo>
                  <a:pt x="1195296" y="108430"/>
                </a:lnTo>
                <a:lnTo>
                  <a:pt x="1248800" y="95769"/>
                </a:lnTo>
                <a:lnTo>
                  <a:pt x="1303106" y="83834"/>
                </a:lnTo>
                <a:lnTo>
                  <a:pt x="1358189" y="72638"/>
                </a:lnTo>
                <a:lnTo>
                  <a:pt x="1414024" y="62192"/>
                </a:lnTo>
                <a:lnTo>
                  <a:pt x="1470586" y="52511"/>
                </a:lnTo>
                <a:lnTo>
                  <a:pt x="1527851" y="43606"/>
                </a:lnTo>
                <a:lnTo>
                  <a:pt x="1585792" y="35490"/>
                </a:lnTo>
                <a:lnTo>
                  <a:pt x="1644385" y="28174"/>
                </a:lnTo>
                <a:lnTo>
                  <a:pt x="1703605" y="21673"/>
                </a:lnTo>
                <a:lnTo>
                  <a:pt x="1763427" y="15998"/>
                </a:lnTo>
                <a:lnTo>
                  <a:pt x="1823826" y="11162"/>
                </a:lnTo>
                <a:lnTo>
                  <a:pt x="1884777" y="7177"/>
                </a:lnTo>
                <a:lnTo>
                  <a:pt x="1946254" y="4055"/>
                </a:lnTo>
                <a:lnTo>
                  <a:pt x="2008234" y="1810"/>
                </a:lnTo>
                <a:lnTo>
                  <a:pt x="2070691" y="454"/>
                </a:lnTo>
                <a:lnTo>
                  <a:pt x="2133599" y="0"/>
                </a:lnTo>
                <a:lnTo>
                  <a:pt x="2196508" y="454"/>
                </a:lnTo>
                <a:lnTo>
                  <a:pt x="2258965" y="1810"/>
                </a:lnTo>
                <a:lnTo>
                  <a:pt x="2320944" y="4055"/>
                </a:lnTo>
                <a:lnTo>
                  <a:pt x="2382422" y="7177"/>
                </a:lnTo>
                <a:lnTo>
                  <a:pt x="2443373" y="11162"/>
                </a:lnTo>
                <a:lnTo>
                  <a:pt x="2503772" y="15998"/>
                </a:lnTo>
                <a:lnTo>
                  <a:pt x="2563594" y="21673"/>
                </a:lnTo>
                <a:lnTo>
                  <a:pt x="2622814" y="28174"/>
                </a:lnTo>
                <a:lnTo>
                  <a:pt x="2681407" y="35490"/>
                </a:lnTo>
                <a:lnTo>
                  <a:pt x="2739349" y="43606"/>
                </a:lnTo>
                <a:lnTo>
                  <a:pt x="2796613" y="52511"/>
                </a:lnTo>
                <a:lnTo>
                  <a:pt x="2853175" y="62192"/>
                </a:lnTo>
                <a:lnTo>
                  <a:pt x="2909010" y="72638"/>
                </a:lnTo>
                <a:lnTo>
                  <a:pt x="2964093" y="83834"/>
                </a:lnTo>
                <a:lnTo>
                  <a:pt x="3018399" y="95769"/>
                </a:lnTo>
                <a:lnTo>
                  <a:pt x="3071903" y="108430"/>
                </a:lnTo>
                <a:lnTo>
                  <a:pt x="3124579" y="121805"/>
                </a:lnTo>
                <a:lnTo>
                  <a:pt x="3176404" y="135881"/>
                </a:lnTo>
                <a:lnTo>
                  <a:pt x="3227352" y="150646"/>
                </a:lnTo>
                <a:lnTo>
                  <a:pt x="3277397" y="166087"/>
                </a:lnTo>
                <a:lnTo>
                  <a:pt x="3326515" y="182192"/>
                </a:lnTo>
                <a:lnTo>
                  <a:pt x="3374682" y="198948"/>
                </a:lnTo>
                <a:lnTo>
                  <a:pt x="3421871" y="216343"/>
                </a:lnTo>
                <a:lnTo>
                  <a:pt x="3468057" y="234363"/>
                </a:lnTo>
                <a:lnTo>
                  <a:pt x="3513217" y="252998"/>
                </a:lnTo>
                <a:lnTo>
                  <a:pt x="3557324" y="272233"/>
                </a:lnTo>
                <a:lnTo>
                  <a:pt x="3600354" y="292057"/>
                </a:lnTo>
                <a:lnTo>
                  <a:pt x="3642282" y="312458"/>
                </a:lnTo>
                <a:lnTo>
                  <a:pt x="3683083" y="333422"/>
                </a:lnTo>
                <a:lnTo>
                  <a:pt x="3722731" y="354937"/>
                </a:lnTo>
                <a:lnTo>
                  <a:pt x="3761203" y="376990"/>
                </a:lnTo>
                <a:lnTo>
                  <a:pt x="3798471" y="399570"/>
                </a:lnTo>
                <a:lnTo>
                  <a:pt x="3834513" y="422664"/>
                </a:lnTo>
                <a:lnTo>
                  <a:pt x="3869302" y="446258"/>
                </a:lnTo>
                <a:lnTo>
                  <a:pt x="3902814" y="470341"/>
                </a:lnTo>
                <a:lnTo>
                  <a:pt x="3935023" y="494900"/>
                </a:lnTo>
                <a:lnTo>
                  <a:pt x="3965906" y="519923"/>
                </a:lnTo>
                <a:lnTo>
                  <a:pt x="3995435" y="545397"/>
                </a:lnTo>
                <a:lnTo>
                  <a:pt x="4023588" y="571309"/>
                </a:lnTo>
                <a:lnTo>
                  <a:pt x="4075660" y="624400"/>
                </a:lnTo>
                <a:lnTo>
                  <a:pt x="4121923" y="679094"/>
                </a:lnTo>
                <a:lnTo>
                  <a:pt x="4162176" y="735293"/>
                </a:lnTo>
                <a:lnTo>
                  <a:pt x="4196219" y="792895"/>
                </a:lnTo>
                <a:lnTo>
                  <a:pt x="4223852" y="851802"/>
                </a:lnTo>
                <a:lnTo>
                  <a:pt x="4244875" y="911912"/>
                </a:lnTo>
                <a:lnTo>
                  <a:pt x="4259087" y="973127"/>
                </a:lnTo>
                <a:lnTo>
                  <a:pt x="4266290" y="1035345"/>
                </a:lnTo>
                <a:lnTo>
                  <a:pt x="4267199" y="1066799"/>
                </a:lnTo>
                <a:lnTo>
                  <a:pt x="4266290" y="1098254"/>
                </a:lnTo>
                <a:lnTo>
                  <a:pt x="4263577" y="1129482"/>
                </a:lnTo>
                <a:lnTo>
                  <a:pt x="4252845" y="1191211"/>
                </a:lnTo>
                <a:lnTo>
                  <a:pt x="4235202" y="1251886"/>
                </a:lnTo>
                <a:lnTo>
                  <a:pt x="4210849" y="1311407"/>
                </a:lnTo>
                <a:lnTo>
                  <a:pt x="4179986" y="1369674"/>
                </a:lnTo>
                <a:lnTo>
                  <a:pt x="4142813" y="1426587"/>
                </a:lnTo>
                <a:lnTo>
                  <a:pt x="4099530" y="1482046"/>
                </a:lnTo>
                <a:lnTo>
                  <a:pt x="4050338" y="1535951"/>
                </a:lnTo>
                <a:lnTo>
                  <a:pt x="3995435" y="1588202"/>
                </a:lnTo>
                <a:lnTo>
                  <a:pt x="3965906" y="1613676"/>
                </a:lnTo>
                <a:lnTo>
                  <a:pt x="3935023" y="1638699"/>
                </a:lnTo>
                <a:lnTo>
                  <a:pt x="3902814" y="1663258"/>
                </a:lnTo>
                <a:lnTo>
                  <a:pt x="3869302" y="1687341"/>
                </a:lnTo>
                <a:lnTo>
                  <a:pt x="3834513" y="1710935"/>
                </a:lnTo>
                <a:lnTo>
                  <a:pt x="3798471" y="1734029"/>
                </a:lnTo>
                <a:lnTo>
                  <a:pt x="3761203" y="1756608"/>
                </a:lnTo>
                <a:lnTo>
                  <a:pt x="3722731" y="1778662"/>
                </a:lnTo>
                <a:lnTo>
                  <a:pt x="3683083" y="1800177"/>
                </a:lnTo>
                <a:lnTo>
                  <a:pt x="3642282" y="1821141"/>
                </a:lnTo>
                <a:lnTo>
                  <a:pt x="3600354" y="1841541"/>
                </a:lnTo>
                <a:lnTo>
                  <a:pt x="3557324" y="1861366"/>
                </a:lnTo>
                <a:lnTo>
                  <a:pt x="3513217" y="1880601"/>
                </a:lnTo>
                <a:lnTo>
                  <a:pt x="3468057" y="1899236"/>
                </a:lnTo>
                <a:lnTo>
                  <a:pt x="3421871" y="1917256"/>
                </a:lnTo>
                <a:lnTo>
                  <a:pt x="3374682" y="1934651"/>
                </a:lnTo>
                <a:lnTo>
                  <a:pt x="3326515" y="1951407"/>
                </a:lnTo>
                <a:lnTo>
                  <a:pt x="3277397" y="1967512"/>
                </a:lnTo>
                <a:lnTo>
                  <a:pt x="3227352" y="1982953"/>
                </a:lnTo>
                <a:lnTo>
                  <a:pt x="3176404" y="1997718"/>
                </a:lnTo>
                <a:lnTo>
                  <a:pt x="3124579" y="2011794"/>
                </a:lnTo>
                <a:lnTo>
                  <a:pt x="3071903" y="2025169"/>
                </a:lnTo>
                <a:lnTo>
                  <a:pt x="3018399" y="2037830"/>
                </a:lnTo>
                <a:lnTo>
                  <a:pt x="2964093" y="2049765"/>
                </a:lnTo>
                <a:lnTo>
                  <a:pt x="2909010" y="2060961"/>
                </a:lnTo>
                <a:lnTo>
                  <a:pt x="2853175" y="2071406"/>
                </a:lnTo>
                <a:lnTo>
                  <a:pt x="2796613" y="2081088"/>
                </a:lnTo>
                <a:lnTo>
                  <a:pt x="2739349" y="2089993"/>
                </a:lnTo>
                <a:lnTo>
                  <a:pt x="2681407" y="2098109"/>
                </a:lnTo>
                <a:lnTo>
                  <a:pt x="2622814" y="2105424"/>
                </a:lnTo>
                <a:lnTo>
                  <a:pt x="2563594" y="2111926"/>
                </a:lnTo>
                <a:lnTo>
                  <a:pt x="2503772" y="2117601"/>
                </a:lnTo>
                <a:lnTo>
                  <a:pt x="2443373" y="2122437"/>
                </a:lnTo>
                <a:lnTo>
                  <a:pt x="2382422" y="2126422"/>
                </a:lnTo>
                <a:lnTo>
                  <a:pt x="2320944" y="2129543"/>
                </a:lnTo>
                <a:lnTo>
                  <a:pt x="2258965" y="2131788"/>
                </a:lnTo>
                <a:lnTo>
                  <a:pt x="2196508" y="2133145"/>
                </a:lnTo>
                <a:lnTo>
                  <a:pt x="2133599" y="2133599"/>
                </a:lnTo>
                <a:lnTo>
                  <a:pt x="2070691" y="2133145"/>
                </a:lnTo>
                <a:lnTo>
                  <a:pt x="2008234" y="2131788"/>
                </a:lnTo>
                <a:lnTo>
                  <a:pt x="1946254" y="2129543"/>
                </a:lnTo>
                <a:lnTo>
                  <a:pt x="1884776" y="2126422"/>
                </a:lnTo>
                <a:lnTo>
                  <a:pt x="1823826" y="2122437"/>
                </a:lnTo>
                <a:lnTo>
                  <a:pt x="1763427" y="2117601"/>
                </a:lnTo>
                <a:lnTo>
                  <a:pt x="1703604" y="2111926"/>
                </a:lnTo>
                <a:lnTo>
                  <a:pt x="1644384" y="2105424"/>
                </a:lnTo>
                <a:lnTo>
                  <a:pt x="1585791" y="2098109"/>
                </a:lnTo>
                <a:lnTo>
                  <a:pt x="1527850" y="2089993"/>
                </a:lnTo>
                <a:lnTo>
                  <a:pt x="1470586" y="2081088"/>
                </a:lnTo>
                <a:lnTo>
                  <a:pt x="1414024" y="2071406"/>
                </a:lnTo>
                <a:lnTo>
                  <a:pt x="1358189" y="2060961"/>
                </a:lnTo>
                <a:lnTo>
                  <a:pt x="1303106" y="2049765"/>
                </a:lnTo>
                <a:lnTo>
                  <a:pt x="1248800" y="2037830"/>
                </a:lnTo>
                <a:lnTo>
                  <a:pt x="1195296" y="2025169"/>
                </a:lnTo>
                <a:lnTo>
                  <a:pt x="1142619" y="2011794"/>
                </a:lnTo>
                <a:lnTo>
                  <a:pt x="1090795" y="1997718"/>
                </a:lnTo>
                <a:lnTo>
                  <a:pt x="1039847" y="1982953"/>
                </a:lnTo>
                <a:lnTo>
                  <a:pt x="989802" y="1967512"/>
                </a:lnTo>
                <a:lnTo>
                  <a:pt x="940683" y="1951407"/>
                </a:lnTo>
                <a:lnTo>
                  <a:pt x="892517" y="1934651"/>
                </a:lnTo>
                <a:lnTo>
                  <a:pt x="845328" y="1917256"/>
                </a:lnTo>
                <a:lnTo>
                  <a:pt x="799141" y="1899236"/>
                </a:lnTo>
                <a:lnTo>
                  <a:pt x="753982" y="1880601"/>
                </a:lnTo>
                <a:lnTo>
                  <a:pt x="709874" y="1861366"/>
                </a:lnTo>
                <a:lnTo>
                  <a:pt x="666844" y="1841541"/>
                </a:lnTo>
                <a:lnTo>
                  <a:pt x="624916" y="1821141"/>
                </a:lnTo>
                <a:lnTo>
                  <a:pt x="584116" y="1800177"/>
                </a:lnTo>
                <a:lnTo>
                  <a:pt x="544467" y="1778662"/>
                </a:lnTo>
                <a:lnTo>
                  <a:pt x="505996" y="1756608"/>
                </a:lnTo>
                <a:lnTo>
                  <a:pt x="468727" y="1734029"/>
                </a:lnTo>
                <a:lnTo>
                  <a:pt x="432686" y="1710935"/>
                </a:lnTo>
                <a:lnTo>
                  <a:pt x="397897" y="1687341"/>
                </a:lnTo>
                <a:lnTo>
                  <a:pt x="364385" y="1663258"/>
                </a:lnTo>
                <a:lnTo>
                  <a:pt x="332175" y="1638699"/>
                </a:lnTo>
                <a:lnTo>
                  <a:pt x="301293" y="1613676"/>
                </a:lnTo>
                <a:lnTo>
                  <a:pt x="271763" y="1588202"/>
                </a:lnTo>
                <a:lnTo>
                  <a:pt x="243611" y="1562290"/>
                </a:lnTo>
                <a:lnTo>
                  <a:pt x="191538" y="1509199"/>
                </a:lnTo>
                <a:lnTo>
                  <a:pt x="145276" y="1454505"/>
                </a:lnTo>
                <a:lnTo>
                  <a:pt x="105023" y="1398306"/>
                </a:lnTo>
                <a:lnTo>
                  <a:pt x="70980" y="1340704"/>
                </a:lnTo>
                <a:lnTo>
                  <a:pt x="43347" y="1281797"/>
                </a:lnTo>
                <a:lnTo>
                  <a:pt x="22324" y="1221686"/>
                </a:lnTo>
                <a:lnTo>
                  <a:pt x="8111" y="1160472"/>
                </a:lnTo>
                <a:lnTo>
                  <a:pt x="909" y="1098254"/>
                </a:lnTo>
                <a:lnTo>
                  <a:pt x="0" y="1066799"/>
                </a:lnTo>
                <a:close/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38894" y="3320933"/>
            <a:ext cx="1251065" cy="1251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20784" y="3902824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92926" y="3352798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499"/>
                </a:moveTo>
                <a:lnTo>
                  <a:pt x="1894" y="524628"/>
                </a:lnTo>
                <a:lnTo>
                  <a:pt x="7479" y="478799"/>
                </a:lnTo>
                <a:lnTo>
                  <a:pt x="16609" y="434161"/>
                </a:lnTo>
                <a:lnTo>
                  <a:pt x="29135" y="390861"/>
                </a:lnTo>
                <a:lnTo>
                  <a:pt x="44911" y="349046"/>
                </a:lnTo>
                <a:lnTo>
                  <a:pt x="63789" y="308862"/>
                </a:lnTo>
                <a:lnTo>
                  <a:pt x="85623" y="270458"/>
                </a:lnTo>
                <a:lnTo>
                  <a:pt x="110266" y="233979"/>
                </a:lnTo>
                <a:lnTo>
                  <a:pt x="137570" y="199573"/>
                </a:lnTo>
                <a:lnTo>
                  <a:pt x="167388" y="167388"/>
                </a:lnTo>
                <a:lnTo>
                  <a:pt x="199573" y="137570"/>
                </a:lnTo>
                <a:lnTo>
                  <a:pt x="233979" y="110266"/>
                </a:lnTo>
                <a:lnTo>
                  <a:pt x="270458" y="85623"/>
                </a:lnTo>
                <a:lnTo>
                  <a:pt x="308862" y="63789"/>
                </a:lnTo>
                <a:lnTo>
                  <a:pt x="349046" y="44911"/>
                </a:lnTo>
                <a:lnTo>
                  <a:pt x="390861" y="29135"/>
                </a:lnTo>
                <a:lnTo>
                  <a:pt x="434161" y="16609"/>
                </a:lnTo>
                <a:lnTo>
                  <a:pt x="478799" y="7479"/>
                </a:lnTo>
                <a:lnTo>
                  <a:pt x="524628" y="1894"/>
                </a:lnTo>
                <a:lnTo>
                  <a:pt x="571499" y="0"/>
                </a:lnTo>
                <a:lnTo>
                  <a:pt x="618371" y="1894"/>
                </a:lnTo>
                <a:lnTo>
                  <a:pt x="664200" y="7479"/>
                </a:lnTo>
                <a:lnTo>
                  <a:pt x="708837" y="16609"/>
                </a:lnTo>
                <a:lnTo>
                  <a:pt x="752137" y="29135"/>
                </a:lnTo>
                <a:lnTo>
                  <a:pt x="793953" y="44911"/>
                </a:lnTo>
                <a:lnTo>
                  <a:pt x="834136" y="63789"/>
                </a:lnTo>
                <a:lnTo>
                  <a:pt x="872541" y="85623"/>
                </a:lnTo>
                <a:lnTo>
                  <a:pt x="909020" y="110266"/>
                </a:lnTo>
                <a:lnTo>
                  <a:pt x="943425" y="137570"/>
                </a:lnTo>
                <a:lnTo>
                  <a:pt x="975611" y="167388"/>
                </a:lnTo>
                <a:lnTo>
                  <a:pt x="1005429" y="199573"/>
                </a:lnTo>
                <a:lnTo>
                  <a:pt x="1032733" y="233979"/>
                </a:lnTo>
                <a:lnTo>
                  <a:pt x="1057375" y="270458"/>
                </a:lnTo>
                <a:lnTo>
                  <a:pt x="1079209" y="308862"/>
                </a:lnTo>
                <a:lnTo>
                  <a:pt x="1098088" y="349046"/>
                </a:lnTo>
                <a:lnTo>
                  <a:pt x="1113864" y="390861"/>
                </a:lnTo>
                <a:lnTo>
                  <a:pt x="1126390" y="434161"/>
                </a:lnTo>
                <a:lnTo>
                  <a:pt x="1135519" y="478799"/>
                </a:lnTo>
                <a:lnTo>
                  <a:pt x="1141105" y="524628"/>
                </a:lnTo>
                <a:lnTo>
                  <a:pt x="1142999" y="571499"/>
                </a:lnTo>
                <a:lnTo>
                  <a:pt x="1141105" y="618371"/>
                </a:lnTo>
                <a:lnTo>
                  <a:pt x="1135519" y="664200"/>
                </a:lnTo>
                <a:lnTo>
                  <a:pt x="1126390" y="708838"/>
                </a:lnTo>
                <a:lnTo>
                  <a:pt x="1113864" y="752138"/>
                </a:lnTo>
                <a:lnTo>
                  <a:pt x="1098088" y="793953"/>
                </a:lnTo>
                <a:lnTo>
                  <a:pt x="1079209" y="834137"/>
                </a:lnTo>
                <a:lnTo>
                  <a:pt x="1057375" y="872541"/>
                </a:lnTo>
                <a:lnTo>
                  <a:pt x="1032733" y="909020"/>
                </a:lnTo>
                <a:lnTo>
                  <a:pt x="1005429" y="943426"/>
                </a:lnTo>
                <a:lnTo>
                  <a:pt x="975611" y="975611"/>
                </a:lnTo>
                <a:lnTo>
                  <a:pt x="943425" y="1005429"/>
                </a:lnTo>
                <a:lnTo>
                  <a:pt x="909020" y="1032733"/>
                </a:lnTo>
                <a:lnTo>
                  <a:pt x="872541" y="1057376"/>
                </a:lnTo>
                <a:lnTo>
                  <a:pt x="834136" y="1079210"/>
                </a:lnTo>
                <a:lnTo>
                  <a:pt x="793953" y="1098088"/>
                </a:lnTo>
                <a:lnTo>
                  <a:pt x="752137" y="1113864"/>
                </a:lnTo>
                <a:lnTo>
                  <a:pt x="708837" y="1126390"/>
                </a:lnTo>
                <a:lnTo>
                  <a:pt x="664200" y="1135519"/>
                </a:lnTo>
                <a:lnTo>
                  <a:pt x="618371" y="1141105"/>
                </a:lnTo>
                <a:lnTo>
                  <a:pt x="571499" y="1142999"/>
                </a:lnTo>
                <a:lnTo>
                  <a:pt x="524628" y="1141105"/>
                </a:lnTo>
                <a:lnTo>
                  <a:pt x="478799" y="1135519"/>
                </a:lnTo>
                <a:lnTo>
                  <a:pt x="434161" y="1126390"/>
                </a:lnTo>
                <a:lnTo>
                  <a:pt x="390861" y="1113864"/>
                </a:lnTo>
                <a:lnTo>
                  <a:pt x="349046" y="1098088"/>
                </a:lnTo>
                <a:lnTo>
                  <a:pt x="308862" y="1079210"/>
                </a:lnTo>
                <a:lnTo>
                  <a:pt x="270458" y="1057376"/>
                </a:lnTo>
                <a:lnTo>
                  <a:pt x="233979" y="1032733"/>
                </a:lnTo>
                <a:lnTo>
                  <a:pt x="199573" y="1005429"/>
                </a:lnTo>
                <a:lnTo>
                  <a:pt x="167388" y="975611"/>
                </a:lnTo>
                <a:lnTo>
                  <a:pt x="137570" y="943426"/>
                </a:lnTo>
                <a:lnTo>
                  <a:pt x="110266" y="909020"/>
                </a:lnTo>
                <a:lnTo>
                  <a:pt x="85623" y="872541"/>
                </a:lnTo>
                <a:lnTo>
                  <a:pt x="63789" y="834137"/>
                </a:lnTo>
                <a:lnTo>
                  <a:pt x="44911" y="793953"/>
                </a:lnTo>
                <a:lnTo>
                  <a:pt x="29135" y="752138"/>
                </a:lnTo>
                <a:lnTo>
                  <a:pt x="16609" y="708838"/>
                </a:lnTo>
                <a:lnTo>
                  <a:pt x="7479" y="664200"/>
                </a:lnTo>
                <a:lnTo>
                  <a:pt x="1894" y="618371"/>
                </a:lnTo>
                <a:lnTo>
                  <a:pt x="0" y="571499"/>
                </a:lnTo>
                <a:close/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345" y="71118"/>
            <a:ext cx="62693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Agglomerative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866" y="876299"/>
            <a:ext cx="7246620" cy="79502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55600" marR="5080" indent="-342900">
              <a:lnSpc>
                <a:spcPts val="27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How should we </a:t>
            </a:r>
            <a:r>
              <a:rPr dirty="0" sz="2800" spc="-5">
                <a:latin typeface="Arial"/>
                <a:cs typeface="Arial"/>
              </a:rPr>
              <a:t>define </a:t>
            </a:r>
            <a:r>
              <a:rPr dirty="0" sz="2800" spc="-5">
                <a:latin typeface="MS PGothic"/>
                <a:cs typeface="MS PGothic"/>
              </a:rPr>
              <a:t>“</a:t>
            </a:r>
            <a:r>
              <a:rPr dirty="0" sz="2800" spc="-5">
                <a:latin typeface="Arial"/>
                <a:cs typeface="Arial"/>
              </a:rPr>
              <a:t>closest</a:t>
            </a:r>
            <a:r>
              <a:rPr dirty="0" sz="2800" spc="-5">
                <a:latin typeface="MS PGothic"/>
                <a:cs typeface="MS PGothic"/>
              </a:rPr>
              <a:t>” </a:t>
            </a:r>
            <a:r>
              <a:rPr dirty="0" sz="2800" spc="-5">
                <a:latin typeface="Arial"/>
                <a:cs typeface="Arial"/>
              </a:rPr>
              <a:t>for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clusters  with multiple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elements?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3526" y="1828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799"/>
                </a:moveTo>
                <a:lnTo>
                  <a:pt x="1721" y="636822"/>
                </a:lnTo>
                <a:lnTo>
                  <a:pt x="6810" y="588775"/>
                </a:lnTo>
                <a:lnTo>
                  <a:pt x="15149" y="541773"/>
                </a:lnTo>
                <a:lnTo>
                  <a:pt x="26622" y="495932"/>
                </a:lnTo>
                <a:lnTo>
                  <a:pt x="41113" y="451369"/>
                </a:lnTo>
                <a:lnTo>
                  <a:pt x="58507" y="408200"/>
                </a:lnTo>
                <a:lnTo>
                  <a:pt x="78687" y="366540"/>
                </a:lnTo>
                <a:lnTo>
                  <a:pt x="101538" y="326506"/>
                </a:lnTo>
                <a:lnTo>
                  <a:pt x="126942" y="288214"/>
                </a:lnTo>
                <a:lnTo>
                  <a:pt x="154784" y="251780"/>
                </a:lnTo>
                <a:lnTo>
                  <a:pt x="184949" y="217319"/>
                </a:lnTo>
                <a:lnTo>
                  <a:pt x="217319" y="184949"/>
                </a:lnTo>
                <a:lnTo>
                  <a:pt x="251780" y="154784"/>
                </a:lnTo>
                <a:lnTo>
                  <a:pt x="288214" y="126942"/>
                </a:lnTo>
                <a:lnTo>
                  <a:pt x="326506" y="101538"/>
                </a:lnTo>
                <a:lnTo>
                  <a:pt x="366540" y="78687"/>
                </a:lnTo>
                <a:lnTo>
                  <a:pt x="408200" y="58507"/>
                </a:lnTo>
                <a:lnTo>
                  <a:pt x="451369" y="41113"/>
                </a:lnTo>
                <a:lnTo>
                  <a:pt x="495932" y="26622"/>
                </a:lnTo>
                <a:lnTo>
                  <a:pt x="541773" y="15149"/>
                </a:lnTo>
                <a:lnTo>
                  <a:pt x="588775" y="6810"/>
                </a:lnTo>
                <a:lnTo>
                  <a:pt x="636822" y="1721"/>
                </a:lnTo>
                <a:lnTo>
                  <a:pt x="685799" y="0"/>
                </a:lnTo>
                <a:lnTo>
                  <a:pt x="734777" y="1721"/>
                </a:lnTo>
                <a:lnTo>
                  <a:pt x="782824" y="6810"/>
                </a:lnTo>
                <a:lnTo>
                  <a:pt x="829827" y="15149"/>
                </a:lnTo>
                <a:lnTo>
                  <a:pt x="875667" y="26622"/>
                </a:lnTo>
                <a:lnTo>
                  <a:pt x="920230" y="41113"/>
                </a:lnTo>
                <a:lnTo>
                  <a:pt x="963400" y="58507"/>
                </a:lnTo>
                <a:lnTo>
                  <a:pt x="1005059" y="78687"/>
                </a:lnTo>
                <a:lnTo>
                  <a:pt x="1045093" y="101538"/>
                </a:lnTo>
                <a:lnTo>
                  <a:pt x="1083385" y="126942"/>
                </a:lnTo>
                <a:lnTo>
                  <a:pt x="1119820" y="154784"/>
                </a:lnTo>
                <a:lnTo>
                  <a:pt x="1154280" y="184949"/>
                </a:lnTo>
                <a:lnTo>
                  <a:pt x="1186650" y="217319"/>
                </a:lnTo>
                <a:lnTo>
                  <a:pt x="1216815" y="251780"/>
                </a:lnTo>
                <a:lnTo>
                  <a:pt x="1244657" y="288214"/>
                </a:lnTo>
                <a:lnTo>
                  <a:pt x="1270062" y="326506"/>
                </a:lnTo>
                <a:lnTo>
                  <a:pt x="1292912" y="366540"/>
                </a:lnTo>
                <a:lnTo>
                  <a:pt x="1313092" y="408200"/>
                </a:lnTo>
                <a:lnTo>
                  <a:pt x="1330486" y="451369"/>
                </a:lnTo>
                <a:lnTo>
                  <a:pt x="1344977" y="495932"/>
                </a:lnTo>
                <a:lnTo>
                  <a:pt x="1356450" y="541773"/>
                </a:lnTo>
                <a:lnTo>
                  <a:pt x="1364789" y="588775"/>
                </a:lnTo>
                <a:lnTo>
                  <a:pt x="1369877" y="636822"/>
                </a:lnTo>
                <a:lnTo>
                  <a:pt x="1371599" y="685799"/>
                </a:lnTo>
                <a:lnTo>
                  <a:pt x="1369877" y="734776"/>
                </a:lnTo>
                <a:lnTo>
                  <a:pt x="1364789" y="782824"/>
                </a:lnTo>
                <a:lnTo>
                  <a:pt x="1356450" y="829826"/>
                </a:lnTo>
                <a:lnTo>
                  <a:pt x="1344977" y="875667"/>
                </a:lnTo>
                <a:lnTo>
                  <a:pt x="1330486" y="920230"/>
                </a:lnTo>
                <a:lnTo>
                  <a:pt x="1313092" y="963399"/>
                </a:lnTo>
                <a:lnTo>
                  <a:pt x="1292912" y="1005059"/>
                </a:lnTo>
                <a:lnTo>
                  <a:pt x="1270062" y="1045093"/>
                </a:lnTo>
                <a:lnTo>
                  <a:pt x="1244657" y="1083385"/>
                </a:lnTo>
                <a:lnTo>
                  <a:pt x="1216815" y="1119819"/>
                </a:lnTo>
                <a:lnTo>
                  <a:pt x="1186650" y="1154280"/>
                </a:lnTo>
                <a:lnTo>
                  <a:pt x="1154280" y="1186650"/>
                </a:lnTo>
                <a:lnTo>
                  <a:pt x="1119820" y="1216815"/>
                </a:lnTo>
                <a:lnTo>
                  <a:pt x="1083385" y="1244657"/>
                </a:lnTo>
                <a:lnTo>
                  <a:pt x="1045093" y="1270061"/>
                </a:lnTo>
                <a:lnTo>
                  <a:pt x="1005059" y="1292912"/>
                </a:lnTo>
                <a:lnTo>
                  <a:pt x="963400" y="1313092"/>
                </a:lnTo>
                <a:lnTo>
                  <a:pt x="920230" y="1330485"/>
                </a:lnTo>
                <a:lnTo>
                  <a:pt x="875667" y="1344977"/>
                </a:lnTo>
                <a:lnTo>
                  <a:pt x="829827" y="1356450"/>
                </a:lnTo>
                <a:lnTo>
                  <a:pt x="782824" y="1364789"/>
                </a:lnTo>
                <a:lnTo>
                  <a:pt x="734777" y="1369877"/>
                </a:lnTo>
                <a:lnTo>
                  <a:pt x="685799" y="1371599"/>
                </a:lnTo>
                <a:lnTo>
                  <a:pt x="636822" y="1369877"/>
                </a:lnTo>
                <a:lnTo>
                  <a:pt x="588775" y="1364789"/>
                </a:lnTo>
                <a:lnTo>
                  <a:pt x="541773" y="1356450"/>
                </a:lnTo>
                <a:lnTo>
                  <a:pt x="495932" y="1344977"/>
                </a:lnTo>
                <a:lnTo>
                  <a:pt x="451369" y="1330485"/>
                </a:lnTo>
                <a:lnTo>
                  <a:pt x="408200" y="1313092"/>
                </a:lnTo>
                <a:lnTo>
                  <a:pt x="366540" y="1292912"/>
                </a:lnTo>
                <a:lnTo>
                  <a:pt x="326506" y="1270061"/>
                </a:lnTo>
                <a:lnTo>
                  <a:pt x="288214" y="1244657"/>
                </a:lnTo>
                <a:lnTo>
                  <a:pt x="251780" y="1216815"/>
                </a:lnTo>
                <a:lnTo>
                  <a:pt x="217319" y="1186650"/>
                </a:lnTo>
                <a:lnTo>
                  <a:pt x="184949" y="1154280"/>
                </a:lnTo>
                <a:lnTo>
                  <a:pt x="154784" y="1119819"/>
                </a:lnTo>
                <a:lnTo>
                  <a:pt x="126942" y="1083385"/>
                </a:lnTo>
                <a:lnTo>
                  <a:pt x="101538" y="1045093"/>
                </a:lnTo>
                <a:lnTo>
                  <a:pt x="78687" y="1005059"/>
                </a:lnTo>
                <a:lnTo>
                  <a:pt x="58507" y="963399"/>
                </a:lnTo>
                <a:lnTo>
                  <a:pt x="41113" y="920230"/>
                </a:lnTo>
                <a:lnTo>
                  <a:pt x="26622" y="875667"/>
                </a:lnTo>
                <a:lnTo>
                  <a:pt x="15149" y="829826"/>
                </a:lnTo>
                <a:lnTo>
                  <a:pt x="6810" y="782824"/>
                </a:lnTo>
                <a:lnTo>
                  <a:pt x="1721" y="734776"/>
                </a:lnTo>
                <a:lnTo>
                  <a:pt x="0" y="6857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0926" y="1828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799"/>
                </a:moveTo>
                <a:lnTo>
                  <a:pt x="1721" y="636822"/>
                </a:lnTo>
                <a:lnTo>
                  <a:pt x="6810" y="588775"/>
                </a:lnTo>
                <a:lnTo>
                  <a:pt x="15149" y="541773"/>
                </a:lnTo>
                <a:lnTo>
                  <a:pt x="26622" y="495932"/>
                </a:lnTo>
                <a:lnTo>
                  <a:pt x="41113" y="451369"/>
                </a:lnTo>
                <a:lnTo>
                  <a:pt x="58507" y="408200"/>
                </a:lnTo>
                <a:lnTo>
                  <a:pt x="78687" y="366540"/>
                </a:lnTo>
                <a:lnTo>
                  <a:pt x="101538" y="326506"/>
                </a:lnTo>
                <a:lnTo>
                  <a:pt x="126942" y="288214"/>
                </a:lnTo>
                <a:lnTo>
                  <a:pt x="154784" y="251780"/>
                </a:lnTo>
                <a:lnTo>
                  <a:pt x="184949" y="217319"/>
                </a:lnTo>
                <a:lnTo>
                  <a:pt x="217319" y="184949"/>
                </a:lnTo>
                <a:lnTo>
                  <a:pt x="251780" y="154784"/>
                </a:lnTo>
                <a:lnTo>
                  <a:pt x="288214" y="126942"/>
                </a:lnTo>
                <a:lnTo>
                  <a:pt x="326506" y="101538"/>
                </a:lnTo>
                <a:lnTo>
                  <a:pt x="366540" y="78687"/>
                </a:lnTo>
                <a:lnTo>
                  <a:pt x="408200" y="58507"/>
                </a:lnTo>
                <a:lnTo>
                  <a:pt x="451369" y="41113"/>
                </a:lnTo>
                <a:lnTo>
                  <a:pt x="495932" y="26622"/>
                </a:lnTo>
                <a:lnTo>
                  <a:pt x="541773" y="15149"/>
                </a:lnTo>
                <a:lnTo>
                  <a:pt x="588775" y="6810"/>
                </a:lnTo>
                <a:lnTo>
                  <a:pt x="636822" y="1721"/>
                </a:lnTo>
                <a:lnTo>
                  <a:pt x="685799" y="0"/>
                </a:lnTo>
                <a:lnTo>
                  <a:pt x="734776" y="1721"/>
                </a:lnTo>
                <a:lnTo>
                  <a:pt x="782824" y="6810"/>
                </a:lnTo>
                <a:lnTo>
                  <a:pt x="829826" y="15149"/>
                </a:lnTo>
                <a:lnTo>
                  <a:pt x="875667" y="26622"/>
                </a:lnTo>
                <a:lnTo>
                  <a:pt x="920230" y="41113"/>
                </a:lnTo>
                <a:lnTo>
                  <a:pt x="963399" y="58507"/>
                </a:lnTo>
                <a:lnTo>
                  <a:pt x="1005059" y="78687"/>
                </a:lnTo>
                <a:lnTo>
                  <a:pt x="1045093" y="101538"/>
                </a:lnTo>
                <a:lnTo>
                  <a:pt x="1083385" y="126942"/>
                </a:lnTo>
                <a:lnTo>
                  <a:pt x="1119819" y="154784"/>
                </a:lnTo>
                <a:lnTo>
                  <a:pt x="1154280" y="184949"/>
                </a:lnTo>
                <a:lnTo>
                  <a:pt x="1186650" y="217319"/>
                </a:lnTo>
                <a:lnTo>
                  <a:pt x="1216815" y="251780"/>
                </a:lnTo>
                <a:lnTo>
                  <a:pt x="1244657" y="288214"/>
                </a:lnTo>
                <a:lnTo>
                  <a:pt x="1270061" y="326506"/>
                </a:lnTo>
                <a:lnTo>
                  <a:pt x="1292912" y="366540"/>
                </a:lnTo>
                <a:lnTo>
                  <a:pt x="1313092" y="408200"/>
                </a:lnTo>
                <a:lnTo>
                  <a:pt x="1330485" y="451369"/>
                </a:lnTo>
                <a:lnTo>
                  <a:pt x="1344977" y="495932"/>
                </a:lnTo>
                <a:lnTo>
                  <a:pt x="1356450" y="541773"/>
                </a:lnTo>
                <a:lnTo>
                  <a:pt x="1364789" y="588775"/>
                </a:lnTo>
                <a:lnTo>
                  <a:pt x="1369877" y="636822"/>
                </a:lnTo>
                <a:lnTo>
                  <a:pt x="1371599" y="685799"/>
                </a:lnTo>
                <a:lnTo>
                  <a:pt x="1369877" y="734776"/>
                </a:lnTo>
                <a:lnTo>
                  <a:pt x="1364789" y="782824"/>
                </a:lnTo>
                <a:lnTo>
                  <a:pt x="1356450" y="829826"/>
                </a:lnTo>
                <a:lnTo>
                  <a:pt x="1344977" y="875667"/>
                </a:lnTo>
                <a:lnTo>
                  <a:pt x="1330485" y="920230"/>
                </a:lnTo>
                <a:lnTo>
                  <a:pt x="1313092" y="963399"/>
                </a:lnTo>
                <a:lnTo>
                  <a:pt x="1292912" y="1005059"/>
                </a:lnTo>
                <a:lnTo>
                  <a:pt x="1270061" y="1045093"/>
                </a:lnTo>
                <a:lnTo>
                  <a:pt x="1244657" y="1083385"/>
                </a:lnTo>
                <a:lnTo>
                  <a:pt x="1216815" y="1119819"/>
                </a:lnTo>
                <a:lnTo>
                  <a:pt x="1186650" y="1154280"/>
                </a:lnTo>
                <a:lnTo>
                  <a:pt x="1154280" y="1186650"/>
                </a:lnTo>
                <a:lnTo>
                  <a:pt x="1119819" y="1216815"/>
                </a:lnTo>
                <a:lnTo>
                  <a:pt x="1083385" y="1244657"/>
                </a:lnTo>
                <a:lnTo>
                  <a:pt x="1045093" y="1270061"/>
                </a:lnTo>
                <a:lnTo>
                  <a:pt x="1005059" y="1292912"/>
                </a:lnTo>
                <a:lnTo>
                  <a:pt x="963399" y="1313092"/>
                </a:lnTo>
                <a:lnTo>
                  <a:pt x="920230" y="1330485"/>
                </a:lnTo>
                <a:lnTo>
                  <a:pt x="875667" y="1344977"/>
                </a:lnTo>
                <a:lnTo>
                  <a:pt x="829826" y="1356450"/>
                </a:lnTo>
                <a:lnTo>
                  <a:pt x="782824" y="1364789"/>
                </a:lnTo>
                <a:lnTo>
                  <a:pt x="734776" y="1369877"/>
                </a:lnTo>
                <a:lnTo>
                  <a:pt x="685799" y="1371599"/>
                </a:lnTo>
                <a:lnTo>
                  <a:pt x="636822" y="1369877"/>
                </a:lnTo>
                <a:lnTo>
                  <a:pt x="588775" y="1364789"/>
                </a:lnTo>
                <a:lnTo>
                  <a:pt x="541773" y="1356450"/>
                </a:lnTo>
                <a:lnTo>
                  <a:pt x="495932" y="1344977"/>
                </a:lnTo>
                <a:lnTo>
                  <a:pt x="451369" y="1330485"/>
                </a:lnTo>
                <a:lnTo>
                  <a:pt x="408200" y="1313092"/>
                </a:lnTo>
                <a:lnTo>
                  <a:pt x="366540" y="1292912"/>
                </a:lnTo>
                <a:lnTo>
                  <a:pt x="326506" y="1270061"/>
                </a:lnTo>
                <a:lnTo>
                  <a:pt x="288214" y="1244657"/>
                </a:lnTo>
                <a:lnTo>
                  <a:pt x="251780" y="1216815"/>
                </a:lnTo>
                <a:lnTo>
                  <a:pt x="217319" y="1186650"/>
                </a:lnTo>
                <a:lnTo>
                  <a:pt x="184949" y="1154280"/>
                </a:lnTo>
                <a:lnTo>
                  <a:pt x="154784" y="1119819"/>
                </a:lnTo>
                <a:lnTo>
                  <a:pt x="126942" y="1083385"/>
                </a:lnTo>
                <a:lnTo>
                  <a:pt x="101538" y="1045093"/>
                </a:lnTo>
                <a:lnTo>
                  <a:pt x="78687" y="1005059"/>
                </a:lnTo>
                <a:lnTo>
                  <a:pt x="58507" y="963399"/>
                </a:lnTo>
                <a:lnTo>
                  <a:pt x="41113" y="920230"/>
                </a:lnTo>
                <a:lnTo>
                  <a:pt x="26622" y="875667"/>
                </a:lnTo>
                <a:lnTo>
                  <a:pt x="15149" y="829826"/>
                </a:lnTo>
                <a:lnTo>
                  <a:pt x="6810" y="782824"/>
                </a:lnTo>
                <a:lnTo>
                  <a:pt x="1721" y="734776"/>
                </a:lnTo>
                <a:lnTo>
                  <a:pt x="0" y="6857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93363" y="2205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17163" y="27384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17364" y="2433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4564" y="27384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6964" y="2052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50563" y="2205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345" y="71118"/>
            <a:ext cx="62693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Agglomerative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866" y="876299"/>
            <a:ext cx="7246620" cy="446532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55600" marR="5080" indent="-342900">
              <a:lnSpc>
                <a:spcPts val="27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How should we </a:t>
            </a:r>
            <a:r>
              <a:rPr dirty="0" sz="2800" spc="-5">
                <a:latin typeface="Arial"/>
                <a:cs typeface="Arial"/>
              </a:rPr>
              <a:t>define </a:t>
            </a:r>
            <a:r>
              <a:rPr dirty="0" sz="2800" spc="-5">
                <a:latin typeface="MS PGothic"/>
                <a:cs typeface="MS PGothic"/>
              </a:rPr>
              <a:t>“</a:t>
            </a:r>
            <a:r>
              <a:rPr dirty="0" sz="2800" spc="-5">
                <a:latin typeface="Arial"/>
                <a:cs typeface="Arial"/>
              </a:rPr>
              <a:t>closest</a:t>
            </a:r>
            <a:r>
              <a:rPr dirty="0" sz="2800" spc="-5">
                <a:latin typeface="MS PGothic"/>
                <a:cs typeface="MS PGothic"/>
              </a:rPr>
              <a:t>” </a:t>
            </a:r>
            <a:r>
              <a:rPr dirty="0" sz="2800" spc="-5">
                <a:latin typeface="Arial"/>
                <a:cs typeface="Arial"/>
              </a:rPr>
              <a:t>for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clusters  with multiple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elements?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Many</a:t>
            </a:r>
            <a:r>
              <a:rPr dirty="0" sz="2800" spc="-1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options: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ts val="26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dirty="0" sz="2400">
                <a:solidFill>
                  <a:srgbClr val="008000"/>
                </a:solidFill>
                <a:latin typeface="Arial"/>
                <a:cs typeface="Arial"/>
              </a:rPr>
              <a:t>Closest</a:t>
            </a:r>
            <a:r>
              <a:rPr dirty="0" sz="2400" spc="-1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8000"/>
                </a:solidFill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 marL="933450">
              <a:lnSpc>
                <a:spcPts val="2600"/>
              </a:lnSpc>
            </a:pPr>
            <a:r>
              <a:rPr dirty="0" sz="2400">
                <a:latin typeface="Arial"/>
                <a:cs typeface="Arial"/>
              </a:rPr>
              <a:t>(single-link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clustering)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ts val="2600"/>
              </a:lnSpc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Farthest</a:t>
            </a:r>
            <a:r>
              <a:rPr dirty="0" sz="24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 marL="933450">
              <a:lnSpc>
                <a:spcPts val="2600"/>
              </a:lnSpc>
            </a:pPr>
            <a:r>
              <a:rPr dirty="0" sz="2400" spc="-5">
                <a:latin typeface="Arial"/>
                <a:cs typeface="Arial"/>
              </a:rPr>
              <a:t>(complete-link clustering)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ts val="2880"/>
              </a:lnSpc>
              <a:buChar char="–"/>
              <a:tabLst>
                <a:tab pos="755650" algn="l"/>
              </a:tabLst>
            </a:pPr>
            <a:r>
              <a:rPr dirty="0" sz="2400" spc="-10">
                <a:latin typeface="Arial"/>
                <a:cs typeface="Arial"/>
              </a:rPr>
              <a:t>Average </a:t>
            </a:r>
            <a:r>
              <a:rPr dirty="0" sz="2400">
                <a:latin typeface="Arial"/>
                <a:cs typeface="Arial"/>
              </a:rPr>
              <a:t>of all pairs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marR="2342515" indent="-342900">
              <a:lnSpc>
                <a:spcPts val="273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000090"/>
                </a:solidFill>
                <a:latin typeface="Arial"/>
                <a:cs typeface="Arial"/>
              </a:rPr>
              <a:t>Different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choices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create  </a:t>
            </a:r>
            <a:r>
              <a:rPr dirty="0" sz="2800" spc="-10">
                <a:solidFill>
                  <a:srgbClr val="000090"/>
                </a:solidFill>
                <a:latin typeface="Arial"/>
                <a:cs typeface="Arial"/>
              </a:rPr>
              <a:t>different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clustering</a:t>
            </a:r>
            <a:r>
              <a:rPr dirty="0" sz="2800" spc="-2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behaviors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3526" y="1828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799"/>
                </a:moveTo>
                <a:lnTo>
                  <a:pt x="1721" y="636822"/>
                </a:lnTo>
                <a:lnTo>
                  <a:pt x="6810" y="588775"/>
                </a:lnTo>
                <a:lnTo>
                  <a:pt x="15149" y="541773"/>
                </a:lnTo>
                <a:lnTo>
                  <a:pt x="26622" y="495932"/>
                </a:lnTo>
                <a:lnTo>
                  <a:pt x="41113" y="451369"/>
                </a:lnTo>
                <a:lnTo>
                  <a:pt x="58507" y="408200"/>
                </a:lnTo>
                <a:lnTo>
                  <a:pt x="78687" y="366540"/>
                </a:lnTo>
                <a:lnTo>
                  <a:pt x="101538" y="326506"/>
                </a:lnTo>
                <a:lnTo>
                  <a:pt x="126942" y="288214"/>
                </a:lnTo>
                <a:lnTo>
                  <a:pt x="154784" y="251780"/>
                </a:lnTo>
                <a:lnTo>
                  <a:pt x="184949" y="217319"/>
                </a:lnTo>
                <a:lnTo>
                  <a:pt x="217319" y="184949"/>
                </a:lnTo>
                <a:lnTo>
                  <a:pt x="251780" y="154784"/>
                </a:lnTo>
                <a:lnTo>
                  <a:pt x="288214" y="126942"/>
                </a:lnTo>
                <a:lnTo>
                  <a:pt x="326506" y="101538"/>
                </a:lnTo>
                <a:lnTo>
                  <a:pt x="366540" y="78687"/>
                </a:lnTo>
                <a:lnTo>
                  <a:pt x="408200" y="58507"/>
                </a:lnTo>
                <a:lnTo>
                  <a:pt x="451369" y="41113"/>
                </a:lnTo>
                <a:lnTo>
                  <a:pt x="495932" y="26622"/>
                </a:lnTo>
                <a:lnTo>
                  <a:pt x="541773" y="15149"/>
                </a:lnTo>
                <a:lnTo>
                  <a:pt x="588775" y="6810"/>
                </a:lnTo>
                <a:lnTo>
                  <a:pt x="636822" y="1721"/>
                </a:lnTo>
                <a:lnTo>
                  <a:pt x="685799" y="0"/>
                </a:lnTo>
                <a:lnTo>
                  <a:pt x="734777" y="1721"/>
                </a:lnTo>
                <a:lnTo>
                  <a:pt x="782824" y="6810"/>
                </a:lnTo>
                <a:lnTo>
                  <a:pt x="829827" y="15149"/>
                </a:lnTo>
                <a:lnTo>
                  <a:pt x="875667" y="26622"/>
                </a:lnTo>
                <a:lnTo>
                  <a:pt x="920230" y="41113"/>
                </a:lnTo>
                <a:lnTo>
                  <a:pt x="963400" y="58507"/>
                </a:lnTo>
                <a:lnTo>
                  <a:pt x="1005059" y="78687"/>
                </a:lnTo>
                <a:lnTo>
                  <a:pt x="1045093" y="101538"/>
                </a:lnTo>
                <a:lnTo>
                  <a:pt x="1083385" y="126942"/>
                </a:lnTo>
                <a:lnTo>
                  <a:pt x="1119820" y="154784"/>
                </a:lnTo>
                <a:lnTo>
                  <a:pt x="1154280" y="184949"/>
                </a:lnTo>
                <a:lnTo>
                  <a:pt x="1186650" y="217319"/>
                </a:lnTo>
                <a:lnTo>
                  <a:pt x="1216815" y="251780"/>
                </a:lnTo>
                <a:lnTo>
                  <a:pt x="1244657" y="288214"/>
                </a:lnTo>
                <a:lnTo>
                  <a:pt x="1270062" y="326506"/>
                </a:lnTo>
                <a:lnTo>
                  <a:pt x="1292912" y="366540"/>
                </a:lnTo>
                <a:lnTo>
                  <a:pt x="1313092" y="408200"/>
                </a:lnTo>
                <a:lnTo>
                  <a:pt x="1330486" y="451369"/>
                </a:lnTo>
                <a:lnTo>
                  <a:pt x="1344977" y="495932"/>
                </a:lnTo>
                <a:lnTo>
                  <a:pt x="1356450" y="541773"/>
                </a:lnTo>
                <a:lnTo>
                  <a:pt x="1364789" y="588775"/>
                </a:lnTo>
                <a:lnTo>
                  <a:pt x="1369877" y="636822"/>
                </a:lnTo>
                <a:lnTo>
                  <a:pt x="1371599" y="685799"/>
                </a:lnTo>
                <a:lnTo>
                  <a:pt x="1369877" y="734776"/>
                </a:lnTo>
                <a:lnTo>
                  <a:pt x="1364789" y="782824"/>
                </a:lnTo>
                <a:lnTo>
                  <a:pt x="1356450" y="829826"/>
                </a:lnTo>
                <a:lnTo>
                  <a:pt x="1344977" y="875667"/>
                </a:lnTo>
                <a:lnTo>
                  <a:pt x="1330486" y="920230"/>
                </a:lnTo>
                <a:lnTo>
                  <a:pt x="1313092" y="963399"/>
                </a:lnTo>
                <a:lnTo>
                  <a:pt x="1292912" y="1005059"/>
                </a:lnTo>
                <a:lnTo>
                  <a:pt x="1270062" y="1045093"/>
                </a:lnTo>
                <a:lnTo>
                  <a:pt x="1244657" y="1083385"/>
                </a:lnTo>
                <a:lnTo>
                  <a:pt x="1216815" y="1119819"/>
                </a:lnTo>
                <a:lnTo>
                  <a:pt x="1186650" y="1154280"/>
                </a:lnTo>
                <a:lnTo>
                  <a:pt x="1154280" y="1186650"/>
                </a:lnTo>
                <a:lnTo>
                  <a:pt x="1119820" y="1216815"/>
                </a:lnTo>
                <a:lnTo>
                  <a:pt x="1083385" y="1244657"/>
                </a:lnTo>
                <a:lnTo>
                  <a:pt x="1045093" y="1270061"/>
                </a:lnTo>
                <a:lnTo>
                  <a:pt x="1005059" y="1292912"/>
                </a:lnTo>
                <a:lnTo>
                  <a:pt x="963400" y="1313092"/>
                </a:lnTo>
                <a:lnTo>
                  <a:pt x="920230" y="1330485"/>
                </a:lnTo>
                <a:lnTo>
                  <a:pt x="875667" y="1344977"/>
                </a:lnTo>
                <a:lnTo>
                  <a:pt x="829827" y="1356450"/>
                </a:lnTo>
                <a:lnTo>
                  <a:pt x="782824" y="1364789"/>
                </a:lnTo>
                <a:lnTo>
                  <a:pt x="734777" y="1369877"/>
                </a:lnTo>
                <a:lnTo>
                  <a:pt x="685799" y="1371599"/>
                </a:lnTo>
                <a:lnTo>
                  <a:pt x="636822" y="1369877"/>
                </a:lnTo>
                <a:lnTo>
                  <a:pt x="588775" y="1364789"/>
                </a:lnTo>
                <a:lnTo>
                  <a:pt x="541773" y="1356450"/>
                </a:lnTo>
                <a:lnTo>
                  <a:pt x="495932" y="1344977"/>
                </a:lnTo>
                <a:lnTo>
                  <a:pt x="451369" y="1330485"/>
                </a:lnTo>
                <a:lnTo>
                  <a:pt x="408200" y="1313092"/>
                </a:lnTo>
                <a:lnTo>
                  <a:pt x="366540" y="1292912"/>
                </a:lnTo>
                <a:lnTo>
                  <a:pt x="326506" y="1270061"/>
                </a:lnTo>
                <a:lnTo>
                  <a:pt x="288214" y="1244657"/>
                </a:lnTo>
                <a:lnTo>
                  <a:pt x="251780" y="1216815"/>
                </a:lnTo>
                <a:lnTo>
                  <a:pt x="217319" y="1186650"/>
                </a:lnTo>
                <a:lnTo>
                  <a:pt x="184949" y="1154280"/>
                </a:lnTo>
                <a:lnTo>
                  <a:pt x="154784" y="1119819"/>
                </a:lnTo>
                <a:lnTo>
                  <a:pt x="126942" y="1083385"/>
                </a:lnTo>
                <a:lnTo>
                  <a:pt x="101538" y="1045093"/>
                </a:lnTo>
                <a:lnTo>
                  <a:pt x="78687" y="1005059"/>
                </a:lnTo>
                <a:lnTo>
                  <a:pt x="58507" y="963399"/>
                </a:lnTo>
                <a:lnTo>
                  <a:pt x="41113" y="920230"/>
                </a:lnTo>
                <a:lnTo>
                  <a:pt x="26622" y="875667"/>
                </a:lnTo>
                <a:lnTo>
                  <a:pt x="15149" y="829826"/>
                </a:lnTo>
                <a:lnTo>
                  <a:pt x="6810" y="782824"/>
                </a:lnTo>
                <a:lnTo>
                  <a:pt x="1721" y="734776"/>
                </a:lnTo>
                <a:lnTo>
                  <a:pt x="0" y="6857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0926" y="1828799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799"/>
                </a:moveTo>
                <a:lnTo>
                  <a:pt x="1721" y="636822"/>
                </a:lnTo>
                <a:lnTo>
                  <a:pt x="6810" y="588775"/>
                </a:lnTo>
                <a:lnTo>
                  <a:pt x="15149" y="541773"/>
                </a:lnTo>
                <a:lnTo>
                  <a:pt x="26622" y="495932"/>
                </a:lnTo>
                <a:lnTo>
                  <a:pt x="41113" y="451369"/>
                </a:lnTo>
                <a:lnTo>
                  <a:pt x="58507" y="408200"/>
                </a:lnTo>
                <a:lnTo>
                  <a:pt x="78687" y="366540"/>
                </a:lnTo>
                <a:lnTo>
                  <a:pt x="101538" y="326506"/>
                </a:lnTo>
                <a:lnTo>
                  <a:pt x="126942" y="288214"/>
                </a:lnTo>
                <a:lnTo>
                  <a:pt x="154784" y="251780"/>
                </a:lnTo>
                <a:lnTo>
                  <a:pt x="184949" y="217319"/>
                </a:lnTo>
                <a:lnTo>
                  <a:pt x="217319" y="184949"/>
                </a:lnTo>
                <a:lnTo>
                  <a:pt x="251780" y="154784"/>
                </a:lnTo>
                <a:lnTo>
                  <a:pt x="288214" y="126942"/>
                </a:lnTo>
                <a:lnTo>
                  <a:pt x="326506" y="101538"/>
                </a:lnTo>
                <a:lnTo>
                  <a:pt x="366540" y="78687"/>
                </a:lnTo>
                <a:lnTo>
                  <a:pt x="408200" y="58507"/>
                </a:lnTo>
                <a:lnTo>
                  <a:pt x="451369" y="41113"/>
                </a:lnTo>
                <a:lnTo>
                  <a:pt x="495932" y="26622"/>
                </a:lnTo>
                <a:lnTo>
                  <a:pt x="541773" y="15149"/>
                </a:lnTo>
                <a:lnTo>
                  <a:pt x="588775" y="6810"/>
                </a:lnTo>
                <a:lnTo>
                  <a:pt x="636822" y="1721"/>
                </a:lnTo>
                <a:lnTo>
                  <a:pt x="685799" y="0"/>
                </a:lnTo>
                <a:lnTo>
                  <a:pt x="734776" y="1721"/>
                </a:lnTo>
                <a:lnTo>
                  <a:pt x="782824" y="6810"/>
                </a:lnTo>
                <a:lnTo>
                  <a:pt x="829826" y="15149"/>
                </a:lnTo>
                <a:lnTo>
                  <a:pt x="875667" y="26622"/>
                </a:lnTo>
                <a:lnTo>
                  <a:pt x="920230" y="41113"/>
                </a:lnTo>
                <a:lnTo>
                  <a:pt x="963399" y="58507"/>
                </a:lnTo>
                <a:lnTo>
                  <a:pt x="1005059" y="78687"/>
                </a:lnTo>
                <a:lnTo>
                  <a:pt x="1045093" y="101538"/>
                </a:lnTo>
                <a:lnTo>
                  <a:pt x="1083385" y="126942"/>
                </a:lnTo>
                <a:lnTo>
                  <a:pt x="1119819" y="154784"/>
                </a:lnTo>
                <a:lnTo>
                  <a:pt x="1154280" y="184949"/>
                </a:lnTo>
                <a:lnTo>
                  <a:pt x="1186650" y="217319"/>
                </a:lnTo>
                <a:lnTo>
                  <a:pt x="1216815" y="251780"/>
                </a:lnTo>
                <a:lnTo>
                  <a:pt x="1244657" y="288214"/>
                </a:lnTo>
                <a:lnTo>
                  <a:pt x="1270061" y="326506"/>
                </a:lnTo>
                <a:lnTo>
                  <a:pt x="1292912" y="366540"/>
                </a:lnTo>
                <a:lnTo>
                  <a:pt x="1313092" y="408200"/>
                </a:lnTo>
                <a:lnTo>
                  <a:pt x="1330485" y="451369"/>
                </a:lnTo>
                <a:lnTo>
                  <a:pt x="1344977" y="495932"/>
                </a:lnTo>
                <a:lnTo>
                  <a:pt x="1356450" y="541773"/>
                </a:lnTo>
                <a:lnTo>
                  <a:pt x="1364789" y="588775"/>
                </a:lnTo>
                <a:lnTo>
                  <a:pt x="1369877" y="636822"/>
                </a:lnTo>
                <a:lnTo>
                  <a:pt x="1371599" y="685799"/>
                </a:lnTo>
                <a:lnTo>
                  <a:pt x="1369877" y="734776"/>
                </a:lnTo>
                <a:lnTo>
                  <a:pt x="1364789" y="782824"/>
                </a:lnTo>
                <a:lnTo>
                  <a:pt x="1356450" y="829826"/>
                </a:lnTo>
                <a:lnTo>
                  <a:pt x="1344977" y="875667"/>
                </a:lnTo>
                <a:lnTo>
                  <a:pt x="1330485" y="920230"/>
                </a:lnTo>
                <a:lnTo>
                  <a:pt x="1313092" y="963399"/>
                </a:lnTo>
                <a:lnTo>
                  <a:pt x="1292912" y="1005059"/>
                </a:lnTo>
                <a:lnTo>
                  <a:pt x="1270061" y="1045093"/>
                </a:lnTo>
                <a:lnTo>
                  <a:pt x="1244657" y="1083385"/>
                </a:lnTo>
                <a:lnTo>
                  <a:pt x="1216815" y="1119819"/>
                </a:lnTo>
                <a:lnTo>
                  <a:pt x="1186650" y="1154280"/>
                </a:lnTo>
                <a:lnTo>
                  <a:pt x="1154280" y="1186650"/>
                </a:lnTo>
                <a:lnTo>
                  <a:pt x="1119819" y="1216815"/>
                </a:lnTo>
                <a:lnTo>
                  <a:pt x="1083385" y="1244657"/>
                </a:lnTo>
                <a:lnTo>
                  <a:pt x="1045093" y="1270061"/>
                </a:lnTo>
                <a:lnTo>
                  <a:pt x="1005059" y="1292912"/>
                </a:lnTo>
                <a:lnTo>
                  <a:pt x="963399" y="1313092"/>
                </a:lnTo>
                <a:lnTo>
                  <a:pt x="920230" y="1330485"/>
                </a:lnTo>
                <a:lnTo>
                  <a:pt x="875667" y="1344977"/>
                </a:lnTo>
                <a:lnTo>
                  <a:pt x="829826" y="1356450"/>
                </a:lnTo>
                <a:lnTo>
                  <a:pt x="782824" y="1364789"/>
                </a:lnTo>
                <a:lnTo>
                  <a:pt x="734776" y="1369877"/>
                </a:lnTo>
                <a:lnTo>
                  <a:pt x="685799" y="1371599"/>
                </a:lnTo>
                <a:lnTo>
                  <a:pt x="636822" y="1369877"/>
                </a:lnTo>
                <a:lnTo>
                  <a:pt x="588775" y="1364789"/>
                </a:lnTo>
                <a:lnTo>
                  <a:pt x="541773" y="1356450"/>
                </a:lnTo>
                <a:lnTo>
                  <a:pt x="495932" y="1344977"/>
                </a:lnTo>
                <a:lnTo>
                  <a:pt x="451369" y="1330485"/>
                </a:lnTo>
                <a:lnTo>
                  <a:pt x="408200" y="1313092"/>
                </a:lnTo>
                <a:lnTo>
                  <a:pt x="366540" y="1292912"/>
                </a:lnTo>
                <a:lnTo>
                  <a:pt x="326506" y="1270061"/>
                </a:lnTo>
                <a:lnTo>
                  <a:pt x="288214" y="1244657"/>
                </a:lnTo>
                <a:lnTo>
                  <a:pt x="251780" y="1216815"/>
                </a:lnTo>
                <a:lnTo>
                  <a:pt x="217319" y="1186650"/>
                </a:lnTo>
                <a:lnTo>
                  <a:pt x="184949" y="1154280"/>
                </a:lnTo>
                <a:lnTo>
                  <a:pt x="154784" y="1119819"/>
                </a:lnTo>
                <a:lnTo>
                  <a:pt x="126942" y="1083385"/>
                </a:lnTo>
                <a:lnTo>
                  <a:pt x="101538" y="1045093"/>
                </a:lnTo>
                <a:lnTo>
                  <a:pt x="78687" y="1005059"/>
                </a:lnTo>
                <a:lnTo>
                  <a:pt x="58507" y="963399"/>
                </a:lnTo>
                <a:lnTo>
                  <a:pt x="41113" y="920230"/>
                </a:lnTo>
                <a:lnTo>
                  <a:pt x="26622" y="875667"/>
                </a:lnTo>
                <a:lnTo>
                  <a:pt x="15149" y="829826"/>
                </a:lnTo>
                <a:lnTo>
                  <a:pt x="6810" y="782824"/>
                </a:lnTo>
                <a:lnTo>
                  <a:pt x="1721" y="734776"/>
                </a:lnTo>
                <a:lnTo>
                  <a:pt x="0" y="6857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93363" y="2205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17163" y="27384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17364" y="2433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4564" y="27384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6964" y="20526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50563" y="2205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07726" y="2285999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914399" y="228599"/>
                </a:lnTo>
              </a:path>
            </a:pathLst>
          </a:custGeom>
          <a:ln w="63499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74326" y="2133599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0" y="685799"/>
                </a:moveTo>
                <a:lnTo>
                  <a:pt x="2057399" y="0"/>
                </a:lnTo>
              </a:path>
            </a:pathLst>
          </a:custGeom>
          <a:ln w="63499">
            <a:solidFill>
              <a:srgbClr val="D81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93526" y="3505198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799"/>
                </a:moveTo>
                <a:lnTo>
                  <a:pt x="1721" y="636822"/>
                </a:lnTo>
                <a:lnTo>
                  <a:pt x="6810" y="588775"/>
                </a:lnTo>
                <a:lnTo>
                  <a:pt x="15149" y="541773"/>
                </a:lnTo>
                <a:lnTo>
                  <a:pt x="26622" y="495932"/>
                </a:lnTo>
                <a:lnTo>
                  <a:pt x="41113" y="451369"/>
                </a:lnTo>
                <a:lnTo>
                  <a:pt x="58507" y="408200"/>
                </a:lnTo>
                <a:lnTo>
                  <a:pt x="78687" y="366540"/>
                </a:lnTo>
                <a:lnTo>
                  <a:pt x="101538" y="326506"/>
                </a:lnTo>
                <a:lnTo>
                  <a:pt x="126942" y="288214"/>
                </a:lnTo>
                <a:lnTo>
                  <a:pt x="154784" y="251780"/>
                </a:lnTo>
                <a:lnTo>
                  <a:pt x="184949" y="217319"/>
                </a:lnTo>
                <a:lnTo>
                  <a:pt x="217319" y="184949"/>
                </a:lnTo>
                <a:lnTo>
                  <a:pt x="251780" y="154784"/>
                </a:lnTo>
                <a:lnTo>
                  <a:pt x="288214" y="126942"/>
                </a:lnTo>
                <a:lnTo>
                  <a:pt x="326506" y="101538"/>
                </a:lnTo>
                <a:lnTo>
                  <a:pt x="366540" y="78687"/>
                </a:lnTo>
                <a:lnTo>
                  <a:pt x="408200" y="58507"/>
                </a:lnTo>
                <a:lnTo>
                  <a:pt x="451369" y="41113"/>
                </a:lnTo>
                <a:lnTo>
                  <a:pt x="495932" y="26622"/>
                </a:lnTo>
                <a:lnTo>
                  <a:pt x="541773" y="15149"/>
                </a:lnTo>
                <a:lnTo>
                  <a:pt x="588775" y="6810"/>
                </a:lnTo>
                <a:lnTo>
                  <a:pt x="636822" y="1721"/>
                </a:lnTo>
                <a:lnTo>
                  <a:pt x="685799" y="0"/>
                </a:lnTo>
                <a:lnTo>
                  <a:pt x="734777" y="1721"/>
                </a:lnTo>
                <a:lnTo>
                  <a:pt x="782824" y="6810"/>
                </a:lnTo>
                <a:lnTo>
                  <a:pt x="829827" y="15149"/>
                </a:lnTo>
                <a:lnTo>
                  <a:pt x="875667" y="26622"/>
                </a:lnTo>
                <a:lnTo>
                  <a:pt x="920230" y="41113"/>
                </a:lnTo>
                <a:lnTo>
                  <a:pt x="963400" y="58507"/>
                </a:lnTo>
                <a:lnTo>
                  <a:pt x="1005059" y="78687"/>
                </a:lnTo>
                <a:lnTo>
                  <a:pt x="1045093" y="101538"/>
                </a:lnTo>
                <a:lnTo>
                  <a:pt x="1083385" y="126942"/>
                </a:lnTo>
                <a:lnTo>
                  <a:pt x="1119820" y="154784"/>
                </a:lnTo>
                <a:lnTo>
                  <a:pt x="1154280" y="184949"/>
                </a:lnTo>
                <a:lnTo>
                  <a:pt x="1186650" y="217319"/>
                </a:lnTo>
                <a:lnTo>
                  <a:pt x="1216815" y="251780"/>
                </a:lnTo>
                <a:lnTo>
                  <a:pt x="1244657" y="288214"/>
                </a:lnTo>
                <a:lnTo>
                  <a:pt x="1270062" y="326506"/>
                </a:lnTo>
                <a:lnTo>
                  <a:pt x="1292912" y="366540"/>
                </a:lnTo>
                <a:lnTo>
                  <a:pt x="1313092" y="408200"/>
                </a:lnTo>
                <a:lnTo>
                  <a:pt x="1330486" y="451369"/>
                </a:lnTo>
                <a:lnTo>
                  <a:pt x="1344977" y="495932"/>
                </a:lnTo>
                <a:lnTo>
                  <a:pt x="1356450" y="541773"/>
                </a:lnTo>
                <a:lnTo>
                  <a:pt x="1364789" y="588775"/>
                </a:lnTo>
                <a:lnTo>
                  <a:pt x="1369877" y="636822"/>
                </a:lnTo>
                <a:lnTo>
                  <a:pt x="1371599" y="685799"/>
                </a:lnTo>
                <a:lnTo>
                  <a:pt x="1369877" y="734776"/>
                </a:lnTo>
                <a:lnTo>
                  <a:pt x="1364789" y="782824"/>
                </a:lnTo>
                <a:lnTo>
                  <a:pt x="1356450" y="829826"/>
                </a:lnTo>
                <a:lnTo>
                  <a:pt x="1344977" y="875667"/>
                </a:lnTo>
                <a:lnTo>
                  <a:pt x="1330486" y="920230"/>
                </a:lnTo>
                <a:lnTo>
                  <a:pt x="1313092" y="963399"/>
                </a:lnTo>
                <a:lnTo>
                  <a:pt x="1292912" y="1005059"/>
                </a:lnTo>
                <a:lnTo>
                  <a:pt x="1270062" y="1045093"/>
                </a:lnTo>
                <a:lnTo>
                  <a:pt x="1244657" y="1083385"/>
                </a:lnTo>
                <a:lnTo>
                  <a:pt x="1216815" y="1119819"/>
                </a:lnTo>
                <a:lnTo>
                  <a:pt x="1186650" y="1154280"/>
                </a:lnTo>
                <a:lnTo>
                  <a:pt x="1154280" y="1186650"/>
                </a:lnTo>
                <a:lnTo>
                  <a:pt x="1119820" y="1216815"/>
                </a:lnTo>
                <a:lnTo>
                  <a:pt x="1083385" y="1244657"/>
                </a:lnTo>
                <a:lnTo>
                  <a:pt x="1045093" y="1270061"/>
                </a:lnTo>
                <a:lnTo>
                  <a:pt x="1005059" y="1292912"/>
                </a:lnTo>
                <a:lnTo>
                  <a:pt x="963400" y="1313092"/>
                </a:lnTo>
                <a:lnTo>
                  <a:pt x="920230" y="1330485"/>
                </a:lnTo>
                <a:lnTo>
                  <a:pt x="875667" y="1344977"/>
                </a:lnTo>
                <a:lnTo>
                  <a:pt x="829827" y="1356450"/>
                </a:lnTo>
                <a:lnTo>
                  <a:pt x="782824" y="1364789"/>
                </a:lnTo>
                <a:lnTo>
                  <a:pt x="734777" y="1369877"/>
                </a:lnTo>
                <a:lnTo>
                  <a:pt x="685799" y="1371599"/>
                </a:lnTo>
                <a:lnTo>
                  <a:pt x="636822" y="1369877"/>
                </a:lnTo>
                <a:lnTo>
                  <a:pt x="588775" y="1364789"/>
                </a:lnTo>
                <a:lnTo>
                  <a:pt x="541773" y="1356450"/>
                </a:lnTo>
                <a:lnTo>
                  <a:pt x="495932" y="1344977"/>
                </a:lnTo>
                <a:lnTo>
                  <a:pt x="451369" y="1330485"/>
                </a:lnTo>
                <a:lnTo>
                  <a:pt x="408200" y="1313092"/>
                </a:lnTo>
                <a:lnTo>
                  <a:pt x="366540" y="1292912"/>
                </a:lnTo>
                <a:lnTo>
                  <a:pt x="326506" y="1270061"/>
                </a:lnTo>
                <a:lnTo>
                  <a:pt x="288214" y="1244657"/>
                </a:lnTo>
                <a:lnTo>
                  <a:pt x="251780" y="1216815"/>
                </a:lnTo>
                <a:lnTo>
                  <a:pt x="217319" y="1186650"/>
                </a:lnTo>
                <a:lnTo>
                  <a:pt x="184949" y="1154280"/>
                </a:lnTo>
                <a:lnTo>
                  <a:pt x="154784" y="1119819"/>
                </a:lnTo>
                <a:lnTo>
                  <a:pt x="126942" y="1083385"/>
                </a:lnTo>
                <a:lnTo>
                  <a:pt x="101538" y="1045093"/>
                </a:lnTo>
                <a:lnTo>
                  <a:pt x="78687" y="1005059"/>
                </a:lnTo>
                <a:lnTo>
                  <a:pt x="58507" y="963399"/>
                </a:lnTo>
                <a:lnTo>
                  <a:pt x="41113" y="920230"/>
                </a:lnTo>
                <a:lnTo>
                  <a:pt x="26622" y="875667"/>
                </a:lnTo>
                <a:lnTo>
                  <a:pt x="15149" y="829826"/>
                </a:lnTo>
                <a:lnTo>
                  <a:pt x="6810" y="782824"/>
                </a:lnTo>
                <a:lnTo>
                  <a:pt x="1721" y="734776"/>
                </a:lnTo>
                <a:lnTo>
                  <a:pt x="0" y="6857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40926" y="3505198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799"/>
                </a:moveTo>
                <a:lnTo>
                  <a:pt x="1721" y="636822"/>
                </a:lnTo>
                <a:lnTo>
                  <a:pt x="6810" y="588775"/>
                </a:lnTo>
                <a:lnTo>
                  <a:pt x="15149" y="541773"/>
                </a:lnTo>
                <a:lnTo>
                  <a:pt x="26622" y="495932"/>
                </a:lnTo>
                <a:lnTo>
                  <a:pt x="41113" y="451369"/>
                </a:lnTo>
                <a:lnTo>
                  <a:pt x="58507" y="408200"/>
                </a:lnTo>
                <a:lnTo>
                  <a:pt x="78687" y="366540"/>
                </a:lnTo>
                <a:lnTo>
                  <a:pt x="101538" y="326506"/>
                </a:lnTo>
                <a:lnTo>
                  <a:pt x="126942" y="288214"/>
                </a:lnTo>
                <a:lnTo>
                  <a:pt x="154784" y="251780"/>
                </a:lnTo>
                <a:lnTo>
                  <a:pt x="184949" y="217319"/>
                </a:lnTo>
                <a:lnTo>
                  <a:pt x="217319" y="184949"/>
                </a:lnTo>
                <a:lnTo>
                  <a:pt x="251780" y="154784"/>
                </a:lnTo>
                <a:lnTo>
                  <a:pt x="288214" y="126942"/>
                </a:lnTo>
                <a:lnTo>
                  <a:pt x="326506" y="101538"/>
                </a:lnTo>
                <a:lnTo>
                  <a:pt x="366540" y="78687"/>
                </a:lnTo>
                <a:lnTo>
                  <a:pt x="408200" y="58507"/>
                </a:lnTo>
                <a:lnTo>
                  <a:pt x="451369" y="41113"/>
                </a:lnTo>
                <a:lnTo>
                  <a:pt x="495932" y="26622"/>
                </a:lnTo>
                <a:lnTo>
                  <a:pt x="541773" y="15149"/>
                </a:lnTo>
                <a:lnTo>
                  <a:pt x="588775" y="6810"/>
                </a:lnTo>
                <a:lnTo>
                  <a:pt x="636822" y="1721"/>
                </a:lnTo>
                <a:lnTo>
                  <a:pt x="685799" y="0"/>
                </a:lnTo>
                <a:lnTo>
                  <a:pt x="734776" y="1721"/>
                </a:lnTo>
                <a:lnTo>
                  <a:pt x="782824" y="6810"/>
                </a:lnTo>
                <a:lnTo>
                  <a:pt x="829826" y="15149"/>
                </a:lnTo>
                <a:lnTo>
                  <a:pt x="875667" y="26622"/>
                </a:lnTo>
                <a:lnTo>
                  <a:pt x="920230" y="41113"/>
                </a:lnTo>
                <a:lnTo>
                  <a:pt x="963399" y="58507"/>
                </a:lnTo>
                <a:lnTo>
                  <a:pt x="1005059" y="78687"/>
                </a:lnTo>
                <a:lnTo>
                  <a:pt x="1045093" y="101538"/>
                </a:lnTo>
                <a:lnTo>
                  <a:pt x="1083385" y="126942"/>
                </a:lnTo>
                <a:lnTo>
                  <a:pt x="1119819" y="154784"/>
                </a:lnTo>
                <a:lnTo>
                  <a:pt x="1154280" y="184949"/>
                </a:lnTo>
                <a:lnTo>
                  <a:pt x="1186650" y="217319"/>
                </a:lnTo>
                <a:lnTo>
                  <a:pt x="1216815" y="251780"/>
                </a:lnTo>
                <a:lnTo>
                  <a:pt x="1244657" y="288214"/>
                </a:lnTo>
                <a:lnTo>
                  <a:pt x="1270061" y="326506"/>
                </a:lnTo>
                <a:lnTo>
                  <a:pt x="1292912" y="366540"/>
                </a:lnTo>
                <a:lnTo>
                  <a:pt x="1313092" y="408200"/>
                </a:lnTo>
                <a:lnTo>
                  <a:pt x="1330485" y="451369"/>
                </a:lnTo>
                <a:lnTo>
                  <a:pt x="1344977" y="495932"/>
                </a:lnTo>
                <a:lnTo>
                  <a:pt x="1356450" y="541773"/>
                </a:lnTo>
                <a:lnTo>
                  <a:pt x="1364789" y="588775"/>
                </a:lnTo>
                <a:lnTo>
                  <a:pt x="1369877" y="636822"/>
                </a:lnTo>
                <a:lnTo>
                  <a:pt x="1371599" y="685799"/>
                </a:lnTo>
                <a:lnTo>
                  <a:pt x="1369877" y="734776"/>
                </a:lnTo>
                <a:lnTo>
                  <a:pt x="1364789" y="782824"/>
                </a:lnTo>
                <a:lnTo>
                  <a:pt x="1356450" y="829826"/>
                </a:lnTo>
                <a:lnTo>
                  <a:pt x="1344977" y="875667"/>
                </a:lnTo>
                <a:lnTo>
                  <a:pt x="1330485" y="920230"/>
                </a:lnTo>
                <a:lnTo>
                  <a:pt x="1313092" y="963399"/>
                </a:lnTo>
                <a:lnTo>
                  <a:pt x="1292912" y="1005059"/>
                </a:lnTo>
                <a:lnTo>
                  <a:pt x="1270061" y="1045093"/>
                </a:lnTo>
                <a:lnTo>
                  <a:pt x="1244657" y="1083385"/>
                </a:lnTo>
                <a:lnTo>
                  <a:pt x="1216815" y="1119819"/>
                </a:lnTo>
                <a:lnTo>
                  <a:pt x="1186650" y="1154280"/>
                </a:lnTo>
                <a:lnTo>
                  <a:pt x="1154280" y="1186650"/>
                </a:lnTo>
                <a:lnTo>
                  <a:pt x="1119819" y="1216815"/>
                </a:lnTo>
                <a:lnTo>
                  <a:pt x="1083385" y="1244657"/>
                </a:lnTo>
                <a:lnTo>
                  <a:pt x="1045093" y="1270061"/>
                </a:lnTo>
                <a:lnTo>
                  <a:pt x="1005059" y="1292912"/>
                </a:lnTo>
                <a:lnTo>
                  <a:pt x="963399" y="1313092"/>
                </a:lnTo>
                <a:lnTo>
                  <a:pt x="920230" y="1330485"/>
                </a:lnTo>
                <a:lnTo>
                  <a:pt x="875667" y="1344977"/>
                </a:lnTo>
                <a:lnTo>
                  <a:pt x="829826" y="1356450"/>
                </a:lnTo>
                <a:lnTo>
                  <a:pt x="782824" y="1364789"/>
                </a:lnTo>
                <a:lnTo>
                  <a:pt x="734776" y="1369877"/>
                </a:lnTo>
                <a:lnTo>
                  <a:pt x="685799" y="1371599"/>
                </a:lnTo>
                <a:lnTo>
                  <a:pt x="636822" y="1369877"/>
                </a:lnTo>
                <a:lnTo>
                  <a:pt x="588775" y="1364789"/>
                </a:lnTo>
                <a:lnTo>
                  <a:pt x="541773" y="1356450"/>
                </a:lnTo>
                <a:lnTo>
                  <a:pt x="495932" y="1344977"/>
                </a:lnTo>
                <a:lnTo>
                  <a:pt x="451369" y="1330485"/>
                </a:lnTo>
                <a:lnTo>
                  <a:pt x="408200" y="1313092"/>
                </a:lnTo>
                <a:lnTo>
                  <a:pt x="366540" y="1292912"/>
                </a:lnTo>
                <a:lnTo>
                  <a:pt x="326506" y="1270061"/>
                </a:lnTo>
                <a:lnTo>
                  <a:pt x="288214" y="1244657"/>
                </a:lnTo>
                <a:lnTo>
                  <a:pt x="251780" y="1216815"/>
                </a:lnTo>
                <a:lnTo>
                  <a:pt x="217319" y="1186650"/>
                </a:lnTo>
                <a:lnTo>
                  <a:pt x="184949" y="1154280"/>
                </a:lnTo>
                <a:lnTo>
                  <a:pt x="154784" y="1119819"/>
                </a:lnTo>
                <a:lnTo>
                  <a:pt x="126942" y="1083385"/>
                </a:lnTo>
                <a:lnTo>
                  <a:pt x="101538" y="1045093"/>
                </a:lnTo>
                <a:lnTo>
                  <a:pt x="78687" y="1005059"/>
                </a:lnTo>
                <a:lnTo>
                  <a:pt x="58507" y="963399"/>
                </a:lnTo>
                <a:lnTo>
                  <a:pt x="41113" y="920230"/>
                </a:lnTo>
                <a:lnTo>
                  <a:pt x="26622" y="875667"/>
                </a:lnTo>
                <a:lnTo>
                  <a:pt x="15149" y="829826"/>
                </a:lnTo>
                <a:lnTo>
                  <a:pt x="6810" y="782824"/>
                </a:lnTo>
                <a:lnTo>
                  <a:pt x="1721" y="734776"/>
                </a:lnTo>
                <a:lnTo>
                  <a:pt x="0" y="6857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3363" y="38814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17163" y="4414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17364" y="4110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74564" y="4414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269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50563" y="38814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07726" y="3962398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914399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74326" y="3809998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0" y="685799"/>
                </a:moveTo>
                <a:lnTo>
                  <a:pt x="20573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50526" y="3962398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0"/>
                </a:moveTo>
                <a:lnTo>
                  <a:pt x="1828799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07726" y="3809998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152399"/>
                </a:moveTo>
                <a:lnTo>
                  <a:pt x="1523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50526" y="3962398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0" y="0"/>
                </a:moveTo>
                <a:lnTo>
                  <a:pt x="1371599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74326" y="4495798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0" y="0"/>
                </a:moveTo>
                <a:lnTo>
                  <a:pt x="1904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07726" y="3962398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371599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50526" y="3809998"/>
            <a:ext cx="1981200" cy="152400"/>
          </a:xfrm>
          <a:custGeom>
            <a:avLst/>
            <a:gdLst/>
            <a:ahLst/>
            <a:cxnLst/>
            <a:rect l="l" t="t" r="r" b="b"/>
            <a:pathLst>
              <a:path w="1981200" h="152400">
                <a:moveTo>
                  <a:pt x="0" y="152399"/>
                </a:moveTo>
                <a:lnTo>
                  <a:pt x="1981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74326" y="4190998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304799"/>
                </a:moveTo>
                <a:lnTo>
                  <a:pt x="14477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345" y="71118"/>
            <a:ext cx="62693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Agglomerative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866" y="876299"/>
            <a:ext cx="7246620" cy="79502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55600" marR="5080" indent="-342900">
              <a:lnSpc>
                <a:spcPts val="27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How should we </a:t>
            </a:r>
            <a:r>
              <a:rPr dirty="0" sz="2800" spc="-5">
                <a:latin typeface="Arial"/>
                <a:cs typeface="Arial"/>
              </a:rPr>
              <a:t>define </a:t>
            </a:r>
            <a:r>
              <a:rPr dirty="0" sz="2800" spc="-5">
                <a:latin typeface="MS PGothic"/>
                <a:cs typeface="MS PGothic"/>
              </a:rPr>
              <a:t>“</a:t>
            </a:r>
            <a:r>
              <a:rPr dirty="0" sz="2800" spc="-5">
                <a:latin typeface="Arial"/>
                <a:cs typeface="Arial"/>
              </a:rPr>
              <a:t>closest</a:t>
            </a:r>
            <a:r>
              <a:rPr dirty="0" sz="2800" spc="-5">
                <a:latin typeface="MS PGothic"/>
                <a:cs typeface="MS PGothic"/>
              </a:rPr>
              <a:t>” </a:t>
            </a:r>
            <a:r>
              <a:rPr dirty="0" sz="2800" spc="-5">
                <a:latin typeface="Arial"/>
                <a:cs typeface="Arial"/>
              </a:rPr>
              <a:t>for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clusters  with multiple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elements?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266" y="1938019"/>
            <a:ext cx="3413760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Farthest</a:t>
            </a:r>
            <a:r>
              <a:rPr dirty="0" sz="24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Arial"/>
                <a:cs typeface="Arial"/>
              </a:rPr>
              <a:t>(complete-link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clustering)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866" y="1938019"/>
            <a:ext cx="2973705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8000"/>
                </a:solidFill>
                <a:latin typeface="Arial"/>
                <a:cs typeface="Arial"/>
              </a:rPr>
              <a:t>Closest</a:t>
            </a:r>
            <a:r>
              <a:rPr dirty="0" sz="2400" spc="-1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8000"/>
                </a:solidFill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Arial"/>
                <a:cs typeface="Arial"/>
              </a:rPr>
              <a:t>(single-link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clustering)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126" y="2666999"/>
            <a:ext cx="3733800" cy="3599179"/>
          </a:xfrm>
          <a:custGeom>
            <a:avLst/>
            <a:gdLst/>
            <a:ahLst/>
            <a:cxnLst/>
            <a:rect l="l" t="t" r="r" b="b"/>
            <a:pathLst>
              <a:path w="3733800" h="3599179">
                <a:moveTo>
                  <a:pt x="0" y="3598710"/>
                </a:moveTo>
                <a:lnTo>
                  <a:pt x="3733800" y="3598710"/>
                </a:lnTo>
                <a:lnTo>
                  <a:pt x="3733800" y="0"/>
                </a:lnTo>
                <a:lnTo>
                  <a:pt x="0" y="0"/>
                </a:lnTo>
                <a:lnTo>
                  <a:pt x="0" y="3598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9594" y="3065192"/>
            <a:ext cx="62865" cy="2939415"/>
          </a:xfrm>
          <a:custGeom>
            <a:avLst/>
            <a:gdLst/>
            <a:ahLst/>
            <a:cxnLst/>
            <a:rect l="l" t="t" r="r" b="b"/>
            <a:pathLst>
              <a:path w="62865" h="2939415">
                <a:moveTo>
                  <a:pt x="41610" y="51945"/>
                </a:moveTo>
                <a:lnTo>
                  <a:pt x="20805" y="51945"/>
                </a:lnTo>
                <a:lnTo>
                  <a:pt x="20805" y="2939294"/>
                </a:lnTo>
                <a:lnTo>
                  <a:pt x="41610" y="2939294"/>
                </a:lnTo>
                <a:lnTo>
                  <a:pt x="41610" y="51945"/>
                </a:lnTo>
                <a:close/>
              </a:path>
              <a:path w="62865" h="2939415">
                <a:moveTo>
                  <a:pt x="31207" y="0"/>
                </a:moveTo>
                <a:lnTo>
                  <a:pt x="0" y="62390"/>
                </a:lnTo>
                <a:lnTo>
                  <a:pt x="20805" y="62390"/>
                </a:lnTo>
                <a:lnTo>
                  <a:pt x="20805" y="51945"/>
                </a:lnTo>
                <a:lnTo>
                  <a:pt x="57191" y="51945"/>
                </a:lnTo>
                <a:lnTo>
                  <a:pt x="31207" y="0"/>
                </a:lnTo>
                <a:close/>
              </a:path>
              <a:path w="62865" h="2939415">
                <a:moveTo>
                  <a:pt x="57191" y="51945"/>
                </a:moveTo>
                <a:lnTo>
                  <a:pt x="41610" y="51945"/>
                </a:lnTo>
                <a:lnTo>
                  <a:pt x="41610" y="62390"/>
                </a:lnTo>
                <a:lnTo>
                  <a:pt x="62415" y="62390"/>
                </a:lnTo>
                <a:lnTo>
                  <a:pt x="57191" y="51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646" y="6010263"/>
            <a:ext cx="3438525" cy="0"/>
          </a:xfrm>
          <a:custGeom>
            <a:avLst/>
            <a:gdLst/>
            <a:ahLst/>
            <a:cxnLst/>
            <a:rect l="l" t="t" r="r" b="b"/>
            <a:pathLst>
              <a:path w="3438525" h="0">
                <a:moveTo>
                  <a:pt x="0" y="0"/>
                </a:moveTo>
                <a:lnTo>
                  <a:pt x="3438280" y="0"/>
                </a:lnTo>
              </a:path>
            </a:pathLst>
          </a:custGeom>
          <a:ln w="207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4364" y="2953118"/>
            <a:ext cx="3571590" cy="2682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58201" y="3734815"/>
            <a:ext cx="136525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 spc="-5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3558" y="3748587"/>
            <a:ext cx="136525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2680" y="4778357"/>
            <a:ext cx="136525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 spc="-5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2701" y="4779466"/>
            <a:ext cx="136525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 spc="-5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9169" y="3734815"/>
            <a:ext cx="136525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5163" y="3747478"/>
            <a:ext cx="136525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 spc="-5">
                <a:latin typeface="Times New Roman"/>
                <a:cs typeface="Times New Roman"/>
              </a:rPr>
              <a:t>6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7610" y="4792092"/>
            <a:ext cx="644525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065" algn="l"/>
              </a:tabLst>
            </a:pPr>
            <a:r>
              <a:rPr dirty="0" sz="1750" spc="-5">
                <a:latin typeface="Times New Roman"/>
                <a:cs typeface="Times New Roman"/>
              </a:rPr>
              <a:t>7</a:t>
            </a:r>
            <a:r>
              <a:rPr dirty="0" sz="1750" spc="-5">
                <a:latin typeface="Times New Roman"/>
                <a:cs typeface="Times New Roman"/>
              </a:rPr>
              <a:t>	</a:t>
            </a:r>
            <a:r>
              <a:rPr dirty="0" sz="1750" spc="-5">
                <a:latin typeface="Times New Roman"/>
                <a:cs typeface="Times New Roman"/>
              </a:rPr>
              <a:t>8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79917" y="3171462"/>
            <a:ext cx="60960" cy="2849245"/>
          </a:xfrm>
          <a:custGeom>
            <a:avLst/>
            <a:gdLst/>
            <a:ahLst/>
            <a:cxnLst/>
            <a:rect l="l" t="t" r="r" b="b"/>
            <a:pathLst>
              <a:path w="60960" h="2849245">
                <a:moveTo>
                  <a:pt x="40272" y="50346"/>
                </a:moveTo>
                <a:lnTo>
                  <a:pt x="20135" y="50346"/>
                </a:lnTo>
                <a:lnTo>
                  <a:pt x="20135" y="2848818"/>
                </a:lnTo>
                <a:lnTo>
                  <a:pt x="40272" y="2848818"/>
                </a:lnTo>
                <a:lnTo>
                  <a:pt x="40272" y="50346"/>
                </a:lnTo>
                <a:close/>
              </a:path>
              <a:path w="60960" h="2849245">
                <a:moveTo>
                  <a:pt x="30204" y="0"/>
                </a:moveTo>
                <a:lnTo>
                  <a:pt x="0" y="60469"/>
                </a:lnTo>
                <a:lnTo>
                  <a:pt x="20135" y="60469"/>
                </a:lnTo>
                <a:lnTo>
                  <a:pt x="20135" y="50346"/>
                </a:lnTo>
                <a:lnTo>
                  <a:pt x="55352" y="50346"/>
                </a:lnTo>
                <a:lnTo>
                  <a:pt x="30204" y="0"/>
                </a:lnTo>
                <a:close/>
              </a:path>
              <a:path w="60960" h="2849245">
                <a:moveTo>
                  <a:pt x="55352" y="50346"/>
                </a:moveTo>
                <a:lnTo>
                  <a:pt x="40272" y="50346"/>
                </a:lnTo>
                <a:lnTo>
                  <a:pt x="40272" y="60469"/>
                </a:lnTo>
                <a:lnTo>
                  <a:pt x="60408" y="60469"/>
                </a:lnTo>
                <a:lnTo>
                  <a:pt x="55352" y="50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09003" y="6025879"/>
            <a:ext cx="3385185" cy="0"/>
          </a:xfrm>
          <a:custGeom>
            <a:avLst/>
            <a:gdLst/>
            <a:ahLst/>
            <a:cxnLst/>
            <a:rect l="l" t="t" r="r" b="b"/>
            <a:pathLst>
              <a:path w="3385184" h="0">
                <a:moveTo>
                  <a:pt x="0" y="0"/>
                </a:moveTo>
                <a:lnTo>
                  <a:pt x="3384722" y="0"/>
                </a:lnTo>
              </a:path>
            </a:pathLst>
          </a:custGeom>
          <a:ln w="20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92653" y="3062843"/>
            <a:ext cx="3456756" cy="2600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87909" y="3820082"/>
            <a:ext cx="13335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3164" y="3833430"/>
            <a:ext cx="13335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63209" y="4831502"/>
            <a:ext cx="13335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3942" y="4832577"/>
            <a:ext cx="13335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79344" y="3820082"/>
            <a:ext cx="13335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59394" y="3832355"/>
            <a:ext cx="13335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68157" y="4844814"/>
            <a:ext cx="62420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3555" algn="l"/>
              </a:tabLst>
            </a:pPr>
            <a:r>
              <a:rPr dirty="0" sz="1700" spc="-5">
                <a:latin typeface="Times New Roman"/>
                <a:cs typeface="Times New Roman"/>
              </a:rPr>
              <a:t>7</a:t>
            </a:r>
            <a:r>
              <a:rPr dirty="0" sz="1700" spc="-5">
                <a:latin typeface="Times New Roman"/>
                <a:cs typeface="Times New Roman"/>
              </a:rPr>
              <a:t>	</a:t>
            </a:r>
            <a:r>
              <a:rPr dirty="0" sz="1700" spc="-5">
                <a:latin typeface="Times New Roman"/>
                <a:cs typeface="Times New Roman"/>
              </a:rPr>
              <a:t>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2466" y="6357618"/>
            <a:ext cx="3489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[Pictures from Thorsten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Joachims]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4282" y="109218"/>
            <a:ext cx="442404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>
                <a:latin typeface="Calibri"/>
                <a:cs typeface="Calibri"/>
              </a:rPr>
              <a:t>Clustering</a:t>
            </a:r>
            <a:r>
              <a:rPr dirty="0" sz="4400" spc="-65">
                <a:latin typeface="Calibri"/>
                <a:cs typeface="Calibri"/>
              </a:rPr>
              <a:t> </a:t>
            </a:r>
            <a:r>
              <a:rPr dirty="0" sz="4400" spc="-15">
                <a:latin typeface="Calibri"/>
                <a:cs typeface="Calibri"/>
              </a:rPr>
              <a:t>Behavior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7171" y="1334473"/>
            <a:ext cx="7031717" cy="443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57466" y="6281418"/>
            <a:ext cx="37865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Mouse </a:t>
            </a:r>
            <a:r>
              <a:rPr dirty="0" sz="1800" spc="-5">
                <a:latin typeface="Arial"/>
                <a:cs typeface="Arial"/>
              </a:rPr>
              <a:t>tumor data from [Hastie </a:t>
            </a:r>
            <a:r>
              <a:rPr dirty="0" sz="1800" spc="-5" i="1">
                <a:latin typeface="Arial"/>
                <a:cs typeface="Arial"/>
              </a:rPr>
              <a:t>et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al.</a:t>
            </a:r>
            <a:r>
              <a:rPr dirty="0" sz="1800" spc="-5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7889" y="1104284"/>
            <a:ext cx="5848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6815" algn="l"/>
                <a:tab pos="4768215" algn="l"/>
              </a:tabLst>
            </a:pPr>
            <a:r>
              <a:rPr dirty="0" baseline="1157" sz="3600" spc="-67">
                <a:latin typeface="Arial"/>
                <a:cs typeface="Arial"/>
              </a:rPr>
              <a:t>A</a:t>
            </a:r>
            <a:r>
              <a:rPr dirty="0" baseline="1157" sz="3600">
                <a:latin typeface="Arial"/>
                <a:cs typeface="Arial"/>
              </a:rPr>
              <a:t>verage	</a:t>
            </a:r>
            <a:r>
              <a:rPr dirty="0" baseline="1157" sz="3600" spc="-7">
                <a:latin typeface="Arial"/>
                <a:cs typeface="Arial"/>
              </a:rPr>
              <a:t>F</a:t>
            </a:r>
            <a:r>
              <a:rPr dirty="0" baseline="1157" sz="3600">
                <a:latin typeface="Arial"/>
                <a:cs typeface="Arial"/>
              </a:rPr>
              <a:t>ar</a:t>
            </a:r>
            <a:r>
              <a:rPr dirty="0" baseline="1157" sz="3600" spc="-7">
                <a:latin typeface="Arial"/>
                <a:cs typeface="Arial"/>
              </a:rPr>
              <a:t>t</a:t>
            </a:r>
            <a:r>
              <a:rPr dirty="0" baseline="1157" sz="3600">
                <a:latin typeface="Arial"/>
                <a:cs typeface="Arial"/>
              </a:rPr>
              <a:t>hest	</a:t>
            </a:r>
            <a:r>
              <a:rPr dirty="0" sz="2400">
                <a:latin typeface="Arial"/>
                <a:cs typeface="Arial"/>
              </a:rPr>
              <a:t>Nearest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105" y="559116"/>
            <a:ext cx="73196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660066"/>
                </a:solidFill>
                <a:latin typeface="Arial"/>
                <a:cs typeface="Arial"/>
              </a:rPr>
              <a:t>Agglomerative Clustering</a:t>
            </a:r>
            <a:r>
              <a:rPr dirty="0" sz="3600" spc="4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660066"/>
                </a:solidFill>
                <a:latin typeface="Arial"/>
                <a:cs typeface="Arial"/>
              </a:rPr>
              <a:t>Questions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466" y="1788328"/>
            <a:ext cx="7721600" cy="326834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Will agglomerative clustering</a:t>
            </a:r>
            <a:r>
              <a:rPr dirty="0" sz="2800" spc="1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converge?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59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13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a global</a:t>
            </a:r>
            <a:r>
              <a:rPr dirty="0" sz="2400" spc="-2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optimum?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Will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it always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find the true patterns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in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the</a:t>
            </a:r>
            <a:r>
              <a:rPr dirty="0" sz="2800" spc="2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data?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Do people ever use</a:t>
            </a:r>
            <a:r>
              <a:rPr dirty="0" sz="2800" spc="-1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it?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90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How many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clusters to</a:t>
            </a:r>
            <a:r>
              <a:rPr dirty="0" sz="2800" spc="-1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pick?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047" y="498156"/>
            <a:ext cx="8132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660066"/>
                </a:solidFill>
              </a:rPr>
              <a:t>Reconsidering “</a:t>
            </a:r>
            <a:r>
              <a:rPr dirty="0" spc="-15" b="1">
                <a:solidFill>
                  <a:srgbClr val="660066"/>
                </a:solidFill>
                <a:latin typeface="Calibri"/>
                <a:cs typeface="Calibri"/>
              </a:rPr>
              <a:t>hard</a:t>
            </a:r>
            <a:r>
              <a:rPr dirty="0" spc="10" b="1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660066"/>
                </a:solidFill>
                <a:latin typeface="Calibri"/>
                <a:cs typeface="Calibri"/>
              </a:rPr>
              <a:t>assignments</a:t>
            </a:r>
            <a:r>
              <a:rPr dirty="0" spc="-10">
                <a:solidFill>
                  <a:srgbClr val="660066"/>
                </a:solidFill>
              </a:rPr>
              <a:t>”?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066" y="2150363"/>
            <a:ext cx="3943985" cy="275209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Clusters </a:t>
            </a:r>
            <a:r>
              <a:rPr dirty="0" sz="3200" spc="-25">
                <a:latin typeface="Calibri"/>
                <a:cs typeface="Calibri"/>
              </a:rPr>
              <a:t>may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overlap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Some </a:t>
            </a:r>
            <a:r>
              <a:rPr dirty="0" sz="3200" spc="-20">
                <a:latin typeface="Calibri"/>
                <a:cs typeface="Calibri"/>
              </a:rPr>
              <a:t>clusters </a:t>
            </a:r>
            <a:r>
              <a:rPr dirty="0" sz="3200" spc="-25">
                <a:latin typeface="Calibri"/>
                <a:cs typeface="Calibri"/>
              </a:rPr>
              <a:t>may </a:t>
            </a:r>
            <a:r>
              <a:rPr dirty="0" sz="3200">
                <a:latin typeface="Calibri"/>
                <a:cs typeface="Calibri"/>
              </a:rPr>
              <a:t>be  </a:t>
            </a:r>
            <a:r>
              <a:rPr dirty="0" sz="3200" spc="15">
                <a:latin typeface="Calibri"/>
                <a:cs typeface="Calibri"/>
              </a:rPr>
              <a:t>“wider” </a:t>
            </a:r>
            <a:r>
              <a:rPr dirty="0" sz="3200">
                <a:latin typeface="Calibri"/>
                <a:cs typeface="Calibri"/>
              </a:rPr>
              <a:t>than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others</a:t>
            </a:r>
            <a:endParaRPr sz="3200">
              <a:latin typeface="Calibri"/>
              <a:cs typeface="Calibri"/>
            </a:endParaRPr>
          </a:p>
          <a:p>
            <a:pPr marL="355600" marR="833755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000090"/>
                </a:solidFill>
                <a:latin typeface="Calibri"/>
                <a:cs typeface="Calibri"/>
              </a:rPr>
              <a:t>Distances can</a:t>
            </a:r>
            <a:r>
              <a:rPr dirty="0" sz="3200" spc="-85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90"/>
                </a:solidFill>
                <a:latin typeface="Calibri"/>
                <a:cs typeface="Calibri"/>
              </a:rPr>
              <a:t>be  </a:t>
            </a:r>
            <a:r>
              <a:rPr dirty="0" sz="3200" spc="-5">
                <a:solidFill>
                  <a:srgbClr val="000090"/>
                </a:solidFill>
                <a:latin typeface="Calibri"/>
                <a:cs typeface="Calibri"/>
              </a:rPr>
              <a:t>deceiving!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0964" y="3330573"/>
            <a:ext cx="85724" cy="85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2090" y="1974848"/>
            <a:ext cx="1612899" cy="321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1413" y="498156"/>
            <a:ext cx="11804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90"/>
                </a:solidFill>
              </a:rPr>
              <a:t>E</a:t>
            </a:r>
            <a:r>
              <a:rPr dirty="0" spc="10">
                <a:solidFill>
                  <a:srgbClr val="000090"/>
                </a:solidFill>
              </a:rPr>
              <a:t>x</a:t>
            </a:r>
            <a:r>
              <a:rPr dirty="0">
                <a:solidFill>
                  <a:srgbClr val="000090"/>
                </a:solidFill>
              </a:rPr>
              <a:t>t</a:t>
            </a:r>
            <a:r>
              <a:rPr dirty="0" spc="-95">
                <a:solidFill>
                  <a:srgbClr val="000090"/>
                </a:solidFill>
              </a:rPr>
              <a:t>r</a:t>
            </a:r>
            <a:r>
              <a:rPr dirty="0">
                <a:solidFill>
                  <a:srgbClr val="00009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866" y="1541488"/>
            <a:ext cx="7606030" cy="29952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25">
                <a:latin typeface="Calibri"/>
                <a:cs typeface="Calibri"/>
              </a:rPr>
              <a:t>K-­‐means</a:t>
            </a:r>
            <a:r>
              <a:rPr dirty="0" sz="3200" spc="-5">
                <a:latin typeface="Calibri"/>
                <a:cs typeface="Calibri"/>
              </a:rPr>
              <a:t> Applets:</a:t>
            </a:r>
            <a:endParaRPr sz="3200">
              <a:latin typeface="Calibri"/>
              <a:cs typeface="Calibri"/>
            </a:endParaRPr>
          </a:p>
          <a:p>
            <a:pPr lvl="1" marL="761365" marR="5080" indent="-292100">
              <a:lnSpc>
                <a:spcPct val="102000"/>
              </a:lnSpc>
              <a:spcBef>
                <a:spcPts val="565"/>
              </a:spcBef>
              <a:buClr>
                <a:srgbClr val="000000"/>
              </a:buClr>
              <a:buFont typeface="Arial"/>
              <a:buChar char="–"/>
              <a:tabLst>
                <a:tab pos="755650" algn="l"/>
              </a:tabLst>
            </a:pPr>
            <a:r>
              <a:rPr dirty="0" u="heavy" sz="28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2"/>
              </a:rPr>
              <a:t>http://home.dei.polimi.it/matteucc/Clustering/ </a:t>
            </a:r>
            <a:r>
              <a:rPr dirty="0" u="heavy" sz="28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</a:rPr>
              <a:t> tutorial_html/AppletKM.html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4200">
              <a:latin typeface="Times New Roman"/>
              <a:cs typeface="Times New Roman"/>
            </a:endParaRPr>
          </a:p>
          <a:p>
            <a:pPr lvl="1" marL="761365" marR="852805" indent="-292100">
              <a:lnSpc>
                <a:spcPts val="3329"/>
              </a:lnSpc>
              <a:buClr>
                <a:srgbClr val="000000"/>
              </a:buClr>
              <a:buFont typeface="Arial"/>
              <a:buChar char="–"/>
              <a:tabLst>
                <a:tab pos="755650" algn="l"/>
              </a:tabLst>
            </a:pPr>
            <a:r>
              <a:rPr dirty="0" u="heavy" sz="28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/>
              </a:rPr>
              <a:t>http://www.cs.washington.edu/research/ </a:t>
            </a:r>
            <a:r>
              <a:rPr dirty="0" u="heavy" sz="28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</a:rPr>
              <a:t>imagedatabase/demo/kmcluster/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920" y="375919"/>
            <a:ext cx="25412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866" y="1267459"/>
            <a:ext cx="62649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Basic idea: </a:t>
            </a:r>
            <a:r>
              <a:rPr dirty="0" sz="2400">
                <a:latin typeface="Arial"/>
                <a:cs typeface="Arial"/>
              </a:rPr>
              <a:t>group </a:t>
            </a:r>
            <a:r>
              <a:rPr dirty="0" sz="2400" spc="-5">
                <a:latin typeface="Arial"/>
                <a:cs typeface="Arial"/>
              </a:rPr>
              <a:t>together </a:t>
            </a:r>
            <a:r>
              <a:rPr dirty="0" sz="2400">
                <a:latin typeface="Arial"/>
                <a:cs typeface="Arial"/>
              </a:rPr>
              <a:t>similar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dirty="0" sz="2400">
                <a:latin typeface="Arial"/>
                <a:cs typeface="Arial"/>
              </a:rPr>
              <a:t>2D point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patterns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3764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3764" y="3271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85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92964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0564" y="4033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3964" y="4033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313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599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64764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9563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74363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9163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077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12564" y="3043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173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221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313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361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647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69563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4363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79163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83964" y="3652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125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17364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221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73964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07164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16923" y="2406533"/>
            <a:ext cx="2626821" cy="2165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88770" y="3445624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73726" y="2438399"/>
            <a:ext cx="2514600" cy="2057400"/>
          </a:xfrm>
          <a:custGeom>
            <a:avLst/>
            <a:gdLst/>
            <a:ahLst/>
            <a:cxnLst/>
            <a:rect l="l" t="t" r="r" b="b"/>
            <a:pathLst>
              <a:path w="2514600" h="2057400">
                <a:moveTo>
                  <a:pt x="0" y="1028699"/>
                </a:moveTo>
                <a:lnTo>
                  <a:pt x="1103" y="985215"/>
                </a:lnTo>
                <a:lnTo>
                  <a:pt x="4382" y="942190"/>
                </a:lnTo>
                <a:lnTo>
                  <a:pt x="9796" y="899662"/>
                </a:lnTo>
                <a:lnTo>
                  <a:pt x="17298" y="857664"/>
                </a:lnTo>
                <a:lnTo>
                  <a:pt x="26847" y="816234"/>
                </a:lnTo>
                <a:lnTo>
                  <a:pt x="38399" y="775407"/>
                </a:lnTo>
                <a:lnTo>
                  <a:pt x="51909" y="735218"/>
                </a:lnTo>
                <a:lnTo>
                  <a:pt x="67334" y="695704"/>
                </a:lnTo>
                <a:lnTo>
                  <a:pt x="84630" y="656899"/>
                </a:lnTo>
                <a:lnTo>
                  <a:pt x="103754" y="618840"/>
                </a:lnTo>
                <a:lnTo>
                  <a:pt x="124663" y="581563"/>
                </a:lnTo>
                <a:lnTo>
                  <a:pt x="147312" y="545103"/>
                </a:lnTo>
                <a:lnTo>
                  <a:pt x="171658" y="509495"/>
                </a:lnTo>
                <a:lnTo>
                  <a:pt x="197657" y="474776"/>
                </a:lnTo>
                <a:lnTo>
                  <a:pt x="225266" y="440981"/>
                </a:lnTo>
                <a:lnTo>
                  <a:pt x="254440" y="408146"/>
                </a:lnTo>
                <a:lnTo>
                  <a:pt x="285137" y="376307"/>
                </a:lnTo>
                <a:lnTo>
                  <a:pt x="317313" y="345499"/>
                </a:lnTo>
                <a:lnTo>
                  <a:pt x="350924" y="315758"/>
                </a:lnTo>
                <a:lnTo>
                  <a:pt x="385926" y="287120"/>
                </a:lnTo>
                <a:lnTo>
                  <a:pt x="422276" y="259620"/>
                </a:lnTo>
                <a:lnTo>
                  <a:pt x="459931" y="233294"/>
                </a:lnTo>
                <a:lnTo>
                  <a:pt x="498845" y="208179"/>
                </a:lnTo>
                <a:lnTo>
                  <a:pt x="538977" y="184308"/>
                </a:lnTo>
                <a:lnTo>
                  <a:pt x="580282" y="161719"/>
                </a:lnTo>
                <a:lnTo>
                  <a:pt x="622716" y="140447"/>
                </a:lnTo>
                <a:lnTo>
                  <a:pt x="666236" y="120528"/>
                </a:lnTo>
                <a:lnTo>
                  <a:pt x="710799" y="101997"/>
                </a:lnTo>
                <a:lnTo>
                  <a:pt x="756360" y="84890"/>
                </a:lnTo>
                <a:lnTo>
                  <a:pt x="802876" y="69243"/>
                </a:lnTo>
                <a:lnTo>
                  <a:pt x="850304" y="55091"/>
                </a:lnTo>
                <a:lnTo>
                  <a:pt x="898600" y="42471"/>
                </a:lnTo>
                <a:lnTo>
                  <a:pt x="947719" y="31417"/>
                </a:lnTo>
                <a:lnTo>
                  <a:pt x="997619" y="21966"/>
                </a:lnTo>
                <a:lnTo>
                  <a:pt x="1048256" y="14153"/>
                </a:lnTo>
                <a:lnTo>
                  <a:pt x="1099586" y="8015"/>
                </a:lnTo>
                <a:lnTo>
                  <a:pt x="1151566" y="3586"/>
                </a:lnTo>
                <a:lnTo>
                  <a:pt x="1204152" y="902"/>
                </a:lnTo>
                <a:lnTo>
                  <a:pt x="1257299" y="0"/>
                </a:lnTo>
                <a:lnTo>
                  <a:pt x="1310447" y="902"/>
                </a:lnTo>
                <a:lnTo>
                  <a:pt x="1363033" y="3586"/>
                </a:lnTo>
                <a:lnTo>
                  <a:pt x="1415012" y="8015"/>
                </a:lnTo>
                <a:lnTo>
                  <a:pt x="1466342" y="14153"/>
                </a:lnTo>
                <a:lnTo>
                  <a:pt x="1516979" y="21966"/>
                </a:lnTo>
                <a:lnTo>
                  <a:pt x="1566879" y="31417"/>
                </a:lnTo>
                <a:lnTo>
                  <a:pt x="1615999" y="42470"/>
                </a:lnTo>
                <a:lnTo>
                  <a:pt x="1664294" y="55091"/>
                </a:lnTo>
                <a:lnTo>
                  <a:pt x="1711722" y="69243"/>
                </a:lnTo>
                <a:lnTo>
                  <a:pt x="1758238" y="84890"/>
                </a:lnTo>
                <a:lnTo>
                  <a:pt x="1803800" y="101997"/>
                </a:lnTo>
                <a:lnTo>
                  <a:pt x="1848362" y="120528"/>
                </a:lnTo>
                <a:lnTo>
                  <a:pt x="1891882" y="140447"/>
                </a:lnTo>
                <a:lnTo>
                  <a:pt x="1934317" y="161719"/>
                </a:lnTo>
                <a:lnTo>
                  <a:pt x="1975622" y="184308"/>
                </a:lnTo>
                <a:lnTo>
                  <a:pt x="2015753" y="208178"/>
                </a:lnTo>
                <a:lnTo>
                  <a:pt x="2054668" y="233294"/>
                </a:lnTo>
                <a:lnTo>
                  <a:pt x="2092322" y="259620"/>
                </a:lnTo>
                <a:lnTo>
                  <a:pt x="2128672" y="287119"/>
                </a:lnTo>
                <a:lnTo>
                  <a:pt x="2163674" y="315758"/>
                </a:lnTo>
                <a:lnTo>
                  <a:pt x="2197285" y="345499"/>
                </a:lnTo>
                <a:lnTo>
                  <a:pt x="2229461" y="376307"/>
                </a:lnTo>
                <a:lnTo>
                  <a:pt x="2260158" y="408146"/>
                </a:lnTo>
                <a:lnTo>
                  <a:pt x="2289333" y="440981"/>
                </a:lnTo>
                <a:lnTo>
                  <a:pt x="2316942" y="474776"/>
                </a:lnTo>
                <a:lnTo>
                  <a:pt x="2342941" y="509495"/>
                </a:lnTo>
                <a:lnTo>
                  <a:pt x="2367287" y="545102"/>
                </a:lnTo>
                <a:lnTo>
                  <a:pt x="2389936" y="581562"/>
                </a:lnTo>
                <a:lnTo>
                  <a:pt x="2410844" y="618840"/>
                </a:lnTo>
                <a:lnTo>
                  <a:pt x="2429969" y="656899"/>
                </a:lnTo>
                <a:lnTo>
                  <a:pt x="2447265" y="695703"/>
                </a:lnTo>
                <a:lnTo>
                  <a:pt x="2462690" y="735218"/>
                </a:lnTo>
                <a:lnTo>
                  <a:pt x="2476200" y="775406"/>
                </a:lnTo>
                <a:lnTo>
                  <a:pt x="2487751" y="816234"/>
                </a:lnTo>
                <a:lnTo>
                  <a:pt x="2497300" y="857664"/>
                </a:lnTo>
                <a:lnTo>
                  <a:pt x="2504803" y="899661"/>
                </a:lnTo>
                <a:lnTo>
                  <a:pt x="2510216" y="942190"/>
                </a:lnTo>
                <a:lnTo>
                  <a:pt x="2513496" y="985215"/>
                </a:lnTo>
                <a:lnTo>
                  <a:pt x="2514599" y="1028699"/>
                </a:lnTo>
                <a:lnTo>
                  <a:pt x="2513496" y="1072184"/>
                </a:lnTo>
                <a:lnTo>
                  <a:pt x="2510216" y="1115209"/>
                </a:lnTo>
                <a:lnTo>
                  <a:pt x="2504803" y="1157737"/>
                </a:lnTo>
                <a:lnTo>
                  <a:pt x="2497300" y="1199735"/>
                </a:lnTo>
                <a:lnTo>
                  <a:pt x="2487751" y="1241165"/>
                </a:lnTo>
                <a:lnTo>
                  <a:pt x="2476200" y="1281992"/>
                </a:lnTo>
                <a:lnTo>
                  <a:pt x="2462690" y="1322181"/>
                </a:lnTo>
                <a:lnTo>
                  <a:pt x="2447265" y="1361695"/>
                </a:lnTo>
                <a:lnTo>
                  <a:pt x="2429969" y="1400500"/>
                </a:lnTo>
                <a:lnTo>
                  <a:pt x="2410844" y="1438559"/>
                </a:lnTo>
                <a:lnTo>
                  <a:pt x="2389936" y="1475836"/>
                </a:lnTo>
                <a:lnTo>
                  <a:pt x="2367287" y="1512296"/>
                </a:lnTo>
                <a:lnTo>
                  <a:pt x="2342941" y="1547904"/>
                </a:lnTo>
                <a:lnTo>
                  <a:pt x="2316942" y="1582623"/>
                </a:lnTo>
                <a:lnTo>
                  <a:pt x="2289333" y="1616418"/>
                </a:lnTo>
                <a:lnTo>
                  <a:pt x="2260158" y="1649253"/>
                </a:lnTo>
                <a:lnTo>
                  <a:pt x="2229461" y="1681092"/>
                </a:lnTo>
                <a:lnTo>
                  <a:pt x="2197285" y="1711900"/>
                </a:lnTo>
                <a:lnTo>
                  <a:pt x="2163674" y="1741641"/>
                </a:lnTo>
                <a:lnTo>
                  <a:pt x="2128672" y="1770279"/>
                </a:lnTo>
                <a:lnTo>
                  <a:pt x="2092322" y="1797779"/>
                </a:lnTo>
                <a:lnTo>
                  <a:pt x="2054668" y="1824104"/>
                </a:lnTo>
                <a:lnTo>
                  <a:pt x="2015753" y="1849220"/>
                </a:lnTo>
                <a:lnTo>
                  <a:pt x="1975622" y="1873091"/>
                </a:lnTo>
                <a:lnTo>
                  <a:pt x="1934317" y="1895680"/>
                </a:lnTo>
                <a:lnTo>
                  <a:pt x="1891882" y="1916952"/>
                </a:lnTo>
                <a:lnTo>
                  <a:pt x="1848362" y="1936871"/>
                </a:lnTo>
                <a:lnTo>
                  <a:pt x="1803800" y="1955402"/>
                </a:lnTo>
                <a:lnTo>
                  <a:pt x="1758238" y="1972509"/>
                </a:lnTo>
                <a:lnTo>
                  <a:pt x="1711722" y="1988156"/>
                </a:lnTo>
                <a:lnTo>
                  <a:pt x="1664294" y="2002308"/>
                </a:lnTo>
                <a:lnTo>
                  <a:pt x="1615999" y="2014928"/>
                </a:lnTo>
                <a:lnTo>
                  <a:pt x="1566879" y="2025982"/>
                </a:lnTo>
                <a:lnTo>
                  <a:pt x="1516979" y="2035433"/>
                </a:lnTo>
                <a:lnTo>
                  <a:pt x="1466342" y="2043246"/>
                </a:lnTo>
                <a:lnTo>
                  <a:pt x="1415012" y="2049384"/>
                </a:lnTo>
                <a:lnTo>
                  <a:pt x="1363033" y="2053813"/>
                </a:lnTo>
                <a:lnTo>
                  <a:pt x="1310447" y="2056497"/>
                </a:lnTo>
                <a:lnTo>
                  <a:pt x="1257299" y="2057399"/>
                </a:lnTo>
                <a:lnTo>
                  <a:pt x="1204152" y="2056497"/>
                </a:lnTo>
                <a:lnTo>
                  <a:pt x="1151566" y="2053813"/>
                </a:lnTo>
                <a:lnTo>
                  <a:pt x="1099586" y="2049384"/>
                </a:lnTo>
                <a:lnTo>
                  <a:pt x="1048256" y="2043246"/>
                </a:lnTo>
                <a:lnTo>
                  <a:pt x="997619" y="2035433"/>
                </a:lnTo>
                <a:lnTo>
                  <a:pt x="947719" y="2025982"/>
                </a:lnTo>
                <a:lnTo>
                  <a:pt x="898600" y="2014928"/>
                </a:lnTo>
                <a:lnTo>
                  <a:pt x="850304" y="2002308"/>
                </a:lnTo>
                <a:lnTo>
                  <a:pt x="802876" y="1988156"/>
                </a:lnTo>
                <a:lnTo>
                  <a:pt x="756360" y="1972509"/>
                </a:lnTo>
                <a:lnTo>
                  <a:pt x="710799" y="1955402"/>
                </a:lnTo>
                <a:lnTo>
                  <a:pt x="666236" y="1936871"/>
                </a:lnTo>
                <a:lnTo>
                  <a:pt x="622716" y="1916952"/>
                </a:lnTo>
                <a:lnTo>
                  <a:pt x="580282" y="1895680"/>
                </a:lnTo>
                <a:lnTo>
                  <a:pt x="538977" y="1873091"/>
                </a:lnTo>
                <a:lnTo>
                  <a:pt x="498845" y="1849220"/>
                </a:lnTo>
                <a:lnTo>
                  <a:pt x="459931" y="1824104"/>
                </a:lnTo>
                <a:lnTo>
                  <a:pt x="422276" y="1797779"/>
                </a:lnTo>
                <a:lnTo>
                  <a:pt x="385926" y="1770279"/>
                </a:lnTo>
                <a:lnTo>
                  <a:pt x="350924" y="1741641"/>
                </a:lnTo>
                <a:lnTo>
                  <a:pt x="317313" y="1711900"/>
                </a:lnTo>
                <a:lnTo>
                  <a:pt x="285137" y="1681092"/>
                </a:lnTo>
                <a:lnTo>
                  <a:pt x="254440" y="1649253"/>
                </a:lnTo>
                <a:lnTo>
                  <a:pt x="225266" y="1616418"/>
                </a:lnTo>
                <a:lnTo>
                  <a:pt x="197657" y="1582623"/>
                </a:lnTo>
                <a:lnTo>
                  <a:pt x="171658" y="1547904"/>
                </a:lnTo>
                <a:lnTo>
                  <a:pt x="147312" y="1512296"/>
                </a:lnTo>
                <a:lnTo>
                  <a:pt x="124663" y="1475836"/>
                </a:lnTo>
                <a:lnTo>
                  <a:pt x="103754" y="1438559"/>
                </a:lnTo>
                <a:lnTo>
                  <a:pt x="84630" y="1400500"/>
                </a:lnTo>
                <a:lnTo>
                  <a:pt x="67334" y="1361695"/>
                </a:lnTo>
                <a:lnTo>
                  <a:pt x="51909" y="1322181"/>
                </a:lnTo>
                <a:lnTo>
                  <a:pt x="38399" y="1281992"/>
                </a:lnTo>
                <a:lnTo>
                  <a:pt x="26847" y="1241165"/>
                </a:lnTo>
                <a:lnTo>
                  <a:pt x="17298" y="1199735"/>
                </a:lnTo>
                <a:lnTo>
                  <a:pt x="9796" y="1157737"/>
                </a:lnTo>
                <a:lnTo>
                  <a:pt x="4382" y="1115209"/>
                </a:lnTo>
                <a:lnTo>
                  <a:pt x="1103" y="1072184"/>
                </a:lnTo>
                <a:lnTo>
                  <a:pt x="0" y="1028699"/>
                </a:lnTo>
                <a:close/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6294" y="2331719"/>
            <a:ext cx="3994265" cy="2165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49784" y="3366653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50326" y="2362199"/>
            <a:ext cx="3886200" cy="2057400"/>
          </a:xfrm>
          <a:custGeom>
            <a:avLst/>
            <a:gdLst/>
            <a:ahLst/>
            <a:cxnLst/>
            <a:rect l="l" t="t" r="r" b="b"/>
            <a:pathLst>
              <a:path w="3886200" h="2057400">
                <a:moveTo>
                  <a:pt x="0" y="1028699"/>
                </a:moveTo>
                <a:lnTo>
                  <a:pt x="960" y="996044"/>
                </a:lnTo>
                <a:lnTo>
                  <a:pt x="3822" y="963643"/>
                </a:lnTo>
                <a:lnTo>
                  <a:pt x="15139" y="899662"/>
                </a:lnTo>
                <a:lnTo>
                  <a:pt x="33722" y="836876"/>
                </a:lnTo>
                <a:lnTo>
                  <a:pt x="59344" y="775407"/>
                </a:lnTo>
                <a:lnTo>
                  <a:pt x="91776" y="715374"/>
                </a:lnTo>
                <a:lnTo>
                  <a:pt x="130792" y="656899"/>
                </a:lnTo>
                <a:lnTo>
                  <a:pt x="176164" y="600102"/>
                </a:lnTo>
                <a:lnTo>
                  <a:pt x="227664" y="545103"/>
                </a:lnTo>
                <a:lnTo>
                  <a:pt x="255641" y="518315"/>
                </a:lnTo>
                <a:lnTo>
                  <a:pt x="285065" y="492022"/>
                </a:lnTo>
                <a:lnTo>
                  <a:pt x="315907" y="466239"/>
                </a:lnTo>
                <a:lnTo>
                  <a:pt x="348138" y="440981"/>
                </a:lnTo>
                <a:lnTo>
                  <a:pt x="381731" y="416263"/>
                </a:lnTo>
                <a:lnTo>
                  <a:pt x="416657" y="392100"/>
                </a:lnTo>
                <a:lnTo>
                  <a:pt x="452888" y="368507"/>
                </a:lnTo>
                <a:lnTo>
                  <a:pt x="490394" y="345499"/>
                </a:lnTo>
                <a:lnTo>
                  <a:pt x="529148" y="323091"/>
                </a:lnTo>
                <a:lnTo>
                  <a:pt x="569120" y="301299"/>
                </a:lnTo>
                <a:lnTo>
                  <a:pt x="610284" y="280137"/>
                </a:lnTo>
                <a:lnTo>
                  <a:pt x="652610" y="259620"/>
                </a:lnTo>
                <a:lnTo>
                  <a:pt x="696069" y="239764"/>
                </a:lnTo>
                <a:lnTo>
                  <a:pt x="740634" y="220583"/>
                </a:lnTo>
                <a:lnTo>
                  <a:pt x="786275" y="202093"/>
                </a:lnTo>
                <a:lnTo>
                  <a:pt x="832965" y="184308"/>
                </a:lnTo>
                <a:lnTo>
                  <a:pt x="880675" y="167244"/>
                </a:lnTo>
                <a:lnTo>
                  <a:pt x="929376" y="150916"/>
                </a:lnTo>
                <a:lnTo>
                  <a:pt x="979040" y="135339"/>
                </a:lnTo>
                <a:lnTo>
                  <a:pt x="1029639" y="120528"/>
                </a:lnTo>
                <a:lnTo>
                  <a:pt x="1081143" y="106498"/>
                </a:lnTo>
                <a:lnTo>
                  <a:pt x="1133526" y="93263"/>
                </a:lnTo>
                <a:lnTo>
                  <a:pt x="1186757" y="80840"/>
                </a:lnTo>
                <a:lnTo>
                  <a:pt x="1240810" y="69243"/>
                </a:lnTo>
                <a:lnTo>
                  <a:pt x="1295654" y="58487"/>
                </a:lnTo>
                <a:lnTo>
                  <a:pt x="1351263" y="48587"/>
                </a:lnTo>
                <a:lnTo>
                  <a:pt x="1407607" y="39559"/>
                </a:lnTo>
                <a:lnTo>
                  <a:pt x="1464658" y="31417"/>
                </a:lnTo>
                <a:lnTo>
                  <a:pt x="1522387" y="24177"/>
                </a:lnTo>
                <a:lnTo>
                  <a:pt x="1580766" y="17853"/>
                </a:lnTo>
                <a:lnTo>
                  <a:pt x="1639767" y="12460"/>
                </a:lnTo>
                <a:lnTo>
                  <a:pt x="1699361" y="8015"/>
                </a:lnTo>
                <a:lnTo>
                  <a:pt x="1759520" y="4531"/>
                </a:lnTo>
                <a:lnTo>
                  <a:pt x="1820215" y="2023"/>
                </a:lnTo>
                <a:lnTo>
                  <a:pt x="1881417" y="508"/>
                </a:lnTo>
                <a:lnTo>
                  <a:pt x="1943099" y="0"/>
                </a:lnTo>
                <a:lnTo>
                  <a:pt x="2004781" y="508"/>
                </a:lnTo>
                <a:lnTo>
                  <a:pt x="2065984" y="2023"/>
                </a:lnTo>
                <a:lnTo>
                  <a:pt x="2126679" y="4531"/>
                </a:lnTo>
                <a:lnTo>
                  <a:pt x="2186838" y="8015"/>
                </a:lnTo>
                <a:lnTo>
                  <a:pt x="2246432" y="12460"/>
                </a:lnTo>
                <a:lnTo>
                  <a:pt x="2305432" y="17853"/>
                </a:lnTo>
                <a:lnTo>
                  <a:pt x="2363812" y="24176"/>
                </a:lnTo>
                <a:lnTo>
                  <a:pt x="2421541" y="31417"/>
                </a:lnTo>
                <a:lnTo>
                  <a:pt x="2478592" y="39559"/>
                </a:lnTo>
                <a:lnTo>
                  <a:pt x="2534936" y="48587"/>
                </a:lnTo>
                <a:lnTo>
                  <a:pt x="2590544" y="58487"/>
                </a:lnTo>
                <a:lnTo>
                  <a:pt x="2645389" y="69243"/>
                </a:lnTo>
                <a:lnTo>
                  <a:pt x="2699441" y="80840"/>
                </a:lnTo>
                <a:lnTo>
                  <a:pt x="2752673" y="93263"/>
                </a:lnTo>
                <a:lnTo>
                  <a:pt x="2805055" y="106497"/>
                </a:lnTo>
                <a:lnTo>
                  <a:pt x="2856560" y="120528"/>
                </a:lnTo>
                <a:lnTo>
                  <a:pt x="2907159" y="135339"/>
                </a:lnTo>
                <a:lnTo>
                  <a:pt x="2956823" y="150916"/>
                </a:lnTo>
                <a:lnTo>
                  <a:pt x="3005524" y="167244"/>
                </a:lnTo>
                <a:lnTo>
                  <a:pt x="3053234" y="184308"/>
                </a:lnTo>
                <a:lnTo>
                  <a:pt x="3099924" y="202093"/>
                </a:lnTo>
                <a:lnTo>
                  <a:pt x="3145565" y="220583"/>
                </a:lnTo>
                <a:lnTo>
                  <a:pt x="3190130" y="239763"/>
                </a:lnTo>
                <a:lnTo>
                  <a:pt x="3233589" y="259620"/>
                </a:lnTo>
                <a:lnTo>
                  <a:pt x="3275915" y="280136"/>
                </a:lnTo>
                <a:lnTo>
                  <a:pt x="3317078" y="301298"/>
                </a:lnTo>
                <a:lnTo>
                  <a:pt x="3357051" y="323091"/>
                </a:lnTo>
                <a:lnTo>
                  <a:pt x="3395805" y="345499"/>
                </a:lnTo>
                <a:lnTo>
                  <a:pt x="3433311" y="368506"/>
                </a:lnTo>
                <a:lnTo>
                  <a:pt x="3469541" y="392100"/>
                </a:lnTo>
                <a:lnTo>
                  <a:pt x="3504467" y="416263"/>
                </a:lnTo>
                <a:lnTo>
                  <a:pt x="3538060" y="440981"/>
                </a:lnTo>
                <a:lnTo>
                  <a:pt x="3570292" y="466239"/>
                </a:lnTo>
                <a:lnTo>
                  <a:pt x="3601134" y="492022"/>
                </a:lnTo>
                <a:lnTo>
                  <a:pt x="3630558" y="518315"/>
                </a:lnTo>
                <a:lnTo>
                  <a:pt x="3658534" y="545102"/>
                </a:lnTo>
                <a:lnTo>
                  <a:pt x="3710035" y="600101"/>
                </a:lnTo>
                <a:lnTo>
                  <a:pt x="3755406" y="656899"/>
                </a:lnTo>
                <a:lnTo>
                  <a:pt x="3794422" y="715374"/>
                </a:lnTo>
                <a:lnTo>
                  <a:pt x="3826855" y="775406"/>
                </a:lnTo>
                <a:lnTo>
                  <a:pt x="3852477" y="836876"/>
                </a:lnTo>
                <a:lnTo>
                  <a:pt x="3871060" y="899661"/>
                </a:lnTo>
                <a:lnTo>
                  <a:pt x="3882376" y="963643"/>
                </a:lnTo>
                <a:lnTo>
                  <a:pt x="3886199" y="1028699"/>
                </a:lnTo>
                <a:lnTo>
                  <a:pt x="3885239" y="1061355"/>
                </a:lnTo>
                <a:lnTo>
                  <a:pt x="3882376" y="1093756"/>
                </a:lnTo>
                <a:lnTo>
                  <a:pt x="3871060" y="1157737"/>
                </a:lnTo>
                <a:lnTo>
                  <a:pt x="3852477" y="1220523"/>
                </a:lnTo>
                <a:lnTo>
                  <a:pt x="3826855" y="1281992"/>
                </a:lnTo>
                <a:lnTo>
                  <a:pt x="3794422" y="1342025"/>
                </a:lnTo>
                <a:lnTo>
                  <a:pt x="3755406" y="1400500"/>
                </a:lnTo>
                <a:lnTo>
                  <a:pt x="3710035" y="1457297"/>
                </a:lnTo>
                <a:lnTo>
                  <a:pt x="3658534" y="1512296"/>
                </a:lnTo>
                <a:lnTo>
                  <a:pt x="3630558" y="1539084"/>
                </a:lnTo>
                <a:lnTo>
                  <a:pt x="3601134" y="1565377"/>
                </a:lnTo>
                <a:lnTo>
                  <a:pt x="3570292" y="1591160"/>
                </a:lnTo>
                <a:lnTo>
                  <a:pt x="3538060" y="1616418"/>
                </a:lnTo>
                <a:lnTo>
                  <a:pt x="3504467" y="1641136"/>
                </a:lnTo>
                <a:lnTo>
                  <a:pt x="3469541" y="1665299"/>
                </a:lnTo>
                <a:lnTo>
                  <a:pt x="3433311" y="1688892"/>
                </a:lnTo>
                <a:lnTo>
                  <a:pt x="3395805" y="1711900"/>
                </a:lnTo>
                <a:lnTo>
                  <a:pt x="3357051" y="1734308"/>
                </a:lnTo>
                <a:lnTo>
                  <a:pt x="3317078" y="1756100"/>
                </a:lnTo>
                <a:lnTo>
                  <a:pt x="3275915" y="1777262"/>
                </a:lnTo>
                <a:lnTo>
                  <a:pt x="3233589" y="1797779"/>
                </a:lnTo>
                <a:lnTo>
                  <a:pt x="3190130" y="1817635"/>
                </a:lnTo>
                <a:lnTo>
                  <a:pt x="3145565" y="1836816"/>
                </a:lnTo>
                <a:lnTo>
                  <a:pt x="3099924" y="1855306"/>
                </a:lnTo>
                <a:lnTo>
                  <a:pt x="3053234" y="1873091"/>
                </a:lnTo>
                <a:lnTo>
                  <a:pt x="3005524" y="1890154"/>
                </a:lnTo>
                <a:lnTo>
                  <a:pt x="2956823" y="1906482"/>
                </a:lnTo>
                <a:lnTo>
                  <a:pt x="2907159" y="1922060"/>
                </a:lnTo>
                <a:lnTo>
                  <a:pt x="2856560" y="1936871"/>
                </a:lnTo>
                <a:lnTo>
                  <a:pt x="2805055" y="1950901"/>
                </a:lnTo>
                <a:lnTo>
                  <a:pt x="2752673" y="1964136"/>
                </a:lnTo>
                <a:lnTo>
                  <a:pt x="2699441" y="1976559"/>
                </a:lnTo>
                <a:lnTo>
                  <a:pt x="2645389" y="1988156"/>
                </a:lnTo>
                <a:lnTo>
                  <a:pt x="2590544" y="1998912"/>
                </a:lnTo>
                <a:lnTo>
                  <a:pt x="2534936" y="2008812"/>
                </a:lnTo>
                <a:lnTo>
                  <a:pt x="2478592" y="2017840"/>
                </a:lnTo>
                <a:lnTo>
                  <a:pt x="2421541" y="2025982"/>
                </a:lnTo>
                <a:lnTo>
                  <a:pt x="2363812" y="2033222"/>
                </a:lnTo>
                <a:lnTo>
                  <a:pt x="2305432" y="2039546"/>
                </a:lnTo>
                <a:lnTo>
                  <a:pt x="2246432" y="2044939"/>
                </a:lnTo>
                <a:lnTo>
                  <a:pt x="2186838" y="2049384"/>
                </a:lnTo>
                <a:lnTo>
                  <a:pt x="2126679" y="2052868"/>
                </a:lnTo>
                <a:lnTo>
                  <a:pt x="2065984" y="2055375"/>
                </a:lnTo>
                <a:lnTo>
                  <a:pt x="2004781" y="2056891"/>
                </a:lnTo>
                <a:lnTo>
                  <a:pt x="1943099" y="2057399"/>
                </a:lnTo>
                <a:lnTo>
                  <a:pt x="1881417" y="2056891"/>
                </a:lnTo>
                <a:lnTo>
                  <a:pt x="1820215" y="2055375"/>
                </a:lnTo>
                <a:lnTo>
                  <a:pt x="1759520" y="2052868"/>
                </a:lnTo>
                <a:lnTo>
                  <a:pt x="1699361" y="2049384"/>
                </a:lnTo>
                <a:lnTo>
                  <a:pt x="1639767" y="2044939"/>
                </a:lnTo>
                <a:lnTo>
                  <a:pt x="1580766" y="2039546"/>
                </a:lnTo>
                <a:lnTo>
                  <a:pt x="1522387" y="2033222"/>
                </a:lnTo>
                <a:lnTo>
                  <a:pt x="1464657" y="2025982"/>
                </a:lnTo>
                <a:lnTo>
                  <a:pt x="1407606" y="2017840"/>
                </a:lnTo>
                <a:lnTo>
                  <a:pt x="1351263" y="2008812"/>
                </a:lnTo>
                <a:lnTo>
                  <a:pt x="1295654" y="1998912"/>
                </a:lnTo>
                <a:lnTo>
                  <a:pt x="1240809" y="1988156"/>
                </a:lnTo>
                <a:lnTo>
                  <a:pt x="1186757" y="1976559"/>
                </a:lnTo>
                <a:lnTo>
                  <a:pt x="1133525" y="1964136"/>
                </a:lnTo>
                <a:lnTo>
                  <a:pt x="1081143" y="1950901"/>
                </a:lnTo>
                <a:lnTo>
                  <a:pt x="1029638" y="1936871"/>
                </a:lnTo>
                <a:lnTo>
                  <a:pt x="979039" y="1922060"/>
                </a:lnTo>
                <a:lnTo>
                  <a:pt x="929375" y="1906482"/>
                </a:lnTo>
                <a:lnTo>
                  <a:pt x="880674" y="1890154"/>
                </a:lnTo>
                <a:lnTo>
                  <a:pt x="832964" y="1873091"/>
                </a:lnTo>
                <a:lnTo>
                  <a:pt x="786275" y="1855306"/>
                </a:lnTo>
                <a:lnTo>
                  <a:pt x="740633" y="1836816"/>
                </a:lnTo>
                <a:lnTo>
                  <a:pt x="696069" y="1817635"/>
                </a:lnTo>
                <a:lnTo>
                  <a:pt x="652609" y="1797779"/>
                </a:lnTo>
                <a:lnTo>
                  <a:pt x="610284" y="1777262"/>
                </a:lnTo>
                <a:lnTo>
                  <a:pt x="569120" y="1756100"/>
                </a:lnTo>
                <a:lnTo>
                  <a:pt x="529147" y="1734308"/>
                </a:lnTo>
                <a:lnTo>
                  <a:pt x="490393" y="1711900"/>
                </a:lnTo>
                <a:lnTo>
                  <a:pt x="452887" y="1688892"/>
                </a:lnTo>
                <a:lnTo>
                  <a:pt x="416657" y="1665299"/>
                </a:lnTo>
                <a:lnTo>
                  <a:pt x="381731" y="1641136"/>
                </a:lnTo>
                <a:lnTo>
                  <a:pt x="348138" y="1616418"/>
                </a:lnTo>
                <a:lnTo>
                  <a:pt x="315906" y="1591160"/>
                </a:lnTo>
                <a:lnTo>
                  <a:pt x="285065" y="1565377"/>
                </a:lnTo>
                <a:lnTo>
                  <a:pt x="255641" y="1539084"/>
                </a:lnTo>
                <a:lnTo>
                  <a:pt x="227664" y="1512296"/>
                </a:lnTo>
                <a:lnTo>
                  <a:pt x="176164" y="1457297"/>
                </a:lnTo>
                <a:lnTo>
                  <a:pt x="130792" y="1400500"/>
                </a:lnTo>
                <a:lnTo>
                  <a:pt x="91776" y="1342025"/>
                </a:lnTo>
                <a:lnTo>
                  <a:pt x="59344" y="1281992"/>
                </a:lnTo>
                <a:lnTo>
                  <a:pt x="33722" y="1220523"/>
                </a:lnTo>
                <a:lnTo>
                  <a:pt x="15139" y="1157737"/>
                </a:lnTo>
                <a:lnTo>
                  <a:pt x="3822" y="1093756"/>
                </a:lnTo>
                <a:lnTo>
                  <a:pt x="0" y="1028699"/>
                </a:lnTo>
                <a:close/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920" y="375919"/>
            <a:ext cx="25412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866" y="1267459"/>
            <a:ext cx="62649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Basic idea: </a:t>
            </a:r>
            <a:r>
              <a:rPr dirty="0" sz="2400">
                <a:latin typeface="Arial"/>
                <a:cs typeface="Arial"/>
              </a:rPr>
              <a:t>group </a:t>
            </a:r>
            <a:r>
              <a:rPr dirty="0" sz="2400" spc="-5">
                <a:latin typeface="Arial"/>
                <a:cs typeface="Arial"/>
              </a:rPr>
              <a:t>together </a:t>
            </a:r>
            <a:r>
              <a:rPr dirty="0" sz="2400">
                <a:latin typeface="Arial"/>
                <a:cs typeface="Arial"/>
              </a:rPr>
              <a:t>similar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instances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8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Example: </a:t>
            </a:r>
            <a:r>
              <a:rPr dirty="0" sz="2400">
                <a:latin typeface="Arial"/>
                <a:cs typeface="Arial"/>
              </a:rPr>
              <a:t>2D point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patterns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066" y="5834379"/>
            <a:ext cx="7089140" cy="5740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04165" marR="5080" indent="-292100">
              <a:lnSpc>
                <a:spcPct val="80000"/>
              </a:lnSpc>
              <a:spcBef>
                <a:spcPts val="580"/>
              </a:spcBef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5">
                <a:latin typeface="Arial"/>
                <a:cs typeface="Arial"/>
              </a:rPr>
              <a:t>Clustering results </a:t>
            </a:r>
            <a:r>
              <a:rPr dirty="0" sz="2000">
                <a:latin typeface="Arial"/>
                <a:cs typeface="Arial"/>
              </a:rPr>
              <a:t>are crucially dependent 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measure of  </a:t>
            </a:r>
            <a:r>
              <a:rPr dirty="0" sz="2000" spc="-5">
                <a:latin typeface="Arial"/>
                <a:cs typeface="Arial"/>
              </a:rPr>
              <a:t>similarity </a:t>
            </a:r>
            <a:r>
              <a:rPr dirty="0" sz="2000">
                <a:latin typeface="Arial"/>
                <a:cs typeface="Arial"/>
              </a:rPr>
              <a:t>(or </a:t>
            </a:r>
            <a:r>
              <a:rPr dirty="0" sz="2000" spc="-5">
                <a:latin typeface="Arial"/>
                <a:cs typeface="Arial"/>
              </a:rPr>
              <a:t>distance) between “points” to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clustered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3764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3764" y="3271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85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2964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40564" y="4033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3964" y="4033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313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599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64764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69563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74363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79163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077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12564" y="3043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173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22164" y="2967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313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361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647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69563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74363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79163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83964" y="3652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125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17364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22164" y="37290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73964" y="38052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07164" y="2890836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271413" y="5359402"/>
            <a:ext cx="228917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65">
                <a:latin typeface="Tahoma"/>
                <a:cs typeface="Tahoma"/>
              </a:rPr>
              <a:t>dist(</a:t>
            </a:r>
            <a:r>
              <a:rPr dirty="0" sz="2050" spc="-65" i="1">
                <a:latin typeface="Trebuchet MS"/>
                <a:cs typeface="Trebuchet MS"/>
              </a:rPr>
            </a:r>
            <a:r>
              <a:rPr dirty="0" sz="2050" spc="-65" i="1">
                <a:latin typeface="Cambria"/>
                <a:cs typeface="Cambria"/>
              </a:rPr>
              <a:t>x, </a:t>
            </a:r>
            <a:r>
              <a:rPr dirty="0" sz="2050" spc="-295" i="1">
                <a:latin typeface="Trebuchet MS"/>
                <a:cs typeface="Trebuchet MS"/>
              </a:rPr>
            </a:r>
            <a:r>
              <a:rPr dirty="0" sz="2050" spc="-295" i="1">
                <a:latin typeface="Cambria"/>
                <a:cs typeface="Cambria"/>
              </a:rPr>
              <a:t>y</a:t>
            </a:r>
            <a:r>
              <a:rPr dirty="0" sz="2050" spc="-295">
                <a:latin typeface="Tahoma"/>
                <a:cs typeface="Tahoma"/>
              </a:rPr>
              <a:t>) </a:t>
            </a:r>
            <a:r>
              <a:rPr dirty="0" sz="2050" spc="100">
                <a:latin typeface="Tahoma"/>
                <a:cs typeface="Tahoma"/>
              </a:rPr>
              <a:t>= </a:t>
            </a:r>
            <a:r>
              <a:rPr dirty="0" sz="2050" spc="-180" i="1">
                <a:latin typeface="Arial"/>
                <a:cs typeface="Arial"/>
              </a:rPr>
              <a:t>||</a:t>
            </a:r>
            <a:r>
              <a:rPr dirty="0" sz="2050" spc="-180" i="1">
                <a:latin typeface="Trebuchet MS"/>
                <a:cs typeface="Trebuchet MS"/>
              </a:rPr>
            </a:r>
            <a:r>
              <a:rPr dirty="0" sz="2050" spc="-180" i="1">
                <a:latin typeface="Cambria"/>
                <a:cs typeface="Cambria"/>
              </a:rPr>
              <a:t>x </a:t>
            </a:r>
            <a:r>
              <a:rPr dirty="0" sz="2050" spc="240" i="1">
                <a:latin typeface="Palatino Linotype"/>
                <a:cs typeface="Palatino Linotype"/>
              </a:rPr>
              <a:t>−  </a:t>
            </a:r>
            <a:r>
              <a:rPr dirty="0" sz="2050" spc="-204" i="1">
                <a:latin typeface="Trebuchet MS"/>
                <a:cs typeface="Trebuchet MS"/>
              </a:rPr>
            </a:r>
            <a:r>
              <a:rPr dirty="0" sz="2050" spc="-204" i="1">
                <a:latin typeface="Cambria"/>
                <a:cs typeface="Cambria"/>
              </a:rPr>
              <a:t>y</a:t>
            </a:r>
            <a:r>
              <a:rPr dirty="0" sz="2050" spc="-204" i="1">
                <a:latin typeface="Arial"/>
                <a:cs typeface="Arial"/>
              </a:rPr>
              <a:t>||</a:t>
            </a:r>
            <a:endParaRPr sz="2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866" y="4553711"/>
            <a:ext cx="6106160" cy="10204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What </a:t>
            </a: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could </a:t>
            </a:r>
            <a:r>
              <a:rPr dirty="0" sz="2400" spc="-5">
                <a:solidFill>
                  <a:srgbClr val="000090"/>
                </a:solidFill>
                <a:latin typeface="MS PGothic"/>
                <a:cs typeface="MS PGothic"/>
              </a:rPr>
              <a:t>“</a:t>
            </a: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similar</a:t>
            </a:r>
            <a:r>
              <a:rPr dirty="0" sz="2400" spc="-5">
                <a:solidFill>
                  <a:srgbClr val="000090"/>
                </a:solidFill>
                <a:latin typeface="MS PGothic"/>
                <a:cs typeface="MS PGothic"/>
              </a:rPr>
              <a:t>”</a:t>
            </a:r>
            <a:r>
              <a:rPr dirty="0" sz="2400" spc="-80">
                <a:solidFill>
                  <a:srgbClr val="000090"/>
                </a:solidFill>
                <a:latin typeface="MS PGothic"/>
                <a:cs typeface="MS PGothic"/>
              </a:rPr>
              <a:t> </a:t>
            </a: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mean?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5">
                <a:latin typeface="Arial"/>
                <a:cs typeface="Arial"/>
              </a:rPr>
              <a:t>One option: </a:t>
            </a:r>
            <a:r>
              <a:rPr dirty="0" sz="2000">
                <a:latin typeface="Arial"/>
                <a:cs typeface="Arial"/>
              </a:rPr>
              <a:t>small Euclidean </a:t>
            </a:r>
            <a:r>
              <a:rPr dirty="0" sz="2000" spc="-5">
                <a:latin typeface="Arial"/>
                <a:cs typeface="Arial"/>
              </a:rPr>
              <a:t>distance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(squared)</a:t>
            </a:r>
            <a:endParaRPr sz="2000">
              <a:latin typeface="Arial"/>
              <a:cs typeface="Arial"/>
            </a:endParaRPr>
          </a:p>
          <a:p>
            <a:pPr algn="r" marR="989330">
              <a:lnSpc>
                <a:spcPct val="100000"/>
              </a:lnSpc>
              <a:spcBef>
                <a:spcPts val="865"/>
              </a:spcBef>
            </a:pPr>
            <a:r>
              <a:rPr dirty="0" sz="1400" spc="15">
                <a:latin typeface="Maiandra GD"/>
                <a:cs typeface="Maiandra GD"/>
              </a:rPr>
              <a:t>2</a:t>
            </a:r>
            <a:endParaRPr sz="1400">
              <a:latin typeface="Maiandra GD"/>
              <a:cs typeface="Maiandra G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35146" y="5501777"/>
            <a:ext cx="1295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Maiandra GD"/>
                <a:cs typeface="Maiandra GD"/>
              </a:rPr>
              <a:t>2</a:t>
            </a:r>
            <a:endParaRPr sz="1400">
              <a:latin typeface="Maiandra GD"/>
              <a:cs typeface="Maiandra G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11930" y="3458093"/>
            <a:ext cx="3541222" cy="822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40978" y="3823853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68316" y="3488418"/>
            <a:ext cx="3429000" cy="713105"/>
          </a:xfrm>
          <a:custGeom>
            <a:avLst/>
            <a:gdLst/>
            <a:ahLst/>
            <a:cxnLst/>
            <a:rect l="l" t="t" r="r" b="b"/>
            <a:pathLst>
              <a:path w="3429000" h="713104">
                <a:moveTo>
                  <a:pt x="0" y="356341"/>
                </a:moveTo>
                <a:lnTo>
                  <a:pt x="1584" y="340884"/>
                </a:lnTo>
                <a:lnTo>
                  <a:pt x="6293" y="325595"/>
                </a:lnTo>
                <a:lnTo>
                  <a:pt x="38528" y="280870"/>
                </a:lnTo>
                <a:lnTo>
                  <a:pt x="74465" y="252140"/>
                </a:lnTo>
                <a:lnTo>
                  <a:pt x="121358" y="224403"/>
                </a:lnTo>
                <a:lnTo>
                  <a:pt x="178694" y="197767"/>
                </a:lnTo>
                <a:lnTo>
                  <a:pt x="245957" y="172339"/>
                </a:lnTo>
                <a:lnTo>
                  <a:pt x="283151" y="160111"/>
                </a:lnTo>
                <a:lnTo>
                  <a:pt x="322633" y="148225"/>
                </a:lnTo>
                <a:lnTo>
                  <a:pt x="364340" y="136695"/>
                </a:lnTo>
                <a:lnTo>
                  <a:pt x="408207" y="125533"/>
                </a:lnTo>
                <a:lnTo>
                  <a:pt x="454170" y="114753"/>
                </a:lnTo>
                <a:lnTo>
                  <a:pt x="502165" y="104369"/>
                </a:lnTo>
                <a:lnTo>
                  <a:pt x="552127" y="94394"/>
                </a:lnTo>
                <a:lnTo>
                  <a:pt x="603992" y="84841"/>
                </a:lnTo>
                <a:lnTo>
                  <a:pt x="657695" y="75724"/>
                </a:lnTo>
                <a:lnTo>
                  <a:pt x="713172" y="67056"/>
                </a:lnTo>
                <a:lnTo>
                  <a:pt x="770360" y="58849"/>
                </a:lnTo>
                <a:lnTo>
                  <a:pt x="829193" y="51119"/>
                </a:lnTo>
                <a:lnTo>
                  <a:pt x="889607" y="43878"/>
                </a:lnTo>
                <a:lnTo>
                  <a:pt x="951538" y="37139"/>
                </a:lnTo>
                <a:lnTo>
                  <a:pt x="1014922" y="30916"/>
                </a:lnTo>
                <a:lnTo>
                  <a:pt x="1079694" y="25223"/>
                </a:lnTo>
                <a:lnTo>
                  <a:pt x="1145790" y="20072"/>
                </a:lnTo>
                <a:lnTo>
                  <a:pt x="1213146" y="15476"/>
                </a:lnTo>
                <a:lnTo>
                  <a:pt x="1281697" y="11450"/>
                </a:lnTo>
                <a:lnTo>
                  <a:pt x="1351378" y="8007"/>
                </a:lnTo>
                <a:lnTo>
                  <a:pt x="1422127" y="5160"/>
                </a:lnTo>
                <a:lnTo>
                  <a:pt x="1493877" y="2922"/>
                </a:lnTo>
                <a:lnTo>
                  <a:pt x="1566566" y="1307"/>
                </a:lnTo>
                <a:lnTo>
                  <a:pt x="1640128" y="329"/>
                </a:lnTo>
                <a:lnTo>
                  <a:pt x="1714499" y="0"/>
                </a:lnTo>
                <a:lnTo>
                  <a:pt x="1788871" y="329"/>
                </a:lnTo>
                <a:lnTo>
                  <a:pt x="1862433" y="1307"/>
                </a:lnTo>
                <a:lnTo>
                  <a:pt x="1935121" y="2922"/>
                </a:lnTo>
                <a:lnTo>
                  <a:pt x="2006872" y="5160"/>
                </a:lnTo>
                <a:lnTo>
                  <a:pt x="2077620" y="8007"/>
                </a:lnTo>
                <a:lnTo>
                  <a:pt x="2147302" y="11450"/>
                </a:lnTo>
                <a:lnTo>
                  <a:pt x="2215853" y="15476"/>
                </a:lnTo>
                <a:lnTo>
                  <a:pt x="2283209" y="20072"/>
                </a:lnTo>
                <a:lnTo>
                  <a:pt x="2349304" y="25223"/>
                </a:lnTo>
                <a:lnTo>
                  <a:pt x="2414077" y="30916"/>
                </a:lnTo>
                <a:lnTo>
                  <a:pt x="2477460" y="37139"/>
                </a:lnTo>
                <a:lnTo>
                  <a:pt x="2539391" y="43878"/>
                </a:lnTo>
                <a:lnTo>
                  <a:pt x="2599806" y="51119"/>
                </a:lnTo>
                <a:lnTo>
                  <a:pt x="2658639" y="58849"/>
                </a:lnTo>
                <a:lnTo>
                  <a:pt x="2715826" y="67056"/>
                </a:lnTo>
                <a:lnTo>
                  <a:pt x="2771304" y="75724"/>
                </a:lnTo>
                <a:lnTo>
                  <a:pt x="2825007" y="84841"/>
                </a:lnTo>
                <a:lnTo>
                  <a:pt x="2876872" y="94394"/>
                </a:lnTo>
                <a:lnTo>
                  <a:pt x="2926834" y="104369"/>
                </a:lnTo>
                <a:lnTo>
                  <a:pt x="2974828" y="114753"/>
                </a:lnTo>
                <a:lnTo>
                  <a:pt x="3020791" y="125533"/>
                </a:lnTo>
                <a:lnTo>
                  <a:pt x="3064659" y="136695"/>
                </a:lnTo>
                <a:lnTo>
                  <a:pt x="3106366" y="148225"/>
                </a:lnTo>
                <a:lnTo>
                  <a:pt x="3145848" y="160111"/>
                </a:lnTo>
                <a:lnTo>
                  <a:pt x="3183042" y="172339"/>
                </a:lnTo>
                <a:lnTo>
                  <a:pt x="3250305" y="197767"/>
                </a:lnTo>
                <a:lnTo>
                  <a:pt x="3307640" y="224403"/>
                </a:lnTo>
                <a:lnTo>
                  <a:pt x="3354534" y="252140"/>
                </a:lnTo>
                <a:lnTo>
                  <a:pt x="3390471" y="280870"/>
                </a:lnTo>
                <a:lnTo>
                  <a:pt x="3414936" y="310487"/>
                </a:lnTo>
                <a:lnTo>
                  <a:pt x="3428999" y="356341"/>
                </a:lnTo>
                <a:lnTo>
                  <a:pt x="3427415" y="371799"/>
                </a:lnTo>
                <a:lnTo>
                  <a:pt x="3422706" y="387088"/>
                </a:lnTo>
                <a:lnTo>
                  <a:pt x="3390471" y="431813"/>
                </a:lnTo>
                <a:lnTo>
                  <a:pt x="3354534" y="460543"/>
                </a:lnTo>
                <a:lnTo>
                  <a:pt x="3307640" y="488279"/>
                </a:lnTo>
                <a:lnTo>
                  <a:pt x="3250305" y="514915"/>
                </a:lnTo>
                <a:lnTo>
                  <a:pt x="3183042" y="540344"/>
                </a:lnTo>
                <a:lnTo>
                  <a:pt x="3145848" y="552571"/>
                </a:lnTo>
                <a:lnTo>
                  <a:pt x="3106366" y="564457"/>
                </a:lnTo>
                <a:lnTo>
                  <a:pt x="3064659" y="575988"/>
                </a:lnTo>
                <a:lnTo>
                  <a:pt x="3020791" y="587150"/>
                </a:lnTo>
                <a:lnTo>
                  <a:pt x="2974828" y="597929"/>
                </a:lnTo>
                <a:lnTo>
                  <a:pt x="2926834" y="608313"/>
                </a:lnTo>
                <a:lnTo>
                  <a:pt x="2876872" y="618288"/>
                </a:lnTo>
                <a:lnTo>
                  <a:pt x="2825007" y="627841"/>
                </a:lnTo>
                <a:lnTo>
                  <a:pt x="2771304" y="636959"/>
                </a:lnTo>
                <a:lnTo>
                  <a:pt x="2715826" y="645627"/>
                </a:lnTo>
                <a:lnTo>
                  <a:pt x="2658639" y="653833"/>
                </a:lnTo>
                <a:lnTo>
                  <a:pt x="2599806" y="661564"/>
                </a:lnTo>
                <a:lnTo>
                  <a:pt x="2539391" y="668805"/>
                </a:lnTo>
                <a:lnTo>
                  <a:pt x="2477460" y="675544"/>
                </a:lnTo>
                <a:lnTo>
                  <a:pt x="2414077" y="681766"/>
                </a:lnTo>
                <a:lnTo>
                  <a:pt x="2349304" y="687460"/>
                </a:lnTo>
                <a:lnTo>
                  <a:pt x="2283209" y="692611"/>
                </a:lnTo>
                <a:lnTo>
                  <a:pt x="2215853" y="697207"/>
                </a:lnTo>
                <a:lnTo>
                  <a:pt x="2147302" y="701232"/>
                </a:lnTo>
                <a:lnTo>
                  <a:pt x="2077620" y="704676"/>
                </a:lnTo>
                <a:lnTo>
                  <a:pt x="2006872" y="707523"/>
                </a:lnTo>
                <a:lnTo>
                  <a:pt x="1935121" y="709761"/>
                </a:lnTo>
                <a:lnTo>
                  <a:pt x="1862433" y="711375"/>
                </a:lnTo>
                <a:lnTo>
                  <a:pt x="1788871" y="712354"/>
                </a:lnTo>
                <a:lnTo>
                  <a:pt x="1714499" y="712683"/>
                </a:lnTo>
                <a:lnTo>
                  <a:pt x="1640128" y="712354"/>
                </a:lnTo>
                <a:lnTo>
                  <a:pt x="1566566" y="711375"/>
                </a:lnTo>
                <a:lnTo>
                  <a:pt x="1493877" y="709761"/>
                </a:lnTo>
                <a:lnTo>
                  <a:pt x="1422127" y="707523"/>
                </a:lnTo>
                <a:lnTo>
                  <a:pt x="1351378" y="704676"/>
                </a:lnTo>
                <a:lnTo>
                  <a:pt x="1281697" y="701232"/>
                </a:lnTo>
                <a:lnTo>
                  <a:pt x="1213146" y="697207"/>
                </a:lnTo>
                <a:lnTo>
                  <a:pt x="1145790" y="692611"/>
                </a:lnTo>
                <a:lnTo>
                  <a:pt x="1079694" y="687460"/>
                </a:lnTo>
                <a:lnTo>
                  <a:pt x="1014922" y="681766"/>
                </a:lnTo>
                <a:lnTo>
                  <a:pt x="951538" y="675544"/>
                </a:lnTo>
                <a:lnTo>
                  <a:pt x="889607" y="668805"/>
                </a:lnTo>
                <a:lnTo>
                  <a:pt x="829193" y="661564"/>
                </a:lnTo>
                <a:lnTo>
                  <a:pt x="770360" y="653833"/>
                </a:lnTo>
                <a:lnTo>
                  <a:pt x="713172" y="645627"/>
                </a:lnTo>
                <a:lnTo>
                  <a:pt x="657695" y="636959"/>
                </a:lnTo>
                <a:lnTo>
                  <a:pt x="603992" y="627841"/>
                </a:lnTo>
                <a:lnTo>
                  <a:pt x="552127" y="618288"/>
                </a:lnTo>
                <a:lnTo>
                  <a:pt x="502165" y="608313"/>
                </a:lnTo>
                <a:lnTo>
                  <a:pt x="454170" y="597929"/>
                </a:lnTo>
                <a:lnTo>
                  <a:pt x="408207" y="587150"/>
                </a:lnTo>
                <a:lnTo>
                  <a:pt x="364340" y="575988"/>
                </a:lnTo>
                <a:lnTo>
                  <a:pt x="322633" y="564457"/>
                </a:lnTo>
                <a:lnTo>
                  <a:pt x="283151" y="552571"/>
                </a:lnTo>
                <a:lnTo>
                  <a:pt x="245957" y="540344"/>
                </a:lnTo>
                <a:lnTo>
                  <a:pt x="178694" y="514915"/>
                </a:lnTo>
                <a:lnTo>
                  <a:pt x="121358" y="488279"/>
                </a:lnTo>
                <a:lnTo>
                  <a:pt x="74465" y="460543"/>
                </a:lnTo>
                <a:lnTo>
                  <a:pt x="38528" y="431813"/>
                </a:lnTo>
                <a:lnTo>
                  <a:pt x="14063" y="402196"/>
                </a:lnTo>
                <a:lnTo>
                  <a:pt x="0" y="356341"/>
                </a:lnTo>
                <a:close/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38894" y="3395748"/>
            <a:ext cx="1251065" cy="1176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20784" y="3940231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92926" y="3428998"/>
            <a:ext cx="1143000" cy="1066800"/>
          </a:xfrm>
          <a:custGeom>
            <a:avLst/>
            <a:gdLst/>
            <a:ahLst/>
            <a:cxnLst/>
            <a:rect l="l" t="t" r="r" b="b"/>
            <a:pathLst>
              <a:path w="1143000" h="1066800">
                <a:moveTo>
                  <a:pt x="0" y="533399"/>
                </a:moveTo>
                <a:lnTo>
                  <a:pt x="2097" y="487376"/>
                </a:lnTo>
                <a:lnTo>
                  <a:pt x="8276" y="442439"/>
                </a:lnTo>
                <a:lnTo>
                  <a:pt x="18365" y="398750"/>
                </a:lnTo>
                <a:lnTo>
                  <a:pt x="32191" y="356468"/>
                </a:lnTo>
                <a:lnTo>
                  <a:pt x="49584" y="315753"/>
                </a:lnTo>
                <a:lnTo>
                  <a:pt x="70372" y="276766"/>
                </a:lnTo>
                <a:lnTo>
                  <a:pt x="94383" y="239667"/>
                </a:lnTo>
                <a:lnTo>
                  <a:pt x="121446" y="204616"/>
                </a:lnTo>
                <a:lnTo>
                  <a:pt x="151390" y="171772"/>
                </a:lnTo>
                <a:lnTo>
                  <a:pt x="184042" y="141297"/>
                </a:lnTo>
                <a:lnTo>
                  <a:pt x="219231" y="113350"/>
                </a:lnTo>
                <a:lnTo>
                  <a:pt x="256786" y="88091"/>
                </a:lnTo>
                <a:lnTo>
                  <a:pt x="296535" y="65680"/>
                </a:lnTo>
                <a:lnTo>
                  <a:pt x="338307" y="46278"/>
                </a:lnTo>
                <a:lnTo>
                  <a:pt x="381930" y="30045"/>
                </a:lnTo>
                <a:lnTo>
                  <a:pt x="427232" y="17140"/>
                </a:lnTo>
                <a:lnTo>
                  <a:pt x="474042" y="7724"/>
                </a:lnTo>
                <a:lnTo>
                  <a:pt x="522188" y="1957"/>
                </a:lnTo>
                <a:lnTo>
                  <a:pt x="571499" y="0"/>
                </a:lnTo>
                <a:lnTo>
                  <a:pt x="620811" y="1957"/>
                </a:lnTo>
                <a:lnTo>
                  <a:pt x="668957" y="7724"/>
                </a:lnTo>
                <a:lnTo>
                  <a:pt x="715767" y="17140"/>
                </a:lnTo>
                <a:lnTo>
                  <a:pt x="761069" y="30045"/>
                </a:lnTo>
                <a:lnTo>
                  <a:pt x="804692" y="46278"/>
                </a:lnTo>
                <a:lnTo>
                  <a:pt x="846463" y="65680"/>
                </a:lnTo>
                <a:lnTo>
                  <a:pt x="886212" y="88091"/>
                </a:lnTo>
                <a:lnTo>
                  <a:pt x="923767" y="113350"/>
                </a:lnTo>
                <a:lnTo>
                  <a:pt x="958957" y="141297"/>
                </a:lnTo>
                <a:lnTo>
                  <a:pt x="991609" y="171772"/>
                </a:lnTo>
                <a:lnTo>
                  <a:pt x="1021552" y="204616"/>
                </a:lnTo>
                <a:lnTo>
                  <a:pt x="1048616" y="239667"/>
                </a:lnTo>
                <a:lnTo>
                  <a:pt x="1072627" y="276766"/>
                </a:lnTo>
                <a:lnTo>
                  <a:pt x="1093415" y="315753"/>
                </a:lnTo>
                <a:lnTo>
                  <a:pt x="1110808" y="356468"/>
                </a:lnTo>
                <a:lnTo>
                  <a:pt x="1124634" y="398750"/>
                </a:lnTo>
                <a:lnTo>
                  <a:pt x="1134723" y="442439"/>
                </a:lnTo>
                <a:lnTo>
                  <a:pt x="1140902" y="487376"/>
                </a:lnTo>
                <a:lnTo>
                  <a:pt x="1142999" y="533399"/>
                </a:lnTo>
                <a:lnTo>
                  <a:pt x="1140902" y="579423"/>
                </a:lnTo>
                <a:lnTo>
                  <a:pt x="1134723" y="624360"/>
                </a:lnTo>
                <a:lnTo>
                  <a:pt x="1124634" y="668049"/>
                </a:lnTo>
                <a:lnTo>
                  <a:pt x="1110808" y="710331"/>
                </a:lnTo>
                <a:lnTo>
                  <a:pt x="1093415" y="751045"/>
                </a:lnTo>
                <a:lnTo>
                  <a:pt x="1072627" y="790032"/>
                </a:lnTo>
                <a:lnTo>
                  <a:pt x="1048616" y="827131"/>
                </a:lnTo>
                <a:lnTo>
                  <a:pt x="1021552" y="862183"/>
                </a:lnTo>
                <a:lnTo>
                  <a:pt x="991609" y="895026"/>
                </a:lnTo>
                <a:lnTo>
                  <a:pt x="958957" y="925502"/>
                </a:lnTo>
                <a:lnTo>
                  <a:pt x="923767" y="953449"/>
                </a:lnTo>
                <a:lnTo>
                  <a:pt x="886212" y="978708"/>
                </a:lnTo>
                <a:lnTo>
                  <a:pt x="846463" y="1001118"/>
                </a:lnTo>
                <a:lnTo>
                  <a:pt x="804692" y="1020520"/>
                </a:lnTo>
                <a:lnTo>
                  <a:pt x="761069" y="1036754"/>
                </a:lnTo>
                <a:lnTo>
                  <a:pt x="715767" y="1049659"/>
                </a:lnTo>
                <a:lnTo>
                  <a:pt x="668957" y="1059075"/>
                </a:lnTo>
                <a:lnTo>
                  <a:pt x="620811" y="1064842"/>
                </a:lnTo>
                <a:lnTo>
                  <a:pt x="571499" y="1066799"/>
                </a:lnTo>
                <a:lnTo>
                  <a:pt x="522188" y="1064842"/>
                </a:lnTo>
                <a:lnTo>
                  <a:pt x="474042" y="1059075"/>
                </a:lnTo>
                <a:lnTo>
                  <a:pt x="427232" y="1049659"/>
                </a:lnTo>
                <a:lnTo>
                  <a:pt x="381930" y="1036754"/>
                </a:lnTo>
                <a:lnTo>
                  <a:pt x="338307" y="1020520"/>
                </a:lnTo>
                <a:lnTo>
                  <a:pt x="296535" y="1001118"/>
                </a:lnTo>
                <a:lnTo>
                  <a:pt x="256786" y="978708"/>
                </a:lnTo>
                <a:lnTo>
                  <a:pt x="219231" y="953449"/>
                </a:lnTo>
                <a:lnTo>
                  <a:pt x="184042" y="925502"/>
                </a:lnTo>
                <a:lnTo>
                  <a:pt x="151390" y="895026"/>
                </a:lnTo>
                <a:lnTo>
                  <a:pt x="121446" y="862183"/>
                </a:lnTo>
                <a:lnTo>
                  <a:pt x="94383" y="827131"/>
                </a:lnTo>
                <a:lnTo>
                  <a:pt x="70372" y="790032"/>
                </a:lnTo>
                <a:lnTo>
                  <a:pt x="49584" y="751045"/>
                </a:lnTo>
                <a:lnTo>
                  <a:pt x="32191" y="710331"/>
                </a:lnTo>
                <a:lnTo>
                  <a:pt x="18365" y="668049"/>
                </a:lnTo>
                <a:lnTo>
                  <a:pt x="8276" y="624360"/>
                </a:lnTo>
                <a:lnTo>
                  <a:pt x="2097" y="579423"/>
                </a:lnTo>
                <a:lnTo>
                  <a:pt x="0" y="533399"/>
                </a:lnTo>
                <a:close/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74523" y="2547849"/>
            <a:ext cx="3616036" cy="872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40978" y="2938548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31326" y="2578469"/>
            <a:ext cx="3505200" cy="762000"/>
          </a:xfrm>
          <a:custGeom>
            <a:avLst/>
            <a:gdLst/>
            <a:ahLst/>
            <a:cxnLst/>
            <a:rect l="l" t="t" r="r" b="b"/>
            <a:pathLst>
              <a:path w="3505200" h="762000">
                <a:moveTo>
                  <a:pt x="0" y="380999"/>
                </a:moveTo>
                <a:lnTo>
                  <a:pt x="1537" y="364894"/>
                </a:lnTo>
                <a:lnTo>
                  <a:pt x="6109" y="348959"/>
                </a:lnTo>
                <a:lnTo>
                  <a:pt x="37424" y="302308"/>
                </a:lnTo>
                <a:lnTo>
                  <a:pt x="72358" y="272302"/>
                </a:lnTo>
                <a:lnTo>
                  <a:pt x="117969" y="243295"/>
                </a:lnTo>
                <a:lnTo>
                  <a:pt x="173773" y="215393"/>
                </a:lnTo>
                <a:lnTo>
                  <a:pt x="239281" y="188701"/>
                </a:lnTo>
                <a:lnTo>
                  <a:pt x="275522" y="175842"/>
                </a:lnTo>
                <a:lnTo>
                  <a:pt x="314007" y="163326"/>
                </a:lnTo>
                <a:lnTo>
                  <a:pt x="354675" y="151165"/>
                </a:lnTo>
                <a:lnTo>
                  <a:pt x="397465" y="139372"/>
                </a:lnTo>
                <a:lnTo>
                  <a:pt x="442316" y="127962"/>
                </a:lnTo>
                <a:lnTo>
                  <a:pt x="489167" y="116947"/>
                </a:lnTo>
                <a:lnTo>
                  <a:pt x="537958" y="106340"/>
                </a:lnTo>
                <a:lnTo>
                  <a:pt x="588628" y="96155"/>
                </a:lnTo>
                <a:lnTo>
                  <a:pt x="641116" y="86405"/>
                </a:lnTo>
                <a:lnTo>
                  <a:pt x="695361" y="77103"/>
                </a:lnTo>
                <a:lnTo>
                  <a:pt x="751301" y="68262"/>
                </a:lnTo>
                <a:lnTo>
                  <a:pt x="808878" y="59896"/>
                </a:lnTo>
                <a:lnTo>
                  <a:pt x="868029" y="52017"/>
                </a:lnTo>
                <a:lnTo>
                  <a:pt x="928693" y="44640"/>
                </a:lnTo>
                <a:lnTo>
                  <a:pt x="990811" y="37776"/>
                </a:lnTo>
                <a:lnTo>
                  <a:pt x="1054321" y="31440"/>
                </a:lnTo>
                <a:lnTo>
                  <a:pt x="1119162" y="25645"/>
                </a:lnTo>
                <a:lnTo>
                  <a:pt x="1185273" y="20404"/>
                </a:lnTo>
                <a:lnTo>
                  <a:pt x="1252594" y="15729"/>
                </a:lnTo>
                <a:lnTo>
                  <a:pt x="1321064" y="11636"/>
                </a:lnTo>
                <a:lnTo>
                  <a:pt x="1390621" y="8135"/>
                </a:lnTo>
                <a:lnTo>
                  <a:pt x="1461206" y="5242"/>
                </a:lnTo>
                <a:lnTo>
                  <a:pt x="1532757" y="2968"/>
                </a:lnTo>
                <a:lnTo>
                  <a:pt x="1605213" y="1328"/>
                </a:lnTo>
                <a:lnTo>
                  <a:pt x="1678515" y="334"/>
                </a:lnTo>
                <a:lnTo>
                  <a:pt x="1752599" y="0"/>
                </a:lnTo>
                <a:lnTo>
                  <a:pt x="1826684" y="334"/>
                </a:lnTo>
                <a:lnTo>
                  <a:pt x="1899985" y="1328"/>
                </a:lnTo>
                <a:lnTo>
                  <a:pt x="1972442" y="2968"/>
                </a:lnTo>
                <a:lnTo>
                  <a:pt x="2043993" y="5242"/>
                </a:lnTo>
                <a:lnTo>
                  <a:pt x="2114577" y="8135"/>
                </a:lnTo>
                <a:lnTo>
                  <a:pt x="2184135" y="11636"/>
                </a:lnTo>
                <a:lnTo>
                  <a:pt x="2252605" y="15729"/>
                </a:lnTo>
                <a:lnTo>
                  <a:pt x="2319926" y="20404"/>
                </a:lnTo>
                <a:lnTo>
                  <a:pt x="2386037" y="25645"/>
                </a:lnTo>
                <a:lnTo>
                  <a:pt x="2450878" y="31440"/>
                </a:lnTo>
                <a:lnTo>
                  <a:pt x="2514388" y="37776"/>
                </a:lnTo>
                <a:lnTo>
                  <a:pt x="2576505" y="44640"/>
                </a:lnTo>
                <a:lnTo>
                  <a:pt x="2637170" y="52017"/>
                </a:lnTo>
                <a:lnTo>
                  <a:pt x="2696321" y="59896"/>
                </a:lnTo>
                <a:lnTo>
                  <a:pt x="2753897" y="68262"/>
                </a:lnTo>
                <a:lnTo>
                  <a:pt x="2809838" y="77103"/>
                </a:lnTo>
                <a:lnTo>
                  <a:pt x="2864083" y="86405"/>
                </a:lnTo>
                <a:lnTo>
                  <a:pt x="2916571" y="96155"/>
                </a:lnTo>
                <a:lnTo>
                  <a:pt x="2967240" y="106340"/>
                </a:lnTo>
                <a:lnTo>
                  <a:pt x="3016031" y="116947"/>
                </a:lnTo>
                <a:lnTo>
                  <a:pt x="3062883" y="127962"/>
                </a:lnTo>
                <a:lnTo>
                  <a:pt x="3107734" y="139372"/>
                </a:lnTo>
                <a:lnTo>
                  <a:pt x="3150524" y="151165"/>
                </a:lnTo>
                <a:lnTo>
                  <a:pt x="3191192" y="163326"/>
                </a:lnTo>
                <a:lnTo>
                  <a:pt x="3229677" y="175842"/>
                </a:lnTo>
                <a:lnTo>
                  <a:pt x="3265918" y="188701"/>
                </a:lnTo>
                <a:lnTo>
                  <a:pt x="3331426" y="215393"/>
                </a:lnTo>
                <a:lnTo>
                  <a:pt x="3387229" y="243295"/>
                </a:lnTo>
                <a:lnTo>
                  <a:pt x="3432841" y="272302"/>
                </a:lnTo>
                <a:lnTo>
                  <a:pt x="3467775" y="302308"/>
                </a:lnTo>
                <a:lnTo>
                  <a:pt x="3491544" y="333208"/>
                </a:lnTo>
                <a:lnTo>
                  <a:pt x="3505199" y="380999"/>
                </a:lnTo>
                <a:lnTo>
                  <a:pt x="3503662" y="397105"/>
                </a:lnTo>
                <a:lnTo>
                  <a:pt x="3499090" y="413040"/>
                </a:lnTo>
                <a:lnTo>
                  <a:pt x="3467775" y="459691"/>
                </a:lnTo>
                <a:lnTo>
                  <a:pt x="3432841" y="489697"/>
                </a:lnTo>
                <a:lnTo>
                  <a:pt x="3387229" y="518704"/>
                </a:lnTo>
                <a:lnTo>
                  <a:pt x="3331426" y="546606"/>
                </a:lnTo>
                <a:lnTo>
                  <a:pt x="3265918" y="573298"/>
                </a:lnTo>
                <a:lnTo>
                  <a:pt x="3229677" y="586157"/>
                </a:lnTo>
                <a:lnTo>
                  <a:pt x="3191192" y="598673"/>
                </a:lnTo>
                <a:lnTo>
                  <a:pt x="3150524" y="610834"/>
                </a:lnTo>
                <a:lnTo>
                  <a:pt x="3107734" y="622627"/>
                </a:lnTo>
                <a:lnTo>
                  <a:pt x="3062883" y="634037"/>
                </a:lnTo>
                <a:lnTo>
                  <a:pt x="3016031" y="645052"/>
                </a:lnTo>
                <a:lnTo>
                  <a:pt x="2967240" y="655659"/>
                </a:lnTo>
                <a:lnTo>
                  <a:pt x="2916571" y="665844"/>
                </a:lnTo>
                <a:lnTo>
                  <a:pt x="2864083" y="675594"/>
                </a:lnTo>
                <a:lnTo>
                  <a:pt x="2809838" y="684896"/>
                </a:lnTo>
                <a:lnTo>
                  <a:pt x="2753897" y="693737"/>
                </a:lnTo>
                <a:lnTo>
                  <a:pt x="2696321" y="702103"/>
                </a:lnTo>
                <a:lnTo>
                  <a:pt x="2637170" y="709982"/>
                </a:lnTo>
                <a:lnTo>
                  <a:pt x="2576505" y="717359"/>
                </a:lnTo>
                <a:lnTo>
                  <a:pt x="2514388" y="724223"/>
                </a:lnTo>
                <a:lnTo>
                  <a:pt x="2450878" y="730559"/>
                </a:lnTo>
                <a:lnTo>
                  <a:pt x="2386037" y="736354"/>
                </a:lnTo>
                <a:lnTo>
                  <a:pt x="2319926" y="741595"/>
                </a:lnTo>
                <a:lnTo>
                  <a:pt x="2252605" y="746269"/>
                </a:lnTo>
                <a:lnTo>
                  <a:pt x="2184135" y="750363"/>
                </a:lnTo>
                <a:lnTo>
                  <a:pt x="2114577" y="753864"/>
                </a:lnTo>
                <a:lnTo>
                  <a:pt x="2043993" y="756757"/>
                </a:lnTo>
                <a:lnTo>
                  <a:pt x="1972442" y="759031"/>
                </a:lnTo>
                <a:lnTo>
                  <a:pt x="1899985" y="760671"/>
                </a:lnTo>
                <a:lnTo>
                  <a:pt x="1826684" y="761665"/>
                </a:lnTo>
                <a:lnTo>
                  <a:pt x="1752599" y="761999"/>
                </a:lnTo>
                <a:lnTo>
                  <a:pt x="1678515" y="761665"/>
                </a:lnTo>
                <a:lnTo>
                  <a:pt x="1605213" y="760671"/>
                </a:lnTo>
                <a:lnTo>
                  <a:pt x="1532757" y="759031"/>
                </a:lnTo>
                <a:lnTo>
                  <a:pt x="1461206" y="756757"/>
                </a:lnTo>
                <a:lnTo>
                  <a:pt x="1390621" y="753864"/>
                </a:lnTo>
                <a:lnTo>
                  <a:pt x="1321064" y="750363"/>
                </a:lnTo>
                <a:lnTo>
                  <a:pt x="1252594" y="746269"/>
                </a:lnTo>
                <a:lnTo>
                  <a:pt x="1185273" y="741595"/>
                </a:lnTo>
                <a:lnTo>
                  <a:pt x="1119162" y="736354"/>
                </a:lnTo>
                <a:lnTo>
                  <a:pt x="1054321" y="730559"/>
                </a:lnTo>
                <a:lnTo>
                  <a:pt x="990811" y="724223"/>
                </a:lnTo>
                <a:lnTo>
                  <a:pt x="928693" y="717359"/>
                </a:lnTo>
                <a:lnTo>
                  <a:pt x="868029" y="709982"/>
                </a:lnTo>
                <a:lnTo>
                  <a:pt x="808878" y="702103"/>
                </a:lnTo>
                <a:lnTo>
                  <a:pt x="751301" y="693737"/>
                </a:lnTo>
                <a:lnTo>
                  <a:pt x="695361" y="684896"/>
                </a:lnTo>
                <a:lnTo>
                  <a:pt x="641116" y="675594"/>
                </a:lnTo>
                <a:lnTo>
                  <a:pt x="588628" y="665844"/>
                </a:lnTo>
                <a:lnTo>
                  <a:pt x="537958" y="655659"/>
                </a:lnTo>
                <a:lnTo>
                  <a:pt x="489167" y="645052"/>
                </a:lnTo>
                <a:lnTo>
                  <a:pt x="442316" y="634037"/>
                </a:lnTo>
                <a:lnTo>
                  <a:pt x="397465" y="622627"/>
                </a:lnTo>
                <a:lnTo>
                  <a:pt x="354675" y="610834"/>
                </a:lnTo>
                <a:lnTo>
                  <a:pt x="314007" y="598673"/>
                </a:lnTo>
                <a:lnTo>
                  <a:pt x="275522" y="586157"/>
                </a:lnTo>
                <a:lnTo>
                  <a:pt x="239281" y="573298"/>
                </a:lnTo>
                <a:lnTo>
                  <a:pt x="173773" y="546606"/>
                </a:lnTo>
                <a:lnTo>
                  <a:pt x="117969" y="518704"/>
                </a:lnTo>
                <a:lnTo>
                  <a:pt x="72358" y="489697"/>
                </a:lnTo>
                <a:lnTo>
                  <a:pt x="37424" y="459691"/>
                </a:lnTo>
                <a:lnTo>
                  <a:pt x="13655" y="428791"/>
                </a:lnTo>
                <a:lnTo>
                  <a:pt x="0" y="380999"/>
                </a:lnTo>
                <a:close/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70709" y="2635133"/>
            <a:ext cx="1330036" cy="1330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94163" y="3254431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26126" y="2666999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599"/>
                </a:moveTo>
                <a:lnTo>
                  <a:pt x="1834" y="561960"/>
                </a:lnTo>
                <a:lnTo>
                  <a:pt x="7245" y="515322"/>
                </a:lnTo>
                <a:lnTo>
                  <a:pt x="16099" y="469824"/>
                </a:lnTo>
                <a:lnTo>
                  <a:pt x="28260" y="425599"/>
                </a:lnTo>
                <a:lnTo>
                  <a:pt x="43592" y="382783"/>
                </a:lnTo>
                <a:lnTo>
                  <a:pt x="61960" y="341513"/>
                </a:lnTo>
                <a:lnTo>
                  <a:pt x="83228" y="301923"/>
                </a:lnTo>
                <a:lnTo>
                  <a:pt x="107260" y="264148"/>
                </a:lnTo>
                <a:lnTo>
                  <a:pt x="133922" y="228326"/>
                </a:lnTo>
                <a:lnTo>
                  <a:pt x="163077" y="194590"/>
                </a:lnTo>
                <a:lnTo>
                  <a:pt x="194590" y="163077"/>
                </a:lnTo>
                <a:lnTo>
                  <a:pt x="228326" y="133922"/>
                </a:lnTo>
                <a:lnTo>
                  <a:pt x="264148" y="107260"/>
                </a:lnTo>
                <a:lnTo>
                  <a:pt x="301923" y="83228"/>
                </a:lnTo>
                <a:lnTo>
                  <a:pt x="341513" y="61960"/>
                </a:lnTo>
                <a:lnTo>
                  <a:pt x="382783" y="43592"/>
                </a:lnTo>
                <a:lnTo>
                  <a:pt x="425599" y="28260"/>
                </a:lnTo>
                <a:lnTo>
                  <a:pt x="469824" y="16099"/>
                </a:lnTo>
                <a:lnTo>
                  <a:pt x="515322" y="7245"/>
                </a:lnTo>
                <a:lnTo>
                  <a:pt x="561960" y="1834"/>
                </a:lnTo>
                <a:lnTo>
                  <a:pt x="609599" y="0"/>
                </a:lnTo>
                <a:lnTo>
                  <a:pt x="657239" y="1834"/>
                </a:lnTo>
                <a:lnTo>
                  <a:pt x="703876" y="7245"/>
                </a:lnTo>
                <a:lnTo>
                  <a:pt x="749375" y="16099"/>
                </a:lnTo>
                <a:lnTo>
                  <a:pt x="793600" y="28260"/>
                </a:lnTo>
                <a:lnTo>
                  <a:pt x="836416" y="43592"/>
                </a:lnTo>
                <a:lnTo>
                  <a:pt x="877686" y="61960"/>
                </a:lnTo>
                <a:lnTo>
                  <a:pt x="917276" y="83228"/>
                </a:lnTo>
                <a:lnTo>
                  <a:pt x="955051" y="107260"/>
                </a:lnTo>
                <a:lnTo>
                  <a:pt x="990873" y="133922"/>
                </a:lnTo>
                <a:lnTo>
                  <a:pt x="1024609" y="163077"/>
                </a:lnTo>
                <a:lnTo>
                  <a:pt x="1056122" y="194590"/>
                </a:lnTo>
                <a:lnTo>
                  <a:pt x="1085277" y="228326"/>
                </a:lnTo>
                <a:lnTo>
                  <a:pt x="1111939" y="264148"/>
                </a:lnTo>
                <a:lnTo>
                  <a:pt x="1135971" y="301923"/>
                </a:lnTo>
                <a:lnTo>
                  <a:pt x="1157239" y="341513"/>
                </a:lnTo>
                <a:lnTo>
                  <a:pt x="1175607" y="382783"/>
                </a:lnTo>
                <a:lnTo>
                  <a:pt x="1190939" y="425599"/>
                </a:lnTo>
                <a:lnTo>
                  <a:pt x="1203099" y="469824"/>
                </a:lnTo>
                <a:lnTo>
                  <a:pt x="1211954" y="515322"/>
                </a:lnTo>
                <a:lnTo>
                  <a:pt x="1217365" y="561960"/>
                </a:lnTo>
                <a:lnTo>
                  <a:pt x="1219199" y="609599"/>
                </a:lnTo>
                <a:lnTo>
                  <a:pt x="1217365" y="657239"/>
                </a:lnTo>
                <a:lnTo>
                  <a:pt x="1211954" y="703876"/>
                </a:lnTo>
                <a:lnTo>
                  <a:pt x="1203099" y="749375"/>
                </a:lnTo>
                <a:lnTo>
                  <a:pt x="1190939" y="793600"/>
                </a:lnTo>
                <a:lnTo>
                  <a:pt x="1175607" y="836416"/>
                </a:lnTo>
                <a:lnTo>
                  <a:pt x="1157239" y="877686"/>
                </a:lnTo>
                <a:lnTo>
                  <a:pt x="1135971" y="917276"/>
                </a:lnTo>
                <a:lnTo>
                  <a:pt x="1111939" y="955051"/>
                </a:lnTo>
                <a:lnTo>
                  <a:pt x="1085277" y="990873"/>
                </a:lnTo>
                <a:lnTo>
                  <a:pt x="1056122" y="1024609"/>
                </a:lnTo>
                <a:lnTo>
                  <a:pt x="1024609" y="1056122"/>
                </a:lnTo>
                <a:lnTo>
                  <a:pt x="990873" y="1085277"/>
                </a:lnTo>
                <a:lnTo>
                  <a:pt x="955051" y="1111939"/>
                </a:lnTo>
                <a:lnTo>
                  <a:pt x="917276" y="1135971"/>
                </a:lnTo>
                <a:lnTo>
                  <a:pt x="877686" y="1157239"/>
                </a:lnTo>
                <a:lnTo>
                  <a:pt x="836416" y="1175607"/>
                </a:lnTo>
                <a:lnTo>
                  <a:pt x="793600" y="1190939"/>
                </a:lnTo>
                <a:lnTo>
                  <a:pt x="749375" y="1203099"/>
                </a:lnTo>
                <a:lnTo>
                  <a:pt x="703876" y="1211954"/>
                </a:lnTo>
                <a:lnTo>
                  <a:pt x="657239" y="1217365"/>
                </a:lnTo>
                <a:lnTo>
                  <a:pt x="609599" y="1219199"/>
                </a:lnTo>
                <a:lnTo>
                  <a:pt x="561960" y="1217365"/>
                </a:lnTo>
                <a:lnTo>
                  <a:pt x="515322" y="1211954"/>
                </a:lnTo>
                <a:lnTo>
                  <a:pt x="469824" y="1203099"/>
                </a:lnTo>
                <a:lnTo>
                  <a:pt x="425599" y="1190939"/>
                </a:lnTo>
                <a:lnTo>
                  <a:pt x="382783" y="1175607"/>
                </a:lnTo>
                <a:lnTo>
                  <a:pt x="341513" y="1157239"/>
                </a:lnTo>
                <a:lnTo>
                  <a:pt x="301923" y="1135971"/>
                </a:lnTo>
                <a:lnTo>
                  <a:pt x="264148" y="1111939"/>
                </a:lnTo>
                <a:lnTo>
                  <a:pt x="228326" y="1085277"/>
                </a:lnTo>
                <a:lnTo>
                  <a:pt x="194590" y="1056122"/>
                </a:lnTo>
                <a:lnTo>
                  <a:pt x="163077" y="1024609"/>
                </a:lnTo>
                <a:lnTo>
                  <a:pt x="133922" y="990873"/>
                </a:lnTo>
                <a:lnTo>
                  <a:pt x="107260" y="955051"/>
                </a:lnTo>
                <a:lnTo>
                  <a:pt x="83228" y="917276"/>
                </a:lnTo>
                <a:lnTo>
                  <a:pt x="61960" y="877686"/>
                </a:lnTo>
                <a:lnTo>
                  <a:pt x="43592" y="836416"/>
                </a:lnTo>
                <a:lnTo>
                  <a:pt x="28260" y="793600"/>
                </a:lnTo>
                <a:lnTo>
                  <a:pt x="16099" y="749375"/>
                </a:lnTo>
                <a:lnTo>
                  <a:pt x="7245" y="703876"/>
                </a:lnTo>
                <a:lnTo>
                  <a:pt x="1834" y="657239"/>
                </a:lnTo>
                <a:lnTo>
                  <a:pt x="0" y="609599"/>
                </a:lnTo>
                <a:close/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480" y="375919"/>
            <a:ext cx="5274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3510" algn="l"/>
              </a:tabLst>
            </a:pP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Clustering	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942" y="3988718"/>
            <a:ext cx="3679825" cy="126682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dirty="0" sz="2500" spc="-15">
                <a:latin typeface="Calibri"/>
                <a:cs typeface="Calibri"/>
              </a:rPr>
              <a:t>/(&amp;'+'0-(0+"</a:t>
            </a:r>
            <a:r>
              <a:rPr dirty="0" sz="2500" spc="-30">
                <a:latin typeface="Calibri"/>
                <a:cs typeface="Calibri"/>
              </a:rPr>
              <a:t> </a:t>
            </a:r>
            <a:r>
              <a:rPr dirty="0" sz="2500" spc="85">
                <a:latin typeface="Calibri"/>
                <a:cs typeface="Calibri"/>
              </a:rPr>
              <a:t>+"*,'(%-.$</a:t>
            </a:r>
            <a:endParaRPr sz="25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565"/>
              </a:spcBef>
            </a:pPr>
            <a:r>
              <a:rPr dirty="0" sz="2100" spc="15">
                <a:latin typeface="Arial"/>
                <a:cs typeface="Arial"/>
              </a:rPr>
              <a:t>– </a:t>
            </a:r>
            <a:r>
              <a:rPr dirty="0" sz="2100" spc="135">
                <a:latin typeface="Calibri"/>
                <a:cs typeface="Calibri"/>
              </a:rPr>
              <a:t>1,%%,. </a:t>
            </a:r>
            <a:r>
              <a:rPr dirty="0" sz="2100" spc="60">
                <a:latin typeface="Calibri"/>
                <a:cs typeface="Calibri"/>
              </a:rPr>
              <a:t>#2 </a:t>
            </a:r>
            <a:r>
              <a:rPr dirty="0" sz="2100" spc="-5">
                <a:latin typeface="Calibri"/>
                <a:cs typeface="Calibri"/>
              </a:rPr>
              <a:t>3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+**",.&amp;'+%(4&amp;</a:t>
            </a:r>
            <a:endParaRPr sz="21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550"/>
              </a:spcBef>
            </a:pPr>
            <a:r>
              <a:rPr dirty="0" sz="2100" spc="15">
                <a:latin typeface="Arial"/>
                <a:cs typeface="Arial"/>
              </a:rPr>
              <a:t>– </a:t>
            </a:r>
            <a:r>
              <a:rPr dirty="0" sz="2100" spc="140">
                <a:latin typeface="Calibri"/>
                <a:cs typeface="Calibri"/>
              </a:rPr>
              <a:t>5,2 </a:t>
            </a:r>
            <a:r>
              <a:rPr dirty="0" sz="2100" spc="395">
                <a:latin typeface="Calibri"/>
                <a:cs typeface="Calibri"/>
              </a:rPr>
              <a:t>6,7) </a:t>
            </a:r>
            <a:r>
              <a:rPr dirty="0" sz="2100" spc="-5">
                <a:latin typeface="Calibri"/>
                <a:cs typeface="Calibri"/>
              </a:rPr>
              <a:t>3</a:t>
            </a:r>
            <a:r>
              <a:rPr dirty="0" sz="2100" spc="-330">
                <a:latin typeface="Calibri"/>
                <a:cs typeface="Calibri"/>
              </a:rPr>
              <a:t> </a:t>
            </a:r>
            <a:r>
              <a:rPr dirty="0" sz="2100" spc="-155">
                <a:latin typeface="Calibri"/>
                <a:cs typeface="Calibri"/>
              </a:rPr>
              <a:t>6(4($(4&amp;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512" y="3733799"/>
            <a:ext cx="3209147" cy="2225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1742" y="1337458"/>
            <a:ext cx="3613150" cy="165735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dirty="0" sz="2500" spc="-90">
                <a:latin typeface="Calibri"/>
                <a:cs typeface="Calibri"/>
              </a:rPr>
              <a:t>8+'%(%(,) </a:t>
            </a:r>
            <a:r>
              <a:rPr dirty="0" sz="2500" spc="85">
                <a:latin typeface="Calibri"/>
                <a:cs typeface="Calibri"/>
              </a:rPr>
              <a:t>+"*,'(%-.$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40">
                <a:latin typeface="Calibri"/>
                <a:cs typeface="Calibri"/>
              </a:rPr>
              <a:t>9:"+%;</a:t>
            </a:r>
            <a:endParaRPr sz="25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560"/>
              </a:spcBef>
            </a:pPr>
            <a:r>
              <a:rPr dirty="0" sz="2100" spc="15">
                <a:latin typeface="Arial"/>
                <a:cs typeface="Arial"/>
              </a:rPr>
              <a:t>–</a:t>
            </a:r>
            <a:r>
              <a:rPr dirty="0" sz="2100" spc="225">
                <a:latin typeface="Arial"/>
                <a:cs typeface="Arial"/>
              </a:rPr>
              <a:t> </a:t>
            </a:r>
            <a:r>
              <a:rPr dirty="0" sz="2100" spc="100">
                <a:latin typeface="Calibri"/>
                <a:cs typeface="Calibri"/>
              </a:rPr>
              <a:t>&lt;−.&amp;+)$</a:t>
            </a:r>
            <a:endParaRPr sz="21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555"/>
              </a:spcBef>
            </a:pPr>
            <a:r>
              <a:rPr dirty="0" sz="2100" spc="15">
                <a:latin typeface="Arial"/>
                <a:cs typeface="Arial"/>
              </a:rPr>
              <a:t>– </a:t>
            </a:r>
            <a:r>
              <a:rPr dirty="0" sz="2100" spc="-50">
                <a:latin typeface="Calibri"/>
                <a:cs typeface="Calibri"/>
              </a:rPr>
              <a:t>=(&gt;%#'&amp; </a:t>
            </a:r>
            <a:r>
              <a:rPr dirty="0" sz="2100" spc="135">
                <a:latin typeface="Calibri"/>
                <a:cs typeface="Calibri"/>
              </a:rPr>
              <a:t>,?</a:t>
            </a:r>
            <a:r>
              <a:rPr dirty="0" sz="2100" spc="260">
                <a:latin typeface="Calibri"/>
                <a:cs typeface="Calibri"/>
              </a:rPr>
              <a:t> </a:t>
            </a:r>
            <a:r>
              <a:rPr dirty="0" sz="2100" spc="-80">
                <a:latin typeface="Calibri"/>
                <a:cs typeface="Calibri"/>
              </a:rPr>
              <a:t>@+#$$(+)</a:t>
            </a:r>
            <a:endParaRPr sz="21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550"/>
              </a:spcBef>
            </a:pPr>
            <a:r>
              <a:rPr dirty="0" sz="2100" spc="15">
                <a:latin typeface="Arial"/>
                <a:cs typeface="Arial"/>
              </a:rPr>
              <a:t>– </a:t>
            </a:r>
            <a:r>
              <a:rPr dirty="0" sz="2100" spc="-210">
                <a:latin typeface="Calibri"/>
                <a:cs typeface="Calibri"/>
              </a:rPr>
              <a:t>A2&amp;0%'+"</a:t>
            </a:r>
            <a:r>
              <a:rPr dirty="0" sz="2100" spc="-55">
                <a:latin typeface="Calibri"/>
                <a:cs typeface="Calibri"/>
              </a:rPr>
              <a:t> </a:t>
            </a:r>
            <a:r>
              <a:rPr dirty="0" sz="2100" spc="-75">
                <a:latin typeface="Calibri"/>
                <a:cs typeface="Calibri"/>
              </a:rPr>
              <a:t>!"#$%&amp;'()*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0322" y="1457139"/>
            <a:ext cx="3549096" cy="2128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523" y="375919"/>
            <a:ext cx="50888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3510" algn="l"/>
              </a:tabLst>
            </a:pP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Clus</a:t>
            </a:r>
            <a:r>
              <a:rPr dirty="0" spc="-5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ering	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1966" y="1328419"/>
            <a:ext cx="7326630" cy="1490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 sz="3200" spc="-10" b="1">
                <a:latin typeface="Calibri"/>
                <a:cs typeface="Calibri"/>
              </a:rPr>
              <a:t>Image</a:t>
            </a:r>
            <a:r>
              <a:rPr dirty="0" sz="3200" spc="-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segmentation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900"/>
              </a:lnSpc>
              <a:spcBef>
                <a:spcPts val="60"/>
              </a:spcBef>
            </a:pPr>
            <a:r>
              <a:rPr dirty="0" sz="3200" spc="-5">
                <a:latin typeface="Calibri"/>
                <a:cs typeface="Calibri"/>
              </a:rPr>
              <a:t>Goal: </a:t>
            </a:r>
            <a:r>
              <a:rPr dirty="0" sz="3200" spc="-10">
                <a:latin typeface="Calibri"/>
                <a:cs typeface="Calibri"/>
              </a:rPr>
              <a:t>Break </a:t>
            </a:r>
            <a:r>
              <a:rPr dirty="0" sz="3200">
                <a:latin typeface="Calibri"/>
                <a:cs typeface="Calibri"/>
              </a:rPr>
              <a:t>up the </a:t>
            </a:r>
            <a:r>
              <a:rPr dirty="0" sz="3200" spc="-10">
                <a:latin typeface="Calibri"/>
                <a:cs typeface="Calibri"/>
              </a:rPr>
              <a:t>image </a:t>
            </a:r>
            <a:r>
              <a:rPr dirty="0" sz="3200" spc="-20">
                <a:latin typeface="Calibri"/>
                <a:cs typeface="Calibri"/>
              </a:rPr>
              <a:t>into </a:t>
            </a:r>
            <a:r>
              <a:rPr dirty="0" sz="3200" spc="-5">
                <a:latin typeface="Calibri"/>
                <a:cs typeface="Calibri"/>
              </a:rPr>
              <a:t>meaningful or  </a:t>
            </a:r>
            <a:r>
              <a:rPr dirty="0" sz="3200" spc="-10">
                <a:latin typeface="Calibri"/>
                <a:cs typeface="Calibri"/>
              </a:rPr>
              <a:t>perceptually </a:t>
            </a:r>
            <a:r>
              <a:rPr dirty="0" sz="3200" spc="-5">
                <a:latin typeface="Calibri"/>
                <a:cs typeface="Calibri"/>
              </a:rPr>
              <a:t>similar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regions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8333" y="3067448"/>
            <a:ext cx="4921231" cy="3345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91266" y="6433818"/>
            <a:ext cx="20516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[Slide from James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Hayes]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  <a:tabLst>
                <a:tab pos="2690495" algn="l"/>
              </a:tabLst>
            </a:pPr>
            <a:r>
              <a:rPr dirty="0"/>
              <a:t>Clus</a:t>
            </a:r>
            <a:r>
              <a:rPr dirty="0" spc="-5"/>
              <a:t>t</a:t>
            </a:r>
            <a:r>
              <a:rPr dirty="0"/>
              <a:t>ering	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8795" y="1460556"/>
            <a:ext cx="2948940" cy="94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dirty="0" sz="3000" spc="5" b="1">
                <a:solidFill>
                  <a:srgbClr val="78A9A9"/>
                </a:solidFill>
                <a:latin typeface="Arial"/>
                <a:cs typeface="Arial"/>
              </a:rPr>
              <a:t>Clustering </a:t>
            </a:r>
            <a:r>
              <a:rPr dirty="0" sz="3000" spc="10" b="1">
                <a:solidFill>
                  <a:srgbClr val="78A9A9"/>
                </a:solidFill>
                <a:latin typeface="Arial"/>
                <a:cs typeface="Arial"/>
              </a:rPr>
              <a:t>gene  </a:t>
            </a:r>
            <a:r>
              <a:rPr dirty="0" sz="3000" spc="5" b="1">
                <a:solidFill>
                  <a:srgbClr val="78A9A9"/>
                </a:solidFill>
                <a:latin typeface="Arial"/>
                <a:cs typeface="Arial"/>
              </a:rPr>
              <a:t>expression</a:t>
            </a:r>
            <a:r>
              <a:rPr dirty="0" sz="3000" spc="-60" b="1">
                <a:solidFill>
                  <a:srgbClr val="78A9A9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78A9A9"/>
                </a:solid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5414" y="1493284"/>
            <a:ext cx="1671335" cy="4717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67851" y="6206357"/>
            <a:ext cx="167449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>
                <a:latin typeface="Arial"/>
                <a:cs typeface="Arial"/>
              </a:rPr>
              <a:t>Eisen </a:t>
            </a:r>
            <a:r>
              <a:rPr dirty="0" sz="1250" spc="-5">
                <a:latin typeface="Arial"/>
                <a:cs typeface="Arial"/>
              </a:rPr>
              <a:t>et al, </a:t>
            </a:r>
            <a:r>
              <a:rPr dirty="0" sz="1250" spc="-10">
                <a:latin typeface="Arial"/>
                <a:cs typeface="Arial"/>
              </a:rPr>
              <a:t>PNAS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1998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0757" y="299719"/>
            <a:ext cx="2261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90"/>
                </a:solidFill>
                <a:latin typeface="Arial"/>
                <a:cs typeface="Arial"/>
              </a:rPr>
              <a:t>K-Means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66" y="1094738"/>
            <a:ext cx="4277995" cy="540258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marR="28575" indent="-342900">
              <a:lnSpc>
                <a:spcPts val="31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000090"/>
                </a:solidFill>
                <a:latin typeface="Arial"/>
                <a:cs typeface="Arial"/>
              </a:rPr>
              <a:t>An </a:t>
            </a:r>
            <a:r>
              <a:rPr dirty="0" sz="3200" spc="-5">
                <a:solidFill>
                  <a:srgbClr val="000090"/>
                </a:solidFill>
                <a:latin typeface="Arial"/>
                <a:cs typeface="Arial"/>
              </a:rPr>
              <a:t>iterative clustering  algorithm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90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762000" marR="50165" indent="-292100">
              <a:lnSpc>
                <a:spcPct val="81400"/>
              </a:lnSpc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Initialize: </a:t>
            </a:r>
            <a:r>
              <a:rPr dirty="0" sz="2400">
                <a:latin typeface="Arial"/>
                <a:cs typeface="Arial"/>
              </a:rPr>
              <a:t>Pick </a:t>
            </a:r>
            <a:r>
              <a:rPr dirty="0" sz="2400" i="1">
                <a:latin typeface="Arial"/>
                <a:cs typeface="Arial"/>
              </a:rPr>
              <a:t>K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random  </a:t>
            </a:r>
            <a:r>
              <a:rPr dirty="0" sz="2400" spc="-5">
                <a:latin typeface="Arial"/>
                <a:cs typeface="Arial"/>
              </a:rPr>
              <a:t>points </a:t>
            </a:r>
            <a:r>
              <a:rPr dirty="0" sz="2400">
                <a:latin typeface="Arial"/>
                <a:cs typeface="Arial"/>
              </a:rPr>
              <a:t>as </a:t>
            </a:r>
            <a:r>
              <a:rPr dirty="0" sz="2400" spc="-5">
                <a:latin typeface="Arial"/>
                <a:cs typeface="Arial"/>
              </a:rPr>
              <a:t>cluster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centers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ts val="3320"/>
              </a:lnSpc>
              <a:spcBef>
                <a:spcPts val="2310"/>
              </a:spcBef>
              <a:buChar char="–"/>
              <a:tabLst>
                <a:tab pos="755650" algn="l"/>
              </a:tabLst>
            </a:pP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Alternate:</a:t>
            </a:r>
            <a:endParaRPr sz="2800">
              <a:latin typeface="Arial"/>
              <a:cs typeface="Arial"/>
            </a:endParaRPr>
          </a:p>
          <a:p>
            <a:pPr lvl="2" marL="1383665" marR="22225" indent="-457200">
              <a:lnSpc>
                <a:spcPts val="2320"/>
              </a:lnSpc>
              <a:spcBef>
                <a:spcPts val="50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400">
                <a:latin typeface="Arial"/>
                <a:cs typeface="Arial"/>
              </a:rPr>
              <a:t>Assign </a:t>
            </a:r>
            <a:r>
              <a:rPr dirty="0" sz="2400" spc="-5">
                <a:latin typeface="Arial"/>
                <a:cs typeface="Arial"/>
              </a:rPr>
              <a:t>data points to  </a:t>
            </a:r>
            <a:r>
              <a:rPr dirty="0" sz="2400">
                <a:latin typeface="Arial"/>
                <a:cs typeface="Arial"/>
              </a:rPr>
              <a:t>closest </a:t>
            </a:r>
            <a:r>
              <a:rPr dirty="0" sz="2400" spc="-5">
                <a:latin typeface="Arial"/>
                <a:cs typeface="Arial"/>
              </a:rPr>
              <a:t>cluster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center</a:t>
            </a:r>
            <a:endParaRPr sz="2400">
              <a:latin typeface="Arial"/>
              <a:cs typeface="Arial"/>
            </a:endParaRPr>
          </a:p>
          <a:p>
            <a:pPr lvl="2" marL="1383665" marR="5080" indent="-457200">
              <a:lnSpc>
                <a:spcPct val="80300"/>
              </a:lnSpc>
              <a:spcBef>
                <a:spcPts val="58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400">
                <a:latin typeface="Arial"/>
                <a:cs typeface="Arial"/>
              </a:rPr>
              <a:t>Change </a:t>
            </a:r>
            <a:r>
              <a:rPr dirty="0" sz="2400" spc="-5">
                <a:latin typeface="Arial"/>
                <a:cs typeface="Arial"/>
              </a:rPr>
              <a:t>the cluster  center to the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average  of </a:t>
            </a:r>
            <a:r>
              <a:rPr dirty="0" sz="2400" spc="-5">
                <a:latin typeface="Arial"/>
                <a:cs typeface="Arial"/>
              </a:rPr>
              <a:t>its </a:t>
            </a:r>
            <a:r>
              <a:rPr dirty="0" sz="2400">
                <a:latin typeface="Arial"/>
                <a:cs typeface="Arial"/>
              </a:rPr>
              <a:t>assigned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lvl="1" marL="762000" marR="113664" indent="-292100">
              <a:lnSpc>
                <a:spcPts val="2730"/>
              </a:lnSpc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Stop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when no</a:t>
            </a:r>
            <a:r>
              <a:rPr dirty="0" sz="2800" spc="-5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 spc="-204">
                <a:solidFill>
                  <a:srgbClr val="000090"/>
                </a:solidFill>
                <a:latin typeface="Arial"/>
                <a:cs typeface="Arial"/>
              </a:rPr>
              <a:t>points</a:t>
            </a:r>
            <a:r>
              <a:rPr dirty="0" sz="2800" spc="-204">
                <a:solidFill>
                  <a:srgbClr val="000090"/>
                </a:solidFill>
                <a:latin typeface="MS PGothic"/>
                <a:cs typeface="MS PGothic"/>
              </a:rPr>
              <a:t>ʼ  </a:t>
            </a:r>
            <a:r>
              <a:rPr dirty="0" sz="2800" spc="-5">
                <a:solidFill>
                  <a:srgbClr val="000090"/>
                </a:solidFill>
                <a:latin typeface="Arial"/>
                <a:cs typeface="Arial"/>
              </a:rPr>
              <a:t>assignments</a:t>
            </a:r>
            <a:r>
              <a:rPr dirty="0" sz="2800" spc="-3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90"/>
                </a:solidFill>
                <a:latin typeface="Arial"/>
                <a:cs typeface="Arial"/>
              </a:rPr>
              <a:t>change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5127" y="1676399"/>
            <a:ext cx="43434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2019-03-15T11:22:29Z</dcterms:created>
  <dcterms:modified xsi:type="dcterms:W3CDTF">2019-03-15T11:22:29Z</dcterms:modified>
</cp:coreProperties>
</file>