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78" r:id="rId2"/>
    <p:sldId id="279" r:id="rId3"/>
    <p:sldId id="280" r:id="rId4"/>
    <p:sldId id="281" r:id="rId5"/>
    <p:sldId id="282" r:id="rId6"/>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7"/>
    <p:restoredTop sz="78056"/>
  </p:normalViewPr>
  <p:slideViewPr>
    <p:cSldViewPr snapToGrid="0" snapToObjects="1">
      <p:cViewPr varScale="1">
        <p:scale>
          <a:sx n="84" d="100"/>
          <a:sy n="84" d="100"/>
        </p:scale>
        <p:origin x="13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B747D-366C-F048-8316-1871B95D8F81}" type="datetimeFigureOut">
              <a:rPr lang="en-US" smtClean="0"/>
              <a:t>1/19/19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12B37-0127-DE4A-9544-9AF241ED580C}" type="slidenum">
              <a:rPr lang="en-US" smtClean="0"/>
              <a:t>‹#›</a:t>
            </a:fld>
            <a:endParaRPr lang="en-US"/>
          </a:p>
        </p:txBody>
      </p:sp>
    </p:spTree>
    <p:extLst>
      <p:ext uri="{BB962C8B-B14F-4D97-AF65-F5344CB8AC3E}">
        <p14:creationId xmlns:p14="http://schemas.microsoft.com/office/powerpoint/2010/main" val="1845765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696B217-02A7-4482-B923-C532599C69EB}" type="slidenum">
              <a:t>1</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423729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10</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err="1" smtClean="0">
                <a:latin typeface="Caladea" pitchFamily="18"/>
              </a:rPr>
              <a:t>xbar</a:t>
            </a:r>
            <a:r>
              <a:rPr lang="en-US" sz="2810" dirty="0" smtClean="0">
                <a:latin typeface="Caladea" pitchFamily="18"/>
              </a:rPr>
              <a:t> &lt;- mean(</a:t>
            </a:r>
            <a:r>
              <a:rPr lang="en-US" sz="2810" dirty="0" err="1" smtClean="0">
                <a:latin typeface="Caladea" pitchFamily="18"/>
              </a:rPr>
              <a:t>mtcars$mpg</a:t>
            </a:r>
            <a:r>
              <a:rPr lang="en-US" sz="2810" dirty="0" smtClean="0">
                <a:latin typeface="Caladea" pitchFamily="18"/>
              </a:rPr>
              <a:t>)</a:t>
            </a:r>
          </a:p>
          <a:p>
            <a:r>
              <a:rPr lang="en-US" sz="2810" dirty="0" smtClean="0">
                <a:latin typeface="Caladea" pitchFamily="18"/>
              </a:rPr>
              <a:t>s &lt;- </a:t>
            </a:r>
            <a:r>
              <a:rPr lang="en-US" sz="2810" dirty="0" err="1" smtClean="0">
                <a:latin typeface="Caladea" pitchFamily="18"/>
              </a:rPr>
              <a:t>sd</a:t>
            </a:r>
            <a:r>
              <a:rPr lang="en-US" sz="2810" dirty="0" smtClean="0">
                <a:latin typeface="Caladea" pitchFamily="18"/>
              </a:rPr>
              <a:t>(</a:t>
            </a:r>
            <a:r>
              <a:rPr lang="en-US" sz="2810" dirty="0" err="1" smtClean="0">
                <a:latin typeface="Caladea" pitchFamily="18"/>
              </a:rPr>
              <a:t>mtcars$mpg</a:t>
            </a:r>
            <a:r>
              <a:rPr lang="en-US" sz="2810" dirty="0" smtClean="0">
                <a:latin typeface="Caladea" pitchFamily="18"/>
              </a:rPr>
              <a:t>)</a:t>
            </a:r>
          </a:p>
          <a:p>
            <a:r>
              <a:rPr lang="en-US" sz="2810" dirty="0" smtClean="0">
                <a:latin typeface="Caladea" pitchFamily="18"/>
              </a:rPr>
              <a:t>z &lt;- </a:t>
            </a:r>
            <a:r>
              <a:rPr lang="en-US" sz="2810" dirty="0" err="1" smtClean="0">
                <a:latin typeface="Caladea" pitchFamily="18"/>
              </a:rPr>
              <a:t>qnorm</a:t>
            </a:r>
            <a:r>
              <a:rPr lang="en-US" sz="2810" dirty="0" smtClean="0">
                <a:latin typeface="Caladea" pitchFamily="18"/>
              </a:rPr>
              <a:t>(.05)</a:t>
            </a:r>
          </a:p>
          <a:p>
            <a:r>
              <a:rPr lang="en-US" sz="2810" dirty="0" smtClean="0">
                <a:latin typeface="Caladea" pitchFamily="18"/>
              </a:rPr>
              <a:t>mu0 &lt;- </a:t>
            </a:r>
            <a:r>
              <a:rPr lang="en-US" sz="2810" dirty="0" err="1" smtClean="0">
                <a:latin typeface="Caladea" pitchFamily="18"/>
              </a:rPr>
              <a:t>xbar</a:t>
            </a:r>
            <a:r>
              <a:rPr lang="en-US" sz="2810" dirty="0" smtClean="0">
                <a:latin typeface="Caladea" pitchFamily="18"/>
              </a:rPr>
              <a:t> - z * s / </a:t>
            </a:r>
            <a:r>
              <a:rPr lang="en-US" sz="2810" dirty="0" err="1" smtClean="0">
                <a:latin typeface="Caladea" pitchFamily="18"/>
              </a:rPr>
              <a:t>sqrt</a:t>
            </a:r>
            <a:r>
              <a:rPr lang="en-US" sz="2810" dirty="0" smtClean="0">
                <a:latin typeface="Caladea" pitchFamily="18"/>
              </a:rPr>
              <a:t>(</a:t>
            </a:r>
            <a:r>
              <a:rPr lang="en-US" sz="2810" dirty="0" err="1" smtClean="0">
                <a:latin typeface="Caladea" pitchFamily="18"/>
              </a:rPr>
              <a:t>nrow</a:t>
            </a:r>
            <a:r>
              <a:rPr lang="en-US" sz="2810" dirty="0" smtClean="0">
                <a:latin typeface="Caladea" pitchFamily="18"/>
              </a:rPr>
              <a:t>(</a:t>
            </a:r>
            <a:r>
              <a:rPr lang="en-US" sz="2810" dirty="0" err="1" smtClean="0">
                <a:latin typeface="Caladea" pitchFamily="18"/>
              </a:rPr>
              <a:t>mtcars</a:t>
            </a:r>
            <a:r>
              <a:rPr lang="en-US" sz="2810" dirty="0" smtClean="0">
                <a:latin typeface="Caladea" pitchFamily="18"/>
              </a:rPr>
              <a:t>))</a:t>
            </a:r>
            <a:endParaRPr lang="en-US" sz="2810" dirty="0">
              <a:latin typeface="Caladea" pitchFamily="18"/>
            </a:endParaRPr>
          </a:p>
        </p:txBody>
      </p:sp>
    </p:spTree>
    <p:extLst>
      <p:ext uri="{BB962C8B-B14F-4D97-AF65-F5344CB8AC3E}">
        <p14:creationId xmlns:p14="http://schemas.microsoft.com/office/powerpoint/2010/main" val="1559275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84146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DA283AE-FAFF-4012-9CA4-A5B3B74DF731}" type="slidenum">
              <a:t>12</a:t>
            </a:fld>
            <a:endParaRPr lang="en-US"/>
          </a:p>
        </p:txBody>
      </p:sp>
      <p:sp>
        <p:nvSpPr>
          <p:cNvPr id="2" name="Shape 149"/>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0"/>
          <p:cNvSpPr txBox="1">
            <a:spLocks noGrp="1"/>
          </p:cNvSpPr>
          <p:nvPr>
            <p:ph type="body" sz="quarter" idx="1"/>
          </p:nvPr>
        </p:nvSpPr>
        <p:spPr/>
        <p:txBody>
          <a:bodyPr wrap="square" lIns="91440" tIns="91440" rIns="91440" bIns="91440" anchor="t">
            <a:noAutofit/>
          </a:bodyPr>
          <a:lstStyle/>
          <a:p>
            <a:endParaRPr lang="en-US" sz="2810">
              <a:latin typeface="Caladea" pitchFamily="18"/>
            </a:endParaRPr>
          </a:p>
        </p:txBody>
      </p:sp>
    </p:spTree>
    <p:extLst>
      <p:ext uri="{BB962C8B-B14F-4D97-AF65-F5344CB8AC3E}">
        <p14:creationId xmlns:p14="http://schemas.microsoft.com/office/powerpoint/2010/main" val="1698205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13</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a:latin typeface="Caladea" pitchFamily="18"/>
            </a:endParaRPr>
          </a:p>
        </p:txBody>
      </p:sp>
    </p:spTree>
    <p:extLst>
      <p:ext uri="{BB962C8B-B14F-4D97-AF65-F5344CB8AC3E}">
        <p14:creationId xmlns:p14="http://schemas.microsoft.com/office/powerpoint/2010/main" val="1079577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smtClean="0"/>
              <a:t>d)</a:t>
            </a:r>
            <a:endParaRPr dirty="0"/>
          </a:p>
        </p:txBody>
      </p:sp>
    </p:spTree>
    <p:extLst>
      <p:ext uri="{BB962C8B-B14F-4D97-AF65-F5344CB8AC3E}">
        <p14:creationId xmlns:p14="http://schemas.microsoft.com/office/powerpoint/2010/main" val="609877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61434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7643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03467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27958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smtClean="0"/>
              <a:t>b)</a:t>
            </a:r>
            <a:endParaRPr dirty="0"/>
          </a:p>
        </p:txBody>
      </p:sp>
    </p:spTree>
    <p:extLst>
      <p:ext uri="{BB962C8B-B14F-4D97-AF65-F5344CB8AC3E}">
        <p14:creationId xmlns:p14="http://schemas.microsoft.com/office/powerpoint/2010/main" val="33171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696B217-02A7-4482-B923-C532599C69EB}" type="slidenum">
              <a:t>2</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569054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52611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21</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dirty="0">
              <a:latin typeface="Caladea" pitchFamily="18"/>
            </a:endParaRPr>
          </a:p>
        </p:txBody>
      </p:sp>
    </p:spTree>
    <p:extLst>
      <p:ext uri="{BB962C8B-B14F-4D97-AF65-F5344CB8AC3E}">
        <p14:creationId xmlns:p14="http://schemas.microsoft.com/office/powerpoint/2010/main" val="778289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22</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smtClean="0">
                <a:latin typeface="Caladea" pitchFamily="18"/>
              </a:rPr>
              <a:t>Draw the formula of TS by pen</a:t>
            </a:r>
            <a:endParaRPr lang="en-US" sz="2810" dirty="0">
              <a:latin typeface="Caladea" pitchFamily="18"/>
            </a:endParaRPr>
          </a:p>
        </p:txBody>
      </p:sp>
    </p:spTree>
    <p:extLst>
      <p:ext uri="{BB962C8B-B14F-4D97-AF65-F5344CB8AC3E}">
        <p14:creationId xmlns:p14="http://schemas.microsoft.com/office/powerpoint/2010/main" val="1600397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51049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44794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25</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dirty="0">
              <a:latin typeface="Caladea" pitchFamily="18"/>
            </a:endParaRPr>
          </a:p>
        </p:txBody>
      </p:sp>
    </p:spTree>
    <p:extLst>
      <p:ext uri="{BB962C8B-B14F-4D97-AF65-F5344CB8AC3E}">
        <p14:creationId xmlns:p14="http://schemas.microsoft.com/office/powerpoint/2010/main" val="1940845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26</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smtClean="0">
                <a:latin typeface="Caladea" pitchFamily="18"/>
              </a:rPr>
              <a:t>3+c(-1,1)*</a:t>
            </a:r>
            <a:r>
              <a:rPr lang="en-US" sz="2810" dirty="0" err="1" smtClean="0">
                <a:latin typeface="Caladea" pitchFamily="18"/>
              </a:rPr>
              <a:t>qnorm</a:t>
            </a:r>
            <a:r>
              <a:rPr lang="en-US" sz="2810" dirty="0" smtClean="0">
                <a:latin typeface="Caladea" pitchFamily="18"/>
              </a:rPr>
              <a:t>(0.975)*1.1/</a:t>
            </a:r>
            <a:r>
              <a:rPr lang="en-US" sz="2810" dirty="0" err="1" smtClean="0">
                <a:latin typeface="Caladea" pitchFamily="18"/>
              </a:rPr>
              <a:t>sqrt</a:t>
            </a:r>
            <a:r>
              <a:rPr lang="en-US" sz="2810" smtClean="0">
                <a:latin typeface="Caladea" pitchFamily="18"/>
              </a:rPr>
              <a:t>(100)</a:t>
            </a:r>
            <a:endParaRPr lang="en-US" sz="2810" dirty="0">
              <a:latin typeface="Caladea" pitchFamily="18"/>
            </a:endParaRPr>
          </a:p>
        </p:txBody>
      </p:sp>
    </p:spTree>
    <p:extLst>
      <p:ext uri="{BB962C8B-B14F-4D97-AF65-F5344CB8AC3E}">
        <p14:creationId xmlns:p14="http://schemas.microsoft.com/office/powerpoint/2010/main" val="672528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27</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dirty="0">
              <a:latin typeface="Caladea" pitchFamily="18"/>
            </a:endParaRPr>
          </a:p>
        </p:txBody>
      </p:sp>
    </p:spTree>
    <p:extLst>
      <p:ext uri="{BB962C8B-B14F-4D97-AF65-F5344CB8AC3E}">
        <p14:creationId xmlns:p14="http://schemas.microsoft.com/office/powerpoint/2010/main" val="2051920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28</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dirty="0">
              <a:latin typeface="Caladea" pitchFamily="18"/>
            </a:endParaRPr>
          </a:p>
        </p:txBody>
      </p:sp>
    </p:spTree>
    <p:extLst>
      <p:ext uri="{BB962C8B-B14F-4D97-AF65-F5344CB8AC3E}">
        <p14:creationId xmlns:p14="http://schemas.microsoft.com/office/powerpoint/2010/main" val="579502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29</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smtClean="0">
                <a:latin typeface="Caladea" pitchFamily="18"/>
              </a:rPr>
              <a:t>Write the formulas with pen</a:t>
            </a:r>
            <a:endParaRPr lang="en-US" sz="2810" dirty="0">
              <a:latin typeface="Caladea" pitchFamily="18"/>
            </a:endParaRPr>
          </a:p>
        </p:txBody>
      </p:sp>
    </p:spTree>
    <p:extLst>
      <p:ext uri="{BB962C8B-B14F-4D97-AF65-F5344CB8AC3E}">
        <p14:creationId xmlns:p14="http://schemas.microsoft.com/office/powerpoint/2010/main" val="1385745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28507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30</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smtClean="0">
                <a:latin typeface="Caladea" pitchFamily="18"/>
              </a:rPr>
              <a:t>Write the formulas with pen</a:t>
            </a:r>
            <a:endParaRPr lang="en-US" sz="2810" dirty="0">
              <a:latin typeface="Caladea" pitchFamily="18"/>
            </a:endParaRPr>
          </a:p>
        </p:txBody>
      </p:sp>
    </p:spTree>
    <p:extLst>
      <p:ext uri="{BB962C8B-B14F-4D97-AF65-F5344CB8AC3E}">
        <p14:creationId xmlns:p14="http://schemas.microsoft.com/office/powerpoint/2010/main" val="1901289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31</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smtClean="0">
                <a:latin typeface="Caladea" pitchFamily="18"/>
              </a:rPr>
              <a:t>Write the formulas with pen</a:t>
            </a:r>
            <a:endParaRPr lang="en-US" sz="2810" dirty="0">
              <a:latin typeface="Caladea" pitchFamily="18"/>
            </a:endParaRPr>
          </a:p>
        </p:txBody>
      </p:sp>
    </p:spTree>
    <p:extLst>
      <p:ext uri="{BB962C8B-B14F-4D97-AF65-F5344CB8AC3E}">
        <p14:creationId xmlns:p14="http://schemas.microsoft.com/office/powerpoint/2010/main" val="1333918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32</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err="1" smtClean="0">
                <a:latin typeface="Caladea" pitchFamily="18"/>
              </a:rPr>
              <a:t>xbar</a:t>
            </a:r>
            <a:r>
              <a:rPr lang="en-US" sz="2810" dirty="0" smtClean="0">
                <a:latin typeface="Caladea" pitchFamily="18"/>
              </a:rPr>
              <a:t> + c(-1,1)*</a:t>
            </a:r>
            <a:r>
              <a:rPr lang="en-US" sz="2810" dirty="0" err="1" smtClean="0">
                <a:latin typeface="Caladea" pitchFamily="18"/>
              </a:rPr>
              <a:t>qt</a:t>
            </a:r>
            <a:r>
              <a:rPr lang="en-US" sz="2810" dirty="0" smtClean="0">
                <a:latin typeface="Caladea" pitchFamily="18"/>
              </a:rPr>
              <a:t>(0.975, </a:t>
            </a:r>
            <a:r>
              <a:rPr lang="en-US" sz="2810" dirty="0" err="1" smtClean="0">
                <a:latin typeface="Caladea" pitchFamily="18"/>
              </a:rPr>
              <a:t>df</a:t>
            </a:r>
            <a:r>
              <a:rPr lang="en-US" sz="2810" dirty="0" smtClean="0">
                <a:latin typeface="Caladea" pitchFamily="18"/>
              </a:rPr>
              <a:t> = </a:t>
            </a:r>
            <a:r>
              <a:rPr lang="en-US" sz="2810" dirty="0" err="1" smtClean="0">
                <a:latin typeface="Caladea" pitchFamily="18"/>
              </a:rPr>
              <a:t>nrow</a:t>
            </a:r>
            <a:r>
              <a:rPr lang="en-US" sz="2810" dirty="0" smtClean="0">
                <a:latin typeface="Caladea" pitchFamily="18"/>
              </a:rPr>
              <a:t>(</a:t>
            </a:r>
            <a:r>
              <a:rPr lang="en-US" sz="2810" dirty="0" err="1" smtClean="0">
                <a:latin typeface="Caladea" pitchFamily="18"/>
              </a:rPr>
              <a:t>mtcars</a:t>
            </a:r>
            <a:r>
              <a:rPr lang="en-US" sz="2810" dirty="0" smtClean="0">
                <a:latin typeface="Caladea" pitchFamily="18"/>
              </a:rPr>
              <a:t>)-1)*(</a:t>
            </a:r>
            <a:r>
              <a:rPr lang="en-US" sz="2810" dirty="0" err="1" smtClean="0">
                <a:latin typeface="Caladea" pitchFamily="18"/>
              </a:rPr>
              <a:t>sd</a:t>
            </a:r>
            <a:r>
              <a:rPr lang="en-US" sz="2810" dirty="0" smtClean="0">
                <a:latin typeface="Caladea" pitchFamily="18"/>
              </a:rPr>
              <a:t>(</a:t>
            </a:r>
            <a:r>
              <a:rPr lang="en-US" sz="2810" dirty="0" err="1" smtClean="0">
                <a:latin typeface="Caladea" pitchFamily="18"/>
              </a:rPr>
              <a:t>mtcars$mpg</a:t>
            </a:r>
            <a:r>
              <a:rPr lang="en-US" sz="2810" dirty="0" smtClean="0">
                <a:latin typeface="Caladea" pitchFamily="18"/>
              </a:rPr>
              <a:t>)/</a:t>
            </a:r>
            <a:r>
              <a:rPr lang="en-US" sz="2810" dirty="0" err="1" smtClean="0">
                <a:latin typeface="Caladea" pitchFamily="18"/>
              </a:rPr>
              <a:t>sqrt</a:t>
            </a:r>
            <a:r>
              <a:rPr lang="en-US" sz="2810" dirty="0" smtClean="0">
                <a:latin typeface="Caladea" pitchFamily="18"/>
              </a:rPr>
              <a:t>(</a:t>
            </a:r>
            <a:r>
              <a:rPr lang="en-US" sz="2810" dirty="0" err="1" smtClean="0">
                <a:latin typeface="Caladea" pitchFamily="18"/>
              </a:rPr>
              <a:t>nrow</a:t>
            </a:r>
            <a:r>
              <a:rPr lang="en-US" sz="2810" dirty="0" smtClean="0">
                <a:latin typeface="Caladea" pitchFamily="18"/>
              </a:rPr>
              <a:t>(</a:t>
            </a:r>
            <a:r>
              <a:rPr lang="en-US" sz="2810" dirty="0" err="1" smtClean="0">
                <a:latin typeface="Caladea" pitchFamily="18"/>
              </a:rPr>
              <a:t>mtcars</a:t>
            </a:r>
            <a:r>
              <a:rPr lang="en-US" sz="2810" dirty="0" smtClean="0">
                <a:latin typeface="Caladea" pitchFamily="18"/>
              </a:rPr>
              <a:t>)))</a:t>
            </a:r>
          </a:p>
          <a:p>
            <a:endParaRPr lang="en-US" sz="2810" dirty="0" smtClean="0">
              <a:latin typeface="Caladea" pitchFamily="18"/>
            </a:endParaRPr>
          </a:p>
          <a:p>
            <a:r>
              <a:rPr lang="en-US" sz="2810" dirty="0" err="1" smtClean="0">
                <a:latin typeface="Caladea" pitchFamily="18"/>
              </a:rPr>
              <a:t>t.test</a:t>
            </a:r>
            <a:r>
              <a:rPr lang="en-US" sz="2810" dirty="0" smtClean="0">
                <a:latin typeface="Caladea" pitchFamily="18"/>
              </a:rPr>
              <a:t>(</a:t>
            </a:r>
            <a:r>
              <a:rPr lang="en-US" sz="2810" dirty="0" err="1" smtClean="0">
                <a:latin typeface="Caladea" pitchFamily="18"/>
              </a:rPr>
              <a:t>mtcars$mpg</a:t>
            </a:r>
            <a:r>
              <a:rPr lang="en-US" sz="2810" dirty="0" smtClean="0">
                <a:latin typeface="Caladea" pitchFamily="18"/>
              </a:rPr>
              <a:t>)</a:t>
            </a:r>
          </a:p>
        </p:txBody>
      </p:sp>
    </p:spTree>
    <p:extLst>
      <p:ext uri="{BB962C8B-B14F-4D97-AF65-F5344CB8AC3E}">
        <p14:creationId xmlns:p14="http://schemas.microsoft.com/office/powerpoint/2010/main" val="1196492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68621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696B217-02A7-4482-B923-C532599C69EB}" type="slidenum">
              <a:t>5</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396131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6</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a:latin typeface="Caladea" pitchFamily="18"/>
            </a:endParaRPr>
          </a:p>
        </p:txBody>
      </p:sp>
    </p:spTree>
    <p:extLst>
      <p:ext uri="{BB962C8B-B14F-4D97-AF65-F5344CB8AC3E}">
        <p14:creationId xmlns:p14="http://schemas.microsoft.com/office/powerpoint/2010/main" val="13833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7</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smtClean="0">
                <a:latin typeface="Caladea" pitchFamily="18"/>
              </a:rPr>
              <a:t>Draw </a:t>
            </a:r>
            <a:r>
              <a:rPr lang="en-US" sz="2810" dirty="0" err="1" smtClean="0">
                <a:latin typeface="Caladea" pitchFamily="18"/>
              </a:rPr>
              <a:t>X</a:t>
            </a:r>
            <a:r>
              <a:rPr lang="en-US" sz="2810" baseline="0" dirty="0" err="1" smtClean="0">
                <a:latin typeface="Caladea" pitchFamily="18"/>
              </a:rPr>
              <a:t>bar</a:t>
            </a:r>
            <a:r>
              <a:rPr lang="en-US" sz="2810" baseline="0" dirty="0" smtClean="0">
                <a:latin typeface="Caladea" pitchFamily="18"/>
              </a:rPr>
              <a:t> with pen</a:t>
            </a:r>
            <a:endParaRPr lang="en-US" sz="2810" dirty="0">
              <a:latin typeface="Caladea" pitchFamily="18"/>
            </a:endParaRPr>
          </a:p>
        </p:txBody>
      </p:sp>
    </p:spTree>
    <p:extLst>
      <p:ext uri="{BB962C8B-B14F-4D97-AF65-F5344CB8AC3E}">
        <p14:creationId xmlns:p14="http://schemas.microsoft.com/office/powerpoint/2010/main" val="767930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8</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dirty="0">
              <a:latin typeface="Caladea" pitchFamily="18"/>
            </a:endParaRPr>
          </a:p>
        </p:txBody>
      </p:sp>
    </p:spTree>
    <p:extLst>
      <p:ext uri="{BB962C8B-B14F-4D97-AF65-F5344CB8AC3E}">
        <p14:creationId xmlns:p14="http://schemas.microsoft.com/office/powerpoint/2010/main" val="750306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9</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smtClean="0">
                <a:latin typeface="Caladea" pitchFamily="18"/>
              </a:rPr>
              <a:t>Draw the formulae</a:t>
            </a:r>
            <a:r>
              <a:rPr lang="en-US" sz="2810" baseline="0" dirty="0" smtClean="0">
                <a:latin typeface="Caladea" pitchFamily="18"/>
              </a:rPr>
              <a:t> by pen</a:t>
            </a:r>
            <a:endParaRPr lang="en-US" sz="2810" dirty="0">
              <a:latin typeface="Caladea" pitchFamily="18"/>
            </a:endParaRPr>
          </a:p>
        </p:txBody>
      </p:sp>
    </p:spTree>
    <p:extLst>
      <p:ext uri="{BB962C8B-B14F-4D97-AF65-F5344CB8AC3E}">
        <p14:creationId xmlns:p14="http://schemas.microsoft.com/office/powerpoint/2010/main" val="735848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E9073B-2804-DA40-B535-E2D391E0EE87}"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8ABB-6B6D-5049-8C63-B27343073339}" type="slidenum">
              <a:rPr lang="en-US" smtClean="0"/>
              <a:t>‹#›</a:t>
            </a:fld>
            <a:endParaRPr lang="en-US"/>
          </a:p>
        </p:txBody>
      </p:sp>
    </p:spTree>
    <p:extLst>
      <p:ext uri="{BB962C8B-B14F-4D97-AF65-F5344CB8AC3E}">
        <p14:creationId xmlns:p14="http://schemas.microsoft.com/office/powerpoint/2010/main" val="176831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E9073B-2804-DA40-B535-E2D391E0EE87}"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8ABB-6B6D-5049-8C63-B27343073339}" type="slidenum">
              <a:rPr lang="en-US" smtClean="0"/>
              <a:t>‹#›</a:t>
            </a:fld>
            <a:endParaRPr lang="en-US"/>
          </a:p>
        </p:txBody>
      </p:sp>
    </p:spTree>
    <p:extLst>
      <p:ext uri="{BB962C8B-B14F-4D97-AF65-F5344CB8AC3E}">
        <p14:creationId xmlns:p14="http://schemas.microsoft.com/office/powerpoint/2010/main" val="72756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E9073B-2804-DA40-B535-E2D391E0EE87}"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8ABB-6B6D-5049-8C63-B27343073339}" type="slidenum">
              <a:rPr lang="en-US" smtClean="0"/>
              <a:t>‹#›</a:t>
            </a:fld>
            <a:endParaRPr lang="en-US"/>
          </a:p>
        </p:txBody>
      </p:sp>
    </p:spTree>
    <p:extLst>
      <p:ext uri="{BB962C8B-B14F-4D97-AF65-F5344CB8AC3E}">
        <p14:creationId xmlns:p14="http://schemas.microsoft.com/office/powerpoint/2010/main" val="390144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609600" y="274638"/>
            <a:ext cx="10972801"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609600" y="1600200"/>
            <a:ext cx="10972801" cy="4967700"/>
          </a:xfrm>
          <a:prstGeom prst="rect">
            <a:avLst/>
          </a:prstGeom>
          <a:noFill/>
          <a:ln>
            <a:noFill/>
          </a:ln>
        </p:spPr>
        <p:txBody>
          <a:bodyPr spcFirstLastPara="1" wrap="square" lIns="91425" tIns="91425" rIns="91425" bIns="91425" anchor="t" anchorCtr="0"/>
          <a:lstStyle>
            <a:lvl1pPr marL="457203" lvl="0" indent="-419103" rtl="0">
              <a:spcBef>
                <a:spcPts val="600"/>
              </a:spcBef>
              <a:spcAft>
                <a:spcPts val="0"/>
              </a:spcAft>
              <a:buSzPts val="3000"/>
              <a:buChar char="●"/>
              <a:defRPr/>
            </a:lvl1pPr>
            <a:lvl2pPr marL="914406" lvl="1" indent="-381002" rtl="0">
              <a:spcBef>
                <a:spcPts val="0"/>
              </a:spcBef>
              <a:spcAft>
                <a:spcPts val="0"/>
              </a:spcAft>
              <a:buSzPts val="2400"/>
              <a:buChar char="○"/>
              <a:defRPr/>
            </a:lvl2pPr>
            <a:lvl3pPr marL="1371609" lvl="2" indent="-381002" rtl="0">
              <a:spcBef>
                <a:spcPts val="0"/>
              </a:spcBef>
              <a:spcAft>
                <a:spcPts val="0"/>
              </a:spcAft>
              <a:buSzPts val="2400"/>
              <a:buChar char="■"/>
              <a:defRPr/>
            </a:lvl3pPr>
            <a:lvl4pPr marL="1828812" lvl="3" indent="-342903" rtl="0">
              <a:spcBef>
                <a:spcPts val="0"/>
              </a:spcBef>
              <a:spcAft>
                <a:spcPts val="0"/>
              </a:spcAft>
              <a:buSzPts val="1800"/>
              <a:buChar char="●"/>
              <a:defRPr/>
            </a:lvl4pPr>
            <a:lvl5pPr marL="2286015" lvl="4" indent="-342903" rtl="0">
              <a:spcBef>
                <a:spcPts val="0"/>
              </a:spcBef>
              <a:spcAft>
                <a:spcPts val="0"/>
              </a:spcAft>
              <a:buSzPts val="1800"/>
              <a:buChar char="○"/>
              <a:defRPr sz="1800"/>
            </a:lvl5pPr>
            <a:lvl6pPr marL="2743218" lvl="5" indent="-342903" rtl="0">
              <a:spcBef>
                <a:spcPts val="0"/>
              </a:spcBef>
              <a:spcAft>
                <a:spcPts val="0"/>
              </a:spcAft>
              <a:buSzPts val="1800"/>
              <a:buChar char="■"/>
              <a:defRPr sz="1800"/>
            </a:lvl6pPr>
            <a:lvl7pPr marL="3200421" lvl="6" indent="-342903" rtl="0">
              <a:spcBef>
                <a:spcPts val="0"/>
              </a:spcBef>
              <a:spcAft>
                <a:spcPts val="0"/>
              </a:spcAft>
              <a:buSzPts val="1800"/>
              <a:buChar char="●"/>
              <a:defRPr sz="1800"/>
            </a:lvl7pPr>
            <a:lvl8pPr marL="3657624" lvl="7" indent="-342903" rtl="0">
              <a:spcBef>
                <a:spcPts val="0"/>
              </a:spcBef>
              <a:spcAft>
                <a:spcPts val="0"/>
              </a:spcAft>
              <a:buSzPts val="1800"/>
              <a:buChar char="○"/>
              <a:defRPr sz="1800"/>
            </a:lvl8pPr>
            <a:lvl9pPr marL="4114827" lvl="8" indent="-342903"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00361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E9073B-2804-DA40-B535-E2D391E0EE87}"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8ABB-6B6D-5049-8C63-B27343073339}" type="slidenum">
              <a:rPr lang="en-US" smtClean="0"/>
              <a:t>‹#›</a:t>
            </a:fld>
            <a:endParaRPr lang="en-US"/>
          </a:p>
        </p:txBody>
      </p:sp>
    </p:spTree>
    <p:extLst>
      <p:ext uri="{BB962C8B-B14F-4D97-AF65-F5344CB8AC3E}">
        <p14:creationId xmlns:p14="http://schemas.microsoft.com/office/powerpoint/2010/main" val="100646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9073B-2804-DA40-B535-E2D391E0EE87}"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8ABB-6B6D-5049-8C63-B27343073339}" type="slidenum">
              <a:rPr lang="en-US" smtClean="0"/>
              <a:t>‹#›</a:t>
            </a:fld>
            <a:endParaRPr lang="en-US"/>
          </a:p>
        </p:txBody>
      </p:sp>
    </p:spTree>
    <p:extLst>
      <p:ext uri="{BB962C8B-B14F-4D97-AF65-F5344CB8AC3E}">
        <p14:creationId xmlns:p14="http://schemas.microsoft.com/office/powerpoint/2010/main" val="211519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E9073B-2804-DA40-B535-E2D391E0EE87}" type="datetimeFigureOut">
              <a:rPr lang="en-US" smtClean="0"/>
              <a:t>1/19/19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8ABB-6B6D-5049-8C63-B27343073339}" type="slidenum">
              <a:rPr lang="en-US" smtClean="0"/>
              <a:t>‹#›</a:t>
            </a:fld>
            <a:endParaRPr lang="en-US"/>
          </a:p>
        </p:txBody>
      </p:sp>
    </p:spTree>
    <p:extLst>
      <p:ext uri="{BB962C8B-B14F-4D97-AF65-F5344CB8AC3E}">
        <p14:creationId xmlns:p14="http://schemas.microsoft.com/office/powerpoint/2010/main" val="63355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E9073B-2804-DA40-B535-E2D391E0EE87}" type="datetimeFigureOut">
              <a:rPr lang="en-US" smtClean="0"/>
              <a:t>1/19/19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A8ABB-6B6D-5049-8C63-B27343073339}" type="slidenum">
              <a:rPr lang="en-US" smtClean="0"/>
              <a:t>‹#›</a:t>
            </a:fld>
            <a:endParaRPr lang="en-US"/>
          </a:p>
        </p:txBody>
      </p:sp>
    </p:spTree>
    <p:extLst>
      <p:ext uri="{BB962C8B-B14F-4D97-AF65-F5344CB8AC3E}">
        <p14:creationId xmlns:p14="http://schemas.microsoft.com/office/powerpoint/2010/main" val="87578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E9073B-2804-DA40-B535-E2D391E0EE87}" type="datetimeFigureOut">
              <a:rPr lang="en-US" smtClean="0"/>
              <a:t>1/19/19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A8ABB-6B6D-5049-8C63-B27343073339}" type="slidenum">
              <a:rPr lang="en-US" smtClean="0"/>
              <a:t>‹#›</a:t>
            </a:fld>
            <a:endParaRPr lang="en-US"/>
          </a:p>
        </p:txBody>
      </p:sp>
    </p:spTree>
    <p:extLst>
      <p:ext uri="{BB962C8B-B14F-4D97-AF65-F5344CB8AC3E}">
        <p14:creationId xmlns:p14="http://schemas.microsoft.com/office/powerpoint/2010/main" val="47779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9073B-2804-DA40-B535-E2D391E0EE87}" type="datetimeFigureOut">
              <a:rPr lang="en-US" smtClean="0"/>
              <a:t>1/19/19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A8ABB-6B6D-5049-8C63-B27343073339}" type="slidenum">
              <a:rPr lang="en-US" smtClean="0"/>
              <a:t>‹#›</a:t>
            </a:fld>
            <a:endParaRPr lang="en-US"/>
          </a:p>
        </p:txBody>
      </p:sp>
    </p:spTree>
    <p:extLst>
      <p:ext uri="{BB962C8B-B14F-4D97-AF65-F5344CB8AC3E}">
        <p14:creationId xmlns:p14="http://schemas.microsoft.com/office/powerpoint/2010/main" val="89536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E9073B-2804-DA40-B535-E2D391E0EE87}" type="datetimeFigureOut">
              <a:rPr lang="en-US" smtClean="0"/>
              <a:t>1/19/19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8ABB-6B6D-5049-8C63-B27343073339}" type="slidenum">
              <a:rPr lang="en-US" smtClean="0"/>
              <a:t>‹#›</a:t>
            </a:fld>
            <a:endParaRPr lang="en-US"/>
          </a:p>
        </p:txBody>
      </p:sp>
    </p:spTree>
    <p:extLst>
      <p:ext uri="{BB962C8B-B14F-4D97-AF65-F5344CB8AC3E}">
        <p14:creationId xmlns:p14="http://schemas.microsoft.com/office/powerpoint/2010/main" val="90977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E9073B-2804-DA40-B535-E2D391E0EE87}" type="datetimeFigureOut">
              <a:rPr lang="en-US" smtClean="0"/>
              <a:t>1/19/19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8ABB-6B6D-5049-8C63-B27343073339}" type="slidenum">
              <a:rPr lang="en-US" smtClean="0"/>
              <a:t>‹#›</a:t>
            </a:fld>
            <a:endParaRPr lang="en-US"/>
          </a:p>
        </p:txBody>
      </p:sp>
    </p:spTree>
    <p:extLst>
      <p:ext uri="{BB962C8B-B14F-4D97-AF65-F5344CB8AC3E}">
        <p14:creationId xmlns:p14="http://schemas.microsoft.com/office/powerpoint/2010/main" val="4836647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9073B-2804-DA40-B535-E2D391E0EE87}" type="datetimeFigureOut">
              <a:rPr lang="en-US" smtClean="0"/>
              <a:t>1/19/19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A8ABB-6B6D-5049-8C63-B27343073339}" type="slidenum">
              <a:rPr lang="en-US" smtClean="0"/>
              <a:t>‹#›</a:t>
            </a:fld>
            <a:endParaRPr lang="en-US"/>
          </a:p>
        </p:txBody>
      </p:sp>
    </p:spTree>
    <p:extLst>
      <p:ext uri="{BB962C8B-B14F-4D97-AF65-F5344CB8AC3E}">
        <p14:creationId xmlns:p14="http://schemas.microsoft.com/office/powerpoint/2010/main" val="131200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www.collegeboard.com/student/apply/the-application/151680.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6756" y="262223"/>
            <a:ext cx="8920681" cy="650548"/>
          </a:xfrm>
          <a:prstGeom prst="rect">
            <a:avLst/>
          </a:prstGeom>
          <a:noFill/>
          <a:ln>
            <a:noFill/>
          </a:ln>
        </p:spPr>
        <p:txBody>
          <a:bodyPr vert="horz" wrap="square" lIns="81646" tIns="40823" rIns="81646" bIns="40823" anchorCtr="0" compatLnSpc="0">
            <a:spAutoFit/>
          </a:bodyPr>
          <a:lstStyle/>
          <a:p>
            <a:pPr algn="ctr" hangingPunct="0"/>
            <a:r>
              <a:rPr lang="en-US" sz="3629" b="1" dirty="0" smtClean="0">
                <a:solidFill>
                  <a:srgbClr val="3399FF"/>
                </a:solidFill>
                <a:ea typeface="Noto Sans CJK SC Regular" pitchFamily="2"/>
                <a:cs typeface="FreeSans" pitchFamily="2"/>
              </a:rPr>
              <a:t>Targets for the day</a:t>
            </a:r>
            <a:endParaRPr lang="en-US" sz="3629" b="1" dirty="0">
              <a:solidFill>
                <a:srgbClr val="3399FF"/>
              </a:solidFill>
              <a:ea typeface="Noto Sans CJK SC Regular" pitchFamily="2"/>
              <a:cs typeface="FreeSans" pitchFamily="2"/>
            </a:endParaRPr>
          </a:p>
        </p:txBody>
      </p:sp>
      <p:sp>
        <p:nvSpPr>
          <p:cNvPr id="3" name="TextBox 2"/>
          <p:cNvSpPr txBox="1"/>
          <p:nvPr/>
        </p:nvSpPr>
        <p:spPr>
          <a:xfrm>
            <a:off x="271541" y="1687262"/>
            <a:ext cx="11691109" cy="1835744"/>
          </a:xfrm>
          <a:prstGeom prst="rect">
            <a:avLst/>
          </a:prstGeom>
          <a:noFill/>
          <a:ln>
            <a:noFill/>
          </a:ln>
        </p:spPr>
        <p:txBody>
          <a:bodyPr vert="horz" wrap="square" lIns="81646" tIns="40823" rIns="81646" bIns="40823" anchorCtr="0" compatLnSpc="0">
            <a:spAutoFit/>
          </a:bodyPr>
          <a:lstStyle/>
          <a:p>
            <a:pPr marL="457200" indent="-457200" hangingPunct="0">
              <a:buFont typeface="Arial" panose="020B0604020202020204" pitchFamily="34" charset="0"/>
              <a:buChar char="•"/>
            </a:pPr>
            <a:r>
              <a:rPr lang="en-US" sz="2800" b="1" dirty="0" smtClean="0">
                <a:ea typeface="Noto Sans CJK SC Regular" pitchFamily="2"/>
                <a:cs typeface="FreeSans" pitchFamily="2"/>
              </a:rPr>
              <a:t>Hypothesis testing</a:t>
            </a:r>
          </a:p>
          <a:p>
            <a:pPr marL="457200" indent="-457200" hangingPunct="0">
              <a:buFont typeface="Arial" panose="020B0604020202020204" pitchFamily="34" charset="0"/>
              <a:buChar char="•"/>
            </a:pPr>
            <a:r>
              <a:rPr lang="en-US" sz="2800" b="1" dirty="0" smtClean="0">
                <a:ea typeface="Noto Sans CJK SC Regular" pitchFamily="2"/>
                <a:cs typeface="FreeSans" pitchFamily="2"/>
              </a:rPr>
              <a:t>Student’s t-distribution</a:t>
            </a:r>
          </a:p>
          <a:p>
            <a:pPr marL="457200" indent="-457200" hangingPunct="0">
              <a:buFont typeface="Arial" panose="020B0604020202020204" pitchFamily="34" charset="0"/>
              <a:buChar char="•"/>
            </a:pPr>
            <a:r>
              <a:rPr lang="en-US" sz="2800" b="1" dirty="0" smtClean="0">
                <a:ea typeface="Noto Sans CJK SC Regular" pitchFamily="2"/>
                <a:cs typeface="FreeSans" pitchFamily="2"/>
              </a:rPr>
              <a:t>t-confidence intervals</a:t>
            </a:r>
          </a:p>
          <a:p>
            <a:pPr marL="457200" indent="-457200" hangingPunct="0">
              <a:buFont typeface="Arial" panose="020B0604020202020204" pitchFamily="34" charset="0"/>
              <a:buChar char="•"/>
            </a:pPr>
            <a:r>
              <a:rPr lang="en-US" sz="2800" b="1" dirty="0" smtClean="0">
                <a:ea typeface="Noto Sans CJK SC Regular" pitchFamily="2"/>
                <a:cs typeface="FreeSans" pitchFamily="2"/>
              </a:rPr>
              <a:t>Hypothesis testing with the t-distribution</a:t>
            </a:r>
            <a:endParaRPr lang="en-US" sz="2800" b="1" dirty="0" smtClean="0">
              <a:ea typeface="Noto Sans CJK SC Regular" pitchFamily="2"/>
              <a:cs typeface="FreeSans" pitchFamily="2"/>
            </a:endParaRPr>
          </a:p>
        </p:txBody>
      </p:sp>
    </p:spTree>
    <p:extLst>
      <p:ext uri="{BB962C8B-B14F-4D97-AF65-F5344CB8AC3E}">
        <p14:creationId xmlns:p14="http://schemas.microsoft.com/office/powerpoint/2010/main" val="462308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Now bring up your IDE’s and get to work</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4627209"/>
          </a:xfrm>
        </p:spPr>
        <p:txBody>
          <a:bodyPr vert="horz" wrap="square" lIns="82953" tIns="82953" rIns="82953" bIns="82953" rtlCol="0" anchor="t">
            <a:spAutoFit/>
          </a:bodyPr>
          <a:lstStyle/>
          <a:p>
            <a:pPr marL="0" indent="0">
              <a:lnSpc>
                <a:spcPct val="115000"/>
              </a:lnSpc>
              <a:spcBef>
                <a:spcPts val="0"/>
              </a:spcBef>
              <a:buClr>
                <a:srgbClr val="000000"/>
              </a:buClr>
              <a:buSzPct val="100000"/>
              <a:buNone/>
            </a:pPr>
            <a:r>
              <a:rPr lang="en-GB" dirty="0" smtClean="0"/>
              <a:t>Load the dataset </a:t>
            </a:r>
            <a:r>
              <a:rPr lang="en-GB" dirty="0" err="1" smtClean="0"/>
              <a:t>mtcars</a:t>
            </a:r>
            <a:r>
              <a:rPr lang="en-GB" dirty="0" smtClean="0"/>
              <a:t> in the datasets R package.</a:t>
            </a:r>
          </a:p>
          <a:p>
            <a:pPr marL="0" indent="0">
              <a:lnSpc>
                <a:spcPct val="115000"/>
              </a:lnSpc>
              <a:spcBef>
                <a:spcPts val="0"/>
              </a:spcBef>
              <a:buClr>
                <a:srgbClr val="000000"/>
              </a:buClr>
              <a:buSzPct val="100000"/>
              <a:buNone/>
            </a:pPr>
            <a:r>
              <a:rPr lang="en-GB" dirty="0" smtClean="0"/>
              <a:t>&gt; data(</a:t>
            </a:r>
            <a:r>
              <a:rPr lang="en-GB" dirty="0" err="1" smtClean="0"/>
              <a:t>mtcars</a:t>
            </a:r>
            <a:r>
              <a:rPr lang="en-GB" dirty="0" smtClean="0"/>
              <a:t>)</a:t>
            </a:r>
          </a:p>
          <a:p>
            <a:pPr marL="0" indent="0">
              <a:lnSpc>
                <a:spcPct val="115000"/>
              </a:lnSpc>
              <a:spcBef>
                <a:spcPts val="0"/>
              </a:spcBef>
              <a:buClr>
                <a:srgbClr val="000000"/>
              </a:buClr>
              <a:buSzPct val="100000"/>
              <a:buNone/>
            </a:pPr>
            <a:r>
              <a:rPr lang="en-US" dirty="0" smtClean="0"/>
              <a:t>Assume that the dataset </a:t>
            </a:r>
            <a:r>
              <a:rPr lang="en-US" dirty="0" err="1" smtClean="0"/>
              <a:t>mtcars</a:t>
            </a:r>
            <a:r>
              <a:rPr lang="en-US" dirty="0" smtClean="0"/>
              <a:t> is a random sample. Compute the mean MPG, </a:t>
            </a:r>
            <a:r>
              <a:rPr lang="en-US" dirty="0" err="1" smtClean="0"/>
              <a:t>xbar</a:t>
            </a:r>
            <a:r>
              <a:rPr lang="en-US" dirty="0" smtClean="0"/>
              <a:t>, of this sample.</a:t>
            </a:r>
          </a:p>
          <a:p>
            <a:pPr marL="0" indent="0">
              <a:lnSpc>
                <a:spcPct val="115000"/>
              </a:lnSpc>
              <a:spcBef>
                <a:spcPts val="0"/>
              </a:spcBef>
              <a:buClr>
                <a:srgbClr val="000000"/>
              </a:buClr>
              <a:buSzPct val="100000"/>
              <a:buNone/>
            </a:pPr>
            <a:r>
              <a:rPr lang="en-US" dirty="0" smtClean="0"/>
              <a:t>You want to test whether the true MPG is mu0 or smaller using a one sided 5% level test. (H0 : mu – mu0 versus Ha : mu &lt; mu0). Using that dataset and a Z test:</a:t>
            </a:r>
          </a:p>
          <a:p>
            <a:pPr marL="0" indent="0">
              <a:lnSpc>
                <a:spcPct val="115000"/>
              </a:lnSpc>
              <a:spcBef>
                <a:spcPts val="0"/>
              </a:spcBef>
              <a:buClr>
                <a:srgbClr val="000000"/>
              </a:buClr>
              <a:buSzPct val="100000"/>
              <a:buNone/>
            </a:pPr>
            <a:r>
              <a:rPr lang="en-US" dirty="0" smtClean="0"/>
              <a:t>Based on the mean MPG of the sample </a:t>
            </a:r>
            <a:r>
              <a:rPr lang="en-US" dirty="0" err="1" smtClean="0"/>
              <a:t>xbar</a:t>
            </a:r>
            <a:r>
              <a:rPr lang="en-US" dirty="0" smtClean="0"/>
              <a:t>, and by using a Z test: what is the smallest value of mu0 that you would reject for?</a:t>
            </a:r>
          </a:p>
        </p:txBody>
      </p:sp>
    </p:spTree>
    <p:extLst>
      <p:ext uri="{BB962C8B-B14F-4D97-AF65-F5344CB8AC3E}">
        <p14:creationId xmlns:p14="http://schemas.microsoft.com/office/powerpoint/2010/main" val="49029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flipH="1">
            <a:off x="54429" y="710050"/>
            <a:ext cx="12061371" cy="6130879"/>
          </a:xfrm>
          <a:prstGeom prst="rect">
            <a:avLst/>
          </a:prstGeom>
        </p:spPr>
        <p:txBody>
          <a:bodyPr spcFirstLastPara="1" vert="horz" wrap="square" lIns="91425" tIns="91425" rIns="91425" bIns="91425" rtlCol="0" anchor="t" anchorCtr="0">
            <a:spAutoFit/>
          </a:bodyPr>
          <a:lstStyle/>
          <a:p>
            <a:pPr indent="-355600">
              <a:lnSpc>
                <a:spcPct val="115000"/>
              </a:lnSpc>
              <a:spcBef>
                <a:spcPts val="0"/>
              </a:spcBef>
              <a:buSzPts val="2000"/>
            </a:pPr>
            <a:r>
              <a:rPr lang="en" dirty="0">
                <a:solidFill>
                  <a:srgbClr val="000000"/>
                </a:solidFill>
              </a:rPr>
              <a:t>We start with a </a:t>
            </a:r>
            <a:r>
              <a:rPr lang="en" i="1" dirty="0">
                <a:solidFill>
                  <a:schemeClr val="accent1"/>
                </a:solidFill>
              </a:rPr>
              <a:t>null hypothesis </a:t>
            </a:r>
            <a:r>
              <a:rPr lang="en" dirty="0">
                <a:solidFill>
                  <a:schemeClr val="accent1"/>
                </a:solidFill>
              </a:rPr>
              <a:t>(</a:t>
            </a:r>
            <a:r>
              <a:rPr lang="en" i="1" dirty="0">
                <a:solidFill>
                  <a:schemeClr val="accent1"/>
                </a:solidFill>
              </a:rPr>
              <a:t>H</a:t>
            </a:r>
            <a:r>
              <a:rPr lang="en" i="1" baseline="-25000" dirty="0">
                <a:solidFill>
                  <a:schemeClr val="accent1"/>
                </a:solidFill>
              </a:rPr>
              <a:t>0</a:t>
            </a:r>
            <a:r>
              <a:rPr lang="en" dirty="0">
                <a:solidFill>
                  <a:schemeClr val="accent1"/>
                </a:solidFill>
              </a:rPr>
              <a:t>)</a:t>
            </a:r>
            <a:r>
              <a:rPr lang="en" dirty="0">
                <a:solidFill>
                  <a:srgbClr val="000000"/>
                </a:solidFill>
              </a:rPr>
              <a:t> that represents the status quo.</a:t>
            </a:r>
            <a:endParaRPr dirty="0">
              <a:solidFill>
                <a:srgbClr val="000000"/>
              </a:solidFill>
            </a:endParaRPr>
          </a:p>
          <a:p>
            <a:pPr indent="-355600">
              <a:lnSpc>
                <a:spcPct val="115000"/>
              </a:lnSpc>
              <a:spcBef>
                <a:spcPts val="0"/>
              </a:spcBef>
              <a:buSzPts val="2000"/>
            </a:pPr>
            <a:r>
              <a:rPr lang="en" dirty="0">
                <a:solidFill>
                  <a:srgbClr val="000000"/>
                </a:solidFill>
              </a:rPr>
              <a:t>We also have an </a:t>
            </a:r>
            <a:r>
              <a:rPr lang="en" i="1" dirty="0">
                <a:solidFill>
                  <a:schemeClr val="accent1"/>
                </a:solidFill>
              </a:rPr>
              <a:t>alternative hypothesis </a:t>
            </a:r>
            <a:r>
              <a:rPr lang="en" dirty="0">
                <a:solidFill>
                  <a:schemeClr val="accent1"/>
                </a:solidFill>
              </a:rPr>
              <a:t>(</a:t>
            </a:r>
            <a:r>
              <a:rPr lang="en" i="1" dirty="0">
                <a:solidFill>
                  <a:schemeClr val="accent1"/>
                </a:solidFill>
              </a:rPr>
              <a:t>H</a:t>
            </a:r>
            <a:r>
              <a:rPr lang="en" i="1" baseline="-25000" dirty="0">
                <a:solidFill>
                  <a:schemeClr val="accent1"/>
                </a:solidFill>
              </a:rPr>
              <a:t>A</a:t>
            </a:r>
            <a:r>
              <a:rPr lang="en" dirty="0">
                <a:solidFill>
                  <a:schemeClr val="accent1"/>
                </a:solidFill>
              </a:rPr>
              <a:t>)</a:t>
            </a:r>
            <a:r>
              <a:rPr lang="en" dirty="0">
                <a:solidFill>
                  <a:srgbClr val="000000"/>
                </a:solidFill>
              </a:rPr>
              <a:t> that represents our research question, i.e. what we're testing for.</a:t>
            </a:r>
            <a:endParaRPr dirty="0">
              <a:solidFill>
                <a:srgbClr val="000000"/>
              </a:solidFill>
            </a:endParaRPr>
          </a:p>
          <a:p>
            <a:pPr indent="-355600">
              <a:lnSpc>
                <a:spcPct val="115000"/>
              </a:lnSpc>
              <a:spcBef>
                <a:spcPts val="0"/>
              </a:spcBef>
              <a:buClr>
                <a:srgbClr val="000000"/>
              </a:buClr>
              <a:buSzPts val="2000"/>
            </a:pPr>
            <a:r>
              <a:rPr lang="en" dirty="0">
                <a:solidFill>
                  <a:srgbClr val="000000"/>
                </a:solidFill>
              </a:rPr>
              <a:t>We conduct a hypothesis test under the assumption that the null hypothesis is true, either via simulation or traditional methods based on the central limit </a:t>
            </a:r>
            <a:r>
              <a:rPr lang="en" dirty="0" smtClean="0">
                <a:solidFill>
                  <a:srgbClr val="000000"/>
                </a:solidFill>
              </a:rPr>
              <a:t>theorem.</a:t>
            </a:r>
            <a:endParaRPr dirty="0">
              <a:solidFill>
                <a:srgbClr val="000000"/>
              </a:solidFill>
            </a:endParaRPr>
          </a:p>
          <a:p>
            <a:pPr indent="-355600">
              <a:lnSpc>
                <a:spcPct val="115000"/>
              </a:lnSpc>
              <a:spcBef>
                <a:spcPts val="0"/>
              </a:spcBef>
              <a:buClr>
                <a:srgbClr val="000000"/>
              </a:buClr>
              <a:buSzPts val="2000"/>
            </a:pPr>
            <a:r>
              <a:rPr lang="en" dirty="0">
                <a:solidFill>
                  <a:srgbClr val="000000"/>
                </a:solidFill>
              </a:rPr>
              <a:t>If the test results suggest that the data do not provide convincing evidence for the alternative hypothesis, we stick with the null hypothesis. If they do, then we reject the null hypothesis in favor of the alternative.</a:t>
            </a:r>
            <a:endParaRPr dirty="0">
              <a:solidFill>
                <a:srgbClr val="000000"/>
              </a:solidFill>
            </a:endParaRPr>
          </a:p>
          <a:p>
            <a:pPr marL="0" indent="0">
              <a:lnSpc>
                <a:spcPct val="115000"/>
              </a:lnSpc>
              <a:spcBef>
                <a:spcPts val="0"/>
              </a:spcBef>
              <a:buNone/>
            </a:pPr>
            <a:endParaRPr lang="en-US" dirty="0">
              <a:solidFill>
                <a:srgbClr val="000000"/>
              </a:solidFill>
            </a:endParaRPr>
          </a:p>
          <a:p>
            <a:pPr marL="0" indent="0">
              <a:lnSpc>
                <a:spcPct val="115000"/>
              </a:lnSpc>
              <a:spcBef>
                <a:spcPts val="0"/>
              </a:spcBef>
              <a:buNone/>
            </a:pPr>
            <a:r>
              <a:rPr lang="en" dirty="0" smtClean="0">
                <a:solidFill>
                  <a:srgbClr val="000000"/>
                </a:solidFill>
              </a:rPr>
              <a:t>We'll </a:t>
            </a:r>
            <a:r>
              <a:rPr lang="en" dirty="0">
                <a:solidFill>
                  <a:srgbClr val="000000"/>
                </a:solidFill>
              </a:rPr>
              <a:t>formally introduce the hypothesis testing framework using an example on testing a claim about a population mean.</a:t>
            </a:r>
            <a:endParaRPr dirty="0">
              <a:solidFill>
                <a:srgbClr val="000000"/>
              </a:solidFill>
            </a:endParaRPr>
          </a:p>
        </p:txBody>
      </p:sp>
      <p:sp>
        <p:nvSpPr>
          <p:cNvPr id="118" name="Shape 118"/>
          <p:cNvSpPr txBox="1">
            <a:spLocks noGrp="1"/>
          </p:cNvSpPr>
          <p:nvPr>
            <p:ph type="title"/>
          </p:nvPr>
        </p:nvSpPr>
        <p:spPr>
          <a:xfrm>
            <a:off x="1767840" y="60960"/>
            <a:ext cx="8508274" cy="633850"/>
          </a:xfrm>
          <a:prstGeom prst="rect">
            <a:avLst/>
          </a:prstGeom>
        </p:spPr>
        <p:txBody>
          <a:bodyPr spcFirstLastPara="1" vert="horz" wrap="square" lIns="91425" tIns="91425" rIns="91425" bIns="91425" rtlCol="0" anchor="b" anchorCtr="0">
            <a:noAutofit/>
          </a:bodyPr>
          <a:lstStyle/>
          <a:p>
            <a:r>
              <a:rPr lang="en" sz="3500" dirty="0">
                <a:solidFill>
                  <a:schemeClr val="accent1"/>
                </a:solidFill>
              </a:rPr>
              <a:t>Recap: hypothesis testing framework</a:t>
            </a:r>
            <a:endParaRPr sz="3500" dirty="0">
              <a:solidFill>
                <a:schemeClr val="accent1"/>
              </a:solidFill>
            </a:endParaRPr>
          </a:p>
        </p:txBody>
      </p:sp>
    </p:spTree>
    <p:extLst>
      <p:ext uri="{BB962C8B-B14F-4D97-AF65-F5344CB8AC3E}">
        <p14:creationId xmlns:p14="http://schemas.microsoft.com/office/powerpoint/2010/main" val="135524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1000"/>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xEl>
                                              <p:pRg st="1" end="1"/>
                                            </p:txEl>
                                          </p:spTgt>
                                        </p:tgtEl>
                                        <p:attrNameLst>
                                          <p:attrName>style.visibility</p:attrName>
                                        </p:attrNameLst>
                                      </p:cBhvr>
                                      <p:to>
                                        <p:strVal val="visible"/>
                                      </p:to>
                                    </p:set>
                                    <p:animEffect transition="in" filter="fade">
                                      <p:cBhvr>
                                        <p:cTn id="12" dur="1000"/>
                                        <p:tgtEl>
                                          <p:spTgt spid="1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xEl>
                                              <p:pRg st="2" end="2"/>
                                            </p:txEl>
                                          </p:spTgt>
                                        </p:tgtEl>
                                        <p:attrNameLst>
                                          <p:attrName>style.visibility</p:attrName>
                                        </p:attrNameLst>
                                      </p:cBhvr>
                                      <p:to>
                                        <p:strVal val="visible"/>
                                      </p:to>
                                    </p:set>
                                    <p:animEffect transition="in" filter="fade">
                                      <p:cBhvr>
                                        <p:cTn id="17" dur="1000"/>
                                        <p:tgtEl>
                                          <p:spTgt spid="1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
                                            <p:txEl>
                                              <p:pRg st="3" end="3"/>
                                            </p:txEl>
                                          </p:spTgt>
                                        </p:tgtEl>
                                        <p:attrNameLst>
                                          <p:attrName>style.visibility</p:attrName>
                                        </p:attrNameLst>
                                      </p:cBhvr>
                                      <p:to>
                                        <p:strVal val="visible"/>
                                      </p:to>
                                    </p:set>
                                    <p:animEffect transition="in" filter="fade">
                                      <p:cBhvr>
                                        <p:cTn id="22" dur="1000"/>
                                        <p:tgtEl>
                                          <p:spTgt spid="1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xEl>
                                              <p:pRg st="5" end="5"/>
                                            </p:txEl>
                                          </p:spTgt>
                                        </p:tgtEl>
                                        <p:attrNameLst>
                                          <p:attrName>style.visibility</p:attrName>
                                        </p:attrNameLst>
                                      </p:cBhvr>
                                      <p:to>
                                        <p:strVal val="visible"/>
                                      </p:to>
                                    </p:set>
                                    <p:animEffect transition="in" filter="fade">
                                      <p:cBhvr>
                                        <p:cTn id="27" dur="1000"/>
                                        <p:tgtEl>
                                          <p:spTgt spid="1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52"/>
          <p:cNvSpPr txBox="1">
            <a:spLocks noGrp="1"/>
          </p:cNvSpPr>
          <p:nvPr>
            <p:ph type="body" idx="4294967295"/>
          </p:nvPr>
        </p:nvSpPr>
        <p:spPr>
          <a:xfrm>
            <a:off x="2162975" y="1280216"/>
            <a:ext cx="8230280" cy="1875580"/>
          </a:xfrm>
        </p:spPr>
        <p:txBody>
          <a:bodyPr vert="horz" wrap="square" lIns="82953" tIns="82953" rIns="82953" bIns="82953" rtlCol="0" anchor="t">
            <a:noAutofit/>
          </a:bodyPr>
          <a:lstStyle/>
          <a:p>
            <a:pPr>
              <a:lnSpc>
                <a:spcPct val="115000"/>
              </a:lnSpc>
              <a:spcBef>
                <a:spcPts val="0"/>
              </a:spcBef>
              <a:spcAft>
                <a:spcPts val="908"/>
              </a:spcAft>
              <a:tabLst>
                <a:tab pos="0" algn="l"/>
              </a:tabLst>
            </a:pPr>
            <a:r>
              <a:rPr lang="en-US" sz="2400" dirty="0">
                <a:solidFill>
                  <a:srgbClr val="3A81BA"/>
                </a:solidFill>
              </a:rPr>
              <a:t>A asked how many colleges students applied to, and 206 students responded to this question. This sample yielded an average of 9.7 college applications with a standard deviation of 7. College Board website states that counselors recommend students apply to roughly 8 colleges.  Do these data provide convincing evidence that the average number of colleges all Duke students apply to is </a:t>
            </a:r>
            <a:r>
              <a:rPr lang="en-US" sz="2400" u="sng" dirty="0">
                <a:solidFill>
                  <a:srgbClr val="3A81BA"/>
                </a:solidFill>
              </a:rPr>
              <a:t>higher</a:t>
            </a:r>
            <a:r>
              <a:rPr lang="en-US" sz="2400" dirty="0">
                <a:solidFill>
                  <a:srgbClr val="3A81BA"/>
                </a:solidFill>
              </a:rPr>
              <a:t> than recommended?</a:t>
            </a:r>
          </a:p>
        </p:txBody>
      </p:sp>
      <p:sp>
        <p:nvSpPr>
          <p:cNvPr id="3" name="Shape 153"/>
          <p:cNvSpPr txBox="1">
            <a:spLocks noGrp="1"/>
          </p:cNvSpPr>
          <p:nvPr>
            <p:ph type="title" idx="4294967295"/>
          </p:nvPr>
        </p:nvSpPr>
        <p:spPr>
          <a:xfrm>
            <a:off x="1980739" y="1"/>
            <a:ext cx="8229627" cy="1142722"/>
          </a:xfrm>
        </p:spPr>
        <p:txBody>
          <a:bodyPr/>
          <a:lstStyle/>
          <a:p>
            <a:pPr>
              <a:tabLst>
                <a:tab pos="0" algn="l"/>
              </a:tabLst>
            </a:pPr>
            <a:r>
              <a:rPr lang="en-US" sz="3266" b="1">
                <a:solidFill>
                  <a:srgbClr val="3A81BA"/>
                </a:solidFill>
              </a:rPr>
              <a:t>Number of college applications</a:t>
            </a:r>
          </a:p>
        </p:txBody>
      </p:sp>
      <p:sp>
        <p:nvSpPr>
          <p:cNvPr id="4" name="Shape 154"/>
          <p:cNvSpPr txBox="1">
            <a:spLocks noGrp="1"/>
          </p:cNvSpPr>
          <p:nvPr>
            <p:ph type="body" idx="4294967295"/>
          </p:nvPr>
        </p:nvSpPr>
        <p:spPr>
          <a:xfrm>
            <a:off x="2163628" y="5395193"/>
            <a:ext cx="7822702" cy="584261"/>
          </a:xfrm>
        </p:spPr>
        <p:txBody>
          <a:bodyPr vert="horz" wrap="square" lIns="82953" tIns="82953" rIns="82953" bIns="82953" rtlCol="0" anchor="t">
            <a:normAutofit fontScale="62500" lnSpcReduction="20000"/>
          </a:bodyPr>
          <a:lstStyle/>
          <a:p>
            <a:pPr>
              <a:lnSpc>
                <a:spcPct val="115000"/>
              </a:lnSpc>
              <a:spcBef>
                <a:spcPts val="0"/>
              </a:spcBef>
              <a:tabLst>
                <a:tab pos="0" algn="l"/>
              </a:tabLst>
            </a:pPr>
            <a:r>
              <a:rPr lang="en-US">
                <a:hlinkClick r:id="rId3"/>
              </a:rPr>
              <a:t>http://www.collegeboard.com/student/apply/the-application/151680.html</a:t>
            </a:r>
          </a:p>
        </p:txBody>
      </p:sp>
    </p:spTree>
    <p:extLst>
      <p:ext uri="{BB962C8B-B14F-4D97-AF65-F5344CB8AC3E}">
        <p14:creationId xmlns:p14="http://schemas.microsoft.com/office/powerpoint/2010/main" val="1805663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2270421" y="-207055"/>
            <a:ext cx="7465417" cy="1036582"/>
          </a:xfrm>
        </p:spPr>
        <p:txBody>
          <a:bodyPr/>
          <a:lstStyle/>
          <a:p>
            <a:pPr algn="ctr">
              <a:tabLst>
                <a:tab pos="0" algn="l"/>
              </a:tabLst>
            </a:pPr>
            <a:r>
              <a:rPr lang="en-US" sz="3266" b="1">
                <a:solidFill>
                  <a:srgbClr val="3A81BA"/>
                </a:solidFill>
              </a:rPr>
              <a:t>Setting the hypotheses</a:t>
            </a:r>
          </a:p>
        </p:txBody>
      </p:sp>
      <p:sp>
        <p:nvSpPr>
          <p:cNvPr id="3" name="Shape 177"/>
          <p:cNvSpPr txBox="1">
            <a:spLocks noGrp="1"/>
          </p:cNvSpPr>
          <p:nvPr>
            <p:ph type="body" idx="4294967295"/>
          </p:nvPr>
        </p:nvSpPr>
        <p:spPr>
          <a:xfrm>
            <a:off x="368710" y="534558"/>
            <a:ext cx="11592232" cy="5792499"/>
          </a:xfrm>
        </p:spPr>
        <p:txBody>
          <a:bodyPr vert="horz" wrap="square" lIns="82953" tIns="82953" rIns="82953" bIns="82953" rtlCol="0" anchor="t">
            <a:noAutofit/>
          </a:bodyPr>
          <a:lstStyle/>
          <a:p>
            <a:pPr>
              <a:lnSpc>
                <a:spcPct val="115000"/>
              </a:lnSpc>
              <a:spcBef>
                <a:spcPts val="0"/>
              </a:spcBef>
              <a:buClr>
                <a:srgbClr val="000000"/>
              </a:buClr>
              <a:buSzPct val="100000"/>
              <a:buFont typeface="Arial" pitchFamily="32"/>
              <a:buChar char="●"/>
            </a:pPr>
            <a:r>
              <a:rPr lang="en-US" sz="2400" dirty="0"/>
              <a:t>The </a:t>
            </a:r>
            <a:r>
              <a:rPr lang="en-US" sz="2400" i="1" dirty="0">
                <a:solidFill>
                  <a:srgbClr val="3A81BA"/>
                </a:solidFill>
              </a:rPr>
              <a:t>parameter of interest</a:t>
            </a:r>
            <a:r>
              <a:rPr lang="en-US" sz="2400" dirty="0"/>
              <a:t> is the average number of schools applied to by </a:t>
            </a:r>
            <a:r>
              <a:rPr lang="en-US" sz="2400" u="sng" dirty="0"/>
              <a:t>all</a:t>
            </a:r>
            <a:r>
              <a:rPr lang="en-US" sz="2400" dirty="0"/>
              <a:t> Duke students.</a:t>
            </a:r>
          </a:p>
          <a:p>
            <a:pPr>
              <a:lnSpc>
                <a:spcPct val="115000"/>
              </a:lnSpc>
              <a:spcBef>
                <a:spcPts val="0"/>
              </a:spcBef>
              <a:buClr>
                <a:srgbClr val="000000"/>
              </a:buClr>
              <a:buSzPct val="100000"/>
              <a:buFont typeface="Arial" pitchFamily="32"/>
              <a:buChar char="●"/>
            </a:pPr>
            <a:r>
              <a:rPr lang="en-US" sz="2400" dirty="0"/>
              <a:t>There may be two explanations why our sample mean is higher than the recommended 8 schools.</a:t>
            </a:r>
          </a:p>
          <a:p>
            <a:pPr marL="0" lvl="1" indent="0" hangingPunct="0">
              <a:lnSpc>
                <a:spcPct val="115000"/>
              </a:lnSpc>
              <a:spcBef>
                <a:spcPts val="0"/>
              </a:spcBef>
              <a:buClr>
                <a:srgbClr val="000000"/>
              </a:buClr>
              <a:buSzPct val="100000"/>
              <a:buFont typeface="Arial" pitchFamily="32"/>
              <a:buChar char="○"/>
            </a:pPr>
            <a:r>
              <a:rPr lang="en-US" dirty="0">
                <a:solidFill>
                  <a:srgbClr val="000000"/>
                </a:solidFill>
                <a:highlight>
                  <a:scrgbClr r="0" g="0" b="0">
                    <a:alpha val="0"/>
                  </a:scrgbClr>
                </a:highlight>
                <a:latin typeface="Arial"/>
                <a:cs typeface="Arial"/>
              </a:rPr>
              <a:t>The true population mean is different.</a:t>
            </a:r>
          </a:p>
          <a:p>
            <a:pPr marL="0" lvl="1" indent="0" hangingPunct="0">
              <a:lnSpc>
                <a:spcPct val="115000"/>
              </a:lnSpc>
              <a:spcBef>
                <a:spcPts val="0"/>
              </a:spcBef>
              <a:buClr>
                <a:srgbClr val="000000"/>
              </a:buClr>
              <a:buSzPct val="100000"/>
              <a:buFont typeface="Arial" pitchFamily="32"/>
              <a:buChar char="○"/>
            </a:pPr>
            <a:r>
              <a:rPr lang="en-US" dirty="0">
                <a:solidFill>
                  <a:srgbClr val="000000"/>
                </a:solidFill>
                <a:highlight>
                  <a:scrgbClr r="0" g="0" b="0">
                    <a:alpha val="0"/>
                  </a:scrgbClr>
                </a:highlight>
                <a:latin typeface="Arial"/>
                <a:cs typeface="Arial"/>
              </a:rPr>
              <a:t>The true population mean is 8, and the difference between the true population mean and the sample mean is simply due to natural sampling variability</a:t>
            </a:r>
          </a:p>
          <a:p>
            <a:pPr>
              <a:lnSpc>
                <a:spcPct val="115000"/>
              </a:lnSpc>
              <a:spcBef>
                <a:spcPts val="0"/>
              </a:spcBef>
              <a:buClr>
                <a:srgbClr val="000000"/>
              </a:buClr>
              <a:buSzPct val="100000"/>
              <a:buFont typeface="Arial" pitchFamily="32"/>
              <a:buChar char="●"/>
            </a:pPr>
            <a:r>
              <a:rPr lang="en-US" sz="2400" dirty="0"/>
              <a:t>We start with the assumption the average number of colleges Duke students apply to is 8 (as recommended)</a:t>
            </a:r>
          </a:p>
          <a:p>
            <a:pPr algn="ctr">
              <a:lnSpc>
                <a:spcPct val="115000"/>
              </a:lnSpc>
              <a:spcBef>
                <a:spcPts val="908"/>
              </a:spcBef>
              <a:tabLst>
                <a:tab pos="0" algn="l"/>
              </a:tabLst>
            </a:pPr>
            <a:r>
              <a:rPr lang="en-US" sz="2400" i="1" dirty="0">
                <a:solidFill>
                  <a:srgbClr val="3A81BA"/>
                </a:solidFill>
              </a:rPr>
              <a:t>H</a:t>
            </a:r>
            <a:r>
              <a:rPr lang="en-US" sz="2400" i="1" baseline="-25000" dirty="0">
                <a:solidFill>
                  <a:srgbClr val="3A81BA"/>
                </a:solidFill>
              </a:rPr>
              <a:t>0</a:t>
            </a:r>
            <a:r>
              <a:rPr lang="en-US" sz="2400" dirty="0"/>
              <a:t> : 𝝁 = 8</a:t>
            </a:r>
          </a:p>
          <a:p>
            <a:pPr>
              <a:lnSpc>
                <a:spcPct val="115000"/>
              </a:lnSpc>
              <a:spcBef>
                <a:spcPts val="908"/>
              </a:spcBef>
              <a:buClr>
                <a:srgbClr val="000000"/>
              </a:buClr>
              <a:buSzPct val="100000"/>
              <a:buFont typeface="Arial" pitchFamily="32"/>
              <a:buChar char="●"/>
              <a:tabLst>
                <a:tab pos="0" algn="l"/>
              </a:tabLst>
            </a:pPr>
            <a:r>
              <a:rPr lang="en-US" sz="2400" dirty="0"/>
              <a:t>We test the claim that the average number of colleges Duke students apply to is greater than 8</a:t>
            </a:r>
          </a:p>
          <a:p>
            <a:pPr algn="ctr">
              <a:lnSpc>
                <a:spcPct val="115000"/>
              </a:lnSpc>
              <a:spcBef>
                <a:spcPts val="908"/>
              </a:spcBef>
              <a:tabLst>
                <a:tab pos="0" algn="l"/>
              </a:tabLst>
            </a:pPr>
            <a:r>
              <a:rPr lang="en-US" sz="2400" i="1" dirty="0">
                <a:solidFill>
                  <a:srgbClr val="3A81BA"/>
                </a:solidFill>
              </a:rPr>
              <a:t>H</a:t>
            </a:r>
            <a:r>
              <a:rPr lang="en-US" sz="2400" i="1" baseline="-25000" dirty="0">
                <a:solidFill>
                  <a:srgbClr val="3A81BA"/>
                </a:solidFill>
              </a:rPr>
              <a:t>A</a:t>
            </a:r>
            <a:r>
              <a:rPr lang="en-US" sz="2400" dirty="0"/>
              <a:t> : 𝝁 &gt; 8</a:t>
            </a:r>
          </a:p>
          <a:p>
            <a:pPr algn="ctr">
              <a:lnSpc>
                <a:spcPct val="115000"/>
              </a:lnSpc>
              <a:spcBef>
                <a:spcPts val="908"/>
              </a:spcBef>
              <a:spcAft>
                <a:spcPts val="908"/>
              </a:spcAft>
              <a:tabLst>
                <a:tab pos="0" algn="l"/>
              </a:tabLst>
            </a:pPr>
            <a:endParaRPr lang="en-US" sz="2400" dirty="0"/>
          </a:p>
        </p:txBody>
      </p:sp>
    </p:spTree>
    <p:extLst>
      <p:ext uri="{BB962C8B-B14F-4D97-AF65-F5344CB8AC3E}">
        <p14:creationId xmlns:p14="http://schemas.microsoft.com/office/powerpoint/2010/main" val="1678237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flipH="1">
            <a:off x="1981137" y="1240450"/>
            <a:ext cx="8229600" cy="43263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000">
                <a:solidFill>
                  <a:schemeClr val="accent1"/>
                </a:solidFill>
              </a:rPr>
              <a:t>Which of the following is </a:t>
            </a:r>
            <a:r>
              <a:rPr lang="en" sz="2000" i="1" u="sng">
                <a:solidFill>
                  <a:schemeClr val="accent1"/>
                </a:solidFill>
              </a:rPr>
              <a:t>not</a:t>
            </a:r>
            <a:r>
              <a:rPr lang="en" sz="2000">
                <a:solidFill>
                  <a:schemeClr val="accent1"/>
                </a:solidFill>
              </a:rPr>
              <a:t> a condition that needs to be met to proceed with this hypothesis test?</a:t>
            </a:r>
            <a:endParaRPr sz="2000">
              <a:solidFill>
                <a:schemeClr val="accent1"/>
              </a:solidFill>
            </a:endParaRPr>
          </a:p>
          <a:p>
            <a:pPr indent="-355600">
              <a:lnSpc>
                <a:spcPct val="115000"/>
              </a:lnSpc>
              <a:spcBef>
                <a:spcPts val="1000"/>
              </a:spcBef>
              <a:buSzPts val="2000"/>
              <a:buAutoNum type="alphaLcParenR"/>
            </a:pPr>
            <a:r>
              <a:rPr lang="en" sz="2000"/>
              <a:t>Students in the sample should be independent of each other with respect to how many colleges they applied to.</a:t>
            </a:r>
            <a:endParaRPr sz="2000"/>
          </a:p>
          <a:p>
            <a:pPr indent="-355600">
              <a:lnSpc>
                <a:spcPct val="115000"/>
              </a:lnSpc>
              <a:spcBef>
                <a:spcPts val="0"/>
              </a:spcBef>
              <a:buSzPts val="2000"/>
              <a:buAutoNum type="alphaLcParenR"/>
            </a:pPr>
            <a:r>
              <a:rPr lang="en" sz="2000"/>
              <a:t>Sampling should have been done randomly.</a:t>
            </a:r>
            <a:endParaRPr sz="2000"/>
          </a:p>
          <a:p>
            <a:pPr indent="-355600">
              <a:lnSpc>
                <a:spcPct val="115000"/>
              </a:lnSpc>
              <a:spcBef>
                <a:spcPts val="0"/>
              </a:spcBef>
              <a:buSzPts val="2000"/>
              <a:buAutoNum type="alphaLcParenR"/>
            </a:pPr>
            <a:r>
              <a:rPr lang="en" sz="2000"/>
              <a:t>The sample size should be less than 10% of the population of all Duke students.</a:t>
            </a:r>
            <a:endParaRPr sz="2000"/>
          </a:p>
          <a:p>
            <a:pPr indent="-355600">
              <a:lnSpc>
                <a:spcPct val="115000"/>
              </a:lnSpc>
              <a:spcBef>
                <a:spcPts val="0"/>
              </a:spcBef>
              <a:buSzPts val="2000"/>
              <a:buAutoNum type="alphaLcParenR"/>
            </a:pPr>
            <a:r>
              <a:rPr lang="en" sz="2000"/>
              <a:t>There should be at least 10 successes and 10 failures in the sample.</a:t>
            </a:r>
            <a:endParaRPr sz="2000"/>
          </a:p>
          <a:p>
            <a:pPr indent="-355600">
              <a:lnSpc>
                <a:spcPct val="115000"/>
              </a:lnSpc>
              <a:spcBef>
                <a:spcPts val="0"/>
              </a:spcBef>
              <a:buSzPts val="2000"/>
              <a:buAutoNum type="alphaLcParenR"/>
            </a:pPr>
            <a:r>
              <a:rPr lang="en" sz="2000"/>
              <a:t>The distribution of the number of colleges students apply to should not be extremely skewed.</a:t>
            </a:r>
            <a:endParaRPr sz="2000"/>
          </a:p>
        </p:txBody>
      </p:sp>
      <p:sp>
        <p:nvSpPr>
          <p:cNvPr id="184" name="Shape 184"/>
          <p:cNvSpPr txBox="1">
            <a:spLocks noGrp="1"/>
          </p:cNvSpPr>
          <p:nvPr>
            <p:ph type="title"/>
          </p:nvPr>
        </p:nvSpPr>
        <p:spPr>
          <a:xfrm>
            <a:off x="1981263" y="97438"/>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Number of college applications - conditions</a:t>
            </a:r>
            <a:endParaRPr>
              <a:solidFill>
                <a:schemeClr val="accent1"/>
              </a:solidFill>
            </a:endParaRPr>
          </a:p>
        </p:txBody>
      </p:sp>
    </p:spTree>
    <p:extLst>
      <p:ext uri="{BB962C8B-B14F-4D97-AF65-F5344CB8AC3E}">
        <p14:creationId xmlns:p14="http://schemas.microsoft.com/office/powerpoint/2010/main" val="363423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flipH="1">
            <a:off x="1981138" y="1240450"/>
            <a:ext cx="8229600" cy="43263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234" name="Shape 234"/>
          <p:cNvSpPr txBox="1">
            <a:spLocks noGrp="1"/>
          </p:cNvSpPr>
          <p:nvPr>
            <p:ph type="title"/>
          </p:nvPr>
        </p:nvSpPr>
        <p:spPr>
          <a:xfrm>
            <a:off x="1981275" y="299645"/>
            <a:ext cx="8229600" cy="712200"/>
          </a:xfrm>
          <a:prstGeom prst="rect">
            <a:avLst/>
          </a:prstGeom>
        </p:spPr>
        <p:txBody>
          <a:bodyPr spcFirstLastPara="1" vert="horz" wrap="square" lIns="91425" tIns="91425" rIns="91425" bIns="91425" rtlCol="0" anchor="b" anchorCtr="0">
            <a:noAutofit/>
          </a:bodyPr>
          <a:lstStyle/>
          <a:p>
            <a:r>
              <a:rPr lang="en">
                <a:solidFill>
                  <a:schemeClr val="accent1"/>
                </a:solidFill>
              </a:rPr>
              <a:t>Test Statistic</a:t>
            </a:r>
            <a:endParaRPr>
              <a:solidFill>
                <a:schemeClr val="accent1"/>
              </a:solidFill>
            </a:endParaRPr>
          </a:p>
        </p:txBody>
      </p:sp>
      <p:pic>
        <p:nvPicPr>
          <p:cNvPr id="235" name="Shape 235"/>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236" name="Shape 236"/>
          <p:cNvPicPr preferRelativeResize="0"/>
          <p:nvPr/>
        </p:nvPicPr>
        <p:blipFill>
          <a:blip r:embed="rId4">
            <a:alphaModFix/>
          </a:blip>
          <a:stretch>
            <a:fillRect/>
          </a:stretch>
        </p:blipFill>
        <p:spPr>
          <a:xfrm>
            <a:off x="2688951" y="5086701"/>
            <a:ext cx="3399575" cy="1486075"/>
          </a:xfrm>
          <a:prstGeom prst="rect">
            <a:avLst/>
          </a:prstGeom>
          <a:noFill/>
          <a:ln>
            <a:noFill/>
          </a:ln>
        </p:spPr>
      </p:pic>
      <p:sp>
        <p:nvSpPr>
          <p:cNvPr id="237" name="Shape 237"/>
          <p:cNvSpPr txBox="1"/>
          <p:nvPr/>
        </p:nvSpPr>
        <p:spPr>
          <a:xfrm>
            <a:off x="6879250" y="2878000"/>
            <a:ext cx="3597600" cy="3160200"/>
          </a:xfrm>
          <a:prstGeom prst="rect">
            <a:avLst/>
          </a:prstGeom>
          <a:noFill/>
          <a:ln>
            <a:noFill/>
          </a:ln>
        </p:spPr>
        <p:txBody>
          <a:bodyPr spcFirstLastPara="1" wrap="square" lIns="91425" tIns="91425" rIns="91425" bIns="91425" anchor="t" anchorCtr="0">
            <a:noAutofit/>
          </a:bodyPr>
          <a:lstStyle/>
          <a:p>
            <a:r>
              <a:rPr lang="en" sz="2000">
                <a:solidFill>
                  <a:schemeClr val="accent1"/>
                </a:solidFill>
              </a:rPr>
              <a:t>The sample mean is 3.4 standard errors away from the hypothesized value. Is this considered unusually high? That is, is the result </a:t>
            </a:r>
            <a:r>
              <a:rPr lang="en" sz="2000" i="1">
                <a:solidFill>
                  <a:srgbClr val="FF9900"/>
                </a:solidFill>
              </a:rPr>
              <a:t>statistically significant</a:t>
            </a:r>
            <a:r>
              <a:rPr lang="en" sz="2000">
                <a:solidFill>
                  <a:schemeClr val="accent1"/>
                </a:solidFill>
              </a:rPr>
              <a:t>? </a:t>
            </a:r>
            <a:endParaRPr sz="2000">
              <a:solidFill>
                <a:schemeClr val="accent1"/>
              </a:solidFill>
            </a:endParaRPr>
          </a:p>
          <a:p>
            <a:endParaRPr sz="2000">
              <a:solidFill>
                <a:schemeClr val="accent1"/>
              </a:solidFill>
            </a:endParaRPr>
          </a:p>
          <a:p>
            <a:r>
              <a:rPr lang="en" sz="2000" i="1"/>
              <a:t>Yes, and we can quantify how unusual it is using a p-value.</a:t>
            </a:r>
            <a:endParaRPr sz="2000" i="1"/>
          </a:p>
        </p:txBody>
      </p:sp>
    </p:spTree>
    <p:extLst>
      <p:ext uri="{BB962C8B-B14F-4D97-AF65-F5344CB8AC3E}">
        <p14:creationId xmlns:p14="http://schemas.microsoft.com/office/powerpoint/2010/main" val="269762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flipH="1">
            <a:off x="1981075" y="1143000"/>
            <a:ext cx="8229600" cy="5093700"/>
          </a:xfrm>
          <a:prstGeom prst="rect">
            <a:avLst/>
          </a:prstGeom>
        </p:spPr>
        <p:txBody>
          <a:bodyPr spcFirstLastPara="1" vert="horz" wrap="square" lIns="91425" tIns="91425" rIns="91425" bIns="91425" rtlCol="0" anchor="t" anchorCtr="0">
            <a:noAutofit/>
          </a:bodyPr>
          <a:lstStyle/>
          <a:p>
            <a:pPr indent="-381000">
              <a:lnSpc>
                <a:spcPct val="115000"/>
              </a:lnSpc>
              <a:spcBef>
                <a:spcPts val="0"/>
              </a:spcBef>
              <a:buSzPts val="2400"/>
            </a:pPr>
            <a:r>
              <a:rPr lang="en" sz="2400"/>
              <a:t>We then use this test statistic to calculate the </a:t>
            </a:r>
            <a:r>
              <a:rPr lang="en" sz="2400" i="1">
                <a:solidFill>
                  <a:schemeClr val="accent1"/>
                </a:solidFill>
              </a:rPr>
              <a:t>p-value</a:t>
            </a:r>
            <a:r>
              <a:rPr lang="en" sz="2400"/>
              <a:t>, the probability of observing data at least as favorable to the alternative hypothesis as our current data set, if the null hypothesis were true.</a:t>
            </a:r>
            <a:endParaRPr sz="2400"/>
          </a:p>
          <a:p>
            <a:pPr indent="-381000">
              <a:lnSpc>
                <a:spcPct val="115000"/>
              </a:lnSpc>
              <a:spcBef>
                <a:spcPts val="0"/>
              </a:spcBef>
              <a:buSzPts val="2400"/>
            </a:pPr>
            <a:r>
              <a:rPr lang="en" sz="2400"/>
              <a:t>If the p-value is </a:t>
            </a:r>
            <a:r>
              <a:rPr lang="en" sz="2400" i="1">
                <a:solidFill>
                  <a:schemeClr val="accent1"/>
                </a:solidFill>
              </a:rPr>
              <a:t>low</a:t>
            </a:r>
            <a:r>
              <a:rPr lang="en" sz="2400" i="1"/>
              <a:t> </a:t>
            </a:r>
            <a:r>
              <a:rPr lang="en" sz="2400"/>
              <a:t>(lower than the significance level, α, which is usually 5%) we say that it would be very unlikely to observe the data if the null hypothesis were true, and hence </a:t>
            </a:r>
            <a:r>
              <a:rPr lang="en" sz="2400" i="1">
                <a:solidFill>
                  <a:schemeClr val="accent1"/>
                </a:solidFill>
              </a:rPr>
              <a:t>reject H</a:t>
            </a:r>
            <a:r>
              <a:rPr lang="en" sz="2400" i="1" baseline="-25000">
                <a:solidFill>
                  <a:schemeClr val="accent1"/>
                </a:solidFill>
              </a:rPr>
              <a:t>0</a:t>
            </a:r>
            <a:r>
              <a:rPr lang="en" sz="2400"/>
              <a:t>.</a:t>
            </a:r>
            <a:endParaRPr sz="2400"/>
          </a:p>
          <a:p>
            <a:pPr indent="-381000">
              <a:lnSpc>
                <a:spcPct val="115000"/>
              </a:lnSpc>
              <a:spcBef>
                <a:spcPts val="0"/>
              </a:spcBef>
              <a:buSzPts val="2400"/>
            </a:pPr>
            <a:r>
              <a:rPr lang="en" sz="2400"/>
              <a:t>If the p-value is </a:t>
            </a:r>
            <a:r>
              <a:rPr lang="en" sz="2400" i="1">
                <a:solidFill>
                  <a:schemeClr val="accent1"/>
                </a:solidFill>
              </a:rPr>
              <a:t>high</a:t>
            </a:r>
            <a:r>
              <a:rPr lang="en" sz="2400" i="1"/>
              <a:t> </a:t>
            </a:r>
            <a:r>
              <a:rPr lang="en" sz="2400"/>
              <a:t>(higher than α) we say that it is likely to observe the data even if the null hypothesis were true, and hence </a:t>
            </a:r>
            <a:r>
              <a:rPr lang="en" sz="2400" i="1">
                <a:solidFill>
                  <a:schemeClr val="accent1"/>
                </a:solidFill>
              </a:rPr>
              <a:t>do not reject H</a:t>
            </a:r>
            <a:r>
              <a:rPr lang="en" sz="2400" i="1" baseline="-25000">
                <a:solidFill>
                  <a:schemeClr val="accent1"/>
                </a:solidFill>
              </a:rPr>
              <a:t>0</a:t>
            </a:r>
            <a:r>
              <a:rPr lang="en" sz="2400"/>
              <a:t>.</a:t>
            </a:r>
            <a:endParaRPr sz="2400"/>
          </a:p>
        </p:txBody>
      </p:sp>
      <p:sp>
        <p:nvSpPr>
          <p:cNvPr id="255" name="Shape 25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p-values</a:t>
            </a:r>
            <a:endParaRPr>
              <a:solidFill>
                <a:schemeClr val="accent1"/>
              </a:solidFill>
            </a:endParaRPr>
          </a:p>
        </p:txBody>
      </p:sp>
    </p:spTree>
    <p:extLst>
      <p:ext uri="{BB962C8B-B14F-4D97-AF65-F5344CB8AC3E}">
        <p14:creationId xmlns:p14="http://schemas.microsoft.com/office/powerpoint/2010/main" val="213113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Effect transition="in" filter="fade">
                                      <p:cBhvr>
                                        <p:cTn id="7" dur="1000"/>
                                        <p:tgtEl>
                                          <p:spTgt spid="2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4">
                                            <p:txEl>
                                              <p:pRg st="1" end="1"/>
                                            </p:txEl>
                                          </p:spTgt>
                                        </p:tgtEl>
                                        <p:attrNameLst>
                                          <p:attrName>style.visibility</p:attrName>
                                        </p:attrNameLst>
                                      </p:cBhvr>
                                      <p:to>
                                        <p:strVal val="visible"/>
                                      </p:to>
                                    </p:set>
                                    <p:animEffect transition="in" filter="fade">
                                      <p:cBhvr>
                                        <p:cTn id="12" dur="1000"/>
                                        <p:tgtEl>
                                          <p:spTgt spid="2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4">
                                            <p:txEl>
                                              <p:pRg st="2" end="2"/>
                                            </p:txEl>
                                          </p:spTgt>
                                        </p:tgtEl>
                                        <p:attrNameLst>
                                          <p:attrName>style.visibility</p:attrName>
                                        </p:attrNameLst>
                                      </p:cBhvr>
                                      <p:to>
                                        <p:strVal val="visible"/>
                                      </p:to>
                                    </p:set>
                                    <p:animEffect transition="in" filter="fade">
                                      <p:cBhvr>
                                        <p:cTn id="17" dur="1000"/>
                                        <p:tgtEl>
                                          <p:spTgt spid="2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flipH="1">
            <a:off x="1981275" y="5146300"/>
            <a:ext cx="8229600" cy="1561200"/>
          </a:xfrm>
          <a:prstGeom prst="rect">
            <a:avLst/>
          </a:prstGeom>
        </p:spPr>
        <p:txBody>
          <a:bodyPr spcFirstLastPara="1" vert="horz" wrap="square" lIns="91425" tIns="91425" rIns="91425" bIns="91425" rtlCol="0" anchor="t" anchorCtr="0">
            <a:noAutofit/>
          </a:bodyPr>
          <a:lstStyle/>
          <a:p>
            <a:pPr marL="914400" indent="457200">
              <a:lnSpc>
                <a:spcPct val="115000"/>
              </a:lnSpc>
              <a:spcBef>
                <a:spcPts val="0"/>
              </a:spcBef>
              <a:buNone/>
            </a:pPr>
            <a:endParaRPr sz="2200"/>
          </a:p>
          <a:p>
            <a:pPr marL="914400" indent="457200">
              <a:lnSpc>
                <a:spcPct val="115000"/>
              </a:lnSpc>
              <a:spcBef>
                <a:spcPts val="1000"/>
              </a:spcBef>
              <a:spcAft>
                <a:spcPts val="1000"/>
              </a:spcAft>
              <a:buNone/>
            </a:pPr>
            <a:r>
              <a:rPr lang="en" sz="2200"/>
              <a:t>P(x̄ &gt; 9.7 | µ = 8) = P(Z &gt; 3.4) = 0.0003</a:t>
            </a:r>
            <a:endParaRPr sz="2200"/>
          </a:p>
        </p:txBody>
      </p:sp>
      <p:sp>
        <p:nvSpPr>
          <p:cNvPr id="268" name="Shape 268"/>
          <p:cNvSpPr txBox="1">
            <a:spLocks noGrp="1"/>
          </p:cNvSpPr>
          <p:nvPr>
            <p:ph type="body" idx="1"/>
          </p:nvPr>
        </p:nvSpPr>
        <p:spPr>
          <a:xfrm flipH="1">
            <a:off x="1981150" y="1264825"/>
            <a:ext cx="8229600" cy="15612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200" i="1">
                <a:solidFill>
                  <a:schemeClr val="accent1"/>
                </a:solidFill>
              </a:rPr>
              <a:t>p-value:</a:t>
            </a:r>
            <a:r>
              <a:rPr lang="en" sz="2200"/>
              <a:t> probability of observing data at least as favorable to </a:t>
            </a:r>
            <a:r>
              <a:rPr lang="en" sz="2200" i="1"/>
              <a:t>H</a:t>
            </a:r>
            <a:r>
              <a:rPr lang="en" sz="2200" i="1" baseline="-25000"/>
              <a:t>A</a:t>
            </a:r>
            <a:r>
              <a:rPr lang="en" sz="2200"/>
              <a:t> as our current data set (a sample mean greater than 9.7), if in fact </a:t>
            </a:r>
            <a:r>
              <a:rPr lang="en" sz="2200" i="1"/>
              <a:t>H</a:t>
            </a:r>
            <a:r>
              <a:rPr lang="en" sz="2200" i="1" baseline="-25000"/>
              <a:t>0</a:t>
            </a:r>
            <a:r>
              <a:rPr lang="en" sz="2200"/>
              <a:t> were true (the true population mean was 8).</a:t>
            </a:r>
            <a:endParaRPr sz="2200"/>
          </a:p>
        </p:txBody>
      </p:sp>
      <p:sp>
        <p:nvSpPr>
          <p:cNvPr id="269" name="Shape 269"/>
          <p:cNvSpPr txBox="1">
            <a:spLocks noGrp="1"/>
          </p:cNvSpPr>
          <p:nvPr>
            <p:ph type="title"/>
          </p:nvPr>
        </p:nvSpPr>
        <p:spPr>
          <a:xfrm>
            <a:off x="1981263" y="1218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Number of college applications - p-value</a:t>
            </a:r>
            <a:endParaRPr>
              <a:solidFill>
                <a:schemeClr val="accent1"/>
              </a:solidFill>
            </a:endParaRPr>
          </a:p>
        </p:txBody>
      </p:sp>
      <p:pic>
        <p:nvPicPr>
          <p:cNvPr id="270" name="Shape 270"/>
          <p:cNvPicPr preferRelativeResize="0"/>
          <p:nvPr/>
        </p:nvPicPr>
        <p:blipFill>
          <a:blip r:embed="rId3">
            <a:alphaModFix/>
          </a:blip>
          <a:stretch>
            <a:fillRect/>
          </a:stretch>
        </p:blipFill>
        <p:spPr>
          <a:xfrm>
            <a:off x="3269589" y="2893264"/>
            <a:ext cx="4962525" cy="2447925"/>
          </a:xfrm>
          <a:prstGeom prst="rect">
            <a:avLst/>
          </a:prstGeom>
          <a:noFill/>
          <a:ln>
            <a:noFill/>
          </a:ln>
        </p:spPr>
      </p:pic>
    </p:spTree>
    <p:extLst>
      <p:ext uri="{BB962C8B-B14F-4D97-AF65-F5344CB8AC3E}">
        <p14:creationId xmlns:p14="http://schemas.microsoft.com/office/powerpoint/2010/main" val="121678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flipH="1">
            <a:off x="1981138" y="1313525"/>
            <a:ext cx="8229600" cy="43263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indent="-355600">
              <a:lnSpc>
                <a:spcPct val="115000"/>
              </a:lnSpc>
              <a:spcBef>
                <a:spcPts val="0"/>
              </a:spcBef>
              <a:buSzPts val="2000"/>
            </a:pPr>
            <a:r>
              <a:rPr lang="en" sz="2000"/>
              <a:t>Since p-value is </a:t>
            </a:r>
            <a:r>
              <a:rPr lang="en" sz="2000" i="1">
                <a:solidFill>
                  <a:srgbClr val="FF9900"/>
                </a:solidFill>
              </a:rPr>
              <a:t>low</a:t>
            </a:r>
            <a:r>
              <a:rPr lang="en" sz="2000"/>
              <a:t> (lower than 5%) we </a:t>
            </a:r>
            <a:r>
              <a:rPr lang="en" sz="2000" i="1">
                <a:solidFill>
                  <a:srgbClr val="FF9900"/>
                </a:solidFill>
              </a:rPr>
              <a:t>reject H</a:t>
            </a:r>
            <a:r>
              <a:rPr lang="en" sz="2000" i="1" baseline="-25000">
                <a:solidFill>
                  <a:srgbClr val="FF9900"/>
                </a:solidFill>
              </a:rPr>
              <a:t>0</a:t>
            </a:r>
            <a:r>
              <a:rPr lang="en" sz="2000"/>
              <a:t>.</a:t>
            </a:r>
            <a:endParaRPr sz="2000"/>
          </a:p>
          <a:p>
            <a:pPr indent="-355600">
              <a:lnSpc>
                <a:spcPct val="115000"/>
              </a:lnSpc>
              <a:spcBef>
                <a:spcPts val="0"/>
              </a:spcBef>
              <a:buSzPts val="2000"/>
            </a:pPr>
            <a:r>
              <a:rPr lang="en" sz="2000"/>
              <a:t>The data provide convincing evidence that Duke students apply to more than 8 schools on average.</a:t>
            </a:r>
            <a:endParaRPr sz="2000"/>
          </a:p>
          <a:p>
            <a:pPr indent="-355600">
              <a:lnSpc>
                <a:spcPct val="115000"/>
              </a:lnSpc>
              <a:spcBef>
                <a:spcPts val="0"/>
              </a:spcBef>
              <a:buSzPts val="2000"/>
            </a:pPr>
            <a:r>
              <a:rPr lang="en" sz="2000"/>
              <a:t>The difference between the null value of 8 schools and observed sample mean of 9.7 schools is </a:t>
            </a:r>
            <a:r>
              <a:rPr lang="en" sz="2000" i="1">
                <a:solidFill>
                  <a:srgbClr val="FF9900"/>
                </a:solidFill>
              </a:rPr>
              <a:t>not due to chance</a:t>
            </a:r>
            <a:r>
              <a:rPr lang="en" sz="2000"/>
              <a:t> or sampling variability.</a:t>
            </a:r>
            <a:endParaRPr sz="2000"/>
          </a:p>
          <a:p>
            <a:pPr marL="0" indent="0">
              <a:lnSpc>
                <a:spcPct val="115000"/>
              </a:lnSpc>
              <a:spcBef>
                <a:spcPts val="1000"/>
              </a:spcBef>
              <a:spcAft>
                <a:spcPts val="1000"/>
              </a:spcAft>
              <a:buNone/>
            </a:pPr>
            <a:endParaRPr sz="2000"/>
          </a:p>
        </p:txBody>
      </p:sp>
      <p:sp>
        <p:nvSpPr>
          <p:cNvPr id="306" name="Shape 306"/>
          <p:cNvSpPr txBox="1">
            <a:spLocks noGrp="1"/>
          </p:cNvSpPr>
          <p:nvPr>
            <p:ph type="title"/>
          </p:nvPr>
        </p:nvSpPr>
        <p:spPr>
          <a:xfrm>
            <a:off x="1981263" y="1705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Number of college applications - Making a decision</a:t>
            </a:r>
            <a:endParaRPr>
              <a:solidFill>
                <a:schemeClr val="accent1"/>
              </a:solidFill>
            </a:endParaRPr>
          </a:p>
        </p:txBody>
      </p:sp>
    </p:spTree>
    <p:extLst>
      <p:ext uri="{BB962C8B-B14F-4D97-AF65-F5344CB8AC3E}">
        <p14:creationId xmlns:p14="http://schemas.microsoft.com/office/powerpoint/2010/main" val="110642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flipH="1">
            <a:off x="1981075" y="1005840"/>
            <a:ext cx="8229600" cy="57150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Clr>
                <a:schemeClr val="dk1"/>
              </a:buClr>
              <a:buSzPts val="1100"/>
              <a:buNone/>
            </a:pPr>
            <a:r>
              <a:rPr lang="en" sz="1800" dirty="0">
                <a:solidFill>
                  <a:schemeClr val="accent1"/>
                </a:solidFill>
              </a:rPr>
              <a:t>A poll by the National Sleep Foundation found that college students average about 7 hours of sleep per night. A sample of 169 college students taking an introductory statistics class yielded an average of 6.88 hours, with a standard deviation of  0.94 hours. Assuming that this is a random sample representative of all college students </a:t>
            </a:r>
            <a:r>
              <a:rPr lang="en" sz="1800" i="1" dirty="0">
                <a:solidFill>
                  <a:schemeClr val="accent1"/>
                </a:solidFill>
              </a:rPr>
              <a:t>(bit of a leap of faith?)</a:t>
            </a:r>
            <a:r>
              <a:rPr lang="en" sz="1800" dirty="0">
                <a:solidFill>
                  <a:schemeClr val="accent1"/>
                </a:solidFill>
              </a:rPr>
              <a:t>, a hypothesis test was conducted to evaluate if college students on average sleep </a:t>
            </a:r>
            <a:r>
              <a:rPr lang="en" sz="1800" u="sng" dirty="0">
                <a:solidFill>
                  <a:schemeClr val="accent1"/>
                </a:solidFill>
              </a:rPr>
              <a:t>less than</a:t>
            </a:r>
            <a:r>
              <a:rPr lang="en" sz="1800" dirty="0">
                <a:solidFill>
                  <a:schemeClr val="accent1"/>
                </a:solidFill>
              </a:rPr>
              <a:t> 7 hours per night. The p-value for this hypothesis test is 0.0485. Which of the following is correct?</a:t>
            </a:r>
            <a:endParaRPr sz="1800" dirty="0">
              <a:solidFill>
                <a:schemeClr val="accent1"/>
              </a:solidFill>
            </a:endParaRPr>
          </a:p>
          <a:p>
            <a:pPr indent="-342900">
              <a:lnSpc>
                <a:spcPct val="115000"/>
              </a:lnSpc>
              <a:spcBef>
                <a:spcPts val="1000"/>
              </a:spcBef>
              <a:buSzPts val="1800"/>
              <a:buAutoNum type="alphaLcParenR"/>
            </a:pPr>
            <a:r>
              <a:rPr lang="en" sz="1800" dirty="0"/>
              <a:t>Fail to reject </a:t>
            </a:r>
            <a:r>
              <a:rPr lang="en" sz="1800" i="1" dirty="0"/>
              <a:t>H</a:t>
            </a:r>
            <a:r>
              <a:rPr lang="en" sz="1800" i="1" baseline="-25000" dirty="0"/>
              <a:t>0</a:t>
            </a:r>
            <a:r>
              <a:rPr lang="en" sz="1800" dirty="0"/>
              <a:t>, the data provide convincing evidence that college students sleep less than 7 hours on average.</a:t>
            </a:r>
            <a:endParaRPr sz="1800" dirty="0"/>
          </a:p>
          <a:p>
            <a:pPr indent="-342900">
              <a:lnSpc>
                <a:spcPct val="115000"/>
              </a:lnSpc>
              <a:spcBef>
                <a:spcPts val="0"/>
              </a:spcBef>
              <a:buSzPts val="1800"/>
              <a:buAutoNum type="alphaLcParenR"/>
            </a:pPr>
            <a:r>
              <a:rPr lang="en" sz="1800" dirty="0"/>
              <a:t>Reject </a:t>
            </a:r>
            <a:r>
              <a:rPr lang="en" sz="1800" i="1" dirty="0"/>
              <a:t>H</a:t>
            </a:r>
            <a:r>
              <a:rPr lang="en" sz="1800" i="1" baseline="-25000" dirty="0"/>
              <a:t>0</a:t>
            </a:r>
            <a:r>
              <a:rPr lang="en" sz="1800" dirty="0"/>
              <a:t>, the data provide convincing evidence that college students sleep less than 7 hours on average.</a:t>
            </a:r>
            <a:endParaRPr sz="1800" dirty="0"/>
          </a:p>
          <a:p>
            <a:pPr indent="-342900">
              <a:lnSpc>
                <a:spcPct val="115000"/>
              </a:lnSpc>
              <a:spcBef>
                <a:spcPts val="0"/>
              </a:spcBef>
              <a:buSzPts val="1800"/>
              <a:buAutoNum type="alphaLcParenR"/>
            </a:pPr>
            <a:r>
              <a:rPr lang="en" sz="1800" dirty="0"/>
              <a:t>Reject </a:t>
            </a:r>
            <a:r>
              <a:rPr lang="en" sz="1800" i="1" dirty="0"/>
              <a:t>H</a:t>
            </a:r>
            <a:r>
              <a:rPr lang="en" sz="1800" i="1" baseline="-25000" dirty="0"/>
              <a:t>0</a:t>
            </a:r>
            <a:r>
              <a:rPr lang="en" sz="1800" dirty="0"/>
              <a:t>, the data prove that college students sleep more than 7 hours on average.</a:t>
            </a:r>
            <a:endParaRPr sz="1800" dirty="0"/>
          </a:p>
          <a:p>
            <a:pPr indent="-342900">
              <a:lnSpc>
                <a:spcPct val="115000"/>
              </a:lnSpc>
              <a:spcBef>
                <a:spcPts val="0"/>
              </a:spcBef>
              <a:buSzPts val="1800"/>
              <a:buAutoNum type="alphaLcParenR"/>
            </a:pPr>
            <a:r>
              <a:rPr lang="en" sz="1800" dirty="0"/>
              <a:t>Fail to reject </a:t>
            </a:r>
            <a:r>
              <a:rPr lang="en" sz="1800" i="1" dirty="0"/>
              <a:t>H</a:t>
            </a:r>
            <a:r>
              <a:rPr lang="en" sz="1800" i="1" baseline="-25000" dirty="0"/>
              <a:t>0</a:t>
            </a:r>
            <a:r>
              <a:rPr lang="en" sz="1800" dirty="0"/>
              <a:t>, the data do not provide convincing evidence that college students sleep less than 7 hours on average.</a:t>
            </a:r>
            <a:endParaRPr sz="1800" dirty="0"/>
          </a:p>
          <a:p>
            <a:pPr indent="-342900">
              <a:lnSpc>
                <a:spcPct val="115000"/>
              </a:lnSpc>
              <a:spcBef>
                <a:spcPts val="0"/>
              </a:spcBef>
              <a:buSzPts val="1800"/>
              <a:buAutoNum type="alphaLcParenR"/>
            </a:pPr>
            <a:r>
              <a:rPr lang="en" sz="1800" dirty="0"/>
              <a:t>Reject </a:t>
            </a:r>
            <a:r>
              <a:rPr lang="en" sz="1800" i="1" dirty="0"/>
              <a:t>H</a:t>
            </a:r>
            <a:r>
              <a:rPr lang="en" sz="1800" i="1" baseline="-25000" dirty="0"/>
              <a:t>0</a:t>
            </a:r>
            <a:r>
              <a:rPr lang="en" sz="1800" dirty="0"/>
              <a:t>, the data provide convincing evidence that college students in this sample sleep less than 7 hours on average.</a:t>
            </a:r>
            <a:endParaRPr sz="1800" dirty="0"/>
          </a:p>
        </p:txBody>
      </p:sp>
      <p:sp>
        <p:nvSpPr>
          <p:cNvPr id="312" name="Shape 312"/>
          <p:cNvSpPr txBox="1">
            <a:spLocks noGrp="1"/>
          </p:cNvSpPr>
          <p:nvPr>
            <p:ph type="title"/>
          </p:nvPr>
        </p:nvSpPr>
        <p:spPr>
          <a:xfrm>
            <a:off x="1981200" y="213360"/>
            <a:ext cx="8229600" cy="716268"/>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dirty="0">
              <a:solidFill>
                <a:schemeClr val="accent1"/>
              </a:solidFill>
            </a:endParaRPr>
          </a:p>
        </p:txBody>
      </p:sp>
    </p:spTree>
    <p:extLst>
      <p:ext uri="{BB962C8B-B14F-4D97-AF65-F5344CB8AC3E}">
        <p14:creationId xmlns:p14="http://schemas.microsoft.com/office/powerpoint/2010/main" val="135620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6756" y="262223"/>
            <a:ext cx="8920681" cy="650548"/>
          </a:xfrm>
          <a:prstGeom prst="rect">
            <a:avLst/>
          </a:prstGeom>
          <a:noFill/>
          <a:ln>
            <a:noFill/>
          </a:ln>
        </p:spPr>
        <p:txBody>
          <a:bodyPr vert="horz" wrap="square" lIns="81646" tIns="40823" rIns="81646" bIns="40823" anchorCtr="0" compatLnSpc="0">
            <a:spAutoFit/>
          </a:bodyPr>
          <a:lstStyle/>
          <a:p>
            <a:pPr algn="ctr" hangingPunct="0"/>
            <a:r>
              <a:rPr lang="en-US" sz="3629" b="1" dirty="0" smtClean="0">
                <a:solidFill>
                  <a:srgbClr val="3399FF"/>
                </a:solidFill>
                <a:ea typeface="Noto Sans CJK SC Regular" pitchFamily="2"/>
                <a:cs typeface="FreeSans" pitchFamily="2"/>
              </a:rPr>
              <a:t>Recap</a:t>
            </a:r>
            <a:endParaRPr lang="en-US" sz="3629" b="1" dirty="0">
              <a:solidFill>
                <a:srgbClr val="3399FF"/>
              </a:solidFill>
              <a:ea typeface="Noto Sans CJK SC Regular" pitchFamily="2"/>
              <a:cs typeface="FreeSans" pitchFamily="2"/>
            </a:endParaRPr>
          </a:p>
        </p:txBody>
      </p:sp>
      <p:sp>
        <p:nvSpPr>
          <p:cNvPr id="3" name="TextBox 2"/>
          <p:cNvSpPr txBox="1"/>
          <p:nvPr/>
        </p:nvSpPr>
        <p:spPr>
          <a:xfrm>
            <a:off x="271541" y="2464502"/>
            <a:ext cx="11691109" cy="520768"/>
          </a:xfrm>
          <a:prstGeom prst="rect">
            <a:avLst/>
          </a:prstGeom>
          <a:noFill/>
          <a:ln>
            <a:noFill/>
          </a:ln>
        </p:spPr>
        <p:txBody>
          <a:bodyPr vert="horz" wrap="square" lIns="81646" tIns="40823" rIns="81646" bIns="40823" anchorCtr="0" compatLnSpc="0">
            <a:spAutoFit/>
          </a:bodyPr>
          <a:lstStyle/>
          <a:p>
            <a:pPr marL="457200" marR="0" lvl="0" indent="-457200" algn="ctr" defTabSz="914400" eaLnBrk="1" fontAlgn="auto" latinLnBrk="0" hangingPunct="0">
              <a:lnSpc>
                <a:spcPct val="100000"/>
              </a:lnSpc>
              <a:spcBef>
                <a:spcPts val="0"/>
              </a:spcBef>
              <a:spcAft>
                <a:spcPts val="0"/>
              </a:spcAft>
              <a:buClrTx/>
              <a:buSzTx/>
              <a:buFont typeface="Arial" panose="020B0604020202020204" pitchFamily="34" charset="0"/>
              <a:buNone/>
              <a:tabLst/>
              <a:defRPr/>
            </a:pPr>
            <a:r>
              <a:rPr lang="en-US" sz="2800" b="1" dirty="0" smtClean="0">
                <a:ea typeface="Noto Sans CJK SC Regular" pitchFamily="2"/>
                <a:cs typeface="FreeSans" pitchFamily="2"/>
              </a:rPr>
              <a:t>Sample </a:t>
            </a:r>
            <a:r>
              <a:rPr lang="en-US" sz="2800" b="1" smtClean="0">
                <a:ea typeface="Noto Sans CJK SC Regular" pitchFamily="2"/>
                <a:cs typeface="FreeSans" pitchFamily="2"/>
              </a:rPr>
              <a:t>distribution vs. </a:t>
            </a:r>
            <a:r>
              <a:rPr lang="en-US" sz="2800" b="1" dirty="0" smtClean="0">
                <a:ea typeface="Noto Sans CJK SC Regular" pitchFamily="2"/>
                <a:cs typeface="FreeSans" pitchFamily="2"/>
              </a:rPr>
              <a:t>Sampling distribution</a:t>
            </a:r>
            <a:endParaRPr lang="en-US" sz="2800" b="1" dirty="0" smtClean="0">
              <a:ea typeface="Noto Sans CJK SC Regular" pitchFamily="2"/>
              <a:cs typeface="FreeSans" pitchFamily="2"/>
            </a:endParaRPr>
          </a:p>
        </p:txBody>
      </p:sp>
    </p:spTree>
    <p:extLst>
      <p:ext uri="{BB962C8B-B14F-4D97-AF65-F5344CB8AC3E}">
        <p14:creationId xmlns:p14="http://schemas.microsoft.com/office/powerpoint/2010/main" val="1210684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flipH="1">
            <a:off x="2057400" y="3418275"/>
            <a:ext cx="7822200" cy="11430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SzPts val="2000"/>
            </a:pPr>
            <a:r>
              <a:rPr lang="en" sz="2000"/>
              <a:t>Hence the p-value would change as well:</a:t>
            </a:r>
            <a:endParaRPr sz="2000"/>
          </a:p>
        </p:txBody>
      </p:sp>
      <p:sp>
        <p:nvSpPr>
          <p:cNvPr id="330" name="Shape 330"/>
          <p:cNvSpPr txBox="1">
            <a:spLocks noGrp="1"/>
          </p:cNvSpPr>
          <p:nvPr>
            <p:ph type="body" idx="1"/>
          </p:nvPr>
        </p:nvSpPr>
        <p:spPr>
          <a:xfrm flipH="1">
            <a:off x="2054050" y="1257075"/>
            <a:ext cx="7822200" cy="1780200"/>
          </a:xfrm>
          <a:prstGeom prst="rect">
            <a:avLst/>
          </a:prstGeom>
        </p:spPr>
        <p:txBody>
          <a:bodyPr spcFirstLastPara="1" vert="horz" wrap="square" lIns="91425" tIns="91425" rIns="91425" bIns="91425" rtlCol="0" anchor="t" anchorCtr="0">
            <a:noAutofit/>
          </a:bodyPr>
          <a:lstStyle/>
          <a:p>
            <a:pPr indent="-342900">
              <a:lnSpc>
                <a:spcPct val="115000"/>
              </a:lnSpc>
              <a:spcBef>
                <a:spcPts val="0"/>
              </a:spcBef>
              <a:buSzPts val="1800"/>
            </a:pPr>
            <a:r>
              <a:rPr lang="en" sz="1800"/>
              <a:t>If the research question was “Do the data provide convincing evidence that the average amount of sleep college students get per night is </a:t>
            </a:r>
            <a:r>
              <a:rPr lang="en" sz="1800" i="1" u="sng">
                <a:solidFill>
                  <a:srgbClr val="FF9900"/>
                </a:solidFill>
              </a:rPr>
              <a:t>different</a:t>
            </a:r>
            <a:r>
              <a:rPr lang="en" sz="1800">
                <a:solidFill>
                  <a:srgbClr val="FF9900"/>
                </a:solidFill>
              </a:rPr>
              <a:t> </a:t>
            </a:r>
            <a:r>
              <a:rPr lang="en" sz="1800"/>
              <a:t>than the national average?”, the alternative hypothesis would be different</a:t>
            </a:r>
            <a:endParaRPr sz="1800"/>
          </a:p>
          <a:p>
            <a:pPr marL="0" indent="457200" algn="ctr">
              <a:lnSpc>
                <a:spcPct val="115000"/>
              </a:lnSpc>
              <a:spcBef>
                <a:spcPts val="1000"/>
              </a:spcBef>
              <a:buClr>
                <a:schemeClr val="dk1"/>
              </a:buClr>
              <a:buSzPts val="1100"/>
              <a:buNone/>
            </a:pPr>
            <a:r>
              <a:rPr lang="en" sz="1800"/>
              <a:t>H</a:t>
            </a:r>
            <a:r>
              <a:rPr lang="en" sz="1800" baseline="-25000"/>
              <a:t>0</a:t>
            </a:r>
            <a:r>
              <a:rPr lang="en" sz="1800"/>
              <a:t>: µ = 7</a:t>
            </a:r>
            <a:endParaRPr sz="1800"/>
          </a:p>
          <a:p>
            <a:pPr marL="0" indent="457200" algn="ctr">
              <a:lnSpc>
                <a:spcPct val="115000"/>
              </a:lnSpc>
              <a:spcBef>
                <a:spcPts val="1000"/>
              </a:spcBef>
              <a:spcAft>
                <a:spcPts val="1000"/>
              </a:spcAft>
              <a:buNone/>
            </a:pPr>
            <a:r>
              <a:rPr lang="en" sz="1800"/>
              <a:t>H</a:t>
            </a:r>
            <a:r>
              <a:rPr lang="en" sz="1800" baseline="-25000"/>
              <a:t>A</a:t>
            </a:r>
            <a:r>
              <a:rPr lang="en" sz="1800"/>
              <a:t>: µ </a:t>
            </a:r>
            <a:r>
              <a:rPr lang="en" sz="1800">
                <a:solidFill>
                  <a:srgbClr val="FF9900"/>
                </a:solidFill>
              </a:rPr>
              <a:t>≠</a:t>
            </a:r>
            <a:r>
              <a:rPr lang="en" sz="1800"/>
              <a:t> 7</a:t>
            </a:r>
            <a:endParaRPr sz="1800"/>
          </a:p>
        </p:txBody>
      </p:sp>
      <p:sp>
        <p:nvSpPr>
          <p:cNvPr id="331" name="Shape 331"/>
          <p:cNvSpPr txBox="1">
            <a:spLocks noGrp="1"/>
          </p:cNvSpPr>
          <p:nvPr>
            <p:ph type="title"/>
          </p:nvPr>
        </p:nvSpPr>
        <p:spPr>
          <a:xfrm>
            <a:off x="1901300" y="255338"/>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Two-sided hypothesis testing with p-values</a:t>
            </a:r>
            <a:endParaRPr>
              <a:solidFill>
                <a:schemeClr val="accent1"/>
              </a:solidFill>
            </a:endParaRPr>
          </a:p>
        </p:txBody>
      </p:sp>
      <p:pic>
        <p:nvPicPr>
          <p:cNvPr id="332" name="Shape 332"/>
          <p:cNvPicPr preferRelativeResize="0"/>
          <p:nvPr/>
        </p:nvPicPr>
        <p:blipFill>
          <a:blip r:embed="rId3">
            <a:alphaModFix/>
          </a:blip>
          <a:stretch>
            <a:fillRect/>
          </a:stretch>
        </p:blipFill>
        <p:spPr>
          <a:xfrm>
            <a:off x="1901300" y="4107751"/>
            <a:ext cx="7822200" cy="2704057"/>
          </a:xfrm>
          <a:prstGeom prst="rect">
            <a:avLst/>
          </a:prstGeom>
          <a:noFill/>
          <a:ln>
            <a:noFill/>
          </a:ln>
        </p:spPr>
      </p:pic>
    </p:spTree>
    <p:extLst>
      <p:ext uri="{BB962C8B-B14F-4D97-AF65-F5344CB8AC3E}">
        <p14:creationId xmlns:p14="http://schemas.microsoft.com/office/powerpoint/2010/main" val="346996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544636"/>
          </a:xfrm>
        </p:spPr>
        <p:txBody>
          <a:bodyPr>
            <a:spAutoFit/>
          </a:bodyPr>
          <a:lstStyle/>
          <a:p>
            <a:pPr algn="ctr">
              <a:tabLst>
                <a:tab pos="0" algn="l"/>
              </a:tabLst>
            </a:pPr>
            <a:r>
              <a:rPr lang="en-US" sz="3266" b="1" dirty="0" smtClean="0">
                <a:solidFill>
                  <a:srgbClr val="3A81BA"/>
                </a:solidFill>
              </a:rPr>
              <a:t>Two sided test</a:t>
            </a:r>
            <a:endParaRPr lang="en-US" sz="3266" b="1" dirty="0">
              <a:solidFill>
                <a:srgbClr val="3A81BA"/>
              </a:solidFill>
            </a:endParaRPr>
          </a:p>
        </p:txBody>
      </p:sp>
      <p:sp>
        <p:nvSpPr>
          <p:cNvPr id="3" name="Shape 177"/>
          <p:cNvSpPr txBox="1">
            <a:spLocks noGrp="1"/>
          </p:cNvSpPr>
          <p:nvPr>
            <p:ph type="body" idx="4294967295"/>
          </p:nvPr>
        </p:nvSpPr>
        <p:spPr>
          <a:xfrm>
            <a:off x="423790" y="602653"/>
            <a:ext cx="11179277" cy="5830615"/>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GB" dirty="0"/>
              <a:t> </a:t>
            </a:r>
            <a:r>
              <a:rPr lang="en-GB" dirty="0" smtClean="0"/>
              <a:t>Suppose that we would reject the null hypothesis if in fact the mean was too large or too small</a:t>
            </a:r>
          </a:p>
          <a:p>
            <a:pPr>
              <a:lnSpc>
                <a:spcPct val="115000"/>
              </a:lnSpc>
              <a:spcBef>
                <a:spcPts val="0"/>
              </a:spcBef>
              <a:buClr>
                <a:srgbClr val="000000"/>
              </a:buClr>
              <a:buSzPct val="100000"/>
              <a:buFont typeface="Arial" pitchFamily="32"/>
              <a:buChar char="●"/>
            </a:pPr>
            <a:r>
              <a:rPr lang="en-GB" dirty="0"/>
              <a:t> </a:t>
            </a:r>
            <a:r>
              <a:rPr lang="en-GB" dirty="0" smtClean="0"/>
              <a:t>That is, we want to test the alternative Ha : mu != 30</a:t>
            </a:r>
          </a:p>
          <a:p>
            <a:pPr>
              <a:lnSpc>
                <a:spcPct val="115000"/>
              </a:lnSpc>
              <a:spcBef>
                <a:spcPts val="0"/>
              </a:spcBef>
              <a:buClr>
                <a:srgbClr val="000000"/>
              </a:buClr>
              <a:buSzPct val="100000"/>
              <a:buFont typeface="Arial" pitchFamily="32"/>
              <a:buChar char="●"/>
            </a:pPr>
            <a:r>
              <a:rPr lang="en-GB" dirty="0"/>
              <a:t> </a:t>
            </a:r>
            <a:r>
              <a:rPr lang="en-GB" dirty="0" smtClean="0"/>
              <a:t>We will reject if the test statistic, 2, is either too large or to small</a:t>
            </a:r>
          </a:p>
          <a:p>
            <a:pPr>
              <a:lnSpc>
                <a:spcPct val="115000"/>
              </a:lnSpc>
              <a:spcBef>
                <a:spcPts val="0"/>
              </a:spcBef>
              <a:buClr>
                <a:srgbClr val="000000"/>
              </a:buClr>
              <a:buSzPct val="100000"/>
              <a:buFont typeface="Arial" pitchFamily="32"/>
              <a:buChar char="●"/>
            </a:pPr>
            <a:r>
              <a:rPr lang="en-GB" dirty="0"/>
              <a:t> </a:t>
            </a:r>
            <a:r>
              <a:rPr lang="en-GB" dirty="0" smtClean="0"/>
              <a:t>Then we want the probability of rejecting under the null to be 5%, split equally as 2.5% in the upper tail and 2.5% in the lower tail</a:t>
            </a:r>
          </a:p>
          <a:p>
            <a:pPr>
              <a:lnSpc>
                <a:spcPct val="115000"/>
              </a:lnSpc>
              <a:spcBef>
                <a:spcPts val="0"/>
              </a:spcBef>
              <a:buClr>
                <a:srgbClr val="000000"/>
              </a:buClr>
              <a:buSzPct val="100000"/>
              <a:buFont typeface="Arial" pitchFamily="32"/>
              <a:buChar char="●"/>
            </a:pPr>
            <a:r>
              <a:rPr lang="en-GB" dirty="0"/>
              <a:t> </a:t>
            </a:r>
            <a:r>
              <a:rPr lang="en-GB" dirty="0" smtClean="0"/>
              <a:t>Thus we reject if our test statistic is larger than 1.96 [ </a:t>
            </a:r>
            <a:r>
              <a:rPr lang="en-GB" dirty="0" err="1" smtClean="0"/>
              <a:t>qnorm</a:t>
            </a:r>
            <a:r>
              <a:rPr lang="en-GB" dirty="0" smtClean="0"/>
              <a:t>(.975) ] or smaller than -1.96 [ </a:t>
            </a:r>
            <a:r>
              <a:rPr lang="en-GB" dirty="0" err="1" smtClean="0"/>
              <a:t>qnorm</a:t>
            </a:r>
            <a:r>
              <a:rPr lang="en-GB" dirty="0" smtClean="0"/>
              <a:t>(.025) ]</a:t>
            </a:r>
          </a:p>
          <a:p>
            <a:pPr lvl="1">
              <a:lnSpc>
                <a:spcPct val="115000"/>
              </a:lnSpc>
              <a:spcBef>
                <a:spcPts val="0"/>
              </a:spcBef>
              <a:buClr>
                <a:srgbClr val="000000"/>
              </a:buClr>
              <a:buSzPct val="100000"/>
              <a:buFont typeface="Arial" pitchFamily="32"/>
              <a:buChar char="●"/>
            </a:pPr>
            <a:r>
              <a:rPr lang="en-GB" dirty="0"/>
              <a:t> </a:t>
            </a:r>
            <a:r>
              <a:rPr lang="en-GB" dirty="0" smtClean="0"/>
              <a:t>2 &gt; 1.96</a:t>
            </a:r>
          </a:p>
          <a:p>
            <a:pPr lvl="1">
              <a:lnSpc>
                <a:spcPct val="115000"/>
              </a:lnSpc>
              <a:spcBef>
                <a:spcPts val="0"/>
              </a:spcBef>
              <a:buClr>
                <a:srgbClr val="000000"/>
              </a:buClr>
              <a:buSzPct val="100000"/>
              <a:buFont typeface="Arial" pitchFamily="32"/>
              <a:buChar char="●"/>
            </a:pPr>
            <a:r>
              <a:rPr lang="en-GB" dirty="0"/>
              <a:t> </a:t>
            </a:r>
            <a:r>
              <a:rPr lang="en-GB" dirty="0" smtClean="0"/>
              <a:t>So we reject the two sided test as well</a:t>
            </a:r>
          </a:p>
          <a:p>
            <a:pPr lvl="1">
              <a:lnSpc>
                <a:spcPct val="115000"/>
              </a:lnSpc>
              <a:spcBef>
                <a:spcPts val="0"/>
              </a:spcBef>
              <a:buClr>
                <a:srgbClr val="000000"/>
              </a:buClr>
              <a:buSzPct val="100000"/>
              <a:buFont typeface="Arial" pitchFamily="32"/>
              <a:buChar char="●"/>
            </a:pPr>
            <a:r>
              <a:rPr lang="en-GB" dirty="0"/>
              <a:t> </a:t>
            </a:r>
            <a:r>
              <a:rPr lang="en-GB" dirty="0" smtClean="0"/>
              <a:t>(If you reject the one sided test, does not mean you will reject the two sided test as well, since the rejection region is further out)</a:t>
            </a:r>
            <a:endParaRPr lang="en-GB" dirty="0"/>
          </a:p>
        </p:txBody>
      </p:sp>
    </p:spTree>
    <p:extLst>
      <p:ext uri="{BB962C8B-B14F-4D97-AF65-F5344CB8AC3E}">
        <p14:creationId xmlns:p14="http://schemas.microsoft.com/office/powerpoint/2010/main" val="67136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General rules</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4202477"/>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GB" dirty="0" smtClean="0"/>
              <a:t> The Z test for H</a:t>
            </a:r>
            <a:r>
              <a:rPr lang="en-GB" baseline="-25000" dirty="0" smtClean="0"/>
              <a:t>0</a:t>
            </a:r>
            <a:r>
              <a:rPr lang="en-GB" dirty="0" smtClean="0"/>
              <a:t> : mu = mu</a:t>
            </a:r>
            <a:r>
              <a:rPr lang="en-GB" baseline="-25000" dirty="0" smtClean="0"/>
              <a:t>0</a:t>
            </a:r>
            <a:r>
              <a:rPr lang="en-GB" dirty="0" smtClean="0"/>
              <a:t> versus</a:t>
            </a:r>
          </a:p>
          <a:p>
            <a:pPr lvl="1">
              <a:lnSpc>
                <a:spcPct val="115000"/>
              </a:lnSpc>
              <a:spcBef>
                <a:spcPts val="0"/>
              </a:spcBef>
              <a:buClr>
                <a:srgbClr val="000000"/>
              </a:buClr>
              <a:buSzPct val="100000"/>
              <a:buFont typeface="Arial" pitchFamily="32"/>
              <a:buChar char="●"/>
            </a:pPr>
            <a:r>
              <a:rPr lang="en-GB" dirty="0" smtClean="0"/>
              <a:t>H</a:t>
            </a:r>
            <a:r>
              <a:rPr lang="en-GB" baseline="-25000" dirty="0" smtClean="0"/>
              <a:t>1</a:t>
            </a:r>
            <a:r>
              <a:rPr lang="en-GB" dirty="0" smtClean="0"/>
              <a:t> : mu &lt; mu</a:t>
            </a:r>
            <a:r>
              <a:rPr lang="en-GB" baseline="-25000" dirty="0" smtClean="0"/>
              <a:t>0</a:t>
            </a:r>
          </a:p>
          <a:p>
            <a:pPr lvl="1">
              <a:lnSpc>
                <a:spcPct val="115000"/>
              </a:lnSpc>
              <a:spcBef>
                <a:spcPts val="0"/>
              </a:spcBef>
              <a:buClr>
                <a:srgbClr val="000000"/>
              </a:buClr>
              <a:buSzPct val="100000"/>
              <a:buFont typeface="Arial" pitchFamily="32"/>
              <a:buChar char="●"/>
            </a:pPr>
            <a:r>
              <a:rPr lang="en-GB" dirty="0" smtClean="0"/>
              <a:t>H</a:t>
            </a:r>
            <a:r>
              <a:rPr lang="en-GB" baseline="-25000" dirty="0" smtClean="0"/>
              <a:t>2</a:t>
            </a:r>
            <a:r>
              <a:rPr lang="en-GB" dirty="0" smtClean="0"/>
              <a:t> : mu != mu</a:t>
            </a:r>
            <a:r>
              <a:rPr lang="en-GB" baseline="-25000" dirty="0" smtClean="0"/>
              <a:t>0</a:t>
            </a:r>
          </a:p>
          <a:p>
            <a:pPr lvl="1">
              <a:lnSpc>
                <a:spcPct val="115000"/>
              </a:lnSpc>
              <a:spcBef>
                <a:spcPts val="0"/>
              </a:spcBef>
              <a:buClr>
                <a:srgbClr val="000000"/>
              </a:buClr>
              <a:buSzPct val="100000"/>
              <a:buFont typeface="Arial" pitchFamily="32"/>
              <a:buChar char="●"/>
            </a:pPr>
            <a:r>
              <a:rPr lang="en-GB" dirty="0" smtClean="0"/>
              <a:t>H</a:t>
            </a:r>
            <a:r>
              <a:rPr lang="en-GB" baseline="-25000" dirty="0" smtClean="0"/>
              <a:t>3</a:t>
            </a:r>
            <a:r>
              <a:rPr lang="en-GB" dirty="0" smtClean="0"/>
              <a:t> : mu &gt; mu</a:t>
            </a:r>
            <a:r>
              <a:rPr lang="en-GB" baseline="-25000" dirty="0" smtClean="0"/>
              <a:t>0</a:t>
            </a:r>
            <a:endParaRPr lang="en-US" baseline="-25000" dirty="0" smtClean="0"/>
          </a:p>
          <a:p>
            <a:pPr>
              <a:lnSpc>
                <a:spcPct val="115000"/>
              </a:lnSpc>
              <a:spcBef>
                <a:spcPts val="0"/>
              </a:spcBef>
              <a:buClr>
                <a:srgbClr val="000000"/>
              </a:buClr>
              <a:buSzPct val="100000"/>
              <a:buFont typeface="Arial" pitchFamily="32"/>
              <a:buChar char="●"/>
            </a:pPr>
            <a:r>
              <a:rPr lang="en-GB" dirty="0" smtClean="0"/>
              <a:t>Test statistic TS = [(</a:t>
            </a:r>
            <a:r>
              <a:rPr lang="en-GB" dirty="0" err="1" smtClean="0"/>
              <a:t>Xbar</a:t>
            </a:r>
            <a:r>
              <a:rPr lang="en-GB" dirty="0" smtClean="0"/>
              <a:t> – mu</a:t>
            </a:r>
            <a:r>
              <a:rPr lang="en-GB" baseline="-25000" dirty="0" smtClean="0"/>
              <a:t>0</a:t>
            </a:r>
            <a:r>
              <a:rPr lang="en-GB" dirty="0" smtClean="0"/>
              <a:t>)/(S/</a:t>
            </a:r>
            <a:r>
              <a:rPr lang="en-GB" dirty="0" err="1" smtClean="0"/>
              <a:t>sqrt</a:t>
            </a:r>
            <a:r>
              <a:rPr lang="en-GB" dirty="0" smtClean="0"/>
              <a:t>(n)</a:t>
            </a:r>
          </a:p>
          <a:p>
            <a:pPr>
              <a:lnSpc>
                <a:spcPct val="115000"/>
              </a:lnSpc>
              <a:spcBef>
                <a:spcPts val="0"/>
              </a:spcBef>
              <a:buClr>
                <a:srgbClr val="000000"/>
              </a:buClr>
              <a:buSzPct val="100000"/>
              <a:buFont typeface="Arial" pitchFamily="32"/>
              <a:buChar char="●"/>
            </a:pPr>
            <a:r>
              <a:rPr lang="en-GB" dirty="0" smtClean="0"/>
              <a:t>Reject the null hypothesis when</a:t>
            </a:r>
          </a:p>
          <a:p>
            <a:pPr lvl="1">
              <a:lnSpc>
                <a:spcPct val="115000"/>
              </a:lnSpc>
              <a:spcBef>
                <a:spcPts val="0"/>
              </a:spcBef>
              <a:buClr>
                <a:srgbClr val="000000"/>
              </a:buClr>
              <a:buSzPct val="100000"/>
              <a:buFont typeface="Arial" pitchFamily="32"/>
              <a:buChar char="●"/>
            </a:pPr>
            <a:r>
              <a:rPr lang="en-GB" dirty="0" smtClean="0"/>
              <a:t>TS &lt;= Z</a:t>
            </a:r>
            <a:r>
              <a:rPr lang="el-GR" baseline="-25000" dirty="0" smtClean="0"/>
              <a:t>α</a:t>
            </a:r>
            <a:r>
              <a:rPr lang="en-GB" dirty="0" smtClean="0"/>
              <a:t> = -Z</a:t>
            </a:r>
            <a:r>
              <a:rPr lang="en-GB" baseline="-25000" dirty="0" smtClean="0"/>
              <a:t>1-</a:t>
            </a:r>
            <a:r>
              <a:rPr lang="el-GR" baseline="-25000" dirty="0" smtClean="0"/>
              <a:t> α</a:t>
            </a:r>
            <a:endParaRPr lang="en-GB" baseline="-25000" dirty="0" smtClean="0"/>
          </a:p>
          <a:p>
            <a:pPr lvl="1">
              <a:lnSpc>
                <a:spcPct val="115000"/>
              </a:lnSpc>
              <a:spcBef>
                <a:spcPts val="0"/>
              </a:spcBef>
              <a:buClr>
                <a:srgbClr val="000000"/>
              </a:buClr>
              <a:buSzPct val="100000"/>
              <a:buFont typeface="Arial" pitchFamily="32"/>
              <a:buChar char="●"/>
            </a:pPr>
            <a:r>
              <a:rPr lang="en-GB" dirty="0" smtClean="0"/>
              <a:t>|TS| &gt;= Z</a:t>
            </a:r>
            <a:r>
              <a:rPr lang="en-GB" baseline="-25000" dirty="0" smtClean="0"/>
              <a:t>1-</a:t>
            </a:r>
            <a:r>
              <a:rPr lang="el-GR" baseline="-25000" dirty="0"/>
              <a:t> </a:t>
            </a:r>
            <a:r>
              <a:rPr lang="el-GR" baseline="-25000" dirty="0" smtClean="0"/>
              <a:t>α</a:t>
            </a:r>
            <a:r>
              <a:rPr lang="en-GB" baseline="-25000" dirty="0" smtClean="0"/>
              <a:t>/2</a:t>
            </a:r>
          </a:p>
          <a:p>
            <a:pPr lvl="1">
              <a:lnSpc>
                <a:spcPct val="115000"/>
              </a:lnSpc>
              <a:spcBef>
                <a:spcPts val="0"/>
              </a:spcBef>
              <a:buClr>
                <a:srgbClr val="000000"/>
              </a:buClr>
              <a:buSzPct val="100000"/>
              <a:buFont typeface="Arial" pitchFamily="32"/>
              <a:buChar char="●"/>
            </a:pPr>
            <a:r>
              <a:rPr lang="en-GB" dirty="0" smtClean="0"/>
              <a:t>TS &gt;= Z</a:t>
            </a:r>
            <a:r>
              <a:rPr lang="en-GB" baseline="-25000" dirty="0" smtClean="0"/>
              <a:t>1-</a:t>
            </a:r>
            <a:r>
              <a:rPr lang="el-GR" baseline="-25000" dirty="0"/>
              <a:t> α</a:t>
            </a:r>
            <a:endParaRPr lang="en-GB" baseline="-25000" dirty="0"/>
          </a:p>
        </p:txBody>
      </p:sp>
    </p:spTree>
    <p:extLst>
      <p:ext uri="{BB962C8B-B14F-4D97-AF65-F5344CB8AC3E}">
        <p14:creationId xmlns:p14="http://schemas.microsoft.com/office/powerpoint/2010/main" val="383925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flipH="1">
            <a:off x="1981075" y="1143000"/>
            <a:ext cx="8229600" cy="4326300"/>
          </a:xfrm>
          <a:prstGeom prst="rect">
            <a:avLst/>
          </a:prstGeom>
        </p:spPr>
        <p:txBody>
          <a:bodyPr spcFirstLastPara="1" vert="horz" wrap="square" lIns="91425" tIns="91425" rIns="91425" bIns="91425" rtlCol="0" anchor="t" anchorCtr="0">
            <a:noAutofit/>
          </a:bodyPr>
          <a:lstStyle/>
          <a:p>
            <a:pPr indent="-381000">
              <a:lnSpc>
                <a:spcPct val="115000"/>
              </a:lnSpc>
              <a:spcBef>
                <a:spcPts val="0"/>
              </a:spcBef>
              <a:buSzPts val="2400"/>
            </a:pPr>
            <a:r>
              <a:rPr lang="en" sz="2400"/>
              <a:t>Hypothesis tests are not flawless.</a:t>
            </a:r>
            <a:endParaRPr sz="2400"/>
          </a:p>
          <a:p>
            <a:pPr indent="-381000">
              <a:lnSpc>
                <a:spcPct val="115000"/>
              </a:lnSpc>
              <a:spcBef>
                <a:spcPts val="0"/>
              </a:spcBef>
              <a:buSzPts val="2400"/>
            </a:pPr>
            <a:r>
              <a:rPr lang="en" sz="2400"/>
              <a:t>In the court system innocent people are sometimes wrongly convicted, and the guilty sometimes walk free.</a:t>
            </a:r>
            <a:endParaRPr sz="2400"/>
          </a:p>
          <a:p>
            <a:pPr indent="-381000">
              <a:lnSpc>
                <a:spcPct val="115000"/>
              </a:lnSpc>
              <a:spcBef>
                <a:spcPts val="0"/>
              </a:spcBef>
              <a:buSzPts val="2400"/>
            </a:pPr>
            <a:r>
              <a:rPr lang="en" sz="2400"/>
              <a:t>Similarly, we can make a wrong decision in statistical hypothesis tests as well. </a:t>
            </a:r>
            <a:endParaRPr sz="2400"/>
          </a:p>
          <a:p>
            <a:pPr indent="-381000">
              <a:lnSpc>
                <a:spcPct val="115000"/>
              </a:lnSpc>
              <a:spcBef>
                <a:spcPts val="0"/>
              </a:spcBef>
              <a:buSzPts val="2400"/>
            </a:pPr>
            <a:r>
              <a:rPr lang="en" sz="2400"/>
              <a:t>The difference is that we have the tools necessary to quantify how often we make errors in statistics.</a:t>
            </a:r>
            <a:endParaRPr sz="2400"/>
          </a:p>
        </p:txBody>
      </p:sp>
      <p:sp>
        <p:nvSpPr>
          <p:cNvPr id="338" name="Shape 33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Decision errors</a:t>
            </a:r>
            <a:endParaRPr>
              <a:solidFill>
                <a:schemeClr val="accent1"/>
              </a:solidFill>
            </a:endParaRPr>
          </a:p>
        </p:txBody>
      </p:sp>
    </p:spTree>
    <p:extLst>
      <p:ext uri="{BB962C8B-B14F-4D97-AF65-F5344CB8AC3E}">
        <p14:creationId xmlns:p14="http://schemas.microsoft.com/office/powerpoint/2010/main" val="655818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flipH="1">
            <a:off x="1981200" y="5868600"/>
            <a:ext cx="8229600" cy="10476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200"/>
              <a:t>We (almost) never know if </a:t>
            </a:r>
            <a:r>
              <a:rPr lang="en" sz="2200" i="1"/>
              <a:t>H</a:t>
            </a:r>
            <a:r>
              <a:rPr lang="en" sz="2200" i="1" baseline="-25000"/>
              <a:t>0</a:t>
            </a:r>
            <a:r>
              <a:rPr lang="en" sz="2200"/>
              <a:t> or</a:t>
            </a:r>
            <a:r>
              <a:rPr lang="en" sz="2200" i="1"/>
              <a:t> H</a:t>
            </a:r>
            <a:r>
              <a:rPr lang="en" sz="2200" i="1" baseline="-25000"/>
              <a:t>A</a:t>
            </a:r>
            <a:r>
              <a:rPr lang="en" sz="2200"/>
              <a:t> is true, but we need to consider all possibilities.</a:t>
            </a:r>
            <a:endParaRPr sz="2200"/>
          </a:p>
        </p:txBody>
      </p:sp>
      <p:sp>
        <p:nvSpPr>
          <p:cNvPr id="397" name="Shape 397"/>
          <p:cNvSpPr txBox="1">
            <a:spLocks noGrp="1"/>
          </p:cNvSpPr>
          <p:nvPr>
            <p:ph type="body" idx="1"/>
          </p:nvPr>
        </p:nvSpPr>
        <p:spPr>
          <a:xfrm flipH="1">
            <a:off x="1981200" y="4360975"/>
            <a:ext cx="8229600" cy="12789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pPr>
            <a:r>
              <a:rPr lang="en" sz="2200"/>
              <a:t>A </a:t>
            </a:r>
            <a:r>
              <a:rPr lang="en" sz="2200" i="1">
                <a:solidFill>
                  <a:schemeClr val="accent1"/>
                </a:solidFill>
              </a:rPr>
              <a:t>Type 1 Error</a:t>
            </a:r>
            <a:r>
              <a:rPr lang="en" sz="2200"/>
              <a:t> is rejecting the null hypothesis when </a:t>
            </a:r>
            <a:r>
              <a:rPr lang="en" sz="2200" i="1"/>
              <a:t>H</a:t>
            </a:r>
            <a:r>
              <a:rPr lang="en" sz="2200" i="1" baseline="-25000"/>
              <a:t>0</a:t>
            </a:r>
            <a:r>
              <a:rPr lang="en" sz="2200" i="1"/>
              <a:t> </a:t>
            </a:r>
            <a:r>
              <a:rPr lang="en" sz="2200"/>
              <a:t>is true.</a:t>
            </a:r>
            <a:endParaRPr sz="2200"/>
          </a:p>
          <a:p>
            <a:pPr indent="-368300">
              <a:lnSpc>
                <a:spcPct val="115000"/>
              </a:lnSpc>
              <a:spcBef>
                <a:spcPts val="0"/>
              </a:spcBef>
              <a:buSzPts val="2200"/>
            </a:pPr>
            <a:r>
              <a:rPr lang="en" sz="2200"/>
              <a:t>A </a:t>
            </a:r>
            <a:r>
              <a:rPr lang="en" sz="2200" i="1">
                <a:solidFill>
                  <a:schemeClr val="accent1"/>
                </a:solidFill>
              </a:rPr>
              <a:t>Type 2 Error</a:t>
            </a:r>
            <a:r>
              <a:rPr lang="en" sz="2200"/>
              <a:t> is failing to reject the null hypothesis when </a:t>
            </a:r>
            <a:r>
              <a:rPr lang="en" sz="2200" i="1"/>
              <a:t>H</a:t>
            </a:r>
            <a:r>
              <a:rPr lang="en" sz="2200" i="1" baseline="-25000"/>
              <a:t>A</a:t>
            </a:r>
            <a:r>
              <a:rPr lang="en" sz="2200"/>
              <a:t> is true.</a:t>
            </a:r>
            <a:endParaRPr sz="2200"/>
          </a:p>
        </p:txBody>
      </p:sp>
      <p:sp>
        <p:nvSpPr>
          <p:cNvPr id="398" name="Shape 398"/>
          <p:cNvSpPr txBox="1">
            <a:spLocks noGrp="1"/>
          </p:cNvSpPr>
          <p:nvPr>
            <p:ph type="body" idx="1"/>
          </p:nvPr>
        </p:nvSpPr>
        <p:spPr>
          <a:xfrm flipH="1">
            <a:off x="1981075" y="1143000"/>
            <a:ext cx="8229600" cy="14637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399" name="Shape 399"/>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Decision errors (cont.)</a:t>
            </a:r>
            <a:endParaRPr>
              <a:solidFill>
                <a:schemeClr val="accent1"/>
              </a:solidFill>
            </a:endParaRPr>
          </a:p>
        </p:txBody>
      </p:sp>
      <p:pic>
        <p:nvPicPr>
          <p:cNvPr id="400" name="Shape 400"/>
          <p:cNvPicPr preferRelativeResize="0"/>
          <p:nvPr/>
        </p:nvPicPr>
        <p:blipFill>
          <a:blip r:embed="rId3">
            <a:alphaModFix/>
          </a:blip>
          <a:stretch>
            <a:fillRect/>
          </a:stretch>
        </p:blipFill>
        <p:spPr>
          <a:xfrm>
            <a:off x="2540400" y="2519350"/>
            <a:ext cx="6109576" cy="1744300"/>
          </a:xfrm>
          <a:prstGeom prst="rect">
            <a:avLst/>
          </a:prstGeom>
          <a:noFill/>
          <a:ln>
            <a:noFill/>
          </a:ln>
        </p:spPr>
      </p:pic>
      <p:pic>
        <p:nvPicPr>
          <p:cNvPr id="401" name="Shape 401"/>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402" name="Shape 402"/>
          <p:cNvPicPr preferRelativeResize="0"/>
          <p:nvPr/>
        </p:nvPicPr>
        <p:blipFill>
          <a:blip r:embed="rId4">
            <a:alphaModFix/>
          </a:blip>
          <a:stretch>
            <a:fillRect/>
          </a:stretch>
        </p:blipFill>
        <p:spPr>
          <a:xfrm>
            <a:off x="7407700" y="3857314"/>
            <a:ext cx="438150" cy="276225"/>
          </a:xfrm>
          <a:prstGeom prst="rect">
            <a:avLst/>
          </a:prstGeom>
          <a:noFill/>
          <a:ln>
            <a:noFill/>
          </a:ln>
        </p:spPr>
      </p:pic>
      <p:pic>
        <p:nvPicPr>
          <p:cNvPr id="403" name="Shape 403"/>
          <p:cNvPicPr preferRelativeResize="0"/>
          <p:nvPr/>
        </p:nvPicPr>
        <p:blipFill>
          <a:blip r:embed="rId5">
            <a:alphaModFix/>
          </a:blip>
          <a:stretch>
            <a:fillRect/>
          </a:stretch>
        </p:blipFill>
        <p:spPr>
          <a:xfrm>
            <a:off x="6837325" y="3345713"/>
            <a:ext cx="1676400" cy="361950"/>
          </a:xfrm>
          <a:prstGeom prst="rect">
            <a:avLst/>
          </a:prstGeom>
          <a:noFill/>
          <a:ln>
            <a:noFill/>
          </a:ln>
        </p:spPr>
      </p:pic>
      <p:pic>
        <p:nvPicPr>
          <p:cNvPr id="404" name="Shape 404"/>
          <p:cNvPicPr preferRelativeResize="0"/>
          <p:nvPr/>
        </p:nvPicPr>
        <p:blipFill>
          <a:blip r:embed="rId6">
            <a:alphaModFix/>
          </a:blip>
          <a:stretch>
            <a:fillRect/>
          </a:stretch>
        </p:blipFill>
        <p:spPr>
          <a:xfrm>
            <a:off x="5033914" y="3800164"/>
            <a:ext cx="1628775" cy="333375"/>
          </a:xfrm>
          <a:prstGeom prst="rect">
            <a:avLst/>
          </a:prstGeom>
          <a:noFill/>
          <a:ln>
            <a:noFill/>
          </a:ln>
        </p:spPr>
      </p:pic>
    </p:spTree>
    <p:extLst>
      <p:ext uri="{BB962C8B-B14F-4D97-AF65-F5344CB8AC3E}">
        <p14:creationId xmlns:p14="http://schemas.microsoft.com/office/powerpoint/2010/main" val="96737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General rules</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5093618"/>
          </a:xfrm>
        </p:spPr>
        <p:txBody>
          <a:bodyPr vert="horz" wrap="square" lIns="82953" tIns="82953" rIns="82953" bIns="82953" rtlCol="0" anchor="t">
            <a:spAutoFit/>
          </a:bodyPr>
          <a:lstStyle/>
          <a:p>
            <a:pPr marL="0" indent="0">
              <a:lnSpc>
                <a:spcPct val="115000"/>
              </a:lnSpc>
              <a:spcBef>
                <a:spcPts val="0"/>
              </a:spcBef>
              <a:buClr>
                <a:srgbClr val="000000"/>
              </a:buClr>
              <a:buSzPct val="100000"/>
              <a:buNone/>
            </a:pPr>
            <a:r>
              <a:rPr lang="en-GB" dirty="0"/>
              <a:t>A confidence interval for the mean contains:</a:t>
            </a:r>
          </a:p>
          <a:p>
            <a:pPr>
              <a:lnSpc>
                <a:spcPct val="115000"/>
              </a:lnSpc>
              <a:spcBef>
                <a:spcPts val="0"/>
              </a:spcBef>
              <a:buClr>
                <a:srgbClr val="000000"/>
              </a:buClr>
              <a:buSzPct val="100000"/>
              <a:buFont typeface="Arial" pitchFamily="32"/>
              <a:buChar char="●"/>
            </a:pPr>
            <a:endParaRPr lang="en-GB" dirty="0"/>
          </a:p>
          <a:p>
            <a:pPr>
              <a:lnSpc>
                <a:spcPct val="115000"/>
              </a:lnSpc>
              <a:spcBef>
                <a:spcPts val="0"/>
              </a:spcBef>
              <a:buClr>
                <a:srgbClr val="000000"/>
              </a:buClr>
              <a:buSzPct val="100000"/>
              <a:buFont typeface="Arial" pitchFamily="32"/>
              <a:buChar char="●"/>
            </a:pPr>
            <a:r>
              <a:rPr lang="en-GB" dirty="0"/>
              <a:t>    All of the values of the hypothesized mean for which we would fail to reject with α=1−Conf.Level.</a:t>
            </a:r>
          </a:p>
          <a:p>
            <a:pPr>
              <a:lnSpc>
                <a:spcPct val="115000"/>
              </a:lnSpc>
              <a:spcBef>
                <a:spcPts val="0"/>
              </a:spcBef>
              <a:buClr>
                <a:srgbClr val="000000"/>
              </a:buClr>
              <a:buSzPct val="100000"/>
              <a:buFont typeface="Arial" pitchFamily="32"/>
              <a:buChar char="●"/>
            </a:pPr>
            <a:r>
              <a:rPr lang="en-GB" dirty="0"/>
              <a:t>    All of the values of the hypothesized mean for which we would fail to reject with 2α=1−Conf.Level.</a:t>
            </a:r>
          </a:p>
          <a:p>
            <a:pPr>
              <a:lnSpc>
                <a:spcPct val="115000"/>
              </a:lnSpc>
              <a:spcBef>
                <a:spcPts val="0"/>
              </a:spcBef>
              <a:buClr>
                <a:srgbClr val="000000"/>
              </a:buClr>
              <a:buSzPct val="100000"/>
              <a:buFont typeface="Arial" pitchFamily="32"/>
              <a:buChar char="●"/>
            </a:pPr>
            <a:r>
              <a:rPr lang="en-GB" dirty="0"/>
              <a:t>    All of the values of the hypothesized mean for which we would reject with α=1−Conf.Level.</a:t>
            </a:r>
          </a:p>
          <a:p>
            <a:pPr>
              <a:lnSpc>
                <a:spcPct val="115000"/>
              </a:lnSpc>
              <a:spcBef>
                <a:spcPts val="0"/>
              </a:spcBef>
              <a:buClr>
                <a:srgbClr val="000000"/>
              </a:buClr>
              <a:buSzPct val="100000"/>
              <a:buFont typeface="Arial" pitchFamily="32"/>
              <a:buChar char="●"/>
            </a:pPr>
            <a:r>
              <a:rPr lang="en-GB" dirty="0"/>
              <a:t>    All of the values of the hypothesized mean for which we would reject with 2α=1−Conf.Level.</a:t>
            </a:r>
          </a:p>
        </p:txBody>
      </p:sp>
    </p:spTree>
    <p:extLst>
      <p:ext uri="{BB962C8B-B14F-4D97-AF65-F5344CB8AC3E}">
        <p14:creationId xmlns:p14="http://schemas.microsoft.com/office/powerpoint/2010/main" val="808536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437125"/>
            <a:ext cx="7465417" cy="544636"/>
          </a:xfrm>
        </p:spPr>
        <p:txBody>
          <a:bodyPr>
            <a:spAutoFit/>
          </a:bodyPr>
          <a:lstStyle/>
          <a:p>
            <a:pPr algn="ctr">
              <a:tabLst>
                <a:tab pos="0" algn="l"/>
              </a:tabLst>
            </a:pPr>
            <a:r>
              <a:rPr lang="en-US" sz="3266" b="1" dirty="0" smtClean="0">
                <a:solidFill>
                  <a:srgbClr val="3A81BA"/>
                </a:solidFill>
              </a:rPr>
              <a:t>Quick exercise</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2645128"/>
          </a:xfrm>
        </p:spPr>
        <p:txBody>
          <a:bodyPr vert="horz" wrap="square" lIns="82953" tIns="82953" rIns="82953" bIns="82953" rtlCol="0" anchor="t">
            <a:spAutoFit/>
          </a:bodyPr>
          <a:lstStyle/>
          <a:p>
            <a:pPr marL="0" indent="0">
              <a:lnSpc>
                <a:spcPct val="115000"/>
              </a:lnSpc>
              <a:spcBef>
                <a:spcPts val="0"/>
              </a:spcBef>
              <a:buClr>
                <a:srgbClr val="000000"/>
              </a:buClr>
              <a:buSzPct val="100000"/>
              <a:buNone/>
            </a:pPr>
            <a:r>
              <a:rPr lang="en-GB" dirty="0"/>
              <a:t>A sample of 100 men yielded an average PSA level of 3.0 with a </a:t>
            </a:r>
            <a:r>
              <a:rPr lang="en-GB" dirty="0" err="1"/>
              <a:t>sd</a:t>
            </a:r>
            <a:r>
              <a:rPr lang="en-GB" dirty="0"/>
              <a:t> of 1.1. What are the complete set of values that a 5% two sided Z test of H0:μ=μ0 would fail to reject the null hypothesis for</a:t>
            </a:r>
            <a:r>
              <a:rPr lang="en-GB" dirty="0" smtClean="0"/>
              <a:t>?</a:t>
            </a:r>
          </a:p>
          <a:p>
            <a:pPr marL="0" indent="0">
              <a:lnSpc>
                <a:spcPct val="115000"/>
              </a:lnSpc>
              <a:spcBef>
                <a:spcPts val="0"/>
              </a:spcBef>
              <a:buClr>
                <a:srgbClr val="000000"/>
              </a:buClr>
              <a:buSzPct val="100000"/>
              <a:buNone/>
            </a:pPr>
            <a:endParaRPr lang="en-GB" dirty="0"/>
          </a:p>
          <a:p>
            <a:pPr marL="0" indent="0">
              <a:lnSpc>
                <a:spcPct val="115000"/>
              </a:lnSpc>
              <a:spcBef>
                <a:spcPts val="0"/>
              </a:spcBef>
              <a:buClr>
                <a:srgbClr val="000000"/>
              </a:buClr>
              <a:buSzPct val="100000"/>
              <a:buNone/>
            </a:pPr>
            <a:endParaRPr lang="en-GB" dirty="0"/>
          </a:p>
        </p:txBody>
      </p:sp>
    </p:spTree>
    <p:extLst>
      <p:ext uri="{BB962C8B-B14F-4D97-AF65-F5344CB8AC3E}">
        <p14:creationId xmlns:p14="http://schemas.microsoft.com/office/powerpoint/2010/main" val="1657002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Conclusions</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3636168"/>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GB" dirty="0"/>
              <a:t> </a:t>
            </a:r>
            <a:r>
              <a:rPr lang="en-GB" dirty="0" smtClean="0"/>
              <a:t>We fixed </a:t>
            </a:r>
            <a:r>
              <a:rPr lang="el-GR" dirty="0" smtClean="0"/>
              <a:t>α</a:t>
            </a:r>
            <a:r>
              <a:rPr lang="en-GB" dirty="0" smtClean="0"/>
              <a:t> to be low, so if we reject H0, either our model is wrong, or there is a low probability that we have made an error</a:t>
            </a:r>
          </a:p>
          <a:p>
            <a:pPr>
              <a:lnSpc>
                <a:spcPct val="115000"/>
              </a:lnSpc>
              <a:spcBef>
                <a:spcPts val="0"/>
              </a:spcBef>
              <a:buClr>
                <a:srgbClr val="000000"/>
              </a:buClr>
              <a:buSzPct val="100000"/>
              <a:buFont typeface="Arial" pitchFamily="32"/>
              <a:buChar char="●"/>
            </a:pPr>
            <a:r>
              <a:rPr lang="en-GB" dirty="0"/>
              <a:t> </a:t>
            </a:r>
            <a:r>
              <a:rPr lang="en-GB" dirty="0" smtClean="0"/>
              <a:t>We have not fixed the probability of a type II error, </a:t>
            </a:r>
            <a:r>
              <a:rPr lang="el-GR" dirty="0" smtClean="0"/>
              <a:t>β</a:t>
            </a:r>
            <a:r>
              <a:rPr lang="en-GB" dirty="0" smtClean="0"/>
              <a:t>; therefore we tend to say “Fail to reject H0” rather than accepting H0</a:t>
            </a:r>
          </a:p>
          <a:p>
            <a:pPr>
              <a:lnSpc>
                <a:spcPct val="115000"/>
              </a:lnSpc>
              <a:spcBef>
                <a:spcPts val="0"/>
              </a:spcBef>
              <a:buClr>
                <a:srgbClr val="000000"/>
              </a:buClr>
              <a:buSzPct val="100000"/>
              <a:buFont typeface="Arial" pitchFamily="32"/>
              <a:buChar char="●"/>
            </a:pPr>
            <a:r>
              <a:rPr lang="en-GB" dirty="0" smtClean="0"/>
              <a:t> Statistical significance is not the same as scientific significance</a:t>
            </a:r>
          </a:p>
          <a:p>
            <a:pPr>
              <a:lnSpc>
                <a:spcPct val="115000"/>
              </a:lnSpc>
              <a:spcBef>
                <a:spcPts val="0"/>
              </a:spcBef>
              <a:buClr>
                <a:srgbClr val="000000"/>
              </a:buClr>
              <a:buSzPct val="100000"/>
              <a:buFont typeface="Arial" pitchFamily="32"/>
              <a:buChar char="●"/>
            </a:pPr>
            <a:r>
              <a:rPr lang="en-GB" dirty="0"/>
              <a:t> </a:t>
            </a:r>
            <a:r>
              <a:rPr lang="en-GB" dirty="0" smtClean="0"/>
              <a:t>The region of TS values for which you reject H0 is called the rejection region</a:t>
            </a:r>
            <a:endParaRPr lang="en-GB" dirty="0"/>
          </a:p>
        </p:txBody>
      </p:sp>
    </p:spTree>
    <p:extLst>
      <p:ext uri="{BB962C8B-B14F-4D97-AF65-F5344CB8AC3E}">
        <p14:creationId xmlns:p14="http://schemas.microsoft.com/office/powerpoint/2010/main" val="981292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191152"/>
            <a:ext cx="7465417" cy="1036582"/>
          </a:xfrm>
        </p:spPr>
        <p:txBody>
          <a:bodyPr>
            <a:spAutoFit/>
          </a:bodyPr>
          <a:lstStyle/>
          <a:p>
            <a:pPr algn="ctr">
              <a:tabLst>
                <a:tab pos="0" algn="l"/>
              </a:tabLst>
            </a:pPr>
            <a:r>
              <a:rPr lang="en-US" sz="3266" b="1" dirty="0" smtClean="0">
                <a:solidFill>
                  <a:srgbClr val="3A81BA"/>
                </a:solidFill>
              </a:rPr>
              <a:t>What if we don’t have enough samples for the CLT to apply? *he </a:t>
            </a:r>
            <a:r>
              <a:rPr lang="en-US" sz="3266" b="1" dirty="0" err="1" smtClean="0">
                <a:solidFill>
                  <a:srgbClr val="3A81BA"/>
                </a:solidFill>
              </a:rPr>
              <a:t>he</a:t>
            </a:r>
            <a:r>
              <a:rPr lang="en-US" sz="3266" b="1" dirty="0" smtClean="0">
                <a:solidFill>
                  <a:srgbClr val="3A81BA"/>
                </a:solidFill>
              </a:rPr>
              <a:t> </a:t>
            </a:r>
            <a:r>
              <a:rPr lang="en-US" sz="3266" b="1" dirty="0" err="1" smtClean="0">
                <a:solidFill>
                  <a:srgbClr val="3A81BA"/>
                </a:solidFill>
              </a:rPr>
              <a:t>he</a:t>
            </a:r>
            <a:r>
              <a:rPr lang="en-US" sz="3266" b="1" dirty="0" smtClean="0">
                <a:solidFill>
                  <a:srgbClr val="3A81BA"/>
                </a:solidFill>
              </a:rPr>
              <a:t> …</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4131688"/>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GB" dirty="0"/>
              <a:t> </a:t>
            </a:r>
            <a:r>
              <a:rPr lang="en-GB" dirty="0" smtClean="0"/>
              <a:t>Z test requires assumption of the CLT and for </a:t>
            </a:r>
            <a:r>
              <a:rPr lang="en-GB" i="1" dirty="0" smtClean="0"/>
              <a:t>n</a:t>
            </a:r>
            <a:r>
              <a:rPr lang="en-GB" dirty="0" smtClean="0"/>
              <a:t> to be large enough to apply</a:t>
            </a:r>
          </a:p>
          <a:p>
            <a:pPr>
              <a:lnSpc>
                <a:spcPct val="115000"/>
              </a:lnSpc>
              <a:spcBef>
                <a:spcPts val="0"/>
              </a:spcBef>
              <a:buClr>
                <a:srgbClr val="000000"/>
              </a:buClr>
              <a:buSzPct val="100000"/>
              <a:buFont typeface="Arial" pitchFamily="32"/>
              <a:buChar char="●"/>
            </a:pPr>
            <a:r>
              <a:rPr lang="en-GB" dirty="0"/>
              <a:t> </a:t>
            </a:r>
            <a:r>
              <a:rPr lang="en-GB" dirty="0" smtClean="0"/>
              <a:t>If </a:t>
            </a:r>
            <a:r>
              <a:rPr lang="en-GB" i="1" dirty="0" smtClean="0"/>
              <a:t>n</a:t>
            </a:r>
            <a:r>
              <a:rPr lang="en-GB" dirty="0" smtClean="0"/>
              <a:t> is small, then a Gossett’s T test is performed exactly the same way, with the normal quantiles replaced by the appropriate Student’s T quantiles and </a:t>
            </a:r>
            <a:r>
              <a:rPr lang="en-GB" i="1" dirty="0" smtClean="0"/>
              <a:t>n</a:t>
            </a:r>
            <a:r>
              <a:rPr lang="en-GB" dirty="0" smtClean="0"/>
              <a:t> – 1 degrees of freedom</a:t>
            </a:r>
          </a:p>
          <a:p>
            <a:pPr>
              <a:lnSpc>
                <a:spcPct val="115000"/>
              </a:lnSpc>
              <a:spcBef>
                <a:spcPts val="0"/>
              </a:spcBef>
              <a:buClr>
                <a:srgbClr val="000000"/>
              </a:buClr>
              <a:buSzPct val="100000"/>
              <a:buFont typeface="Arial" pitchFamily="32"/>
              <a:buChar char="●"/>
            </a:pPr>
            <a:r>
              <a:rPr lang="en-GB" dirty="0"/>
              <a:t> </a:t>
            </a:r>
            <a:r>
              <a:rPr lang="en-GB" dirty="0" smtClean="0"/>
              <a:t>The probability of rejecting the null hypothesis when it is false is called power</a:t>
            </a:r>
          </a:p>
          <a:p>
            <a:pPr>
              <a:lnSpc>
                <a:spcPct val="115000"/>
              </a:lnSpc>
              <a:spcBef>
                <a:spcPts val="0"/>
              </a:spcBef>
              <a:buClr>
                <a:srgbClr val="000000"/>
              </a:buClr>
              <a:buSzPct val="100000"/>
              <a:buFont typeface="Arial" pitchFamily="32"/>
              <a:buChar char="●"/>
            </a:pPr>
            <a:r>
              <a:rPr lang="en-GB" dirty="0" smtClean="0"/>
              <a:t>Power is used a lot to calculate sample sizes for experiments</a:t>
            </a:r>
            <a:endParaRPr lang="en-GB" dirty="0"/>
          </a:p>
        </p:txBody>
      </p:sp>
    </p:spTree>
    <p:extLst>
      <p:ext uri="{BB962C8B-B14F-4D97-AF65-F5344CB8AC3E}">
        <p14:creationId xmlns:p14="http://schemas.microsoft.com/office/powerpoint/2010/main" val="320489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437125"/>
            <a:ext cx="7465417" cy="544636"/>
          </a:xfrm>
        </p:spPr>
        <p:txBody>
          <a:bodyPr>
            <a:spAutoFit/>
          </a:bodyPr>
          <a:lstStyle/>
          <a:p>
            <a:pPr algn="ctr">
              <a:tabLst>
                <a:tab pos="0" algn="l"/>
              </a:tabLst>
            </a:pPr>
            <a:r>
              <a:rPr lang="en-US" sz="3266" b="1" dirty="0" smtClean="0">
                <a:solidFill>
                  <a:srgbClr val="3A81BA"/>
                </a:solidFill>
              </a:rPr>
              <a:t>Example reconsidered</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4627209"/>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GB" dirty="0"/>
              <a:t> </a:t>
            </a:r>
            <a:r>
              <a:rPr lang="en-GB" dirty="0" smtClean="0"/>
              <a:t>Consider </a:t>
            </a:r>
            <a:r>
              <a:rPr lang="en-GB" dirty="0" smtClean="0"/>
              <a:t>our RDI </a:t>
            </a:r>
            <a:r>
              <a:rPr lang="en-GB" dirty="0" smtClean="0"/>
              <a:t>example again. Suppose that </a:t>
            </a:r>
            <a:r>
              <a:rPr lang="en-GB" i="1" dirty="0" smtClean="0"/>
              <a:t>n</a:t>
            </a:r>
            <a:r>
              <a:rPr lang="en-GB" dirty="0" smtClean="0"/>
              <a:t> = 16 (rather than 100)</a:t>
            </a:r>
          </a:p>
          <a:p>
            <a:pPr>
              <a:lnSpc>
                <a:spcPct val="115000"/>
              </a:lnSpc>
              <a:spcBef>
                <a:spcPts val="0"/>
              </a:spcBef>
              <a:buClr>
                <a:srgbClr val="000000"/>
              </a:buClr>
              <a:buSzPct val="100000"/>
              <a:buFont typeface="Arial" pitchFamily="32"/>
              <a:buChar char="●"/>
            </a:pPr>
            <a:r>
              <a:rPr lang="en-GB" dirty="0"/>
              <a:t> </a:t>
            </a:r>
            <a:r>
              <a:rPr lang="en-GB" dirty="0" smtClean="0"/>
              <a:t>The statistic [ (</a:t>
            </a:r>
            <a:r>
              <a:rPr lang="en-GB" dirty="0" err="1" smtClean="0"/>
              <a:t>Xbar</a:t>
            </a:r>
            <a:r>
              <a:rPr lang="en-GB" dirty="0" smtClean="0"/>
              <a:t> – 30)/(s/</a:t>
            </a:r>
            <a:r>
              <a:rPr lang="en-GB" dirty="0" err="1" smtClean="0"/>
              <a:t>sqrt</a:t>
            </a:r>
            <a:r>
              <a:rPr lang="en-GB" dirty="0" smtClean="0"/>
              <a:t>(16)) ] follows a T distribution with 15 degrees of freedom under H0</a:t>
            </a:r>
          </a:p>
          <a:p>
            <a:pPr>
              <a:lnSpc>
                <a:spcPct val="115000"/>
              </a:lnSpc>
              <a:spcBef>
                <a:spcPts val="0"/>
              </a:spcBef>
              <a:buClr>
                <a:srgbClr val="000000"/>
              </a:buClr>
              <a:buSzPct val="100000"/>
              <a:buFont typeface="Arial" pitchFamily="32"/>
              <a:buChar char="●"/>
            </a:pPr>
            <a:r>
              <a:rPr lang="en-GB" dirty="0" smtClean="0"/>
              <a:t> Under H0, the probability that it is larger than the 95</a:t>
            </a:r>
            <a:r>
              <a:rPr lang="en-GB" baseline="30000" dirty="0" smtClean="0"/>
              <a:t>th</a:t>
            </a:r>
            <a:r>
              <a:rPr lang="en-GB" dirty="0" smtClean="0"/>
              <a:t> percentile of the T distribution is 5%</a:t>
            </a:r>
          </a:p>
          <a:p>
            <a:pPr>
              <a:lnSpc>
                <a:spcPct val="115000"/>
              </a:lnSpc>
              <a:spcBef>
                <a:spcPts val="0"/>
              </a:spcBef>
              <a:buClr>
                <a:srgbClr val="000000"/>
              </a:buClr>
              <a:buSzPct val="100000"/>
              <a:buFont typeface="Arial" pitchFamily="32"/>
              <a:buChar char="●"/>
            </a:pPr>
            <a:r>
              <a:rPr lang="en-GB" dirty="0"/>
              <a:t> </a:t>
            </a:r>
            <a:r>
              <a:rPr lang="en-GB" dirty="0" smtClean="0"/>
              <a:t>The 95</a:t>
            </a:r>
            <a:r>
              <a:rPr lang="en-GB" baseline="30000" dirty="0" smtClean="0"/>
              <a:t>th</a:t>
            </a:r>
            <a:r>
              <a:rPr lang="en-GB" dirty="0" smtClean="0"/>
              <a:t> percentile of the T distribution with 15 degrees of freedom is 1.7531 (obtained </a:t>
            </a:r>
            <a:r>
              <a:rPr lang="en-GB" dirty="0" err="1" smtClean="0"/>
              <a:t>wia</a:t>
            </a:r>
            <a:r>
              <a:rPr lang="en-GB" dirty="0" smtClean="0"/>
              <a:t> &gt; </a:t>
            </a:r>
            <a:r>
              <a:rPr lang="en-GB" dirty="0" err="1" smtClean="0"/>
              <a:t>qt</a:t>
            </a:r>
            <a:r>
              <a:rPr lang="en-GB" dirty="0" smtClean="0"/>
              <a:t>(.95, 15) )</a:t>
            </a:r>
          </a:p>
          <a:p>
            <a:pPr>
              <a:lnSpc>
                <a:spcPct val="115000"/>
              </a:lnSpc>
              <a:spcBef>
                <a:spcPts val="0"/>
              </a:spcBef>
              <a:buClr>
                <a:srgbClr val="000000"/>
              </a:buClr>
              <a:buSzPct val="100000"/>
              <a:buFont typeface="Arial" pitchFamily="32"/>
              <a:buChar char="●"/>
            </a:pPr>
            <a:r>
              <a:rPr lang="en-GB" dirty="0"/>
              <a:t> </a:t>
            </a:r>
            <a:r>
              <a:rPr lang="en-GB" dirty="0" smtClean="0"/>
              <a:t>So that our test statistic is now </a:t>
            </a:r>
            <a:r>
              <a:rPr lang="en-GB" dirty="0" err="1" smtClean="0"/>
              <a:t>sqrt</a:t>
            </a:r>
            <a:r>
              <a:rPr lang="en-GB" dirty="0" smtClean="0"/>
              <a:t>(16)*(32-30)/10 = 0.8 &lt; 1.7531</a:t>
            </a:r>
          </a:p>
          <a:p>
            <a:pPr>
              <a:lnSpc>
                <a:spcPct val="115000"/>
              </a:lnSpc>
              <a:spcBef>
                <a:spcPts val="0"/>
              </a:spcBef>
              <a:buClr>
                <a:srgbClr val="000000"/>
              </a:buClr>
              <a:buSzPct val="100000"/>
              <a:buFont typeface="Arial" pitchFamily="32"/>
              <a:buChar char="●"/>
            </a:pPr>
            <a:r>
              <a:rPr lang="en-GB" dirty="0"/>
              <a:t> </a:t>
            </a:r>
            <a:r>
              <a:rPr lang="en-GB" dirty="0" smtClean="0"/>
              <a:t>We now fail to reject the null hypothesis</a:t>
            </a:r>
            <a:endParaRPr lang="en-GB" dirty="0"/>
          </a:p>
        </p:txBody>
      </p:sp>
    </p:spTree>
    <p:extLst>
      <p:ext uri="{BB962C8B-B14F-4D97-AF65-F5344CB8AC3E}">
        <p14:creationId xmlns:p14="http://schemas.microsoft.com/office/powerpoint/2010/main" val="852329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68-95-99.7 Rule</a:t>
            </a:r>
            <a:endParaRPr>
              <a:solidFill>
                <a:schemeClr val="accent1"/>
              </a:solidFill>
            </a:endParaRPr>
          </a:p>
        </p:txBody>
      </p:sp>
      <p:sp>
        <p:nvSpPr>
          <p:cNvPr id="352" name="Shape 352"/>
          <p:cNvSpPr txBox="1">
            <a:spLocks noGrp="1"/>
          </p:cNvSpPr>
          <p:nvPr>
            <p:ph type="body" idx="1"/>
          </p:nvPr>
        </p:nvSpPr>
        <p:spPr>
          <a:xfrm flipH="1">
            <a:off x="1981200" y="1305775"/>
            <a:ext cx="8229600" cy="10353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1700"/>
              <a:t>For nearly normally distributed data,</a:t>
            </a:r>
            <a:endParaRPr sz="1700"/>
          </a:p>
          <a:p>
            <a:pPr indent="-336552">
              <a:lnSpc>
                <a:spcPct val="115000"/>
              </a:lnSpc>
              <a:spcBef>
                <a:spcPts val="0"/>
              </a:spcBef>
              <a:buSzPts val="1700"/>
            </a:pPr>
            <a:r>
              <a:rPr lang="en" sz="1700"/>
              <a:t>about 68% falls within 1 SD of the mean,</a:t>
            </a:r>
            <a:endParaRPr sz="1700"/>
          </a:p>
          <a:p>
            <a:pPr indent="-336552">
              <a:lnSpc>
                <a:spcPct val="115000"/>
              </a:lnSpc>
              <a:spcBef>
                <a:spcPts val="0"/>
              </a:spcBef>
              <a:buSzPts val="1700"/>
            </a:pPr>
            <a:r>
              <a:rPr lang="en" sz="1700"/>
              <a:t>about 95% falls within 2 SD of the mean,</a:t>
            </a:r>
            <a:endParaRPr sz="1700"/>
          </a:p>
          <a:p>
            <a:pPr indent="-336552">
              <a:lnSpc>
                <a:spcPct val="115000"/>
              </a:lnSpc>
              <a:spcBef>
                <a:spcPts val="0"/>
              </a:spcBef>
              <a:buSzPts val="1700"/>
            </a:pPr>
            <a:r>
              <a:rPr lang="en" sz="1700"/>
              <a:t>about 99.7% falls within 3 SD of the mean.</a:t>
            </a:r>
            <a:endParaRPr sz="1700"/>
          </a:p>
          <a:p>
            <a:pPr marL="0" indent="0">
              <a:lnSpc>
                <a:spcPct val="115000"/>
              </a:lnSpc>
              <a:spcBef>
                <a:spcPts val="0"/>
              </a:spcBef>
              <a:buNone/>
            </a:pPr>
            <a:r>
              <a:rPr lang="en" sz="1700"/>
              <a:t>It is possible for observations to fall 4, 5, or more standard deviations away from the mean, but these occurrences are very rare if the data are nearly normal.</a:t>
            </a:r>
            <a:endParaRPr sz="1700"/>
          </a:p>
        </p:txBody>
      </p:sp>
      <p:pic>
        <p:nvPicPr>
          <p:cNvPr id="353" name="Shape 353"/>
          <p:cNvPicPr preferRelativeResize="0"/>
          <p:nvPr/>
        </p:nvPicPr>
        <p:blipFill>
          <a:blip r:embed="rId3">
            <a:alphaModFix/>
          </a:blip>
          <a:stretch>
            <a:fillRect/>
          </a:stretch>
        </p:blipFill>
        <p:spPr>
          <a:xfrm>
            <a:off x="2832249" y="3201549"/>
            <a:ext cx="6069974" cy="3030750"/>
          </a:xfrm>
          <a:prstGeom prst="rect">
            <a:avLst/>
          </a:prstGeom>
          <a:noFill/>
          <a:ln>
            <a:noFill/>
          </a:ln>
        </p:spPr>
      </p:pic>
    </p:spTree>
    <p:extLst>
      <p:ext uri="{BB962C8B-B14F-4D97-AF65-F5344CB8AC3E}">
        <p14:creationId xmlns:p14="http://schemas.microsoft.com/office/powerpoint/2010/main" val="13716823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437125"/>
            <a:ext cx="7465417" cy="544636"/>
          </a:xfrm>
        </p:spPr>
        <p:txBody>
          <a:bodyPr>
            <a:spAutoFit/>
          </a:bodyPr>
          <a:lstStyle/>
          <a:p>
            <a:pPr algn="ctr">
              <a:tabLst>
                <a:tab pos="0" algn="l"/>
              </a:tabLst>
            </a:pPr>
            <a:r>
              <a:rPr lang="en-US" sz="3266" b="1" dirty="0" smtClean="0">
                <a:solidFill>
                  <a:srgbClr val="3A81BA"/>
                </a:solidFill>
              </a:rPr>
              <a:t>For a two-sided test</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3636168"/>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GB" dirty="0" smtClean="0"/>
              <a:t>Sometimes we would like to reject if the true mean is different than the hypothesized, not just larger or smaller, i.e. Ha : mu != 30</a:t>
            </a:r>
          </a:p>
          <a:p>
            <a:pPr>
              <a:lnSpc>
                <a:spcPct val="115000"/>
              </a:lnSpc>
              <a:spcBef>
                <a:spcPts val="0"/>
              </a:spcBef>
              <a:buClr>
                <a:srgbClr val="000000"/>
              </a:buClr>
              <a:buSzPct val="100000"/>
              <a:buFont typeface="Arial" pitchFamily="32"/>
              <a:buChar char="●"/>
            </a:pPr>
            <a:r>
              <a:rPr lang="en-GB" dirty="0" smtClean="0"/>
              <a:t>We will reject if the test statistic, 0.8, is either too large or too small. Then want the probability of rejecting under the null to be 5%, split equally as 2.5% in the upper tail and 2.5% in the lower tail.</a:t>
            </a:r>
          </a:p>
          <a:p>
            <a:pPr>
              <a:lnSpc>
                <a:spcPct val="115000"/>
              </a:lnSpc>
              <a:spcBef>
                <a:spcPts val="0"/>
              </a:spcBef>
              <a:buClr>
                <a:srgbClr val="000000"/>
              </a:buClr>
              <a:buSzPct val="100000"/>
              <a:buFont typeface="Arial" pitchFamily="32"/>
              <a:buChar char="●"/>
            </a:pPr>
            <a:r>
              <a:rPr lang="en-GB" dirty="0" smtClean="0"/>
              <a:t>Thus we reject if our test statistic is larger than </a:t>
            </a:r>
            <a:r>
              <a:rPr lang="en-GB" dirty="0" err="1" smtClean="0"/>
              <a:t>qt</a:t>
            </a:r>
            <a:r>
              <a:rPr lang="en-GB" dirty="0" smtClean="0"/>
              <a:t>(.975, 15) or smaller than </a:t>
            </a:r>
            <a:r>
              <a:rPr lang="en-GB" dirty="0" err="1" smtClean="0"/>
              <a:t>qt</a:t>
            </a:r>
            <a:r>
              <a:rPr lang="en-GB" dirty="0" smtClean="0"/>
              <a:t>(.025, 15). In other words: reject if |T-stat| &gt; </a:t>
            </a:r>
            <a:r>
              <a:rPr lang="en-GB" dirty="0" err="1" smtClean="0"/>
              <a:t>qt</a:t>
            </a:r>
            <a:r>
              <a:rPr lang="en-GB" dirty="0" smtClean="0"/>
              <a:t>(0.975, 15) = 2.1314</a:t>
            </a:r>
            <a:endParaRPr lang="en-GB" dirty="0"/>
          </a:p>
        </p:txBody>
      </p:sp>
    </p:spTree>
    <p:extLst>
      <p:ext uri="{BB962C8B-B14F-4D97-AF65-F5344CB8AC3E}">
        <p14:creationId xmlns:p14="http://schemas.microsoft.com/office/powerpoint/2010/main" val="768029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437125"/>
            <a:ext cx="7465417" cy="544636"/>
          </a:xfrm>
        </p:spPr>
        <p:txBody>
          <a:bodyPr>
            <a:spAutoFit/>
          </a:bodyPr>
          <a:lstStyle/>
          <a:p>
            <a:pPr algn="ctr">
              <a:tabLst>
                <a:tab pos="0" algn="l"/>
              </a:tabLst>
            </a:pPr>
            <a:r>
              <a:rPr lang="en-US" sz="3266" b="1" dirty="0" smtClean="0">
                <a:solidFill>
                  <a:srgbClr val="3A81BA"/>
                </a:solidFill>
              </a:rPr>
              <a:t>Quick exercise</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3111537"/>
          </a:xfrm>
        </p:spPr>
        <p:txBody>
          <a:bodyPr vert="horz" wrap="square" lIns="82953" tIns="82953" rIns="82953" bIns="82953" rtlCol="0" anchor="t">
            <a:spAutoFit/>
          </a:bodyPr>
          <a:lstStyle/>
          <a:p>
            <a:pPr marL="0" indent="0">
              <a:lnSpc>
                <a:spcPct val="115000"/>
              </a:lnSpc>
              <a:spcBef>
                <a:spcPts val="0"/>
              </a:spcBef>
              <a:buClr>
                <a:srgbClr val="000000"/>
              </a:buClr>
              <a:buSzPct val="100000"/>
              <a:buNone/>
            </a:pPr>
            <a:r>
              <a:rPr lang="en-GB" dirty="0" smtClean="0"/>
              <a:t>Suppose you get a t statistic of 2.5 for 15 degrees of freedom testing H0 :  mu = mu0 versus Ha : mu &gt; mu0. What’s the probability of getting a t statistic as large as 2.5?</a:t>
            </a:r>
          </a:p>
          <a:p>
            <a:pPr marL="0" indent="0">
              <a:lnSpc>
                <a:spcPct val="115000"/>
              </a:lnSpc>
              <a:spcBef>
                <a:spcPts val="0"/>
              </a:spcBef>
              <a:buClr>
                <a:srgbClr val="000000"/>
              </a:buClr>
              <a:buSzPct val="100000"/>
              <a:buNone/>
            </a:pPr>
            <a:endParaRPr lang="en-GB" dirty="0"/>
          </a:p>
          <a:p>
            <a:pPr marL="0" indent="0">
              <a:lnSpc>
                <a:spcPct val="115000"/>
              </a:lnSpc>
              <a:spcBef>
                <a:spcPts val="0"/>
              </a:spcBef>
              <a:buClr>
                <a:srgbClr val="000000"/>
              </a:buClr>
              <a:buSzPct val="100000"/>
              <a:buNone/>
            </a:pPr>
            <a:r>
              <a:rPr lang="en-GB" dirty="0" smtClean="0"/>
              <a:t>&gt; </a:t>
            </a:r>
            <a:r>
              <a:rPr lang="en-GB" dirty="0" err="1" smtClean="0"/>
              <a:t>pt</a:t>
            </a:r>
            <a:r>
              <a:rPr lang="en-GB" dirty="0" smtClean="0"/>
              <a:t>(2.5, 15, </a:t>
            </a:r>
            <a:r>
              <a:rPr lang="en-GB" dirty="0" err="1" smtClean="0"/>
              <a:t>lower.tail</a:t>
            </a:r>
            <a:r>
              <a:rPr lang="en-GB" dirty="0"/>
              <a:t> </a:t>
            </a:r>
            <a:r>
              <a:rPr lang="en-GB" dirty="0" smtClean="0"/>
              <a:t>= FALSE)</a:t>
            </a:r>
          </a:p>
          <a:p>
            <a:pPr marL="0" indent="0">
              <a:lnSpc>
                <a:spcPct val="115000"/>
              </a:lnSpc>
              <a:spcBef>
                <a:spcPts val="0"/>
              </a:spcBef>
              <a:buClr>
                <a:srgbClr val="000000"/>
              </a:buClr>
              <a:buSzPct val="100000"/>
              <a:buNone/>
            </a:pPr>
            <a:endParaRPr lang="en-GB" dirty="0"/>
          </a:p>
        </p:txBody>
      </p:sp>
    </p:spTree>
    <p:extLst>
      <p:ext uri="{BB962C8B-B14F-4D97-AF65-F5344CB8AC3E}">
        <p14:creationId xmlns:p14="http://schemas.microsoft.com/office/powerpoint/2010/main" val="421219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437125"/>
            <a:ext cx="7465417" cy="544636"/>
          </a:xfrm>
        </p:spPr>
        <p:txBody>
          <a:bodyPr>
            <a:spAutoFit/>
          </a:bodyPr>
          <a:lstStyle/>
          <a:p>
            <a:pPr algn="ctr">
              <a:tabLst>
                <a:tab pos="0" algn="l"/>
              </a:tabLst>
            </a:pPr>
            <a:r>
              <a:rPr lang="en-US" sz="3266" b="1" dirty="0" smtClean="0">
                <a:solidFill>
                  <a:srgbClr val="3A81BA"/>
                </a:solidFill>
              </a:rPr>
              <a:t>Hands on the keyboards</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1129456"/>
          </a:xfrm>
        </p:spPr>
        <p:txBody>
          <a:bodyPr vert="horz" wrap="square" lIns="82953" tIns="82953" rIns="82953" bIns="82953" rtlCol="0" anchor="t">
            <a:spAutoFit/>
          </a:bodyPr>
          <a:lstStyle/>
          <a:p>
            <a:pPr marL="0" indent="0">
              <a:lnSpc>
                <a:spcPct val="115000"/>
              </a:lnSpc>
              <a:spcBef>
                <a:spcPts val="0"/>
              </a:spcBef>
              <a:buClr>
                <a:srgbClr val="000000"/>
              </a:buClr>
              <a:buSzPct val="100000"/>
              <a:buNone/>
            </a:pPr>
            <a:r>
              <a:rPr lang="en-GB" dirty="0"/>
              <a:t>Load the data set </a:t>
            </a:r>
            <a:r>
              <a:rPr lang="en-GB" dirty="0" err="1"/>
              <a:t>mtcars</a:t>
            </a:r>
            <a:r>
              <a:rPr lang="en-GB" dirty="0"/>
              <a:t> in the datasets R package. Calculate a 95% confidence interval to the nearest MPG for the variable mpg</a:t>
            </a:r>
            <a:r>
              <a:rPr lang="en-GB" dirty="0" smtClean="0"/>
              <a:t>.</a:t>
            </a:r>
          </a:p>
        </p:txBody>
      </p:sp>
    </p:spTree>
    <p:extLst>
      <p:ext uri="{BB962C8B-B14F-4D97-AF65-F5344CB8AC3E}">
        <p14:creationId xmlns:p14="http://schemas.microsoft.com/office/powerpoint/2010/main" val="158484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flipH="1">
            <a:off x="1981081" y="3200400"/>
            <a:ext cx="3522900" cy="30948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SzPts val="2000"/>
            </a:pPr>
            <a:r>
              <a:rPr lang="en" sz="2000"/>
              <a:t>The figure shows this process with 25 samples, where 24 of the resulting confidence intervals contain the true average number of exclusive relationships, and one does not.</a:t>
            </a:r>
            <a:endParaRPr sz="2000"/>
          </a:p>
          <a:p>
            <a:pPr marL="0" indent="0">
              <a:lnSpc>
                <a:spcPct val="115000"/>
              </a:lnSpc>
              <a:spcBef>
                <a:spcPts val="1000"/>
              </a:spcBef>
              <a:spcAft>
                <a:spcPts val="1000"/>
              </a:spcAft>
              <a:buNone/>
            </a:pPr>
            <a:endParaRPr sz="2000"/>
          </a:p>
        </p:txBody>
      </p:sp>
      <p:sp>
        <p:nvSpPr>
          <p:cNvPr id="132" name="Shape 132"/>
          <p:cNvSpPr txBox="1">
            <a:spLocks noGrp="1"/>
          </p:cNvSpPr>
          <p:nvPr>
            <p:ph type="body" idx="1"/>
          </p:nvPr>
        </p:nvSpPr>
        <p:spPr>
          <a:xfrm flipH="1">
            <a:off x="1981075" y="1305775"/>
            <a:ext cx="7822200" cy="34185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SzPts val="2000"/>
            </a:pPr>
            <a:r>
              <a:rPr lang="en" sz="2000"/>
              <a:t>Suppose we took many samples and built a confidence interval from each sample using the equation </a:t>
            </a:r>
            <a:r>
              <a:rPr lang="en" sz="2000" i="1"/>
              <a:t>point estimate ± 2 x SE</a:t>
            </a:r>
            <a:r>
              <a:rPr lang="en" sz="2000"/>
              <a:t>.</a:t>
            </a:r>
            <a:endParaRPr sz="2000"/>
          </a:p>
          <a:p>
            <a:pPr indent="-355600">
              <a:lnSpc>
                <a:spcPct val="115000"/>
              </a:lnSpc>
              <a:spcBef>
                <a:spcPts val="0"/>
              </a:spcBef>
              <a:buSzPts val="2000"/>
            </a:pPr>
            <a:r>
              <a:rPr lang="en" sz="2000"/>
              <a:t>Then about 95% of those intervals would contain the true population mean (</a:t>
            </a:r>
            <a:r>
              <a:rPr lang="en" sz="2000" i="1"/>
              <a:t>µ</a:t>
            </a:r>
            <a:r>
              <a:rPr lang="en" sz="2000"/>
              <a:t>).</a:t>
            </a:r>
            <a:endParaRPr sz="2000"/>
          </a:p>
        </p:txBody>
      </p:sp>
      <p:sp>
        <p:nvSpPr>
          <p:cNvPr id="133" name="Shape 13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What does 95% confident mean?</a:t>
            </a:r>
            <a:endParaRPr>
              <a:solidFill>
                <a:schemeClr val="accent1"/>
              </a:solidFill>
            </a:endParaRPr>
          </a:p>
        </p:txBody>
      </p:sp>
      <p:pic>
        <p:nvPicPr>
          <p:cNvPr id="134" name="Shape 134"/>
          <p:cNvPicPr preferRelativeResize="0"/>
          <p:nvPr/>
        </p:nvPicPr>
        <p:blipFill>
          <a:blip r:embed="rId3">
            <a:alphaModFix/>
          </a:blip>
          <a:stretch>
            <a:fillRect/>
          </a:stretch>
        </p:blipFill>
        <p:spPr>
          <a:xfrm>
            <a:off x="5416051" y="3114875"/>
            <a:ext cx="4654075" cy="3265850"/>
          </a:xfrm>
          <a:prstGeom prst="rect">
            <a:avLst/>
          </a:prstGeom>
          <a:noFill/>
          <a:ln>
            <a:noFill/>
          </a:ln>
        </p:spPr>
      </p:pic>
    </p:spTree>
    <p:extLst>
      <p:ext uri="{BB962C8B-B14F-4D97-AF65-F5344CB8AC3E}">
        <p14:creationId xmlns:p14="http://schemas.microsoft.com/office/powerpoint/2010/main" val="181304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6756" y="262223"/>
            <a:ext cx="8920681" cy="650548"/>
          </a:xfrm>
          <a:prstGeom prst="rect">
            <a:avLst/>
          </a:prstGeom>
          <a:noFill/>
          <a:ln>
            <a:noFill/>
          </a:ln>
        </p:spPr>
        <p:txBody>
          <a:bodyPr vert="horz" wrap="square" lIns="81646" tIns="40823" rIns="81646" bIns="40823" anchorCtr="0" compatLnSpc="0">
            <a:spAutoFit/>
          </a:bodyPr>
          <a:lstStyle/>
          <a:p>
            <a:pPr algn="ctr" hangingPunct="0"/>
            <a:r>
              <a:rPr lang="en-US" sz="3629" b="1" dirty="0" smtClean="0">
                <a:solidFill>
                  <a:srgbClr val="3399FF"/>
                </a:solidFill>
                <a:ea typeface="Noto Sans CJK SC Regular" pitchFamily="2"/>
                <a:cs typeface="FreeSans" pitchFamily="2"/>
              </a:rPr>
              <a:t>Moving on:</a:t>
            </a:r>
            <a:endParaRPr lang="en-US" sz="3629" b="1" dirty="0">
              <a:solidFill>
                <a:srgbClr val="3399FF"/>
              </a:solidFill>
              <a:ea typeface="Noto Sans CJK SC Regular" pitchFamily="2"/>
              <a:cs typeface="FreeSans" pitchFamily="2"/>
            </a:endParaRPr>
          </a:p>
        </p:txBody>
      </p:sp>
      <p:sp>
        <p:nvSpPr>
          <p:cNvPr id="3" name="TextBox 2"/>
          <p:cNvSpPr txBox="1"/>
          <p:nvPr/>
        </p:nvSpPr>
        <p:spPr>
          <a:xfrm>
            <a:off x="271541" y="2464502"/>
            <a:ext cx="11691109" cy="520768"/>
          </a:xfrm>
          <a:prstGeom prst="rect">
            <a:avLst/>
          </a:prstGeom>
          <a:noFill/>
          <a:ln>
            <a:noFill/>
          </a:ln>
        </p:spPr>
        <p:txBody>
          <a:bodyPr vert="horz" wrap="square" lIns="81646" tIns="40823" rIns="81646" bIns="40823" anchorCtr="0" compatLnSpc="0">
            <a:spAutoFit/>
          </a:bodyPr>
          <a:lstStyle/>
          <a:p>
            <a:pPr marL="457200" marR="0" lvl="0" indent="-457200" algn="ctr" defTabSz="914400" eaLnBrk="1" fontAlgn="auto" latinLnBrk="0" hangingPunct="0">
              <a:lnSpc>
                <a:spcPct val="100000"/>
              </a:lnSpc>
              <a:spcBef>
                <a:spcPts val="0"/>
              </a:spcBef>
              <a:spcAft>
                <a:spcPts val="0"/>
              </a:spcAft>
              <a:buClrTx/>
              <a:buSzTx/>
              <a:buFont typeface="Arial" panose="020B0604020202020204" pitchFamily="34" charset="0"/>
              <a:buNone/>
              <a:tabLst/>
              <a:defRPr/>
            </a:pPr>
            <a:r>
              <a:rPr lang="en-US" sz="2800" b="1" dirty="0" smtClean="0">
                <a:ea typeface="Noto Sans CJK SC Regular" pitchFamily="2"/>
                <a:cs typeface="FreeSans" pitchFamily="2"/>
              </a:rPr>
              <a:t>Hypothesis testing</a:t>
            </a:r>
            <a:endParaRPr lang="en-US" sz="2800" b="1" dirty="0" smtClean="0">
              <a:ea typeface="Noto Sans CJK SC Regular" pitchFamily="2"/>
              <a:cs typeface="FreeSans" pitchFamily="2"/>
            </a:endParaRPr>
          </a:p>
        </p:txBody>
      </p:sp>
    </p:spTree>
    <p:extLst>
      <p:ext uri="{BB962C8B-B14F-4D97-AF65-F5344CB8AC3E}">
        <p14:creationId xmlns:p14="http://schemas.microsoft.com/office/powerpoint/2010/main" val="856929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Problem</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4414843"/>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US" dirty="0" smtClean="0"/>
              <a:t>A Respiratory Disturbance Index of more than 30 events / hour, say, is considered evidence of severe Sleep Disordered Breathing (SDB)</a:t>
            </a:r>
          </a:p>
          <a:p>
            <a:pPr>
              <a:lnSpc>
                <a:spcPct val="115000"/>
              </a:lnSpc>
              <a:spcBef>
                <a:spcPts val="0"/>
              </a:spcBef>
              <a:buClr>
                <a:srgbClr val="000000"/>
              </a:buClr>
              <a:buSzPct val="100000"/>
              <a:buFont typeface="Arial" pitchFamily="32"/>
              <a:buChar char="●"/>
            </a:pPr>
            <a:r>
              <a:rPr lang="en-US" dirty="0" smtClean="0"/>
              <a:t>Suppose that in a sample of 100 overweight subjects with other risk factors for sleep disordered breathing at a sleep clinic, the mean RDI was 32 events / hour with a standard deviation of 10 events / hour</a:t>
            </a:r>
          </a:p>
          <a:p>
            <a:pPr>
              <a:lnSpc>
                <a:spcPct val="115000"/>
              </a:lnSpc>
              <a:spcBef>
                <a:spcPts val="0"/>
              </a:spcBef>
              <a:buClr>
                <a:srgbClr val="000000"/>
              </a:buClr>
              <a:buSzPct val="100000"/>
              <a:buFont typeface="Arial" pitchFamily="32"/>
              <a:buChar char="●"/>
            </a:pPr>
            <a:r>
              <a:rPr lang="en-US" dirty="0"/>
              <a:t> </a:t>
            </a:r>
            <a:r>
              <a:rPr lang="en-US" dirty="0" smtClean="0"/>
              <a:t>We might want to test the hypothesis that:</a:t>
            </a:r>
            <a:endParaRPr lang="en-US" dirty="0"/>
          </a:p>
          <a:p>
            <a:pPr lvl="1">
              <a:lnSpc>
                <a:spcPct val="115000"/>
              </a:lnSpc>
              <a:spcBef>
                <a:spcPts val="0"/>
              </a:spcBef>
              <a:buClr>
                <a:srgbClr val="000000"/>
              </a:buClr>
              <a:buSzPct val="100000"/>
              <a:buFont typeface="Arial" pitchFamily="32"/>
              <a:buChar char="●"/>
            </a:pPr>
            <a:r>
              <a:rPr lang="en-US" dirty="0" smtClean="0"/>
              <a:t>H</a:t>
            </a:r>
            <a:r>
              <a:rPr lang="en-US" baseline="-25000" dirty="0" smtClean="0"/>
              <a:t>0</a:t>
            </a:r>
            <a:r>
              <a:rPr lang="en-US" dirty="0" smtClean="0"/>
              <a:t> : mu = 30</a:t>
            </a:r>
          </a:p>
          <a:p>
            <a:pPr lvl="1">
              <a:lnSpc>
                <a:spcPct val="115000"/>
              </a:lnSpc>
              <a:spcBef>
                <a:spcPts val="0"/>
              </a:spcBef>
              <a:buClr>
                <a:srgbClr val="000000"/>
              </a:buClr>
              <a:buSzPct val="100000"/>
              <a:buFont typeface="Arial" pitchFamily="32"/>
              <a:buChar char="●"/>
            </a:pPr>
            <a:r>
              <a:rPr lang="en-US" dirty="0" smtClean="0"/>
              <a:t>H</a:t>
            </a:r>
            <a:r>
              <a:rPr lang="en-US" baseline="-25000" dirty="0" smtClean="0"/>
              <a:t>a</a:t>
            </a:r>
            <a:r>
              <a:rPr lang="en-US" dirty="0" smtClean="0"/>
              <a:t> : mu &gt; 30</a:t>
            </a:r>
          </a:p>
          <a:p>
            <a:pPr lvl="1">
              <a:lnSpc>
                <a:spcPct val="115000"/>
              </a:lnSpc>
              <a:spcBef>
                <a:spcPts val="0"/>
              </a:spcBef>
              <a:buClr>
                <a:srgbClr val="000000"/>
              </a:buClr>
              <a:buSzPct val="100000"/>
              <a:buFont typeface="Arial" pitchFamily="32"/>
              <a:buChar char="●"/>
            </a:pPr>
            <a:r>
              <a:rPr lang="en-US" dirty="0" smtClean="0"/>
              <a:t>Where mu is the population mean RDI</a:t>
            </a:r>
          </a:p>
        </p:txBody>
      </p:sp>
    </p:spTree>
    <p:extLst>
      <p:ext uri="{BB962C8B-B14F-4D97-AF65-F5344CB8AC3E}">
        <p14:creationId xmlns:p14="http://schemas.microsoft.com/office/powerpoint/2010/main" val="652647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Back to the sleep example</a:t>
            </a:r>
            <a:endParaRPr lang="en-US" sz="3266" b="1" dirty="0">
              <a:solidFill>
                <a:srgbClr val="3A81BA"/>
              </a:solidFill>
            </a:endParaRPr>
          </a:p>
        </p:txBody>
      </p:sp>
      <p:sp>
        <p:nvSpPr>
          <p:cNvPr id="3" name="Shape 177"/>
          <p:cNvSpPr txBox="1">
            <a:spLocks noGrp="1"/>
          </p:cNvSpPr>
          <p:nvPr>
            <p:ph type="body" idx="4294967295"/>
          </p:nvPr>
        </p:nvSpPr>
        <p:spPr>
          <a:xfrm>
            <a:off x="442451" y="938174"/>
            <a:ext cx="11179277" cy="3140648"/>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US" dirty="0" smtClean="0"/>
              <a:t> A reasonable strategy would reject the null hypothesis if </a:t>
            </a:r>
            <a:r>
              <a:rPr lang="en-US" dirty="0" err="1" smtClean="0"/>
              <a:t>Xbar</a:t>
            </a:r>
            <a:r>
              <a:rPr lang="en-US" dirty="0" smtClean="0"/>
              <a:t> was larger than some constant, say C</a:t>
            </a:r>
          </a:p>
          <a:p>
            <a:pPr>
              <a:lnSpc>
                <a:spcPct val="115000"/>
              </a:lnSpc>
              <a:spcBef>
                <a:spcPts val="0"/>
              </a:spcBef>
              <a:buClr>
                <a:srgbClr val="000000"/>
              </a:buClr>
              <a:buSzPct val="100000"/>
              <a:buFont typeface="Arial" pitchFamily="32"/>
              <a:buChar char="●"/>
            </a:pPr>
            <a:r>
              <a:rPr lang="en-US" dirty="0"/>
              <a:t> </a:t>
            </a:r>
            <a:r>
              <a:rPr lang="en-US" dirty="0" smtClean="0"/>
              <a:t>Typically, C is chosen so that the probability of a Type I error, </a:t>
            </a:r>
            <a:r>
              <a:rPr lang="el-GR" dirty="0" smtClean="0"/>
              <a:t>α</a:t>
            </a:r>
            <a:r>
              <a:rPr lang="en-GB" dirty="0" smtClean="0"/>
              <a:t>, is 0.05 (or some other relevant constant)</a:t>
            </a:r>
          </a:p>
          <a:p>
            <a:pPr>
              <a:lnSpc>
                <a:spcPct val="115000"/>
              </a:lnSpc>
              <a:spcBef>
                <a:spcPts val="0"/>
              </a:spcBef>
              <a:buClr>
                <a:srgbClr val="000000"/>
              </a:buClr>
              <a:buSzPct val="100000"/>
              <a:buFont typeface="Arial" pitchFamily="32"/>
              <a:buChar char="●"/>
            </a:pPr>
            <a:r>
              <a:rPr lang="en-US" dirty="0" smtClean="0"/>
              <a:t> </a:t>
            </a:r>
            <a:r>
              <a:rPr lang="el-GR" dirty="0" smtClean="0"/>
              <a:t>α</a:t>
            </a:r>
            <a:r>
              <a:rPr lang="en-GB" dirty="0" smtClean="0"/>
              <a:t> = Type I error rate = probability of rejecting the null hypothesis when, in fact, the null hypothesis is correct</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889310856"/>
              </p:ext>
            </p:extLst>
          </p:nvPr>
        </p:nvGraphicFramePr>
        <p:xfrm>
          <a:off x="866878" y="4361414"/>
          <a:ext cx="10754850" cy="1854200"/>
        </p:xfrm>
        <a:graphic>
          <a:graphicData uri="http://schemas.openxmlformats.org/drawingml/2006/table">
            <a:tbl>
              <a:tblPr firstRow="1" bandRow="1">
                <a:tableStyleId>{5C22544A-7EE6-4342-B048-85BDC9FD1C3A}</a:tableStyleId>
              </a:tblPr>
              <a:tblGrid>
                <a:gridCol w="1905819"/>
                <a:gridCol w="1991032"/>
                <a:gridCol w="6857999"/>
              </a:tblGrid>
              <a:tr h="370840">
                <a:tc>
                  <a:txBody>
                    <a:bodyPr/>
                    <a:lstStyle/>
                    <a:p>
                      <a:r>
                        <a:rPr lang="en-GB" dirty="0" smtClean="0"/>
                        <a:t>TRUTH</a:t>
                      </a:r>
                      <a:endParaRPr lang="en-GB" dirty="0"/>
                    </a:p>
                  </a:txBody>
                  <a:tcPr/>
                </a:tc>
                <a:tc>
                  <a:txBody>
                    <a:bodyPr/>
                    <a:lstStyle/>
                    <a:p>
                      <a:r>
                        <a:rPr lang="en-GB" dirty="0" smtClean="0"/>
                        <a:t>DECIDE</a:t>
                      </a:r>
                      <a:endParaRPr lang="en-GB" dirty="0"/>
                    </a:p>
                  </a:txBody>
                  <a:tcPr/>
                </a:tc>
                <a:tc>
                  <a:txBody>
                    <a:bodyPr/>
                    <a:lstStyle/>
                    <a:p>
                      <a:r>
                        <a:rPr lang="en-GB" dirty="0" smtClean="0"/>
                        <a:t>RESULT</a:t>
                      </a:r>
                      <a:endParaRPr lang="en-GB" dirty="0"/>
                    </a:p>
                  </a:txBody>
                  <a:tcPr/>
                </a:tc>
              </a:tr>
              <a:tr h="370840">
                <a:tc>
                  <a:txBody>
                    <a:bodyPr/>
                    <a:lstStyle/>
                    <a:p>
                      <a:r>
                        <a:rPr lang="en-GB" dirty="0" smtClean="0"/>
                        <a:t>H0</a:t>
                      </a:r>
                      <a:endParaRPr lang="en-GB" dirty="0"/>
                    </a:p>
                  </a:txBody>
                  <a:tcPr/>
                </a:tc>
                <a:tc>
                  <a:txBody>
                    <a:bodyPr/>
                    <a:lstStyle/>
                    <a:p>
                      <a:r>
                        <a:rPr lang="en-GB" dirty="0" smtClean="0"/>
                        <a:t>H0</a:t>
                      </a:r>
                      <a:endParaRPr lang="en-GB" dirty="0"/>
                    </a:p>
                  </a:txBody>
                  <a:tcPr/>
                </a:tc>
                <a:tc>
                  <a:txBody>
                    <a:bodyPr/>
                    <a:lstStyle/>
                    <a:p>
                      <a:r>
                        <a:rPr lang="en-GB" dirty="0" smtClean="0"/>
                        <a:t>Correctly accepted null</a:t>
                      </a:r>
                      <a:endParaRPr lang="en-GB" dirty="0"/>
                    </a:p>
                  </a:txBody>
                  <a:tcPr/>
                </a:tc>
              </a:tr>
              <a:tr h="370840">
                <a:tc>
                  <a:txBody>
                    <a:bodyPr/>
                    <a:lstStyle/>
                    <a:p>
                      <a:r>
                        <a:rPr lang="en-GB" dirty="0" smtClean="0"/>
                        <a:t>H0</a:t>
                      </a:r>
                      <a:endParaRPr lang="en-GB" dirty="0"/>
                    </a:p>
                  </a:txBody>
                  <a:tcPr/>
                </a:tc>
                <a:tc>
                  <a:txBody>
                    <a:bodyPr/>
                    <a:lstStyle/>
                    <a:p>
                      <a:r>
                        <a:rPr lang="en-GB" dirty="0" smtClean="0"/>
                        <a:t>Ha</a:t>
                      </a:r>
                      <a:endParaRPr lang="en-GB" dirty="0"/>
                    </a:p>
                  </a:txBody>
                  <a:tcPr/>
                </a:tc>
                <a:tc>
                  <a:txBody>
                    <a:bodyPr/>
                    <a:lstStyle/>
                    <a:p>
                      <a:r>
                        <a:rPr lang="en-GB" dirty="0" smtClean="0"/>
                        <a:t>Type</a:t>
                      </a:r>
                      <a:r>
                        <a:rPr lang="en-GB" baseline="0" dirty="0" smtClean="0"/>
                        <a:t> I error</a:t>
                      </a:r>
                      <a:endParaRPr lang="en-GB" dirty="0"/>
                    </a:p>
                  </a:txBody>
                  <a:tcPr/>
                </a:tc>
              </a:tr>
              <a:tr h="370840">
                <a:tc>
                  <a:txBody>
                    <a:bodyPr/>
                    <a:lstStyle/>
                    <a:p>
                      <a:r>
                        <a:rPr lang="en-GB" dirty="0" smtClean="0"/>
                        <a:t>Ha</a:t>
                      </a:r>
                      <a:endParaRPr lang="en-GB" dirty="0"/>
                    </a:p>
                  </a:txBody>
                  <a:tcPr/>
                </a:tc>
                <a:tc>
                  <a:txBody>
                    <a:bodyPr/>
                    <a:lstStyle/>
                    <a:p>
                      <a:r>
                        <a:rPr lang="en-GB" dirty="0" smtClean="0"/>
                        <a:t>Ha</a:t>
                      </a:r>
                      <a:endParaRPr lang="en-GB" dirty="0"/>
                    </a:p>
                  </a:txBody>
                  <a:tcPr/>
                </a:tc>
                <a:tc>
                  <a:txBody>
                    <a:bodyPr/>
                    <a:lstStyle/>
                    <a:p>
                      <a:r>
                        <a:rPr lang="en-GB" dirty="0" smtClean="0"/>
                        <a:t>Correctly rejected</a:t>
                      </a:r>
                      <a:r>
                        <a:rPr lang="en-GB" baseline="0" dirty="0" smtClean="0"/>
                        <a:t> null</a:t>
                      </a:r>
                      <a:endParaRPr lang="en-GB" dirty="0"/>
                    </a:p>
                  </a:txBody>
                  <a:tcPr/>
                </a:tc>
              </a:tr>
              <a:tr h="370840">
                <a:tc>
                  <a:txBody>
                    <a:bodyPr/>
                    <a:lstStyle/>
                    <a:p>
                      <a:r>
                        <a:rPr lang="en-GB" dirty="0" smtClean="0"/>
                        <a:t>Ha</a:t>
                      </a:r>
                      <a:endParaRPr lang="en-GB" dirty="0"/>
                    </a:p>
                  </a:txBody>
                  <a:tcPr/>
                </a:tc>
                <a:tc>
                  <a:txBody>
                    <a:bodyPr/>
                    <a:lstStyle/>
                    <a:p>
                      <a:r>
                        <a:rPr lang="en-GB" dirty="0" smtClean="0"/>
                        <a:t>H0</a:t>
                      </a:r>
                      <a:endParaRPr lang="en-GB" dirty="0"/>
                    </a:p>
                  </a:txBody>
                  <a:tcPr/>
                </a:tc>
                <a:tc>
                  <a:txBody>
                    <a:bodyPr/>
                    <a:lstStyle/>
                    <a:p>
                      <a:r>
                        <a:rPr lang="en-GB" dirty="0" smtClean="0"/>
                        <a:t>Type II error</a:t>
                      </a:r>
                      <a:endParaRPr lang="en-GB" dirty="0"/>
                    </a:p>
                  </a:txBody>
                  <a:tcPr/>
                </a:tc>
              </a:tr>
            </a:tbl>
          </a:graphicData>
        </a:graphic>
      </p:graphicFrame>
    </p:spTree>
    <p:extLst>
      <p:ext uri="{BB962C8B-B14F-4D97-AF65-F5344CB8AC3E}">
        <p14:creationId xmlns:p14="http://schemas.microsoft.com/office/powerpoint/2010/main" val="908640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Continued</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4414843"/>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GB" dirty="0" smtClean="0"/>
              <a:t> Standard error of the mean : 10/</a:t>
            </a:r>
            <a:r>
              <a:rPr lang="en-GB" dirty="0" err="1" smtClean="0"/>
              <a:t>sqrt</a:t>
            </a:r>
            <a:r>
              <a:rPr lang="en-GB" dirty="0" smtClean="0"/>
              <a:t>(100) = 1</a:t>
            </a:r>
          </a:p>
          <a:p>
            <a:pPr>
              <a:lnSpc>
                <a:spcPct val="115000"/>
              </a:lnSpc>
              <a:spcBef>
                <a:spcPts val="0"/>
              </a:spcBef>
              <a:buClr>
                <a:srgbClr val="000000"/>
              </a:buClr>
              <a:buSzPct val="100000"/>
              <a:buFont typeface="Arial" pitchFamily="32"/>
              <a:buChar char="●"/>
            </a:pPr>
            <a:r>
              <a:rPr lang="en-GB" dirty="0"/>
              <a:t> </a:t>
            </a:r>
            <a:r>
              <a:rPr lang="en-GB" dirty="0" smtClean="0"/>
              <a:t>Under H</a:t>
            </a:r>
            <a:r>
              <a:rPr lang="en-GB" baseline="-25000" dirty="0" smtClean="0"/>
              <a:t>0</a:t>
            </a:r>
            <a:r>
              <a:rPr lang="en-GB" dirty="0" smtClean="0"/>
              <a:t>, </a:t>
            </a:r>
            <a:r>
              <a:rPr lang="en-GB" dirty="0" err="1" smtClean="0"/>
              <a:t>Xbar</a:t>
            </a:r>
            <a:r>
              <a:rPr lang="en-GB" dirty="0" smtClean="0"/>
              <a:t> ~ N(30, 1)</a:t>
            </a:r>
          </a:p>
          <a:p>
            <a:pPr>
              <a:lnSpc>
                <a:spcPct val="115000"/>
              </a:lnSpc>
              <a:spcBef>
                <a:spcPts val="0"/>
              </a:spcBef>
              <a:buClr>
                <a:srgbClr val="000000"/>
              </a:buClr>
              <a:buSzPct val="100000"/>
              <a:buFont typeface="Arial" pitchFamily="32"/>
              <a:buChar char="●"/>
            </a:pPr>
            <a:r>
              <a:rPr lang="en-GB" dirty="0"/>
              <a:t> </a:t>
            </a:r>
            <a:r>
              <a:rPr lang="en-GB" dirty="0" smtClean="0"/>
              <a:t>We want to choose C so that the P(</a:t>
            </a:r>
            <a:r>
              <a:rPr lang="en-GB" dirty="0" err="1" smtClean="0"/>
              <a:t>Xbar</a:t>
            </a:r>
            <a:r>
              <a:rPr lang="en-GB" dirty="0" smtClean="0"/>
              <a:t> &gt; C; H</a:t>
            </a:r>
            <a:r>
              <a:rPr lang="en-GB" baseline="-25000" dirty="0" smtClean="0"/>
              <a:t>0</a:t>
            </a:r>
            <a:r>
              <a:rPr lang="en-GB" dirty="0" smtClean="0"/>
              <a:t>) is 5%</a:t>
            </a:r>
          </a:p>
          <a:p>
            <a:pPr>
              <a:lnSpc>
                <a:spcPct val="115000"/>
              </a:lnSpc>
              <a:spcBef>
                <a:spcPts val="0"/>
              </a:spcBef>
              <a:buClr>
                <a:srgbClr val="000000"/>
              </a:buClr>
              <a:buSzPct val="100000"/>
              <a:buFont typeface="Arial" pitchFamily="32"/>
              <a:buChar char="●"/>
            </a:pPr>
            <a:r>
              <a:rPr lang="en-GB" dirty="0"/>
              <a:t> </a:t>
            </a:r>
            <a:r>
              <a:rPr lang="en-GB" dirty="0" smtClean="0"/>
              <a:t>The 95</a:t>
            </a:r>
            <a:r>
              <a:rPr lang="en-GB" baseline="30000" dirty="0" smtClean="0"/>
              <a:t>th</a:t>
            </a:r>
            <a:r>
              <a:rPr lang="en-GB" dirty="0" smtClean="0"/>
              <a:t> percentile of a normal distribution is 1.645 standard deviations from the mean [ &gt; </a:t>
            </a:r>
            <a:r>
              <a:rPr lang="en-GB" dirty="0" err="1" smtClean="0"/>
              <a:t>qnorm</a:t>
            </a:r>
            <a:r>
              <a:rPr lang="en-GB" dirty="0" smtClean="0"/>
              <a:t>(0.95) ]</a:t>
            </a:r>
          </a:p>
          <a:p>
            <a:pPr>
              <a:lnSpc>
                <a:spcPct val="115000"/>
              </a:lnSpc>
              <a:spcBef>
                <a:spcPts val="0"/>
              </a:spcBef>
              <a:buClr>
                <a:srgbClr val="000000"/>
              </a:buClr>
              <a:buSzPct val="100000"/>
              <a:buFont typeface="Arial" pitchFamily="32"/>
              <a:buChar char="●"/>
            </a:pPr>
            <a:r>
              <a:rPr lang="en-GB" dirty="0"/>
              <a:t> </a:t>
            </a:r>
            <a:r>
              <a:rPr lang="en-GB" dirty="0" smtClean="0"/>
              <a:t>If C = 30 + 1 x 1.645 = 31.645 [ &gt; 30 + 1 * </a:t>
            </a:r>
            <a:r>
              <a:rPr lang="en-GB" dirty="0" err="1" smtClean="0"/>
              <a:t>qnorm</a:t>
            </a:r>
            <a:r>
              <a:rPr lang="en-GB" dirty="0" smtClean="0"/>
              <a:t>(0.95) ]</a:t>
            </a:r>
          </a:p>
          <a:p>
            <a:pPr lvl="1">
              <a:lnSpc>
                <a:spcPct val="115000"/>
              </a:lnSpc>
              <a:spcBef>
                <a:spcPts val="0"/>
              </a:spcBef>
              <a:buClr>
                <a:srgbClr val="000000"/>
              </a:buClr>
              <a:buSzPct val="100000"/>
              <a:buFont typeface="Arial" pitchFamily="32"/>
              <a:buChar char="●"/>
            </a:pPr>
            <a:r>
              <a:rPr lang="en-GB" dirty="0" smtClean="0"/>
              <a:t>Then the probability that a N(30, 1) is larger than it is 5%</a:t>
            </a:r>
          </a:p>
          <a:p>
            <a:pPr lvl="1">
              <a:lnSpc>
                <a:spcPct val="115000"/>
              </a:lnSpc>
              <a:spcBef>
                <a:spcPts val="0"/>
              </a:spcBef>
              <a:buClr>
                <a:srgbClr val="000000"/>
              </a:buClr>
              <a:buSzPct val="100000"/>
              <a:buFont typeface="Arial" pitchFamily="32"/>
              <a:buChar char="●"/>
            </a:pPr>
            <a:r>
              <a:rPr lang="en-GB" dirty="0" smtClean="0"/>
              <a:t>So the rule “Reject H</a:t>
            </a:r>
            <a:r>
              <a:rPr lang="en-GB" baseline="-25000" dirty="0" smtClean="0"/>
              <a:t>0</a:t>
            </a:r>
            <a:r>
              <a:rPr lang="en-GB" dirty="0" smtClean="0"/>
              <a:t> when </a:t>
            </a:r>
            <a:r>
              <a:rPr lang="en-GB" dirty="0" err="1" smtClean="0"/>
              <a:t>Xbar</a:t>
            </a:r>
            <a:r>
              <a:rPr lang="en-GB" dirty="0" smtClean="0"/>
              <a:t> &gt;= 31.645” has the property that the probability of rejection is 5% when H</a:t>
            </a:r>
            <a:r>
              <a:rPr lang="en-GB" baseline="-25000" dirty="0" smtClean="0"/>
              <a:t>0</a:t>
            </a:r>
            <a:r>
              <a:rPr lang="en-GB" dirty="0" smtClean="0"/>
              <a:t> is true (for the mu</a:t>
            </a:r>
            <a:r>
              <a:rPr lang="en-GB" baseline="-25000" dirty="0" smtClean="0"/>
              <a:t>0</a:t>
            </a:r>
            <a:r>
              <a:rPr lang="en-GB" dirty="0" smtClean="0"/>
              <a:t>, sigma and </a:t>
            </a:r>
            <a:r>
              <a:rPr lang="en-GB" i="1" dirty="0" smtClean="0"/>
              <a:t>n</a:t>
            </a:r>
            <a:r>
              <a:rPr lang="en-GB" dirty="0" smtClean="0"/>
              <a:t> given)</a:t>
            </a:r>
            <a:endParaRPr lang="en-US" dirty="0" smtClean="0"/>
          </a:p>
        </p:txBody>
      </p:sp>
    </p:spTree>
    <p:extLst>
      <p:ext uri="{BB962C8B-B14F-4D97-AF65-F5344CB8AC3E}">
        <p14:creationId xmlns:p14="http://schemas.microsoft.com/office/powerpoint/2010/main" val="226842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Continued</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3140648"/>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GB" dirty="0" smtClean="0"/>
              <a:t> In general we don’t convert C back to the original scale</a:t>
            </a:r>
          </a:p>
          <a:p>
            <a:pPr>
              <a:lnSpc>
                <a:spcPct val="115000"/>
              </a:lnSpc>
              <a:spcBef>
                <a:spcPts val="0"/>
              </a:spcBef>
              <a:buClr>
                <a:srgbClr val="000000"/>
              </a:buClr>
              <a:buSzPct val="100000"/>
              <a:buFont typeface="Arial" pitchFamily="32"/>
              <a:buChar char="●"/>
            </a:pPr>
            <a:r>
              <a:rPr lang="en-GB" dirty="0"/>
              <a:t> </a:t>
            </a:r>
            <a:r>
              <a:rPr lang="en-GB" dirty="0" smtClean="0"/>
              <a:t>We would just reject because the Z-score; which is how many standard errors the sample mean is above the hypothesized mean</a:t>
            </a:r>
            <a:r>
              <a:rPr lang="en-US" dirty="0" smtClean="0"/>
              <a:t>:</a:t>
            </a:r>
          </a:p>
          <a:p>
            <a:pPr marL="0" indent="0">
              <a:lnSpc>
                <a:spcPct val="115000"/>
              </a:lnSpc>
              <a:spcBef>
                <a:spcPts val="0"/>
              </a:spcBef>
              <a:buClr>
                <a:srgbClr val="000000"/>
              </a:buClr>
              <a:buSzPct val="100000"/>
              <a:buNone/>
            </a:pPr>
            <a:r>
              <a:rPr lang="en-US" dirty="0"/>
              <a:t>	</a:t>
            </a:r>
            <a:r>
              <a:rPr lang="en-US" dirty="0" smtClean="0"/>
              <a:t>			[ &gt; (32 – 30)/(10/</a:t>
            </a:r>
            <a:r>
              <a:rPr lang="en-US" dirty="0" err="1" smtClean="0"/>
              <a:t>sqrt</a:t>
            </a:r>
            <a:r>
              <a:rPr lang="en-US" dirty="0" smtClean="0"/>
              <a:t>(100)) ]</a:t>
            </a:r>
          </a:p>
          <a:p>
            <a:pPr marL="0" indent="0">
              <a:lnSpc>
                <a:spcPct val="115000"/>
              </a:lnSpc>
              <a:spcBef>
                <a:spcPts val="0"/>
              </a:spcBef>
              <a:buClr>
                <a:srgbClr val="000000"/>
              </a:buClr>
              <a:buSzPct val="100000"/>
              <a:buNone/>
            </a:pPr>
            <a:r>
              <a:rPr lang="en-US" dirty="0"/>
              <a:t>	</a:t>
            </a:r>
            <a:r>
              <a:rPr lang="en-US" dirty="0" smtClean="0"/>
              <a:t>			= 2</a:t>
            </a:r>
            <a:r>
              <a:rPr lang="en-GB" dirty="0"/>
              <a:t> </a:t>
            </a:r>
            <a:r>
              <a:rPr lang="en-GB" dirty="0" smtClean="0"/>
              <a:t>is greater than 1.645</a:t>
            </a:r>
          </a:p>
          <a:p>
            <a:pPr>
              <a:lnSpc>
                <a:spcPct val="115000"/>
              </a:lnSpc>
              <a:spcBef>
                <a:spcPts val="0"/>
              </a:spcBef>
              <a:buClr>
                <a:srgbClr val="000000"/>
              </a:buClr>
              <a:buSzPct val="100000"/>
            </a:pPr>
            <a:r>
              <a:rPr lang="en-GB" dirty="0" smtClean="0"/>
              <a:t>Or, whenever </a:t>
            </a:r>
            <a:r>
              <a:rPr lang="en-GB" dirty="0" err="1" smtClean="0"/>
              <a:t>sqrt</a:t>
            </a:r>
            <a:r>
              <a:rPr lang="en-GB" dirty="0" smtClean="0"/>
              <a:t>(n)*(</a:t>
            </a:r>
            <a:r>
              <a:rPr lang="en-GB" dirty="0" err="1" smtClean="0"/>
              <a:t>Xbar</a:t>
            </a:r>
            <a:r>
              <a:rPr lang="en-GB" dirty="0" smtClean="0"/>
              <a:t> – mu</a:t>
            </a:r>
            <a:r>
              <a:rPr lang="en-GB" baseline="-25000" dirty="0" smtClean="0"/>
              <a:t>0</a:t>
            </a:r>
            <a:r>
              <a:rPr lang="en-GB" dirty="0" smtClean="0"/>
              <a:t>)/s &gt; Z</a:t>
            </a:r>
            <a:r>
              <a:rPr lang="en-GB" baseline="-25000" dirty="0" smtClean="0"/>
              <a:t>1 - </a:t>
            </a:r>
            <a:r>
              <a:rPr lang="el-GR" baseline="-25000" dirty="0" smtClean="0"/>
              <a:t>α</a:t>
            </a:r>
            <a:endParaRPr lang="en-US" baseline="-25000" dirty="0" smtClean="0"/>
          </a:p>
        </p:txBody>
      </p:sp>
    </p:spTree>
    <p:extLst>
      <p:ext uri="{BB962C8B-B14F-4D97-AF65-F5344CB8AC3E}">
        <p14:creationId xmlns:p14="http://schemas.microsoft.com/office/powerpoint/2010/main" val="373908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2852</Words>
  <Application>Microsoft Macintosh PowerPoint</Application>
  <PresentationFormat>Widescreen</PresentationFormat>
  <Paragraphs>224</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Caladea</vt:lpstr>
      <vt:lpstr>Calibri</vt:lpstr>
      <vt:lpstr>Calibri Light</vt:lpstr>
      <vt:lpstr>FreeSans</vt:lpstr>
      <vt:lpstr>Noto Sans CJK SC Regular</vt:lpstr>
      <vt:lpstr>Arial</vt:lpstr>
      <vt:lpstr>Office Theme</vt:lpstr>
      <vt:lpstr>PowerPoint Presentation</vt:lpstr>
      <vt:lpstr>PowerPoint Presentation</vt:lpstr>
      <vt:lpstr>68-95-99.7 Rule</vt:lpstr>
      <vt:lpstr>What does 95% confident mean?</vt:lpstr>
      <vt:lpstr>PowerPoint Presentation</vt:lpstr>
      <vt:lpstr>Problem</vt:lpstr>
      <vt:lpstr>Back to the sleep example</vt:lpstr>
      <vt:lpstr>Continued</vt:lpstr>
      <vt:lpstr>Continued</vt:lpstr>
      <vt:lpstr>Now bring up your IDE’s and get to work</vt:lpstr>
      <vt:lpstr>Recap: hypothesis testing framework</vt:lpstr>
      <vt:lpstr>Number of college applications</vt:lpstr>
      <vt:lpstr>Setting the hypotheses</vt:lpstr>
      <vt:lpstr>Number of college applications - conditions</vt:lpstr>
      <vt:lpstr>Test Statistic</vt:lpstr>
      <vt:lpstr>p-values</vt:lpstr>
      <vt:lpstr>Number of college applications - p-value</vt:lpstr>
      <vt:lpstr>Number of college applications - Making a decision</vt:lpstr>
      <vt:lpstr>Practice</vt:lpstr>
      <vt:lpstr>Two-sided hypothesis testing with p-values</vt:lpstr>
      <vt:lpstr>Two sided test</vt:lpstr>
      <vt:lpstr>General rules</vt:lpstr>
      <vt:lpstr>Decision errors</vt:lpstr>
      <vt:lpstr>Decision errors (cont.)</vt:lpstr>
      <vt:lpstr>General rules</vt:lpstr>
      <vt:lpstr>Quick exercise</vt:lpstr>
      <vt:lpstr>Conclusions</vt:lpstr>
      <vt:lpstr>What if we don’t have enough samples for the CLT to apply? *he he he …</vt:lpstr>
      <vt:lpstr>Example reconsidered</vt:lpstr>
      <vt:lpstr>For a two-sided test</vt:lpstr>
      <vt:lpstr>Quick exercise</vt:lpstr>
      <vt:lpstr>Hands on the keyboards</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dc:title>
  <dc:creator>Microsoft Office User</dc:creator>
  <cp:lastModifiedBy>Microsoft Office User</cp:lastModifiedBy>
  <cp:revision>5</cp:revision>
  <dcterms:created xsi:type="dcterms:W3CDTF">2019-01-14T06:51:59Z</dcterms:created>
  <dcterms:modified xsi:type="dcterms:W3CDTF">2019-01-19T07:52:04Z</dcterms:modified>
</cp:coreProperties>
</file>