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2" r:id="rId2"/>
    <p:sldId id="283"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22" autoAdjust="0"/>
    <p:restoredTop sz="59908" autoAdjust="0"/>
  </p:normalViewPr>
  <p:slideViewPr>
    <p:cSldViewPr snapToGrid="0">
      <p:cViewPr varScale="1">
        <p:scale>
          <a:sx n="63" d="100"/>
          <a:sy n="63" d="100"/>
        </p:scale>
        <p:origin x="22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D21CD-681D-4DE8-9634-2E0C3E77BE2F}" type="datetimeFigureOut">
              <a:rPr lang="en-GB" smtClean="0"/>
              <a:t>26/01/2019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1AECF-A274-4C62-B9CB-8498DFB78C8D}" type="slidenum">
              <a:rPr lang="en-GB" smtClean="0"/>
              <a:t>‹#›</a:t>
            </a:fld>
            <a:endParaRPr lang="en-GB"/>
          </a:p>
        </p:txBody>
      </p:sp>
    </p:spTree>
    <p:extLst>
      <p:ext uri="{BB962C8B-B14F-4D97-AF65-F5344CB8AC3E}">
        <p14:creationId xmlns:p14="http://schemas.microsoft.com/office/powerpoint/2010/main" val="401405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696B217-02A7-4482-B923-C532599C69EB}" type="slidenum">
              <a:t>1</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83729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3" name="Shape 12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22926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4" name="Shape 14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2199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Shape 1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 name="Shape 15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170079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Shape 1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6" name="Shape 15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65174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3" name="Shape 16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47680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1" name="Shape 1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73427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Shape 1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7" name="Shape 17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138782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05158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74909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7" name="Shape 1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71754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4696B217-02A7-4482-B923-C532599C69EB}" type="slidenum">
              <a:t>2</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&gt; library(</a:t>
            </a:r>
            <a:r>
              <a:rPr lang="en-US" sz="2000" b="0" i="0" u="none" strike="noStrike" kern="1200" cap="none" dirty="0" err="1" smtClean="0">
                <a:ln>
                  <a:noFill/>
                </a:ln>
                <a:ea typeface="Noto Sans CJK SC Regular" pitchFamily="2"/>
                <a:cs typeface="FreeSans" pitchFamily="2"/>
              </a:rPr>
              <a:t>openintro</a:t>
            </a:r>
            <a:r>
              <a:rPr lang="en-US" sz="2000" b="0" i="0" u="none" strike="noStrike" kern="1200" cap="none" dirty="0" smtClean="0">
                <a:ln>
                  <a:noFill/>
                </a:ln>
                <a:ea typeface="Noto Sans CJK SC Regular" pitchFamily="2"/>
                <a:cs typeface="FreeSans" pitchFamily="2"/>
              </a:rPr>
              <a:t>)</a:t>
            </a: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&gt; library(</a:t>
            </a:r>
            <a:r>
              <a:rPr lang="en-US" sz="2000" b="0" i="0" u="none" strike="noStrike" kern="1200" cap="none" dirty="0" err="1" smtClean="0">
                <a:ln>
                  <a:noFill/>
                </a:ln>
                <a:ea typeface="Noto Sans CJK SC Regular" pitchFamily="2"/>
                <a:cs typeface="FreeSans" pitchFamily="2"/>
              </a:rPr>
              <a:t>tidyverse</a:t>
            </a:r>
            <a:r>
              <a:rPr lang="en-US" sz="2000" b="0" i="0" u="none" strike="noStrike" kern="1200" cap="none" dirty="0" smtClean="0">
                <a:ln>
                  <a:noFill/>
                </a:ln>
                <a:ea typeface="Noto Sans CJK SC Regular" pitchFamily="2"/>
                <a:cs typeface="FreeSans" pitchFamily="2"/>
              </a:rPr>
              <a:t>)</a:t>
            </a: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&gt; data(‘</a:t>
            </a:r>
            <a:r>
              <a:rPr lang="en-US" sz="2000" b="0" i="0" u="none" strike="noStrike" kern="1200" cap="none" dirty="0" err="1" smtClean="0">
                <a:ln>
                  <a:noFill/>
                </a:ln>
                <a:ea typeface="Noto Sans CJK SC Regular" pitchFamily="2"/>
                <a:cs typeface="FreeSans" pitchFamily="2"/>
              </a:rPr>
              <a:t>ncbirths</a:t>
            </a:r>
            <a:r>
              <a:rPr lang="en-US" sz="2000" b="0" i="0" u="none" strike="noStrike" kern="1200" cap="none" dirty="0" smtClean="0">
                <a:ln>
                  <a:noFill/>
                </a:ln>
                <a:ea typeface="Noto Sans CJK SC Regular" pitchFamily="2"/>
                <a:cs typeface="FreeSans" pitchFamily="2"/>
              </a:rPr>
              <a:t>’)</a:t>
            </a:r>
          </a:p>
          <a:p>
            <a:pPr marL="0" marR="0" lvl="0" indent="0" algn="l" rtl="0" hangingPunct="0">
              <a:lnSpc>
                <a:spcPct val="100000"/>
              </a:lnSpc>
              <a:spcBef>
                <a:spcPts val="0"/>
              </a:spcBef>
              <a:spcAft>
                <a:spcPts val="0"/>
              </a:spcAft>
              <a:buNone/>
              <a:tabLst/>
            </a:pPr>
            <a:endParaRPr lang="en-US" sz="2000" b="0" i="0" u="none" strike="noStrike" kern="1200" cap="none" dirty="0" smtClean="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 take summary of weights grouped by if mother was # a smoker or not</a:t>
            </a:r>
          </a:p>
          <a:p>
            <a:pPr marL="0" marR="0" lvl="0" indent="0" algn="l" rtl="0" hangingPunct="0">
              <a:lnSpc>
                <a:spcPct val="100000"/>
              </a:lnSpc>
              <a:spcBef>
                <a:spcPts val="0"/>
              </a:spcBef>
              <a:spcAft>
                <a:spcPts val="0"/>
              </a:spcAft>
              <a:buNone/>
              <a:tabLst/>
            </a:pPr>
            <a:endParaRPr lang="en-US" sz="2000" b="0" i="0" u="none" strike="noStrike" kern="1200" cap="none" dirty="0" smtClean="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&gt; </a:t>
            </a:r>
            <a:r>
              <a:rPr lang="en-US" sz="2000" b="0" i="0" u="none" strike="noStrike" kern="1200" cap="none" dirty="0" err="1" smtClean="0">
                <a:ln>
                  <a:noFill/>
                </a:ln>
                <a:ea typeface="Noto Sans CJK SC Regular" pitchFamily="2"/>
                <a:cs typeface="FreeSans" pitchFamily="2"/>
              </a:rPr>
              <a:t>ncbirths</a:t>
            </a:r>
            <a:r>
              <a:rPr lang="en-US" sz="2000" b="0" i="0" u="none" strike="noStrike" kern="1200" cap="none" dirty="0" smtClean="0">
                <a:ln>
                  <a:noFill/>
                </a:ln>
                <a:ea typeface="Noto Sans CJK SC Regular" pitchFamily="2"/>
                <a:cs typeface="FreeSans" pitchFamily="2"/>
              </a:rPr>
              <a:t> %&gt;% </a:t>
            </a:r>
            <a:r>
              <a:rPr lang="en-US" sz="2000" b="0" i="0" u="none" strike="noStrike" kern="1200" cap="none" dirty="0" err="1" smtClean="0">
                <a:ln>
                  <a:noFill/>
                </a:ln>
                <a:ea typeface="Noto Sans CJK SC Regular" pitchFamily="2"/>
                <a:cs typeface="FreeSans" pitchFamily="2"/>
              </a:rPr>
              <a:t>group_by</a:t>
            </a:r>
            <a:r>
              <a:rPr lang="en-US" sz="2000" b="0" i="0" u="none" strike="noStrike" kern="1200" cap="none" dirty="0" smtClean="0">
                <a:ln>
                  <a:noFill/>
                </a:ln>
                <a:ea typeface="Noto Sans CJK SC Regular" pitchFamily="2"/>
                <a:cs typeface="FreeSans" pitchFamily="2"/>
              </a:rPr>
              <a:t>(habit) %&gt;% </a:t>
            </a:r>
            <a:r>
              <a:rPr lang="en-US" sz="2000" b="0" i="0" u="none" strike="noStrike" kern="1200" cap="none" dirty="0" err="1" smtClean="0">
                <a:ln>
                  <a:noFill/>
                </a:ln>
                <a:ea typeface="Noto Sans CJK SC Regular" pitchFamily="2"/>
                <a:cs typeface="FreeSans" pitchFamily="2"/>
              </a:rPr>
              <a:t>summarise</a:t>
            </a:r>
            <a:r>
              <a:rPr lang="en-US" sz="2000" b="0" i="0" u="none" strike="noStrike" kern="1200" cap="none" dirty="0" smtClean="0">
                <a:ln>
                  <a:noFill/>
                </a:ln>
                <a:ea typeface="Noto Sans CJK SC Regular" pitchFamily="2"/>
                <a:cs typeface="FreeSans" pitchFamily="2"/>
              </a:rPr>
              <a:t>(</a:t>
            </a:r>
            <a:r>
              <a:rPr lang="en-US" sz="2000" b="0" i="0" u="none" strike="noStrike" kern="1200" cap="none" dirty="0" err="1" smtClean="0">
                <a:ln>
                  <a:noFill/>
                </a:ln>
                <a:ea typeface="Noto Sans CJK SC Regular" pitchFamily="2"/>
                <a:cs typeface="FreeSans" pitchFamily="2"/>
              </a:rPr>
              <a:t>avgweight</a:t>
            </a:r>
            <a:r>
              <a:rPr lang="en-US" sz="2000" b="0" i="0" u="none" strike="noStrike" kern="1200" cap="none" dirty="0" smtClean="0">
                <a:ln>
                  <a:noFill/>
                </a:ln>
                <a:ea typeface="Noto Sans CJK SC Regular" pitchFamily="2"/>
                <a:cs typeface="FreeSans" pitchFamily="2"/>
              </a:rPr>
              <a:t> = mean(weight, na.rm = T))</a:t>
            </a:r>
          </a:p>
          <a:p>
            <a:pPr marL="0" marR="0" lvl="0" indent="0" algn="l" rtl="0" hangingPunct="0">
              <a:lnSpc>
                <a:spcPct val="100000"/>
              </a:lnSpc>
              <a:spcBef>
                <a:spcPts val="0"/>
              </a:spcBef>
              <a:spcAft>
                <a:spcPts val="0"/>
              </a:spcAft>
              <a:buNone/>
              <a:tabLst/>
            </a:pPr>
            <a:endParaRPr lang="en-US" sz="2000" b="0" i="0" u="none" strike="noStrike" kern="1200" cap="none" dirty="0" smtClean="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 take a random sample of 100 observations from the # set, and do the same</a:t>
            </a: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&gt; </a:t>
            </a:r>
            <a:r>
              <a:rPr lang="en-US" sz="2000" b="0" i="0" u="none" strike="noStrike" kern="1200" cap="none" dirty="0" err="1" smtClean="0">
                <a:ln>
                  <a:noFill/>
                </a:ln>
                <a:ea typeface="Noto Sans CJK SC Regular" pitchFamily="2"/>
                <a:cs typeface="FreeSans" pitchFamily="2"/>
              </a:rPr>
              <a:t>sampbirthss</a:t>
            </a:r>
            <a:r>
              <a:rPr lang="en-US" sz="2000" b="0" i="0" u="none" strike="noStrike" kern="1200" cap="none" dirty="0" smtClean="0">
                <a:ln>
                  <a:noFill/>
                </a:ln>
                <a:ea typeface="Noto Sans CJK SC Regular" pitchFamily="2"/>
                <a:cs typeface="FreeSans" pitchFamily="2"/>
              </a:rPr>
              <a:t> &lt;- </a:t>
            </a:r>
            <a:r>
              <a:rPr lang="en-US" sz="2000" b="0" i="0" u="none" strike="noStrike" kern="1200" cap="none" dirty="0" err="1" smtClean="0">
                <a:ln>
                  <a:noFill/>
                </a:ln>
                <a:ea typeface="Noto Sans CJK SC Regular" pitchFamily="2"/>
                <a:cs typeface="FreeSans" pitchFamily="2"/>
              </a:rPr>
              <a:t>sample_n</a:t>
            </a:r>
            <a:r>
              <a:rPr lang="en-US" sz="2000" b="0" i="0" u="none" strike="noStrike" kern="1200" cap="none" dirty="0" smtClean="0">
                <a:ln>
                  <a:noFill/>
                </a:ln>
                <a:ea typeface="Noto Sans CJK SC Regular" pitchFamily="2"/>
                <a:cs typeface="FreeSans" pitchFamily="2"/>
              </a:rPr>
              <a:t>(</a:t>
            </a:r>
            <a:r>
              <a:rPr lang="en-US" sz="2000" b="0" i="0" u="none" strike="noStrike" kern="1200" cap="none" dirty="0" err="1" smtClean="0">
                <a:ln>
                  <a:noFill/>
                </a:ln>
                <a:ea typeface="Noto Sans CJK SC Regular" pitchFamily="2"/>
                <a:cs typeface="FreeSans" pitchFamily="2"/>
              </a:rPr>
              <a:t>ncbirths</a:t>
            </a:r>
            <a:r>
              <a:rPr lang="en-US" sz="2000" b="0" i="0" u="none" strike="noStrike" kern="1200" cap="none" dirty="0" smtClean="0">
                <a:ln>
                  <a:noFill/>
                </a:ln>
                <a:ea typeface="Noto Sans CJK SC Regular" pitchFamily="2"/>
                <a:cs typeface="FreeSans" pitchFamily="2"/>
              </a:rPr>
              <a:t>, 100)</a:t>
            </a: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&gt; </a:t>
            </a:r>
            <a:r>
              <a:rPr lang="en-US" sz="2000" b="0" i="0" u="none" strike="noStrike" kern="1200" cap="none" dirty="0" err="1" smtClean="0">
                <a:ln>
                  <a:noFill/>
                </a:ln>
                <a:ea typeface="Noto Sans CJK SC Regular" pitchFamily="2"/>
                <a:cs typeface="FreeSans" pitchFamily="2"/>
              </a:rPr>
              <a:t>sampbirths</a:t>
            </a:r>
            <a:r>
              <a:rPr lang="en-US" sz="2000" b="0" i="0" u="none" strike="noStrike" kern="1200" cap="none" dirty="0" smtClean="0">
                <a:ln>
                  <a:noFill/>
                </a:ln>
                <a:ea typeface="Noto Sans CJK SC Regular" pitchFamily="2"/>
                <a:cs typeface="FreeSans" pitchFamily="2"/>
              </a:rPr>
              <a:t> %&gt;% </a:t>
            </a:r>
            <a:r>
              <a:rPr lang="en-US" sz="2000" b="0" i="0" u="none" strike="noStrike" kern="1200" cap="none" dirty="0" err="1" smtClean="0">
                <a:ln>
                  <a:noFill/>
                </a:ln>
                <a:ea typeface="Noto Sans CJK SC Regular" pitchFamily="2"/>
                <a:cs typeface="FreeSans" pitchFamily="2"/>
              </a:rPr>
              <a:t>group_by</a:t>
            </a:r>
            <a:r>
              <a:rPr lang="en-US" sz="2000" b="0" i="0" u="none" strike="noStrike" kern="1200" cap="none" dirty="0" smtClean="0">
                <a:ln>
                  <a:noFill/>
                </a:ln>
                <a:ea typeface="Noto Sans CJK SC Regular" pitchFamily="2"/>
                <a:cs typeface="FreeSans" pitchFamily="2"/>
              </a:rPr>
              <a:t>(habit) %&gt;% </a:t>
            </a:r>
            <a:r>
              <a:rPr lang="en-US" sz="2000" b="0" i="0" u="none" strike="noStrike" kern="1200" cap="none" dirty="0" err="1" smtClean="0">
                <a:ln>
                  <a:noFill/>
                </a:ln>
                <a:ea typeface="Noto Sans CJK SC Regular" pitchFamily="2"/>
                <a:cs typeface="FreeSans" pitchFamily="2"/>
              </a:rPr>
              <a:t>summarise</a:t>
            </a:r>
            <a:r>
              <a:rPr lang="en-US" sz="2000" b="0" i="0" u="none" strike="noStrike" kern="1200" cap="none" dirty="0" smtClean="0">
                <a:ln>
                  <a:noFill/>
                </a:ln>
                <a:ea typeface="Noto Sans CJK SC Regular" pitchFamily="2"/>
                <a:cs typeface="FreeSans" pitchFamily="2"/>
              </a:rPr>
              <a:t>(</a:t>
            </a:r>
            <a:r>
              <a:rPr lang="en-US" sz="2000" b="0" i="0" u="none" strike="noStrike" kern="1200" cap="none" dirty="0" err="1" smtClean="0">
                <a:ln>
                  <a:noFill/>
                </a:ln>
                <a:ea typeface="Noto Sans CJK SC Regular" pitchFamily="2"/>
                <a:cs typeface="FreeSans" pitchFamily="2"/>
              </a:rPr>
              <a:t>avgweight</a:t>
            </a:r>
            <a:r>
              <a:rPr lang="en-US" sz="2000" b="0" i="0" u="none" strike="noStrike" kern="1200" cap="none" dirty="0" smtClean="0">
                <a:ln>
                  <a:noFill/>
                </a:ln>
                <a:ea typeface="Noto Sans CJK SC Regular" pitchFamily="2"/>
                <a:cs typeface="FreeSans" pitchFamily="2"/>
              </a:rPr>
              <a:t> = mean(weight, na.rm = T))</a:t>
            </a:r>
          </a:p>
          <a:p>
            <a:pPr marL="0" marR="0" lvl="0" indent="0" algn="l" rtl="0" hangingPunct="0">
              <a:lnSpc>
                <a:spcPct val="100000"/>
              </a:lnSpc>
              <a:spcBef>
                <a:spcPts val="0"/>
              </a:spcBef>
              <a:spcAft>
                <a:spcPts val="0"/>
              </a:spcAft>
              <a:buNone/>
              <a:tabLst/>
            </a:pPr>
            <a:endParaRPr lang="en-US" sz="2000" b="0" i="0" u="none" strike="noStrike" kern="1200" cap="none" dirty="0" smtClean="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 Take 10 such samples, and repeat</a:t>
            </a:r>
          </a:p>
          <a:p>
            <a:pPr marL="0" marR="0" lvl="0" indent="0" algn="l" rtl="0" hangingPunct="0">
              <a:lnSpc>
                <a:spcPct val="100000"/>
              </a:lnSpc>
              <a:spcBef>
                <a:spcPts val="0"/>
              </a:spcBef>
              <a:spcAft>
                <a:spcPts val="0"/>
              </a:spcAft>
              <a:buNone/>
              <a:tabLst/>
            </a:pPr>
            <a:endParaRPr lang="en-US" sz="2000" b="0" i="0" u="none" strike="noStrike" kern="1200" cap="none" dirty="0" smtClean="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&gt; for (</a:t>
            </a:r>
            <a:r>
              <a:rPr lang="en-US" sz="2000" b="0" i="0" u="none" strike="noStrike" kern="1200" cap="none" dirty="0" err="1" smtClean="0">
                <a:ln>
                  <a:noFill/>
                </a:ln>
                <a:ea typeface="Noto Sans CJK SC Regular" pitchFamily="2"/>
                <a:cs typeface="FreeSans" pitchFamily="2"/>
              </a:rPr>
              <a:t>i</a:t>
            </a:r>
            <a:r>
              <a:rPr lang="en-US" sz="2000" b="0" i="0" u="none" strike="noStrike" kern="1200" cap="none" dirty="0" smtClean="0">
                <a:ln>
                  <a:noFill/>
                </a:ln>
                <a:ea typeface="Noto Sans CJK SC Regular" pitchFamily="2"/>
                <a:cs typeface="FreeSans" pitchFamily="2"/>
              </a:rPr>
              <a:t> in 1:10) {</a:t>
            </a: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 </a:t>
            </a:r>
            <a:r>
              <a:rPr lang="en-US" sz="2000" b="0" i="0" u="none" strike="noStrike" kern="1200" cap="none" dirty="0" err="1" smtClean="0">
                <a:ln>
                  <a:noFill/>
                </a:ln>
                <a:ea typeface="Noto Sans CJK SC Regular" pitchFamily="2"/>
                <a:cs typeface="FreeSans" pitchFamily="2"/>
              </a:rPr>
              <a:t>sampmoms</a:t>
            </a:r>
            <a:r>
              <a:rPr lang="en-US" sz="2000" b="0" i="0" u="none" strike="noStrike" kern="1200" cap="none" dirty="0" smtClean="0">
                <a:ln>
                  <a:noFill/>
                </a:ln>
                <a:ea typeface="Noto Sans CJK SC Regular" pitchFamily="2"/>
                <a:cs typeface="FreeSans" pitchFamily="2"/>
              </a:rPr>
              <a:t> &lt;- </a:t>
            </a:r>
            <a:r>
              <a:rPr lang="en-US" sz="2000" b="0" i="0" u="none" strike="noStrike" kern="1200" cap="none" dirty="0" err="1" smtClean="0">
                <a:ln>
                  <a:noFill/>
                </a:ln>
                <a:ea typeface="Noto Sans CJK SC Regular" pitchFamily="2"/>
                <a:cs typeface="FreeSans" pitchFamily="2"/>
              </a:rPr>
              <a:t>sample_n</a:t>
            </a:r>
            <a:r>
              <a:rPr lang="en-US" sz="2000" b="0" i="0" u="none" strike="noStrike" kern="1200" cap="none" dirty="0" smtClean="0">
                <a:ln>
                  <a:noFill/>
                </a:ln>
                <a:ea typeface="Noto Sans CJK SC Regular" pitchFamily="2"/>
                <a:cs typeface="FreeSans" pitchFamily="2"/>
              </a:rPr>
              <a:t>(</a:t>
            </a:r>
            <a:r>
              <a:rPr lang="en-US" sz="2000" b="0" i="0" u="none" strike="noStrike" kern="1200" cap="none" dirty="0" err="1" smtClean="0">
                <a:ln>
                  <a:noFill/>
                </a:ln>
                <a:ea typeface="Noto Sans CJK SC Regular" pitchFamily="2"/>
                <a:cs typeface="FreeSans" pitchFamily="2"/>
              </a:rPr>
              <a:t>ncbirths</a:t>
            </a:r>
            <a:r>
              <a:rPr lang="en-US" sz="2000" b="0" i="0" u="none" strike="noStrike" kern="1200" cap="none" dirty="0" smtClean="0">
                <a:ln>
                  <a:noFill/>
                </a:ln>
                <a:ea typeface="Noto Sans CJK SC Regular" pitchFamily="2"/>
                <a:cs typeface="FreeSans" pitchFamily="2"/>
              </a:rPr>
              <a:t>, 100)</a:t>
            </a: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 </a:t>
            </a:r>
            <a:r>
              <a:rPr lang="en-US" sz="2000" b="0" i="0" u="none" strike="noStrike" kern="1200" cap="none" dirty="0" err="1" smtClean="0">
                <a:ln>
                  <a:noFill/>
                </a:ln>
                <a:ea typeface="Noto Sans CJK SC Regular" pitchFamily="2"/>
                <a:cs typeface="FreeSans" pitchFamily="2"/>
              </a:rPr>
              <a:t>sampmoms</a:t>
            </a:r>
            <a:r>
              <a:rPr lang="en-US" sz="2000" b="0" i="0" u="none" strike="noStrike" kern="1200" cap="none" dirty="0" smtClean="0">
                <a:ln>
                  <a:noFill/>
                </a:ln>
                <a:ea typeface="Noto Sans CJK SC Regular" pitchFamily="2"/>
                <a:cs typeface="FreeSans" pitchFamily="2"/>
              </a:rPr>
              <a:t> %&gt;% </a:t>
            </a:r>
            <a:r>
              <a:rPr lang="en-US" sz="2000" b="0" i="0" u="none" strike="noStrike" kern="1200" cap="none" dirty="0" err="1" smtClean="0">
                <a:ln>
                  <a:noFill/>
                </a:ln>
                <a:ea typeface="Noto Sans CJK SC Regular" pitchFamily="2"/>
                <a:cs typeface="FreeSans" pitchFamily="2"/>
              </a:rPr>
              <a:t>group_by</a:t>
            </a:r>
            <a:r>
              <a:rPr lang="en-US" sz="2000" b="0" i="0" u="none" strike="noStrike" kern="1200" cap="none" dirty="0" smtClean="0">
                <a:ln>
                  <a:noFill/>
                </a:ln>
                <a:ea typeface="Noto Sans CJK SC Regular" pitchFamily="2"/>
                <a:cs typeface="FreeSans" pitchFamily="2"/>
              </a:rPr>
              <a:t>(habit) %&gt;% </a:t>
            </a:r>
            <a:r>
              <a:rPr lang="en-US" sz="2000" b="0" i="0" u="none" strike="noStrike" kern="1200" cap="none" dirty="0" err="1" smtClean="0">
                <a:ln>
                  <a:noFill/>
                </a:ln>
                <a:ea typeface="Noto Sans CJK SC Regular" pitchFamily="2"/>
                <a:cs typeface="FreeSans" pitchFamily="2"/>
              </a:rPr>
              <a:t>summarise</a:t>
            </a:r>
            <a:r>
              <a:rPr lang="en-US" sz="2000" b="0" i="0" u="none" strike="noStrike" kern="1200" cap="none" dirty="0" smtClean="0">
                <a:ln>
                  <a:noFill/>
                </a:ln>
                <a:ea typeface="Noto Sans CJK SC Regular" pitchFamily="2"/>
                <a:cs typeface="FreeSans" pitchFamily="2"/>
              </a:rPr>
              <a:t>(</a:t>
            </a:r>
            <a:r>
              <a:rPr lang="en-US" sz="2000" b="0" i="0" u="none" strike="noStrike" kern="1200" cap="none" dirty="0" err="1" smtClean="0">
                <a:ln>
                  <a:noFill/>
                </a:ln>
                <a:ea typeface="Noto Sans CJK SC Regular" pitchFamily="2"/>
                <a:cs typeface="FreeSans" pitchFamily="2"/>
              </a:rPr>
              <a:t>avgweight</a:t>
            </a:r>
            <a:r>
              <a:rPr lang="en-US" sz="2000" b="0" i="0" u="none" strike="noStrike" kern="1200" cap="none" dirty="0" smtClean="0">
                <a:ln>
                  <a:noFill/>
                </a:ln>
                <a:ea typeface="Noto Sans CJK SC Regular" pitchFamily="2"/>
                <a:cs typeface="FreeSans" pitchFamily="2"/>
              </a:rPr>
              <a:t> = mean(weight, na.rm = T)) %&gt;% print()</a:t>
            </a:r>
          </a:p>
          <a:p>
            <a:pPr marL="0" marR="0" lvl="0" indent="0" algn="l" rtl="0" hangingPunct="0">
              <a:lnSpc>
                <a:spcPct val="100000"/>
              </a:lnSpc>
              <a:spcBef>
                <a:spcPts val="0"/>
              </a:spcBef>
              <a:spcAft>
                <a:spcPts val="0"/>
              </a:spcAft>
              <a:buNone/>
              <a:tabLst/>
            </a:pPr>
            <a:r>
              <a:rPr lang="en-US" sz="2000" b="0" i="0" u="none" strike="noStrike" kern="1200" cap="none" dirty="0" smtClean="0">
                <a:ln>
                  <a:noFill/>
                </a:ln>
                <a:ea typeface="Noto Sans CJK SC Regular" pitchFamily="2"/>
                <a:cs typeface="FreeSans" pitchFamily="2"/>
              </a:rPr>
              <a:t>+ }</a:t>
            </a:r>
          </a:p>
          <a:p>
            <a:pPr marL="0" marR="0" lvl="0" indent="0" algn="l" rtl="0" hangingPunct="0">
              <a:lnSpc>
                <a:spcPct val="100000"/>
              </a:lnSpc>
              <a:spcBef>
                <a:spcPts val="0"/>
              </a:spcBef>
              <a:spcAft>
                <a:spcPts val="0"/>
              </a:spcAft>
              <a:buNone/>
              <a:tabLst/>
            </a:pPr>
            <a:endParaRPr lang="en-US" sz="2000" b="0" i="0" u="none" strike="noStrike" kern="1200" cap="none" dirty="0" smtClean="0">
              <a:ln>
                <a:noFill/>
              </a:ln>
              <a:ea typeface="Noto Sans CJK SC Regular" pitchFamily="2"/>
              <a:cs typeface="FreeSans" pitchFamily="2"/>
            </a:endParaRPr>
          </a:p>
          <a:p>
            <a:pPr marL="0" marR="0" lvl="0" indent="0" algn="l" rtl="0" hangingPunct="0">
              <a:lnSpc>
                <a:spcPct val="100000"/>
              </a:lnSpc>
              <a:spcBef>
                <a:spcPts val="0"/>
              </a:spcBef>
              <a:spcAft>
                <a:spcPts val="0"/>
              </a:spcAft>
              <a:buNone/>
              <a:tabLst/>
            </a:pPr>
            <a:endParaRPr lang="en-US" sz="2000" b="0" i="0" u="none" strike="noStrike" kern="1200" cap="none" dirty="0" smtClean="0">
              <a:ln>
                <a:noFill/>
              </a:ln>
              <a:ea typeface="Noto Sans CJK SC Regular" pitchFamily="2"/>
              <a:cs typeface="FreeSans" pitchFamily="2"/>
            </a:endParaRPr>
          </a:p>
          <a:p>
            <a:endParaRPr lang="en-US" dirty="0"/>
          </a:p>
        </p:txBody>
      </p:sp>
    </p:spTree>
    <p:extLst>
      <p:ext uri="{BB962C8B-B14F-4D97-AF65-F5344CB8AC3E}">
        <p14:creationId xmlns:p14="http://schemas.microsoft.com/office/powerpoint/2010/main" val="2316709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89178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Shape 2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6" name="Shape 2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884580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8" name="Shape 29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162643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8" name="Shape 3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673652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mn-lt"/>
              </a:rPr>
              <a:t>&gt; </a:t>
            </a:r>
            <a:r>
              <a:rPr lang="en-GB" dirty="0" err="1" smtClean="0">
                <a:latin typeface="+mn-lt"/>
              </a:rPr>
              <a:t>pnorm</a:t>
            </a:r>
            <a:r>
              <a:rPr lang="en-GB" dirty="0" smtClean="0">
                <a:latin typeface="+mn-lt"/>
              </a:rPr>
              <a:t>(1160, mean = 1020, </a:t>
            </a:r>
            <a:r>
              <a:rPr lang="en-GB" dirty="0" err="1" smtClean="0">
                <a:latin typeface="+mn-lt"/>
              </a:rPr>
              <a:t>sd</a:t>
            </a:r>
            <a:r>
              <a:rPr lang="en-GB" dirty="0" smtClean="0">
                <a:latin typeface="+mn-lt"/>
              </a:rPr>
              <a:t> = 50, </a:t>
            </a:r>
            <a:r>
              <a:rPr lang="en-GB" dirty="0" err="1" smtClean="0">
                <a:latin typeface="+mn-lt"/>
              </a:rPr>
              <a:t>lower.tail</a:t>
            </a:r>
            <a:r>
              <a:rPr lang="en-GB" dirty="0" smtClean="0">
                <a:latin typeface="+mn-lt"/>
              </a:rPr>
              <a:t>=FALSE)</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mn-lt"/>
              </a:rPr>
              <a:t>&gt; </a:t>
            </a:r>
            <a:r>
              <a:rPr lang="en-GB" dirty="0" err="1" smtClean="0">
                <a:latin typeface="+mn-lt"/>
              </a:rPr>
              <a:t>pnorm</a:t>
            </a:r>
            <a:r>
              <a:rPr lang="en-GB" dirty="0" smtClean="0">
                <a:latin typeface="+mn-lt"/>
              </a:rPr>
              <a:t>(2.8, </a:t>
            </a:r>
            <a:r>
              <a:rPr lang="en-GB" dirty="0" err="1" smtClean="0">
                <a:latin typeface="+mn-lt"/>
              </a:rPr>
              <a:t>lower.tail</a:t>
            </a:r>
            <a:r>
              <a:rPr lang="en-GB" dirty="0" smtClean="0">
                <a:latin typeface="+mn-lt"/>
              </a:rPr>
              <a:t>=FALSE)</a:t>
            </a:r>
          </a:p>
          <a:p>
            <a:endParaRPr lang="en-GB" dirty="0"/>
          </a:p>
        </p:txBody>
      </p:sp>
      <p:sp>
        <p:nvSpPr>
          <p:cNvPr id="4" name="Slide Number Placeholder 3"/>
          <p:cNvSpPr>
            <a:spLocks noGrp="1"/>
          </p:cNvSpPr>
          <p:nvPr>
            <p:ph type="sldNum" sz="quarter" idx="10"/>
          </p:nvPr>
        </p:nvSpPr>
        <p:spPr/>
        <p:txBody>
          <a:bodyPr/>
          <a:lstStyle/>
          <a:p>
            <a:fld id="{21C1AECF-A274-4C62-B9CB-8498DFB78C8D}" type="slidenum">
              <a:rPr lang="en-GB" smtClean="0"/>
              <a:t>25</a:t>
            </a:fld>
            <a:endParaRPr lang="en-GB"/>
          </a:p>
        </p:txBody>
      </p:sp>
    </p:spTree>
    <p:extLst>
      <p:ext uri="{BB962C8B-B14F-4D97-AF65-F5344CB8AC3E}">
        <p14:creationId xmlns:p14="http://schemas.microsoft.com/office/powerpoint/2010/main" val="12228340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latin typeface="+mn-lt"/>
              </a:rPr>
              <a:t>&gt; </a:t>
            </a:r>
            <a:r>
              <a:rPr lang="en-GB" dirty="0" err="1" smtClean="0">
                <a:latin typeface="+mn-lt"/>
              </a:rPr>
              <a:t>qnorm</a:t>
            </a:r>
            <a:r>
              <a:rPr lang="en-GB" dirty="0" smtClean="0">
                <a:latin typeface="+mn-lt"/>
              </a:rPr>
              <a:t>(0.75, mean = 1020, </a:t>
            </a:r>
            <a:r>
              <a:rPr lang="en-GB" dirty="0" err="1" smtClean="0">
                <a:latin typeface="+mn-lt"/>
              </a:rPr>
              <a:t>sd</a:t>
            </a:r>
            <a:r>
              <a:rPr lang="en-GB" dirty="0" smtClean="0">
                <a:latin typeface="+mn-lt"/>
              </a:rPr>
              <a:t> = 50)</a:t>
            </a:r>
          </a:p>
          <a:p>
            <a:endParaRPr lang="en-GB" dirty="0"/>
          </a:p>
        </p:txBody>
      </p:sp>
      <p:sp>
        <p:nvSpPr>
          <p:cNvPr id="4" name="Slide Number Placeholder 3"/>
          <p:cNvSpPr>
            <a:spLocks noGrp="1"/>
          </p:cNvSpPr>
          <p:nvPr>
            <p:ph type="sldNum" sz="quarter" idx="10"/>
          </p:nvPr>
        </p:nvSpPr>
        <p:spPr/>
        <p:txBody>
          <a:bodyPr/>
          <a:lstStyle/>
          <a:p>
            <a:fld id="{21C1AECF-A274-4C62-B9CB-8498DFB78C8D}" type="slidenum">
              <a:rPr lang="en-GB" smtClean="0"/>
              <a:t>26</a:t>
            </a:fld>
            <a:endParaRPr lang="en-GB"/>
          </a:p>
        </p:txBody>
      </p:sp>
    </p:spTree>
    <p:extLst>
      <p:ext uri="{BB962C8B-B14F-4D97-AF65-F5344CB8AC3E}">
        <p14:creationId xmlns:p14="http://schemas.microsoft.com/office/powerpoint/2010/main" val="2335794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2D4ED932-CF40-4748-8F52-C2F29305FC6F}" type="slidenum">
              <a:t>27</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pPr lvl="0" hangingPunct="0">
              <a:defRPr sz="3000"/>
            </a:pPr>
            <a:r>
              <a:rPr lang="en-US" sz="1200" dirty="0" smtClean="0">
                <a:ea typeface="Noto Sans CJK SC Regular" pitchFamily="2"/>
                <a:cs typeface="FreeSans" pitchFamily="2"/>
              </a:rPr>
              <a:t>&gt; library(</a:t>
            </a:r>
            <a:r>
              <a:rPr lang="en-US" sz="1200" dirty="0" err="1" smtClean="0">
                <a:ea typeface="Noto Sans CJK SC Regular" pitchFamily="2"/>
                <a:cs typeface="FreeSans" pitchFamily="2"/>
              </a:rPr>
              <a:t>openintro</a:t>
            </a:r>
            <a:r>
              <a:rPr lang="en-US" sz="1200" dirty="0" smtClean="0">
                <a:ea typeface="Noto Sans CJK SC Regular" pitchFamily="2"/>
                <a:cs typeface="FreeSans" pitchFamily="2"/>
              </a:rPr>
              <a:t>)</a:t>
            </a:r>
          </a:p>
          <a:p>
            <a:pPr lvl="0" hangingPunct="0">
              <a:defRPr sz="3000"/>
            </a:pPr>
            <a:r>
              <a:rPr lang="en-US" sz="1200" dirty="0" smtClean="0">
                <a:ea typeface="Noto Sans CJK SC Regular" pitchFamily="2"/>
                <a:cs typeface="FreeSans" pitchFamily="2"/>
              </a:rPr>
              <a:t>&gt; data('</a:t>
            </a:r>
            <a:r>
              <a:rPr lang="en-US" sz="1200" dirty="0" err="1" smtClean="0">
                <a:ea typeface="Noto Sans CJK SC Regular" pitchFamily="2"/>
                <a:cs typeface="FreeSans" pitchFamily="2"/>
              </a:rPr>
              <a:t>yrbss</a:t>
            </a:r>
            <a:r>
              <a:rPr lang="en-US" sz="1200" dirty="0" smtClean="0">
                <a:ea typeface="Noto Sans CJK SC Regular" pitchFamily="2"/>
                <a:cs typeface="FreeSans" pitchFamily="2"/>
              </a:rPr>
              <a: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pop_mean</a:t>
            </a:r>
            <a:r>
              <a:rPr lang="en-US" sz="1200" dirty="0" smtClean="0">
                <a:ea typeface="Noto Sans CJK SC Regular" pitchFamily="2"/>
                <a:cs typeface="FreeSans" pitchFamily="2"/>
              </a:rPr>
              <a:t> &lt;- mean(yrbss$physically_active_7d, na.rm = 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pop_sd</a:t>
            </a:r>
            <a:r>
              <a:rPr lang="en-US" sz="1200" dirty="0" smtClean="0">
                <a:ea typeface="Noto Sans CJK SC Regular" pitchFamily="2"/>
                <a:cs typeface="FreeSans" pitchFamily="2"/>
              </a:rPr>
              <a:t> &lt;- </a:t>
            </a:r>
            <a:r>
              <a:rPr lang="en-US" sz="1200" dirty="0" err="1" smtClean="0">
                <a:ea typeface="Noto Sans CJK SC Regular" pitchFamily="2"/>
                <a:cs typeface="FreeSans" pitchFamily="2"/>
              </a:rPr>
              <a:t>sd</a:t>
            </a:r>
            <a:r>
              <a:rPr lang="en-US" sz="1200" dirty="0" smtClean="0">
                <a:ea typeface="Noto Sans CJK SC Regular" pitchFamily="2"/>
                <a:cs typeface="FreeSans" pitchFamily="2"/>
              </a:rPr>
              <a:t>(yrbss$physically_active_7d, na.rm = 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samp_params</a:t>
            </a:r>
            <a:r>
              <a:rPr lang="en-US" sz="1200" dirty="0" smtClean="0">
                <a:ea typeface="Noto Sans CJK SC Regular" pitchFamily="2"/>
                <a:cs typeface="FreeSans" pitchFamily="2"/>
              </a:rPr>
              <a:t> &lt;- </a:t>
            </a:r>
            <a:r>
              <a:rPr lang="en-US" sz="1200" dirty="0" err="1" smtClean="0">
                <a:ea typeface="Noto Sans CJK SC Regular" pitchFamily="2"/>
                <a:cs typeface="FreeSans" pitchFamily="2"/>
              </a:rPr>
              <a:t>yrbss</a:t>
            </a:r>
            <a:r>
              <a:rPr lang="en-US" sz="1200" dirty="0" smtClean="0">
                <a:ea typeface="Noto Sans CJK SC Regular" pitchFamily="2"/>
                <a:cs typeface="FreeSans" pitchFamily="2"/>
              </a:rPr>
              <a:t> %&gt;% </a:t>
            </a:r>
            <a:r>
              <a:rPr lang="en-US" sz="1200" dirty="0" err="1" smtClean="0">
                <a:ea typeface="Noto Sans CJK SC Regular" pitchFamily="2"/>
                <a:cs typeface="FreeSans" pitchFamily="2"/>
              </a:rPr>
              <a:t>rep_sample_n</a:t>
            </a:r>
            <a:r>
              <a:rPr lang="en-US" sz="1200" dirty="0" smtClean="0">
                <a:ea typeface="Noto Sans CJK SC Regular" pitchFamily="2"/>
                <a:cs typeface="FreeSans" pitchFamily="2"/>
              </a:rPr>
              <a:t>(size = 100, reps = 15000, replace = T) %&gt;% </a:t>
            </a:r>
            <a:r>
              <a:rPr lang="en-US" sz="1200" dirty="0" err="1" smtClean="0">
                <a:ea typeface="Noto Sans CJK SC Regular" pitchFamily="2"/>
                <a:cs typeface="FreeSans" pitchFamily="2"/>
              </a:rPr>
              <a:t>summarise</a:t>
            </a:r>
            <a:r>
              <a:rPr lang="en-US" sz="1200" dirty="0" smtClean="0">
                <a:ea typeface="Noto Sans CJK SC Regular" pitchFamily="2"/>
                <a:cs typeface="FreeSans" pitchFamily="2"/>
              </a:rPr>
              <a:t>(</a:t>
            </a:r>
            <a:r>
              <a:rPr lang="en-US" sz="1200" dirty="0" err="1" smtClean="0">
                <a:ea typeface="Noto Sans CJK SC Regular" pitchFamily="2"/>
                <a:cs typeface="FreeSans" pitchFamily="2"/>
              </a:rPr>
              <a:t>avgactivity</a:t>
            </a:r>
            <a:r>
              <a:rPr lang="en-US" sz="1200" dirty="0" smtClean="0">
                <a:ea typeface="Noto Sans CJK SC Regular" pitchFamily="2"/>
                <a:cs typeface="FreeSans" pitchFamily="2"/>
              </a:rPr>
              <a:t> = mean(physically_active_7d, na.rm = T), sigma = </a:t>
            </a:r>
            <a:r>
              <a:rPr lang="en-US" sz="1200" dirty="0" err="1" smtClean="0">
                <a:ea typeface="Noto Sans CJK SC Regular" pitchFamily="2"/>
                <a:cs typeface="FreeSans" pitchFamily="2"/>
              </a:rPr>
              <a:t>sd</a:t>
            </a:r>
            <a:r>
              <a:rPr lang="en-US" sz="1200" dirty="0" smtClean="0">
                <a:ea typeface="Noto Sans CJK SC Regular" pitchFamily="2"/>
                <a:cs typeface="FreeSans" pitchFamily="2"/>
              </a:rPr>
              <a:t>(physically_active_7d, na.rm = T))</a:t>
            </a:r>
          </a:p>
          <a:p>
            <a:pPr lvl="0" hangingPunct="0">
              <a:defRPr sz="3000"/>
            </a:pPr>
            <a:endParaRPr lang="en-US" sz="1200" dirty="0" smtClean="0">
              <a:ea typeface="Noto Sans CJK SC Regular" pitchFamily="2"/>
              <a:cs typeface="FreeSans" pitchFamily="2"/>
            </a:endParaRPr>
          </a:p>
          <a:p>
            <a:pPr lvl="0" hangingPunct="0">
              <a:defRPr sz="3000"/>
            </a:pPr>
            <a:r>
              <a:rPr lang="en-US" sz="1200" dirty="0" smtClean="0">
                <a:ea typeface="Noto Sans CJK SC Regular" pitchFamily="2"/>
                <a:cs typeface="FreeSans" pitchFamily="2"/>
              </a:rPr>
              <a:t>&gt; mean(</a:t>
            </a:r>
            <a:r>
              <a:rPr lang="en-US" sz="1200" dirty="0" err="1" smtClean="0">
                <a:ea typeface="Noto Sans CJK SC Regular" pitchFamily="2"/>
                <a:cs typeface="FreeSans" pitchFamily="2"/>
              </a:rPr>
              <a:t>sampmeans$avgactivity</a:t>
            </a:r>
            <a:r>
              <a:rPr lang="en-US" sz="1200" dirty="0" smtClean="0">
                <a:ea typeface="Noto Sans CJK SC Regular" pitchFamily="2"/>
                <a:cs typeface="FreeSans" pitchFamily="2"/>
              </a:rPr>
              <a:t>)</a:t>
            </a:r>
          </a:p>
          <a:p>
            <a:pPr lvl="0" hangingPunct="0">
              <a:defRPr sz="3000"/>
            </a:pPr>
            <a:r>
              <a:rPr lang="en-US" sz="1200" dirty="0" smtClean="0">
                <a:ea typeface="Noto Sans CJK SC Regular" pitchFamily="2"/>
                <a:cs typeface="FreeSans" pitchFamily="2"/>
              </a:rPr>
              <a:t>&gt; </a:t>
            </a:r>
            <a:r>
              <a:rPr lang="en-US" sz="1200" dirty="0" err="1" smtClean="0">
                <a:ea typeface="Noto Sans CJK SC Regular" pitchFamily="2"/>
                <a:cs typeface="FreeSans" pitchFamily="2"/>
              </a:rPr>
              <a:t>ggplot</a:t>
            </a:r>
            <a:r>
              <a:rPr lang="en-US" sz="1200" dirty="0" smtClean="0">
                <a:ea typeface="Noto Sans CJK SC Regular" pitchFamily="2"/>
                <a:cs typeface="FreeSans" pitchFamily="2"/>
              </a:rPr>
              <a:t>(data = </a:t>
            </a:r>
            <a:r>
              <a:rPr lang="en-US" sz="1200" dirty="0" err="1" smtClean="0">
                <a:ea typeface="Noto Sans CJK SC Regular" pitchFamily="2"/>
                <a:cs typeface="FreeSans" pitchFamily="2"/>
              </a:rPr>
              <a:t>sampmeans</a:t>
            </a:r>
            <a:r>
              <a:rPr lang="en-US" sz="1200" dirty="0" smtClean="0">
                <a:ea typeface="Noto Sans CJK SC Regular" pitchFamily="2"/>
                <a:cs typeface="FreeSans" pitchFamily="2"/>
              </a:rPr>
              <a:t>, </a:t>
            </a:r>
            <a:r>
              <a:rPr lang="en-US" sz="1200" dirty="0" err="1" smtClean="0">
                <a:ea typeface="Noto Sans CJK SC Regular" pitchFamily="2"/>
                <a:cs typeface="FreeSans" pitchFamily="2"/>
              </a:rPr>
              <a:t>aes</a:t>
            </a:r>
            <a:r>
              <a:rPr lang="en-US" sz="1200" dirty="0" smtClean="0">
                <a:ea typeface="Noto Sans CJK SC Regular" pitchFamily="2"/>
                <a:cs typeface="FreeSans" pitchFamily="2"/>
              </a:rPr>
              <a:t>(x = </a:t>
            </a:r>
            <a:r>
              <a:rPr lang="en-US" sz="1200" dirty="0" err="1" smtClean="0">
                <a:ea typeface="Noto Sans CJK SC Regular" pitchFamily="2"/>
                <a:cs typeface="FreeSans" pitchFamily="2"/>
              </a:rPr>
              <a:t>avgactivity</a:t>
            </a:r>
            <a:r>
              <a:rPr lang="en-US" sz="1200" dirty="0" smtClean="0">
                <a:ea typeface="Noto Sans CJK SC Regular" pitchFamily="2"/>
                <a:cs typeface="FreeSans" pitchFamily="2"/>
              </a:rPr>
              <a:t>)) + </a:t>
            </a:r>
            <a:r>
              <a:rPr lang="en-US" sz="1200" dirty="0" err="1" smtClean="0">
                <a:ea typeface="Noto Sans CJK SC Regular" pitchFamily="2"/>
                <a:cs typeface="FreeSans" pitchFamily="2"/>
              </a:rPr>
              <a:t>geom_histogram</a:t>
            </a:r>
            <a:r>
              <a:rPr lang="en-US" sz="1200" dirty="0" smtClean="0">
                <a:ea typeface="Noto Sans CJK SC Regular" pitchFamily="2"/>
                <a:cs typeface="FreeSans" pitchFamily="2"/>
              </a:rPr>
              <a:t>()</a:t>
            </a:r>
          </a:p>
          <a:p>
            <a:endParaRPr lang="en-US" dirty="0"/>
          </a:p>
        </p:txBody>
      </p:sp>
    </p:spTree>
    <p:extLst>
      <p:ext uri="{BB962C8B-B14F-4D97-AF65-F5344CB8AC3E}">
        <p14:creationId xmlns:p14="http://schemas.microsoft.com/office/powerpoint/2010/main" val="101333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09DAB9FC-BFF5-42B1-8D77-48C409B18F9C}" type="slidenum">
              <a:t>3</a:t>
            </a:fld>
            <a:endParaRPr lang="en-US"/>
          </a:p>
        </p:txBody>
      </p:sp>
      <p:sp>
        <p:nvSpPr>
          <p:cNvPr id="2" name="Slide Image Placeholder 1"/>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extLst>
      <p:ext uri="{BB962C8B-B14F-4D97-AF65-F5344CB8AC3E}">
        <p14:creationId xmlns:p14="http://schemas.microsoft.com/office/powerpoint/2010/main" val="2714532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Shape 3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9" name="Shape 3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20572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1704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2" name="Shape 36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0996221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00164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22235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72716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3000569-F473-4569-A113-FDB279E583D9}" type="datetimeFigureOut">
              <a:rPr lang="en-GB" smtClean="0"/>
              <a:t>26/01/2019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3241554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000569-F473-4569-A113-FDB279E583D9}" type="datetimeFigureOut">
              <a:rPr lang="en-GB" smtClean="0"/>
              <a:t>26/01/2019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220759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000569-F473-4569-A113-FDB279E583D9}" type="datetimeFigureOut">
              <a:rPr lang="en-GB" smtClean="0"/>
              <a:t>26/01/2019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1155679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9600" y="274638"/>
            <a:ext cx="10972801" cy="11430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31" name="Shape 31"/>
          <p:cNvSpPr txBox="1">
            <a:spLocks noGrp="1"/>
          </p:cNvSpPr>
          <p:nvPr>
            <p:ph type="body" idx="1"/>
          </p:nvPr>
        </p:nvSpPr>
        <p:spPr>
          <a:xfrm>
            <a:off x="609600" y="1600200"/>
            <a:ext cx="10972801" cy="4967700"/>
          </a:xfrm>
          <a:prstGeom prst="rect">
            <a:avLst/>
          </a:prstGeom>
          <a:noFill/>
          <a:ln>
            <a:noFill/>
          </a:ln>
        </p:spPr>
        <p:txBody>
          <a:bodyPr spcFirstLastPara="1" wrap="square" lIns="91425" tIns="91425" rIns="91425" bIns="91425" anchor="t" anchorCtr="0"/>
          <a:lstStyle>
            <a:lvl1pPr marL="457203" lvl="0" indent="-419103" rtl="0">
              <a:spcBef>
                <a:spcPts val="600"/>
              </a:spcBef>
              <a:spcAft>
                <a:spcPts val="0"/>
              </a:spcAft>
              <a:buSzPts val="3000"/>
              <a:buChar char="●"/>
              <a:defRPr/>
            </a:lvl1pPr>
            <a:lvl2pPr marL="914406" lvl="1" indent="-381002" rtl="0">
              <a:spcBef>
                <a:spcPts val="0"/>
              </a:spcBef>
              <a:spcAft>
                <a:spcPts val="0"/>
              </a:spcAft>
              <a:buSzPts val="2400"/>
              <a:buChar char="○"/>
              <a:defRPr/>
            </a:lvl2pPr>
            <a:lvl3pPr marL="1371609" lvl="2" indent="-381002" rtl="0">
              <a:spcBef>
                <a:spcPts val="0"/>
              </a:spcBef>
              <a:spcAft>
                <a:spcPts val="0"/>
              </a:spcAft>
              <a:buSzPts val="2400"/>
              <a:buChar char="■"/>
              <a:defRPr/>
            </a:lvl3pPr>
            <a:lvl4pPr marL="1828812" lvl="3" indent="-342903" rtl="0">
              <a:spcBef>
                <a:spcPts val="0"/>
              </a:spcBef>
              <a:spcAft>
                <a:spcPts val="0"/>
              </a:spcAft>
              <a:buSzPts val="1800"/>
              <a:buChar char="●"/>
              <a:defRPr/>
            </a:lvl4pPr>
            <a:lvl5pPr marL="2286015" lvl="4" indent="-342903" rtl="0">
              <a:spcBef>
                <a:spcPts val="0"/>
              </a:spcBef>
              <a:spcAft>
                <a:spcPts val="0"/>
              </a:spcAft>
              <a:buSzPts val="1800"/>
              <a:buChar char="○"/>
              <a:defRPr sz="1800"/>
            </a:lvl5pPr>
            <a:lvl6pPr marL="2743218" lvl="5" indent="-342903" rtl="0">
              <a:spcBef>
                <a:spcPts val="0"/>
              </a:spcBef>
              <a:spcAft>
                <a:spcPts val="0"/>
              </a:spcAft>
              <a:buSzPts val="1800"/>
              <a:buChar char="■"/>
              <a:defRPr sz="1800"/>
            </a:lvl6pPr>
            <a:lvl7pPr marL="3200421" lvl="6" indent="-342903" rtl="0">
              <a:spcBef>
                <a:spcPts val="0"/>
              </a:spcBef>
              <a:spcAft>
                <a:spcPts val="0"/>
              </a:spcAft>
              <a:buSzPts val="1800"/>
              <a:buChar char="●"/>
              <a:defRPr sz="1800"/>
            </a:lvl7pPr>
            <a:lvl8pPr marL="3657624" lvl="7" indent="-342903" rtl="0">
              <a:spcBef>
                <a:spcPts val="0"/>
              </a:spcBef>
              <a:spcAft>
                <a:spcPts val="0"/>
              </a:spcAft>
              <a:buSzPts val="1800"/>
              <a:buChar char="○"/>
              <a:defRPr sz="1800"/>
            </a:lvl8pPr>
            <a:lvl9pPr marL="4114827" lvl="8" indent="-342903" rtl="0">
              <a:spcBef>
                <a:spcPts val="0"/>
              </a:spcBef>
              <a:spcAft>
                <a:spcPts val="0"/>
              </a:spcAft>
              <a:buSzPts val="1800"/>
              <a:buChar char="■"/>
              <a:defRPr sz="1800"/>
            </a:lvl9pPr>
          </a:lstStyle>
          <a:p>
            <a:endParaRPr/>
          </a:p>
        </p:txBody>
      </p:sp>
    </p:spTree>
    <p:extLst>
      <p:ext uri="{BB962C8B-B14F-4D97-AF65-F5344CB8AC3E}">
        <p14:creationId xmlns:p14="http://schemas.microsoft.com/office/powerpoint/2010/main" val="338779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3000569-F473-4569-A113-FDB279E583D9}" type="datetimeFigureOut">
              <a:rPr lang="en-GB" smtClean="0"/>
              <a:t>26/01/2019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111107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000569-F473-4569-A113-FDB279E583D9}" type="datetimeFigureOut">
              <a:rPr lang="en-GB" smtClean="0"/>
              <a:t>26/01/2019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182649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3000569-F473-4569-A113-FDB279E583D9}" type="datetimeFigureOut">
              <a:rPr lang="en-GB" smtClean="0"/>
              <a:t>26/01/2019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154219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3000569-F473-4569-A113-FDB279E583D9}" type="datetimeFigureOut">
              <a:rPr lang="en-GB" smtClean="0"/>
              <a:t>26/01/2019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2165852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3000569-F473-4569-A113-FDB279E583D9}" type="datetimeFigureOut">
              <a:rPr lang="en-GB" smtClean="0"/>
              <a:t>26/01/2019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293600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00569-F473-4569-A113-FDB279E583D9}" type="datetimeFigureOut">
              <a:rPr lang="en-GB" smtClean="0"/>
              <a:t>26/01/2019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3109450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00569-F473-4569-A113-FDB279E583D9}" type="datetimeFigureOut">
              <a:rPr lang="en-GB" smtClean="0"/>
              <a:t>26/01/2019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130112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000569-F473-4569-A113-FDB279E583D9}" type="datetimeFigureOut">
              <a:rPr lang="en-GB" smtClean="0"/>
              <a:t>26/01/2019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A40EC28-6312-4C80-9B8B-C8771D77E216}" type="slidenum">
              <a:rPr lang="en-GB" smtClean="0"/>
              <a:t>‹#›</a:t>
            </a:fld>
            <a:endParaRPr lang="en-GB"/>
          </a:p>
        </p:txBody>
      </p:sp>
    </p:spTree>
    <p:extLst>
      <p:ext uri="{BB962C8B-B14F-4D97-AF65-F5344CB8AC3E}">
        <p14:creationId xmlns:p14="http://schemas.microsoft.com/office/powerpoint/2010/main" val="5618798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00569-F473-4569-A113-FDB279E583D9}" type="datetimeFigureOut">
              <a:rPr lang="en-GB" smtClean="0"/>
              <a:t>26/01/2019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0EC28-6312-4C80-9B8B-C8771D77E216}" type="slidenum">
              <a:rPr lang="en-GB" smtClean="0"/>
              <a:t>‹#›</a:t>
            </a:fld>
            <a:endParaRPr lang="en-GB"/>
          </a:p>
        </p:txBody>
      </p:sp>
    </p:spTree>
    <p:extLst>
      <p:ext uri="{BB962C8B-B14F-4D97-AF65-F5344CB8AC3E}">
        <p14:creationId xmlns:p14="http://schemas.microsoft.com/office/powerpoint/2010/main" val="3019618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16.png"/><Relationship Id="rId8"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6" Type="http://schemas.openxmlformats.org/officeDocument/2006/relationships/image" Target="../media/image22.png"/><Relationship Id="rId7" Type="http://schemas.openxmlformats.org/officeDocument/2006/relationships/image" Target="../media/image23.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8.png"/><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56756" y="262223"/>
            <a:ext cx="8920681" cy="650548"/>
          </a:xfrm>
          <a:prstGeom prst="rect">
            <a:avLst/>
          </a:prstGeom>
          <a:noFill/>
          <a:ln>
            <a:noFill/>
          </a:ln>
        </p:spPr>
        <p:txBody>
          <a:bodyPr vert="horz" wrap="square" lIns="81646" tIns="40823" rIns="81646" bIns="40823" anchorCtr="0" compatLnSpc="0">
            <a:spAutoFit/>
          </a:bodyPr>
          <a:lstStyle/>
          <a:p>
            <a:pPr algn="ctr" hangingPunct="0"/>
            <a:r>
              <a:rPr lang="en-US" sz="3629" b="1" dirty="0" smtClean="0">
                <a:solidFill>
                  <a:srgbClr val="3399FF"/>
                </a:solidFill>
                <a:ea typeface="Noto Sans CJK SC Regular" pitchFamily="2"/>
                <a:cs typeface="FreeSans" pitchFamily="2"/>
              </a:rPr>
              <a:t>Targets for the day</a:t>
            </a:r>
            <a:endParaRPr lang="en-US" sz="3629" b="1" dirty="0">
              <a:solidFill>
                <a:srgbClr val="3399FF"/>
              </a:solidFill>
              <a:ea typeface="Noto Sans CJK SC Regular" pitchFamily="2"/>
              <a:cs typeface="FreeSans" pitchFamily="2"/>
            </a:endParaRPr>
          </a:p>
        </p:txBody>
      </p:sp>
      <p:sp>
        <p:nvSpPr>
          <p:cNvPr id="3" name="TextBox 2"/>
          <p:cNvSpPr txBox="1"/>
          <p:nvPr/>
        </p:nvSpPr>
        <p:spPr>
          <a:xfrm>
            <a:off x="271541" y="1687262"/>
            <a:ext cx="11691109" cy="2274069"/>
          </a:xfrm>
          <a:prstGeom prst="rect">
            <a:avLst/>
          </a:prstGeom>
          <a:noFill/>
          <a:ln>
            <a:noFill/>
          </a:ln>
        </p:spPr>
        <p:txBody>
          <a:bodyPr vert="horz" wrap="square" lIns="81646" tIns="40823" rIns="81646" bIns="40823" anchorCtr="0" compatLnSpc="0">
            <a:spAutoFit/>
          </a:bodyPr>
          <a:lstStyle/>
          <a:p>
            <a:pPr marL="457200" indent="-457200" hangingPunct="0">
              <a:buFont typeface="Arial" panose="020B0604020202020204" pitchFamily="34" charset="0"/>
              <a:buChar char="•"/>
            </a:pPr>
            <a:r>
              <a:rPr lang="en-US" sz="2800" b="1" dirty="0" smtClean="0">
                <a:ea typeface="Noto Sans CJK SC Regular" pitchFamily="2"/>
                <a:cs typeface="FreeSans" pitchFamily="2"/>
              </a:rPr>
              <a:t>Basic descriptive statistics</a:t>
            </a:r>
            <a:endParaRPr lang="en-US" sz="2800" b="1" dirty="0">
              <a:ea typeface="Noto Sans CJK SC Regular" pitchFamily="2"/>
              <a:cs typeface="FreeSans" pitchFamily="2"/>
            </a:endParaRPr>
          </a:p>
          <a:p>
            <a:pPr marL="457200" indent="-457200" hangingPunct="0">
              <a:buFont typeface="Arial" panose="020B0604020202020204" pitchFamily="34" charset="0"/>
              <a:buChar char="•"/>
            </a:pPr>
            <a:r>
              <a:rPr lang="en-US" sz="2800" b="1" dirty="0" smtClean="0">
                <a:ea typeface="Noto Sans CJK SC Regular" pitchFamily="2"/>
                <a:cs typeface="FreeSans" pitchFamily="2"/>
              </a:rPr>
              <a:t>The need for Inferential statistics</a:t>
            </a:r>
          </a:p>
          <a:p>
            <a:pPr marL="457200" indent="-457200" hangingPunct="0">
              <a:buFont typeface="Arial" panose="020B0604020202020204" pitchFamily="34" charset="0"/>
              <a:buChar char="•"/>
            </a:pPr>
            <a:r>
              <a:rPr lang="en-US" sz="2800" b="1" dirty="0" smtClean="0">
                <a:ea typeface="Noto Sans CJK SC Regular" pitchFamily="2"/>
                <a:cs typeface="FreeSans" pitchFamily="2"/>
              </a:rPr>
              <a:t>Probability Density functions and Cumulative Distribution Functions</a:t>
            </a:r>
          </a:p>
          <a:p>
            <a:pPr marL="457200" indent="-457200" hangingPunct="0">
              <a:buFont typeface="Arial" panose="020B0604020202020204" pitchFamily="34" charset="0"/>
              <a:buChar char="•"/>
            </a:pPr>
            <a:r>
              <a:rPr lang="en-US" sz="2800" b="1" dirty="0" smtClean="0">
                <a:ea typeface="Noto Sans CJK SC Regular" pitchFamily="2"/>
                <a:cs typeface="FreeSans" pitchFamily="2"/>
              </a:rPr>
              <a:t>The Normal Distribution</a:t>
            </a:r>
          </a:p>
          <a:p>
            <a:pPr marL="457200" indent="-457200" hangingPunct="0">
              <a:buFont typeface="Arial" panose="020B0604020202020204" pitchFamily="34" charset="0"/>
              <a:buChar char="•"/>
            </a:pPr>
            <a:r>
              <a:rPr lang="en-US" sz="2800" b="1" dirty="0" smtClean="0">
                <a:ea typeface="Noto Sans CJK SC Regular" pitchFamily="2"/>
                <a:cs typeface="FreeSans" pitchFamily="2"/>
              </a:rPr>
              <a:t>Working with the Normal Distribution</a:t>
            </a:r>
          </a:p>
        </p:txBody>
      </p:sp>
      <p:sp>
        <p:nvSpPr>
          <p:cNvPr id="4" name="TextBox 3"/>
          <p:cNvSpPr txBox="1"/>
          <p:nvPr/>
        </p:nvSpPr>
        <p:spPr>
          <a:xfrm>
            <a:off x="271541" y="4735822"/>
            <a:ext cx="11691109" cy="1397419"/>
          </a:xfrm>
          <a:prstGeom prst="rect">
            <a:avLst/>
          </a:prstGeom>
          <a:noFill/>
          <a:ln>
            <a:noFill/>
          </a:ln>
        </p:spPr>
        <p:txBody>
          <a:bodyPr vert="horz" wrap="square" lIns="81646" tIns="40823" rIns="81646" bIns="40823" anchorCtr="0" compatLnSpc="0">
            <a:spAutoFit/>
          </a:bodyPr>
          <a:lstStyle/>
          <a:p>
            <a:pPr hangingPunct="0"/>
            <a:r>
              <a:rPr lang="en-US" sz="2800" b="1" dirty="0" err="1" smtClean="0">
                <a:ea typeface="Noto Sans CJK SC Regular" pitchFamily="2"/>
                <a:cs typeface="FreeSans" pitchFamily="2"/>
              </a:rPr>
              <a:t>Sudo</a:t>
            </a:r>
            <a:r>
              <a:rPr lang="en-US" sz="2800" b="1" dirty="0" smtClean="0">
                <a:ea typeface="Noto Sans CJK SC Regular" pitchFamily="2"/>
                <a:cs typeface="FreeSans" pitchFamily="2"/>
              </a:rPr>
              <a:t> apt-get update</a:t>
            </a:r>
          </a:p>
          <a:p>
            <a:pPr hangingPunct="0"/>
            <a:r>
              <a:rPr lang="en-US" sz="2800" b="1" dirty="0" err="1" smtClean="0">
                <a:ea typeface="Noto Sans CJK SC Regular" pitchFamily="2"/>
                <a:cs typeface="FreeSans" pitchFamily="2"/>
              </a:rPr>
              <a:t>Sudo</a:t>
            </a:r>
            <a:r>
              <a:rPr lang="en-US" sz="2800" b="1" dirty="0" smtClean="0">
                <a:ea typeface="Noto Sans CJK SC Regular" pitchFamily="2"/>
                <a:cs typeface="FreeSans" pitchFamily="2"/>
              </a:rPr>
              <a:t> apt-get install r-base</a:t>
            </a:r>
          </a:p>
          <a:p>
            <a:pPr hangingPunct="0"/>
            <a:r>
              <a:rPr lang="en-US" sz="2800" b="1" dirty="0" err="1" smtClean="0">
                <a:ea typeface="Noto Sans CJK SC Regular" pitchFamily="2"/>
                <a:cs typeface="FreeSans" pitchFamily="2"/>
              </a:rPr>
              <a:t>Sudo</a:t>
            </a:r>
            <a:r>
              <a:rPr lang="en-US" sz="2800" b="1" dirty="0" smtClean="0">
                <a:ea typeface="Noto Sans CJK SC Regular" pitchFamily="2"/>
                <a:cs typeface="FreeSans" pitchFamily="2"/>
              </a:rPr>
              <a:t> apt-get install r-base-</a:t>
            </a:r>
            <a:r>
              <a:rPr lang="en-US" sz="2800" b="1" dirty="0" err="1" smtClean="0">
                <a:ea typeface="Noto Sans CJK SC Regular" pitchFamily="2"/>
                <a:cs typeface="FreeSans" pitchFamily="2"/>
              </a:rPr>
              <a:t>dev</a:t>
            </a:r>
            <a:endParaRPr lang="en-US" sz="2800" b="1" dirty="0" smtClean="0">
              <a:ea typeface="Noto Sans CJK SC Regular" pitchFamily="2"/>
              <a:cs typeface="FreeSans" pitchFamily="2"/>
            </a:endParaRPr>
          </a:p>
        </p:txBody>
      </p:sp>
    </p:spTree>
    <p:extLst>
      <p:ext uri="{BB962C8B-B14F-4D97-AF65-F5344CB8AC3E}">
        <p14:creationId xmlns:p14="http://schemas.microsoft.com/office/powerpoint/2010/main" val="1749703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body" idx="1"/>
          </p:nvPr>
        </p:nvSpPr>
        <p:spPr>
          <a:xfrm flipH="1">
            <a:off x="1981200" y="1498950"/>
            <a:ext cx="8229600" cy="25854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dirty="0"/>
              <a:t>There are many ways to compute percentiles/areas under the curve. R:</a:t>
            </a:r>
            <a:endParaRPr sz="2200" dirty="0"/>
          </a:p>
          <a:p>
            <a:pPr marL="0" indent="0">
              <a:lnSpc>
                <a:spcPct val="115000"/>
              </a:lnSpc>
              <a:spcBef>
                <a:spcPts val="0"/>
              </a:spcBef>
              <a:buNone/>
            </a:pPr>
            <a:endParaRPr sz="2200" dirty="0"/>
          </a:p>
          <a:p>
            <a:pPr marL="0" indent="0">
              <a:lnSpc>
                <a:spcPct val="115000"/>
              </a:lnSpc>
              <a:spcBef>
                <a:spcPts val="0"/>
              </a:spcBef>
              <a:buNone/>
            </a:pPr>
            <a:endParaRPr sz="2200" dirty="0"/>
          </a:p>
          <a:p>
            <a:pPr marL="0" indent="0">
              <a:lnSpc>
                <a:spcPct val="115000"/>
              </a:lnSpc>
              <a:spcBef>
                <a:spcPts val="0"/>
              </a:spcBef>
              <a:buNone/>
            </a:pPr>
            <a:endParaRPr sz="1200" dirty="0"/>
          </a:p>
        </p:txBody>
      </p:sp>
      <p:sp>
        <p:nvSpPr>
          <p:cNvPr id="126" name="Shape 126"/>
          <p:cNvSpPr txBox="1">
            <a:spLocks noGrp="1"/>
          </p:cNvSpPr>
          <p:nvPr>
            <p:ph type="title"/>
          </p:nvPr>
        </p:nvSpPr>
        <p:spPr>
          <a:xfrm>
            <a:off x="1981200" y="19316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Calculating percentiles -</a:t>
            </a:r>
            <a:endParaRPr>
              <a:solidFill>
                <a:schemeClr val="accent1"/>
              </a:solidFill>
            </a:endParaRPr>
          </a:p>
          <a:p>
            <a:r>
              <a:rPr lang="en">
                <a:solidFill>
                  <a:schemeClr val="accent1"/>
                </a:solidFill>
              </a:rPr>
              <a:t>using computation</a:t>
            </a:r>
            <a:endParaRPr>
              <a:solidFill>
                <a:schemeClr val="accent1"/>
              </a:solidFill>
            </a:endParaRPr>
          </a:p>
        </p:txBody>
      </p:sp>
      <p:pic>
        <p:nvPicPr>
          <p:cNvPr id="127" name="Shape 127"/>
          <p:cNvPicPr preferRelativeResize="0"/>
          <p:nvPr/>
        </p:nvPicPr>
        <p:blipFill>
          <a:blip r:embed="rId3">
            <a:alphaModFix/>
          </a:blip>
          <a:stretch>
            <a:fillRect/>
          </a:stretch>
        </p:blipFill>
        <p:spPr>
          <a:xfrm>
            <a:off x="2091576" y="2448775"/>
            <a:ext cx="7615101" cy="685750"/>
          </a:xfrm>
          <a:prstGeom prst="rect">
            <a:avLst/>
          </a:prstGeom>
          <a:noFill/>
          <a:ln>
            <a:noFill/>
          </a:ln>
        </p:spPr>
      </p:pic>
    </p:spTree>
    <p:extLst>
      <p:ext uri="{BB962C8B-B14F-4D97-AF65-F5344CB8AC3E}">
        <p14:creationId xmlns:p14="http://schemas.microsoft.com/office/powerpoint/2010/main" val="30752038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Shape 146"/>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Quality control</a:t>
            </a:r>
            <a:endParaRPr>
              <a:solidFill>
                <a:schemeClr val="accent1"/>
              </a:solidFill>
            </a:endParaRPr>
          </a:p>
        </p:txBody>
      </p:sp>
      <p:sp>
        <p:nvSpPr>
          <p:cNvPr id="147" name="Shape 147"/>
          <p:cNvSpPr txBox="1">
            <a:spLocks noGrp="1"/>
          </p:cNvSpPr>
          <p:nvPr>
            <p:ph type="body" idx="1"/>
          </p:nvPr>
        </p:nvSpPr>
        <p:spPr>
          <a:xfrm flipH="1">
            <a:off x="1981200" y="1305775"/>
            <a:ext cx="8229600" cy="47658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0" indent="0">
              <a:lnSpc>
                <a:spcPct val="115000"/>
              </a:lnSpc>
              <a:spcBef>
                <a:spcPts val="0"/>
              </a:spcBef>
              <a:buNone/>
            </a:pPr>
            <a:endParaRPr sz="1800" i="1"/>
          </a:p>
        </p:txBody>
      </p:sp>
    </p:spTree>
    <p:extLst>
      <p:ext uri="{BB962C8B-B14F-4D97-AF65-F5344CB8AC3E}">
        <p14:creationId xmlns:p14="http://schemas.microsoft.com/office/powerpoint/2010/main" val="4148011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Shape 15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Quality control</a:t>
            </a:r>
            <a:endParaRPr>
              <a:solidFill>
                <a:schemeClr val="accent1"/>
              </a:solidFill>
            </a:endParaRPr>
          </a:p>
        </p:txBody>
      </p:sp>
      <p:sp>
        <p:nvSpPr>
          <p:cNvPr id="153" name="Shape 153"/>
          <p:cNvSpPr txBox="1">
            <a:spLocks noGrp="1"/>
          </p:cNvSpPr>
          <p:nvPr>
            <p:ph type="body" idx="1"/>
          </p:nvPr>
        </p:nvSpPr>
        <p:spPr>
          <a:xfrm flipH="1">
            <a:off x="1981200" y="1305775"/>
            <a:ext cx="8229600" cy="47658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3">
              <a:lnSpc>
                <a:spcPct val="115000"/>
              </a:lnSpc>
              <a:spcBef>
                <a:spcPts val="0"/>
              </a:spcBef>
              <a:buSzPts val="1800"/>
            </a:pPr>
            <a:r>
              <a:rPr lang="en" sz="1800" i="1"/>
              <a:t>Let X = amount of ketchup in a bottle: X ~ N(µ = 36, σ = 0.11)</a:t>
            </a:r>
            <a:endParaRPr sz="1800" i="1"/>
          </a:p>
        </p:txBody>
      </p:sp>
    </p:spTree>
    <p:extLst>
      <p:ext uri="{BB962C8B-B14F-4D97-AF65-F5344CB8AC3E}">
        <p14:creationId xmlns:p14="http://schemas.microsoft.com/office/powerpoint/2010/main" val="32973707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Shape 15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Quality control</a:t>
            </a:r>
            <a:endParaRPr>
              <a:solidFill>
                <a:schemeClr val="accent1"/>
              </a:solidFill>
            </a:endParaRPr>
          </a:p>
        </p:txBody>
      </p:sp>
      <p:sp>
        <p:nvSpPr>
          <p:cNvPr id="159" name="Shape 159"/>
          <p:cNvSpPr txBox="1">
            <a:spLocks noGrp="1"/>
          </p:cNvSpPr>
          <p:nvPr>
            <p:ph type="body" idx="1"/>
          </p:nvPr>
        </p:nvSpPr>
        <p:spPr>
          <a:xfrm flipH="1">
            <a:off x="1981200" y="1305775"/>
            <a:ext cx="8229600" cy="47658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3">
              <a:lnSpc>
                <a:spcPct val="115000"/>
              </a:lnSpc>
              <a:spcBef>
                <a:spcPts val="0"/>
              </a:spcBef>
              <a:buSzPts val="1800"/>
            </a:pPr>
            <a:r>
              <a:rPr lang="en" sz="1800" i="1"/>
              <a:t>Let X = amount of ketchup in a bottle: X ~ N(µ = 36, σ = 0.11)</a:t>
            </a:r>
            <a:endParaRPr sz="1800" i="1"/>
          </a:p>
        </p:txBody>
      </p:sp>
      <p:pic>
        <p:nvPicPr>
          <p:cNvPr id="160" name="Shape 160"/>
          <p:cNvPicPr preferRelativeResize="0"/>
          <p:nvPr/>
        </p:nvPicPr>
        <p:blipFill>
          <a:blip r:embed="rId3">
            <a:alphaModFix/>
          </a:blip>
          <a:stretch>
            <a:fillRect/>
          </a:stretch>
        </p:blipFill>
        <p:spPr>
          <a:xfrm>
            <a:off x="1981199" y="3612101"/>
            <a:ext cx="4027141" cy="2528475"/>
          </a:xfrm>
          <a:prstGeom prst="rect">
            <a:avLst/>
          </a:prstGeom>
          <a:noFill/>
          <a:ln>
            <a:noFill/>
          </a:ln>
        </p:spPr>
      </p:pic>
    </p:spTree>
    <p:extLst>
      <p:ext uri="{BB962C8B-B14F-4D97-AF65-F5344CB8AC3E}">
        <p14:creationId xmlns:p14="http://schemas.microsoft.com/office/powerpoint/2010/main" val="23054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Shape 16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Quality control</a:t>
            </a:r>
            <a:endParaRPr>
              <a:solidFill>
                <a:schemeClr val="accent1"/>
              </a:solidFill>
            </a:endParaRPr>
          </a:p>
        </p:txBody>
      </p:sp>
      <p:sp>
        <p:nvSpPr>
          <p:cNvPr id="166" name="Shape 166"/>
          <p:cNvSpPr txBox="1">
            <a:spLocks noGrp="1"/>
          </p:cNvSpPr>
          <p:nvPr>
            <p:ph type="body" idx="1"/>
          </p:nvPr>
        </p:nvSpPr>
        <p:spPr>
          <a:xfrm flipH="1">
            <a:off x="1981200" y="1305775"/>
            <a:ext cx="8229600" cy="47658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3">
              <a:lnSpc>
                <a:spcPct val="115000"/>
              </a:lnSpc>
              <a:spcBef>
                <a:spcPts val="0"/>
              </a:spcBef>
              <a:buSzPts val="1800"/>
            </a:pPr>
            <a:r>
              <a:rPr lang="en" sz="1800" i="1"/>
              <a:t>Let X = amount of ketchup in a bottle: X ~ N(µ = 36, σ = 0.11)</a:t>
            </a:r>
            <a:endParaRPr sz="1800" i="1"/>
          </a:p>
        </p:txBody>
      </p:sp>
      <p:pic>
        <p:nvPicPr>
          <p:cNvPr id="167" name="Shape 167"/>
          <p:cNvPicPr preferRelativeResize="0"/>
          <p:nvPr/>
        </p:nvPicPr>
        <p:blipFill>
          <a:blip r:embed="rId3">
            <a:alphaModFix/>
          </a:blip>
          <a:stretch>
            <a:fillRect/>
          </a:stretch>
        </p:blipFill>
        <p:spPr>
          <a:xfrm>
            <a:off x="1981199" y="3612101"/>
            <a:ext cx="4027141" cy="2528475"/>
          </a:xfrm>
          <a:prstGeom prst="rect">
            <a:avLst/>
          </a:prstGeom>
          <a:noFill/>
          <a:ln>
            <a:noFill/>
          </a:ln>
        </p:spPr>
      </p:pic>
      <p:pic>
        <p:nvPicPr>
          <p:cNvPr id="168" name="Shape 168"/>
          <p:cNvPicPr preferRelativeResize="0"/>
          <p:nvPr/>
        </p:nvPicPr>
        <p:blipFill>
          <a:blip r:embed="rId4">
            <a:alphaModFix/>
          </a:blip>
          <a:stretch>
            <a:fillRect/>
          </a:stretch>
        </p:blipFill>
        <p:spPr>
          <a:xfrm>
            <a:off x="6294824" y="4271426"/>
            <a:ext cx="3218675" cy="827425"/>
          </a:xfrm>
          <a:prstGeom prst="rect">
            <a:avLst/>
          </a:prstGeom>
          <a:noFill/>
          <a:ln>
            <a:noFill/>
          </a:ln>
        </p:spPr>
      </p:pic>
    </p:spTree>
    <p:extLst>
      <p:ext uri="{BB962C8B-B14F-4D97-AF65-F5344CB8AC3E}">
        <p14:creationId xmlns:p14="http://schemas.microsoft.com/office/powerpoint/2010/main" val="274050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Effect transition="in" filter="fade">
                                      <p:cBhvr>
                                        <p:cTn id="12" dur="10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Shape 173"/>
          <p:cNvSpPr txBox="1">
            <a:spLocks noGrp="1"/>
          </p:cNvSpPr>
          <p:nvPr>
            <p:ph type="title"/>
          </p:nvPr>
        </p:nvSpPr>
        <p:spPr>
          <a:xfrm>
            <a:off x="1981200" y="23456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174" name="Shape 174"/>
          <p:cNvPicPr preferRelativeResize="0"/>
          <p:nvPr/>
        </p:nvPicPr>
        <p:blipFill>
          <a:blip r:embed="rId3">
            <a:alphaModFix/>
          </a:blip>
          <a:stretch>
            <a:fillRect/>
          </a:stretch>
        </p:blipFill>
        <p:spPr>
          <a:xfrm>
            <a:off x="1981201" y="1377576"/>
            <a:ext cx="8229601" cy="4890049"/>
          </a:xfrm>
          <a:prstGeom prst="rect">
            <a:avLst/>
          </a:prstGeom>
          <a:noFill/>
          <a:ln>
            <a:noFill/>
          </a:ln>
        </p:spPr>
      </p:pic>
    </p:spTree>
    <p:extLst>
      <p:ext uri="{BB962C8B-B14F-4D97-AF65-F5344CB8AC3E}">
        <p14:creationId xmlns:p14="http://schemas.microsoft.com/office/powerpoint/2010/main" val="13871497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txBox="1">
            <a:spLocks noGrp="1"/>
          </p:cNvSpPr>
          <p:nvPr>
            <p:ph type="title"/>
          </p:nvPr>
        </p:nvSpPr>
        <p:spPr>
          <a:xfrm>
            <a:off x="1981200" y="23456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180" name="Shape 180"/>
          <p:cNvPicPr preferRelativeResize="0"/>
          <p:nvPr/>
        </p:nvPicPr>
        <p:blipFill>
          <a:blip r:embed="rId3">
            <a:alphaModFix/>
          </a:blip>
          <a:stretch>
            <a:fillRect/>
          </a:stretch>
        </p:blipFill>
        <p:spPr>
          <a:xfrm>
            <a:off x="1981200" y="1377576"/>
            <a:ext cx="8229600" cy="4881724"/>
          </a:xfrm>
          <a:prstGeom prst="rect">
            <a:avLst/>
          </a:prstGeom>
          <a:noFill/>
          <a:ln>
            <a:noFill/>
          </a:ln>
        </p:spPr>
      </p:pic>
    </p:spTree>
    <p:extLst>
      <p:ext uri="{BB962C8B-B14F-4D97-AF65-F5344CB8AC3E}">
        <p14:creationId xmlns:p14="http://schemas.microsoft.com/office/powerpoint/2010/main" val="4183837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body" idx="1"/>
          </p:nvPr>
        </p:nvSpPr>
        <p:spPr>
          <a:xfrm flipH="1">
            <a:off x="1981200" y="924776"/>
            <a:ext cx="8229600" cy="23064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400">
                <a:solidFill>
                  <a:schemeClr val="accent1"/>
                </a:solidFill>
              </a:rPr>
              <a:t>What percent of bottles </a:t>
            </a:r>
            <a:r>
              <a:rPr lang="en" sz="2400" u="sng">
                <a:solidFill>
                  <a:schemeClr val="accent1"/>
                </a:solidFill>
              </a:rPr>
              <a:t>pass</a:t>
            </a:r>
            <a:r>
              <a:rPr lang="en" sz="2400">
                <a:solidFill>
                  <a:schemeClr val="accent1"/>
                </a:solidFill>
              </a:rPr>
              <a:t> the quality control inspection?</a:t>
            </a:r>
            <a:endParaRPr sz="2400">
              <a:solidFill>
                <a:schemeClr val="accent1"/>
              </a:solidFill>
            </a:endParaRPr>
          </a:p>
          <a:p>
            <a:pPr indent="-381002">
              <a:lnSpc>
                <a:spcPct val="115000"/>
              </a:lnSpc>
              <a:spcBef>
                <a:spcPts val="0"/>
              </a:spcBef>
              <a:buSzPts val="2400"/>
              <a:buAutoNum type="alphaUcPeriod"/>
            </a:pPr>
            <a:r>
              <a:rPr lang="en" sz="2400"/>
              <a:t>1.82%	</a:t>
            </a:r>
            <a:endParaRPr sz="2400"/>
          </a:p>
          <a:p>
            <a:pPr indent="-381002">
              <a:lnSpc>
                <a:spcPct val="115000"/>
              </a:lnSpc>
              <a:spcBef>
                <a:spcPts val="0"/>
              </a:spcBef>
              <a:buSzPts val="2400"/>
              <a:buAutoNum type="alphaUcPeriod"/>
            </a:pPr>
            <a:r>
              <a:rPr lang="en" sz="2400"/>
              <a:t>3.44%	</a:t>
            </a:r>
            <a:endParaRPr sz="2400"/>
          </a:p>
          <a:p>
            <a:pPr indent="-381002">
              <a:lnSpc>
                <a:spcPct val="115000"/>
              </a:lnSpc>
              <a:spcBef>
                <a:spcPts val="0"/>
              </a:spcBef>
              <a:buSzPts val="2400"/>
              <a:buAutoNum type="alphaUcPeriod"/>
            </a:pPr>
            <a:r>
              <a:rPr lang="en" sz="2400"/>
              <a:t>6.88%</a:t>
            </a:r>
            <a:endParaRPr sz="2400"/>
          </a:p>
          <a:p>
            <a:pPr indent="-381002">
              <a:lnSpc>
                <a:spcPct val="115000"/>
              </a:lnSpc>
              <a:spcBef>
                <a:spcPts val="0"/>
              </a:spcBef>
              <a:buSzPts val="2400"/>
              <a:buAutoNum type="alphaUcPeriod"/>
            </a:pPr>
            <a:r>
              <a:rPr lang="en" sz="2400"/>
              <a:t>93.12%</a:t>
            </a:r>
            <a:endParaRPr sz="2400"/>
          </a:p>
          <a:p>
            <a:pPr indent="-381002">
              <a:lnSpc>
                <a:spcPct val="115000"/>
              </a:lnSpc>
              <a:spcBef>
                <a:spcPts val="0"/>
              </a:spcBef>
              <a:buSzPts val="2400"/>
              <a:buAutoNum type="alphaUcPeriod"/>
            </a:pPr>
            <a:r>
              <a:rPr lang="en" sz="2400"/>
              <a:t>96.56%</a:t>
            </a:r>
            <a:endParaRPr sz="2400"/>
          </a:p>
        </p:txBody>
      </p:sp>
      <p:sp>
        <p:nvSpPr>
          <p:cNvPr id="186" name="Shape 186"/>
          <p:cNvSpPr txBox="1">
            <a:spLocks noGrp="1"/>
          </p:cNvSpPr>
          <p:nvPr>
            <p:ph type="title"/>
          </p:nvPr>
        </p:nvSpPr>
        <p:spPr>
          <a:xfrm>
            <a:off x="1981200" y="-3048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Tree>
    <p:extLst>
      <p:ext uri="{BB962C8B-B14F-4D97-AF65-F5344CB8AC3E}">
        <p14:creationId xmlns:p14="http://schemas.microsoft.com/office/powerpoint/2010/main" val="1952556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Shape 236"/>
          <p:cNvSpPr txBox="1">
            <a:spLocks noGrp="1"/>
          </p:cNvSpPr>
          <p:nvPr>
            <p:ph type="body" idx="1"/>
          </p:nvPr>
        </p:nvSpPr>
        <p:spPr>
          <a:xfrm flipH="1">
            <a:off x="1981200" y="848575"/>
            <a:ext cx="8229600" cy="14934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2400">
                <a:solidFill>
                  <a:schemeClr val="accent1"/>
                </a:solidFill>
              </a:rPr>
              <a:t>What percent of bottles </a:t>
            </a:r>
            <a:r>
              <a:rPr lang="en" sz="2400" u="sng">
                <a:solidFill>
                  <a:schemeClr val="accent1"/>
                </a:solidFill>
              </a:rPr>
              <a:t>pass</a:t>
            </a:r>
            <a:r>
              <a:rPr lang="en" sz="2400">
                <a:solidFill>
                  <a:schemeClr val="accent1"/>
                </a:solidFill>
              </a:rPr>
              <a:t> the quality control inspection?</a:t>
            </a:r>
            <a:endParaRPr sz="2400">
              <a:solidFill>
                <a:schemeClr val="accent1"/>
              </a:solidFill>
            </a:endParaRPr>
          </a:p>
          <a:p>
            <a:pPr indent="-330202">
              <a:lnSpc>
                <a:spcPct val="115000"/>
              </a:lnSpc>
              <a:spcBef>
                <a:spcPts val="0"/>
              </a:spcBef>
              <a:buSzPts val="1600"/>
              <a:buAutoNum type="alphaUcPeriod"/>
            </a:pPr>
            <a:r>
              <a:rPr lang="en" sz="1600"/>
              <a:t>1.82%	</a:t>
            </a:r>
            <a:endParaRPr sz="1600"/>
          </a:p>
          <a:p>
            <a:pPr indent="-330202">
              <a:lnSpc>
                <a:spcPct val="115000"/>
              </a:lnSpc>
              <a:spcBef>
                <a:spcPts val="0"/>
              </a:spcBef>
              <a:buSzPts val="1600"/>
              <a:buAutoNum type="alphaUcPeriod"/>
            </a:pPr>
            <a:r>
              <a:rPr lang="en" sz="1600"/>
              <a:t>3.44%	</a:t>
            </a:r>
            <a:endParaRPr sz="1600"/>
          </a:p>
          <a:p>
            <a:pPr indent="-330202">
              <a:lnSpc>
                <a:spcPct val="115000"/>
              </a:lnSpc>
              <a:spcBef>
                <a:spcPts val="0"/>
              </a:spcBef>
              <a:buSzPts val="1600"/>
              <a:buAutoNum type="alphaUcPeriod"/>
            </a:pPr>
            <a:r>
              <a:rPr lang="en" sz="1600"/>
              <a:t>6.88%</a:t>
            </a:r>
            <a:endParaRPr sz="1600"/>
          </a:p>
          <a:p>
            <a:pPr indent="-330202">
              <a:lnSpc>
                <a:spcPct val="115000"/>
              </a:lnSpc>
              <a:spcBef>
                <a:spcPts val="0"/>
              </a:spcBef>
              <a:buClr>
                <a:srgbClr val="FF9900"/>
              </a:buClr>
              <a:buSzPts val="1600"/>
              <a:buAutoNum type="alphaUcPeriod"/>
            </a:pPr>
            <a:r>
              <a:rPr lang="en" sz="1600">
                <a:solidFill>
                  <a:srgbClr val="FF9900"/>
                </a:solidFill>
              </a:rPr>
              <a:t>93.12%</a:t>
            </a:r>
            <a:endParaRPr sz="1600">
              <a:solidFill>
                <a:srgbClr val="FF9900"/>
              </a:solidFill>
            </a:endParaRPr>
          </a:p>
          <a:p>
            <a:pPr indent="-330202">
              <a:lnSpc>
                <a:spcPct val="115000"/>
              </a:lnSpc>
              <a:spcBef>
                <a:spcPts val="0"/>
              </a:spcBef>
              <a:buSzPts val="1600"/>
              <a:buAutoNum type="alphaUcPeriod"/>
            </a:pPr>
            <a:r>
              <a:rPr lang="en" sz="1600"/>
              <a:t>96.56%</a:t>
            </a:r>
            <a:endParaRPr sz="1600"/>
          </a:p>
          <a:p>
            <a:pPr marL="0" indent="0">
              <a:lnSpc>
                <a:spcPct val="115000"/>
              </a:lnSpc>
              <a:spcBef>
                <a:spcPts val="0"/>
              </a:spcBef>
              <a:buClr>
                <a:schemeClr val="dk1"/>
              </a:buClr>
              <a:buSzPts val="1100"/>
              <a:buNone/>
            </a:pPr>
            <a:endParaRPr sz="1800"/>
          </a:p>
          <a:p>
            <a:pPr marL="0" indent="0">
              <a:lnSpc>
                <a:spcPct val="115000"/>
              </a:lnSpc>
              <a:spcBef>
                <a:spcPts val="0"/>
              </a:spcBef>
              <a:buNone/>
            </a:pPr>
            <a:endParaRPr sz="2400">
              <a:solidFill>
                <a:schemeClr val="accent1"/>
              </a:solidFill>
            </a:endParaRPr>
          </a:p>
        </p:txBody>
      </p:sp>
      <p:sp>
        <p:nvSpPr>
          <p:cNvPr id="237" name="Shape 237"/>
          <p:cNvSpPr txBox="1">
            <a:spLocks noGrp="1"/>
          </p:cNvSpPr>
          <p:nvPr>
            <p:ph type="title"/>
          </p:nvPr>
        </p:nvSpPr>
        <p:spPr>
          <a:xfrm>
            <a:off x="1981200" y="-2286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pic>
        <p:nvPicPr>
          <p:cNvPr id="238" name="Shape 238"/>
          <p:cNvPicPr preferRelativeResize="0"/>
          <p:nvPr/>
        </p:nvPicPr>
        <p:blipFill>
          <a:blip r:embed="rId3">
            <a:alphaModFix/>
          </a:blip>
          <a:stretch>
            <a:fillRect/>
          </a:stretch>
        </p:blipFill>
        <p:spPr>
          <a:xfrm>
            <a:off x="1981198" y="2697373"/>
            <a:ext cx="2840700" cy="1590475"/>
          </a:xfrm>
          <a:prstGeom prst="rect">
            <a:avLst/>
          </a:prstGeom>
          <a:noFill/>
          <a:ln>
            <a:noFill/>
          </a:ln>
        </p:spPr>
      </p:pic>
      <p:pic>
        <p:nvPicPr>
          <p:cNvPr id="239" name="Shape 239"/>
          <p:cNvPicPr preferRelativeResize="0"/>
          <p:nvPr/>
        </p:nvPicPr>
        <p:blipFill>
          <a:blip r:embed="rId4">
            <a:alphaModFix/>
          </a:blip>
          <a:stretch>
            <a:fillRect/>
          </a:stretch>
        </p:blipFill>
        <p:spPr>
          <a:xfrm>
            <a:off x="4778151" y="2665576"/>
            <a:ext cx="2635700" cy="1654075"/>
          </a:xfrm>
          <a:prstGeom prst="rect">
            <a:avLst/>
          </a:prstGeom>
          <a:noFill/>
          <a:ln>
            <a:noFill/>
          </a:ln>
        </p:spPr>
      </p:pic>
      <p:pic>
        <p:nvPicPr>
          <p:cNvPr id="240" name="Shape 240"/>
          <p:cNvPicPr preferRelativeResize="0"/>
          <p:nvPr/>
        </p:nvPicPr>
        <p:blipFill>
          <a:blip r:embed="rId5">
            <a:alphaModFix/>
          </a:blip>
          <a:stretch>
            <a:fillRect/>
          </a:stretch>
        </p:blipFill>
        <p:spPr>
          <a:xfrm>
            <a:off x="7587800" y="2519412"/>
            <a:ext cx="2622997" cy="1819175"/>
          </a:xfrm>
          <a:prstGeom prst="rect">
            <a:avLst/>
          </a:prstGeom>
          <a:noFill/>
          <a:ln>
            <a:noFill/>
          </a:ln>
        </p:spPr>
      </p:pic>
      <p:pic>
        <p:nvPicPr>
          <p:cNvPr id="241" name="Shape 241"/>
          <p:cNvPicPr preferRelativeResize="0"/>
          <p:nvPr/>
        </p:nvPicPr>
        <p:blipFill>
          <a:blip r:embed="rId6">
            <a:alphaModFix/>
          </a:blip>
          <a:stretch>
            <a:fillRect/>
          </a:stretch>
        </p:blipFill>
        <p:spPr>
          <a:xfrm>
            <a:off x="3816373" y="4338576"/>
            <a:ext cx="3051525" cy="611775"/>
          </a:xfrm>
          <a:prstGeom prst="rect">
            <a:avLst/>
          </a:prstGeom>
          <a:noFill/>
          <a:ln>
            <a:noFill/>
          </a:ln>
        </p:spPr>
      </p:pic>
      <p:pic>
        <p:nvPicPr>
          <p:cNvPr id="242" name="Shape 242"/>
          <p:cNvPicPr preferRelativeResize="0"/>
          <p:nvPr/>
        </p:nvPicPr>
        <p:blipFill>
          <a:blip r:embed="rId7">
            <a:alphaModFix/>
          </a:blip>
          <a:stretch>
            <a:fillRect/>
          </a:stretch>
        </p:blipFill>
        <p:spPr>
          <a:xfrm>
            <a:off x="3769001" y="5064851"/>
            <a:ext cx="3146271" cy="611775"/>
          </a:xfrm>
          <a:prstGeom prst="rect">
            <a:avLst/>
          </a:prstGeom>
          <a:noFill/>
          <a:ln>
            <a:noFill/>
          </a:ln>
        </p:spPr>
      </p:pic>
      <p:pic>
        <p:nvPicPr>
          <p:cNvPr id="243" name="Shape 243"/>
          <p:cNvPicPr preferRelativeResize="0"/>
          <p:nvPr/>
        </p:nvPicPr>
        <p:blipFill>
          <a:blip r:embed="rId8">
            <a:alphaModFix/>
          </a:blip>
          <a:stretch>
            <a:fillRect/>
          </a:stretch>
        </p:blipFill>
        <p:spPr>
          <a:xfrm>
            <a:off x="1981201" y="5791124"/>
            <a:ext cx="8118475" cy="326600"/>
          </a:xfrm>
          <a:prstGeom prst="rect">
            <a:avLst/>
          </a:prstGeom>
          <a:noFill/>
          <a:ln>
            <a:noFill/>
          </a:ln>
        </p:spPr>
      </p:pic>
    </p:spTree>
    <p:extLst>
      <p:ext uri="{BB962C8B-B14F-4D97-AF65-F5344CB8AC3E}">
        <p14:creationId xmlns:p14="http://schemas.microsoft.com/office/powerpoint/2010/main" val="78487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1000"/>
                                        <p:tgtEl>
                                          <p:spTgt spid="2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1000"/>
                                        <p:tgtEl>
                                          <p:spTgt spid="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0"/>
                                        </p:tgtEl>
                                        <p:attrNameLst>
                                          <p:attrName>style.visibility</p:attrName>
                                        </p:attrNameLst>
                                      </p:cBhvr>
                                      <p:to>
                                        <p:strVal val="visible"/>
                                      </p:to>
                                    </p:set>
                                    <p:animEffect transition="in" filter="fade">
                                      <p:cBhvr>
                                        <p:cTn id="17" dur="1000"/>
                                        <p:tgtEl>
                                          <p:spTgt spid="2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1"/>
                                        </p:tgtEl>
                                        <p:attrNameLst>
                                          <p:attrName>style.visibility</p:attrName>
                                        </p:attrNameLst>
                                      </p:cBhvr>
                                      <p:to>
                                        <p:strVal val="visible"/>
                                      </p:to>
                                    </p:set>
                                    <p:animEffect transition="in" filter="fade">
                                      <p:cBhvr>
                                        <p:cTn id="22" dur="1000"/>
                                        <p:tgtEl>
                                          <p:spTgt spid="2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fade">
                                      <p:cBhvr>
                                        <p:cTn id="27" dur="10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3"/>
                                        </p:tgtEl>
                                        <p:attrNameLst>
                                          <p:attrName>style.visibility</p:attrName>
                                        </p:attrNameLst>
                                      </p:cBhvr>
                                      <p:to>
                                        <p:strVal val="visible"/>
                                      </p:to>
                                    </p:set>
                                    <p:animEffect transition="in" filter="fade">
                                      <p:cBhvr>
                                        <p:cTn id="32" dur="10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Six sigma</a:t>
            </a:r>
            <a:endParaRPr>
              <a:solidFill>
                <a:schemeClr val="accent1"/>
              </a:solidFill>
            </a:endParaRPr>
          </a:p>
        </p:txBody>
      </p:sp>
      <p:sp>
        <p:nvSpPr>
          <p:cNvPr id="140" name="Shape 140"/>
          <p:cNvSpPr txBox="1">
            <a:spLocks noGrp="1"/>
          </p:cNvSpPr>
          <p:nvPr>
            <p:ph type="body" idx="1"/>
          </p:nvPr>
        </p:nvSpPr>
        <p:spPr>
          <a:xfrm flipH="1">
            <a:off x="1981200" y="1305775"/>
            <a:ext cx="8229600" cy="52074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2200"/>
              <a:t>The term </a:t>
            </a:r>
            <a:r>
              <a:rPr lang="en" sz="2200" i="1">
                <a:solidFill>
                  <a:schemeClr val="accent1"/>
                </a:solidFill>
              </a:rPr>
              <a:t>six sigma process</a:t>
            </a:r>
            <a:r>
              <a:rPr lang="en" sz="2200"/>
              <a:t> comes from the notion that if one has six standard deviations between the process mean and the nearest specification limit, as shown in the graph, practically no items will fail to meet specifications.</a:t>
            </a: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200"/>
          </a:p>
          <a:p>
            <a:pPr marL="0" indent="0">
              <a:lnSpc>
                <a:spcPct val="115000"/>
              </a:lnSpc>
              <a:spcBef>
                <a:spcPts val="0"/>
              </a:spcBef>
              <a:buNone/>
            </a:pPr>
            <a:endParaRPr sz="2600"/>
          </a:p>
          <a:p>
            <a:pPr marL="0" indent="0">
              <a:lnSpc>
                <a:spcPct val="115000"/>
              </a:lnSpc>
              <a:spcBef>
                <a:spcPts val="0"/>
              </a:spcBef>
              <a:buNone/>
            </a:pPr>
            <a:endParaRPr sz="2600"/>
          </a:p>
          <a:p>
            <a:pPr marL="0" indent="0">
              <a:lnSpc>
                <a:spcPct val="115000"/>
              </a:lnSpc>
              <a:spcBef>
                <a:spcPts val="0"/>
              </a:spcBef>
              <a:buNone/>
            </a:pPr>
            <a:endParaRPr sz="2600"/>
          </a:p>
          <a:p>
            <a:pPr marL="0" indent="0">
              <a:lnSpc>
                <a:spcPct val="115000"/>
              </a:lnSpc>
              <a:spcBef>
                <a:spcPts val="0"/>
              </a:spcBef>
              <a:buNone/>
            </a:pPr>
            <a:r>
              <a:rPr lang="en" sz="1600"/>
              <a:t>http://en.wikipedia.org/wiki/Six_Sigma</a:t>
            </a:r>
            <a:endParaRPr sz="1600"/>
          </a:p>
        </p:txBody>
      </p:sp>
      <p:pic>
        <p:nvPicPr>
          <p:cNvPr id="141" name="Shape 141"/>
          <p:cNvPicPr preferRelativeResize="0"/>
          <p:nvPr/>
        </p:nvPicPr>
        <p:blipFill>
          <a:blip r:embed="rId3">
            <a:alphaModFix/>
          </a:blip>
          <a:stretch>
            <a:fillRect/>
          </a:stretch>
        </p:blipFill>
        <p:spPr>
          <a:xfrm>
            <a:off x="4164700" y="3134464"/>
            <a:ext cx="3905250" cy="2562225"/>
          </a:xfrm>
          <a:prstGeom prst="rect">
            <a:avLst/>
          </a:prstGeom>
          <a:noFill/>
          <a:ln>
            <a:noFill/>
          </a:ln>
        </p:spPr>
      </p:pic>
    </p:spTree>
    <p:extLst>
      <p:ext uri="{BB962C8B-B14F-4D97-AF65-F5344CB8AC3E}">
        <p14:creationId xmlns:p14="http://schemas.microsoft.com/office/powerpoint/2010/main" val="1568048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4257" y="2245402"/>
            <a:ext cx="8920681" cy="1218652"/>
          </a:xfrm>
          <a:prstGeom prst="rect">
            <a:avLst/>
          </a:prstGeom>
          <a:noFill/>
          <a:ln>
            <a:noFill/>
          </a:ln>
        </p:spPr>
        <p:txBody>
          <a:bodyPr vert="horz" wrap="square" lIns="81646" tIns="40823" rIns="81646" bIns="40823" anchorCtr="0" compatLnSpc="0">
            <a:spAutoFit/>
          </a:bodyPr>
          <a:lstStyle/>
          <a:p>
            <a:pPr algn="ctr" hangingPunct="0"/>
            <a:r>
              <a:rPr lang="en-US" sz="3629" b="1" dirty="0">
                <a:solidFill>
                  <a:srgbClr val="3399FF"/>
                </a:solidFill>
                <a:ea typeface="Noto Sans CJK SC Regular" pitchFamily="2"/>
                <a:cs typeface="FreeSans" pitchFamily="2"/>
              </a:rPr>
              <a:t>The need for inferential statistics and the techniques taught therein</a:t>
            </a:r>
          </a:p>
        </p:txBody>
      </p:sp>
    </p:spTree>
    <p:extLst>
      <p:ext uri="{BB962C8B-B14F-4D97-AF65-F5344CB8AC3E}">
        <p14:creationId xmlns:p14="http://schemas.microsoft.com/office/powerpoint/2010/main" val="1615249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Finding cutoff points</a:t>
            </a:r>
            <a:endParaRPr>
              <a:solidFill>
                <a:schemeClr val="accent1"/>
              </a:solidFill>
            </a:endParaRPr>
          </a:p>
        </p:txBody>
      </p:sp>
      <p:sp>
        <p:nvSpPr>
          <p:cNvPr id="249" name="Shape 249"/>
          <p:cNvSpPr txBox="1">
            <a:spLocks noGrp="1"/>
          </p:cNvSpPr>
          <p:nvPr>
            <p:ph type="body" idx="1"/>
          </p:nvPr>
        </p:nvSpPr>
        <p:spPr>
          <a:xfrm flipH="1">
            <a:off x="1981200" y="1305775"/>
            <a:ext cx="8229600" cy="1035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lowest 3% of human body temperatures?</a:t>
            </a:r>
            <a:endParaRPr sz="1800">
              <a:solidFill>
                <a:schemeClr val="accent1"/>
              </a:solidFill>
            </a:endParaRPr>
          </a:p>
          <a:p>
            <a:pPr marL="0" indent="0">
              <a:lnSpc>
                <a:spcPct val="115000"/>
              </a:lnSpc>
              <a:spcBef>
                <a:spcPts val="0"/>
              </a:spcBef>
              <a:buNone/>
            </a:pPr>
            <a:endParaRPr sz="1800"/>
          </a:p>
        </p:txBody>
      </p:sp>
    </p:spTree>
    <p:extLst>
      <p:ext uri="{BB962C8B-B14F-4D97-AF65-F5344CB8AC3E}">
        <p14:creationId xmlns:p14="http://schemas.microsoft.com/office/powerpoint/2010/main" val="1148804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Shape 288"/>
          <p:cNvSpPr txBox="1">
            <a:spLocks noGrp="1"/>
          </p:cNvSpPr>
          <p:nvPr>
            <p:ph type="body" idx="1"/>
          </p:nvPr>
        </p:nvSpPr>
        <p:spPr>
          <a:xfrm flipH="1">
            <a:off x="1981200" y="5982250"/>
            <a:ext cx="8229600" cy="583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400"/>
              <a:t>Mackowiak, Wasserman, and Levine (1992), A Critical Appraisal of 98.6 Degrees F, the Upper Limit of the Normal Body Temperature, and Other Legacies of Carl Reinhold August Wunderlick.</a:t>
            </a:r>
            <a:endParaRPr sz="1400"/>
          </a:p>
        </p:txBody>
      </p:sp>
      <p:sp>
        <p:nvSpPr>
          <p:cNvPr id="289" name="Shape 289"/>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Finding cutoff points</a:t>
            </a:r>
            <a:endParaRPr>
              <a:solidFill>
                <a:schemeClr val="accent1"/>
              </a:solidFill>
            </a:endParaRPr>
          </a:p>
        </p:txBody>
      </p:sp>
      <p:sp>
        <p:nvSpPr>
          <p:cNvPr id="290" name="Shape 290"/>
          <p:cNvSpPr txBox="1">
            <a:spLocks noGrp="1"/>
          </p:cNvSpPr>
          <p:nvPr>
            <p:ph type="body" idx="1"/>
          </p:nvPr>
        </p:nvSpPr>
        <p:spPr>
          <a:xfrm flipH="1">
            <a:off x="1981200" y="1305775"/>
            <a:ext cx="8229600" cy="1035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800"/>
              <a:t>Body temperatures of healthy humans are distributed nearly normally with mean 98.2</a:t>
            </a:r>
            <a:r>
              <a:rPr lang="en" sz="1800" baseline="30000"/>
              <a:t>o</a:t>
            </a:r>
            <a:r>
              <a:rPr lang="en" sz="1800"/>
              <a:t>F and standard deviation 0.73</a:t>
            </a:r>
            <a:r>
              <a:rPr lang="en" sz="1800" baseline="30000"/>
              <a:t>o</a:t>
            </a:r>
            <a:r>
              <a:rPr lang="en" sz="1800"/>
              <a:t>F. What is the cutoff for the lowest 3% of human body temperatures?</a:t>
            </a:r>
            <a:endParaRPr sz="1800"/>
          </a:p>
          <a:p>
            <a:pPr marL="0" indent="0">
              <a:lnSpc>
                <a:spcPct val="115000"/>
              </a:lnSpc>
              <a:spcBef>
                <a:spcPts val="0"/>
              </a:spcBef>
              <a:buNone/>
            </a:pPr>
            <a:endParaRPr sz="1800"/>
          </a:p>
        </p:txBody>
      </p:sp>
      <p:pic>
        <p:nvPicPr>
          <p:cNvPr id="291" name="Shape 291"/>
          <p:cNvPicPr preferRelativeResize="0"/>
          <p:nvPr/>
        </p:nvPicPr>
        <p:blipFill>
          <a:blip r:embed="rId3">
            <a:alphaModFix/>
          </a:blip>
          <a:stretch>
            <a:fillRect/>
          </a:stretch>
        </p:blipFill>
        <p:spPr>
          <a:xfrm>
            <a:off x="1981201" y="2445074"/>
            <a:ext cx="2876375" cy="1800600"/>
          </a:xfrm>
          <a:prstGeom prst="rect">
            <a:avLst/>
          </a:prstGeom>
          <a:noFill/>
          <a:ln>
            <a:noFill/>
          </a:ln>
        </p:spPr>
      </p:pic>
      <p:pic>
        <p:nvPicPr>
          <p:cNvPr id="292" name="Shape 292"/>
          <p:cNvPicPr preferRelativeResize="0"/>
          <p:nvPr/>
        </p:nvPicPr>
        <p:blipFill>
          <a:blip r:embed="rId4">
            <a:alphaModFix/>
          </a:blip>
          <a:stretch>
            <a:fillRect/>
          </a:stretch>
        </p:blipFill>
        <p:spPr>
          <a:xfrm>
            <a:off x="4857575" y="2503850"/>
            <a:ext cx="5127600" cy="1445300"/>
          </a:xfrm>
          <a:prstGeom prst="rect">
            <a:avLst/>
          </a:prstGeom>
          <a:noFill/>
          <a:ln>
            <a:noFill/>
          </a:ln>
        </p:spPr>
      </p:pic>
      <p:pic>
        <p:nvPicPr>
          <p:cNvPr id="293" name="Shape 293"/>
          <p:cNvPicPr preferRelativeResize="0"/>
          <p:nvPr/>
        </p:nvPicPr>
        <p:blipFill>
          <a:blip r:embed="rId5">
            <a:alphaModFix/>
          </a:blip>
          <a:stretch>
            <a:fillRect/>
          </a:stretch>
        </p:blipFill>
        <p:spPr>
          <a:xfrm>
            <a:off x="2843025" y="4245675"/>
            <a:ext cx="5195450" cy="310700"/>
          </a:xfrm>
          <a:prstGeom prst="rect">
            <a:avLst/>
          </a:prstGeom>
          <a:noFill/>
          <a:ln>
            <a:noFill/>
          </a:ln>
        </p:spPr>
      </p:pic>
      <p:pic>
        <p:nvPicPr>
          <p:cNvPr id="294" name="Shape 294"/>
          <p:cNvPicPr preferRelativeResize="0"/>
          <p:nvPr/>
        </p:nvPicPr>
        <p:blipFill>
          <a:blip r:embed="rId6">
            <a:alphaModFix/>
          </a:blip>
          <a:stretch>
            <a:fillRect/>
          </a:stretch>
        </p:blipFill>
        <p:spPr>
          <a:xfrm>
            <a:off x="2843026" y="4643925"/>
            <a:ext cx="5127600" cy="783504"/>
          </a:xfrm>
          <a:prstGeom prst="rect">
            <a:avLst/>
          </a:prstGeom>
          <a:noFill/>
          <a:ln>
            <a:noFill/>
          </a:ln>
        </p:spPr>
      </p:pic>
      <p:pic>
        <p:nvPicPr>
          <p:cNvPr id="295" name="Shape 295"/>
          <p:cNvPicPr preferRelativeResize="0"/>
          <p:nvPr/>
        </p:nvPicPr>
        <p:blipFill>
          <a:blip r:embed="rId7">
            <a:alphaModFix/>
          </a:blip>
          <a:stretch>
            <a:fillRect/>
          </a:stretch>
        </p:blipFill>
        <p:spPr>
          <a:xfrm>
            <a:off x="2773150" y="5427426"/>
            <a:ext cx="4896326" cy="380700"/>
          </a:xfrm>
          <a:prstGeom prst="rect">
            <a:avLst/>
          </a:prstGeom>
          <a:noFill/>
          <a:ln>
            <a:noFill/>
          </a:ln>
        </p:spPr>
      </p:pic>
    </p:spTree>
    <p:extLst>
      <p:ext uri="{BB962C8B-B14F-4D97-AF65-F5344CB8AC3E}">
        <p14:creationId xmlns:p14="http://schemas.microsoft.com/office/powerpoint/2010/main" val="239081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Effect transition="in" filter="fade">
                                      <p:cBhvr>
                                        <p:cTn id="7" dur="10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2"/>
                                        </p:tgtEl>
                                        <p:attrNameLst>
                                          <p:attrName>style.visibility</p:attrName>
                                        </p:attrNameLst>
                                      </p:cBhvr>
                                      <p:to>
                                        <p:strVal val="visible"/>
                                      </p:to>
                                    </p:set>
                                    <p:animEffect transition="in" filter="fade">
                                      <p:cBhvr>
                                        <p:cTn id="12" dur="1000"/>
                                        <p:tgtEl>
                                          <p:spTgt spid="2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3"/>
                                        </p:tgtEl>
                                        <p:attrNameLst>
                                          <p:attrName>style.visibility</p:attrName>
                                        </p:attrNameLst>
                                      </p:cBhvr>
                                      <p:to>
                                        <p:strVal val="visible"/>
                                      </p:to>
                                    </p:set>
                                    <p:animEffect transition="in" filter="fade">
                                      <p:cBhvr>
                                        <p:cTn id="17" dur="1000"/>
                                        <p:tgtEl>
                                          <p:spTgt spid="2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animEffect transition="in" filter="fade">
                                      <p:cBhvr>
                                        <p:cTn id="22" dur="1000"/>
                                        <p:tgtEl>
                                          <p:spTgt spid="29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5"/>
                                        </p:tgtEl>
                                        <p:attrNameLst>
                                          <p:attrName>style.visibility</p:attrName>
                                        </p:attrNameLst>
                                      </p:cBhvr>
                                      <p:to>
                                        <p:strVal val="visible"/>
                                      </p:to>
                                    </p:set>
                                    <p:animEffect transition="in" filter="fade">
                                      <p:cBhvr>
                                        <p:cTn id="27" dur="1000"/>
                                        <p:tgtEl>
                                          <p:spTgt spid="2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8"/>
                                        </p:tgtEl>
                                        <p:attrNameLst>
                                          <p:attrName>style.visibility</p:attrName>
                                        </p:attrNameLst>
                                      </p:cBhvr>
                                      <p:to>
                                        <p:strVal val="visible"/>
                                      </p:to>
                                    </p:set>
                                    <p:animEffect transition="in" filter="fade">
                                      <p:cBhvr>
                                        <p:cTn id="32" dur="10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
        <p:nvSpPr>
          <p:cNvPr id="301" name="Shape 301"/>
          <p:cNvSpPr txBox="1">
            <a:spLocks noGrp="1"/>
          </p:cNvSpPr>
          <p:nvPr>
            <p:ph type="body" idx="1"/>
          </p:nvPr>
        </p:nvSpPr>
        <p:spPr>
          <a:xfrm flipH="1">
            <a:off x="1981200" y="1143000"/>
            <a:ext cx="8229600" cy="16815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Clr>
                <a:schemeClr val="dk1"/>
              </a:buClr>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None/>
            </a:pPr>
            <a:r>
              <a:rPr lang="en" sz="1800"/>
              <a:t>B. 99.1</a:t>
            </a:r>
            <a:r>
              <a:rPr lang="en" sz="1800" baseline="30000"/>
              <a:t>o</a:t>
            </a:r>
            <a:r>
              <a:rPr lang="en" sz="1800"/>
              <a:t>F					D. 99.6</a:t>
            </a:r>
            <a:r>
              <a:rPr lang="en" sz="1800" baseline="30000"/>
              <a:t>o</a:t>
            </a:r>
            <a:r>
              <a:rPr lang="en" sz="1800"/>
              <a:t>F</a:t>
            </a:r>
            <a:endParaRPr sz="1800"/>
          </a:p>
          <a:p>
            <a:pPr marL="0" indent="0">
              <a:lnSpc>
                <a:spcPct val="115000"/>
              </a:lnSpc>
              <a:spcBef>
                <a:spcPts val="0"/>
              </a:spcBef>
              <a:buClr>
                <a:schemeClr val="dk1"/>
              </a:buClr>
              <a:buSzPts val="1100"/>
              <a:buNone/>
            </a:pPr>
            <a:endParaRPr sz="1800"/>
          </a:p>
          <a:p>
            <a:pPr marL="0" indent="0">
              <a:lnSpc>
                <a:spcPct val="115000"/>
              </a:lnSpc>
              <a:spcBef>
                <a:spcPts val="0"/>
              </a:spcBef>
              <a:buClr>
                <a:schemeClr val="dk1"/>
              </a:buClr>
              <a:buSzPts val="1100"/>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spTree>
    <p:extLst>
      <p:ext uri="{BB962C8B-B14F-4D97-AF65-F5344CB8AC3E}">
        <p14:creationId xmlns:p14="http://schemas.microsoft.com/office/powerpoint/2010/main" val="13436857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Shape 340"/>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Practice</a:t>
            </a:r>
            <a:endParaRPr>
              <a:solidFill>
                <a:schemeClr val="accent1"/>
              </a:solidFill>
            </a:endParaRPr>
          </a:p>
        </p:txBody>
      </p:sp>
      <p:sp>
        <p:nvSpPr>
          <p:cNvPr id="341" name="Shape 341"/>
          <p:cNvSpPr txBox="1">
            <a:spLocks noGrp="1"/>
          </p:cNvSpPr>
          <p:nvPr>
            <p:ph type="body" idx="1"/>
          </p:nvPr>
        </p:nvSpPr>
        <p:spPr>
          <a:xfrm flipH="1">
            <a:off x="1981200" y="1143000"/>
            <a:ext cx="8229600" cy="16815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800">
                <a:solidFill>
                  <a:schemeClr val="accent1"/>
                </a:solidFill>
              </a:rPr>
              <a:t>Body temperatures of healthy humans are distributed nearly normally with mean 98.2</a:t>
            </a:r>
            <a:r>
              <a:rPr lang="en" sz="1800" baseline="30000">
                <a:solidFill>
                  <a:schemeClr val="accent1"/>
                </a:solidFill>
              </a:rPr>
              <a:t>o</a:t>
            </a:r>
            <a:r>
              <a:rPr lang="en" sz="1800">
                <a:solidFill>
                  <a:schemeClr val="accent1"/>
                </a:solidFill>
              </a:rPr>
              <a:t>F and standard deviation 0.73</a:t>
            </a:r>
            <a:r>
              <a:rPr lang="en" sz="1800" baseline="300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marL="0" indent="0">
              <a:lnSpc>
                <a:spcPct val="115000"/>
              </a:lnSpc>
              <a:spcBef>
                <a:spcPts val="0"/>
              </a:spcBef>
              <a:buClr>
                <a:schemeClr val="dk1"/>
              </a:buClr>
              <a:buSzPts val="1100"/>
              <a:buNone/>
            </a:pPr>
            <a:r>
              <a:rPr lang="en" sz="1800"/>
              <a:t>A. 97.3</a:t>
            </a:r>
            <a:r>
              <a:rPr lang="en" sz="1800" baseline="30000"/>
              <a:t>o</a:t>
            </a:r>
            <a:r>
              <a:rPr lang="en" sz="1800"/>
              <a:t>F					C. 99.4</a:t>
            </a:r>
            <a:r>
              <a:rPr lang="en" sz="1800" baseline="30000"/>
              <a:t>o</a:t>
            </a:r>
            <a:r>
              <a:rPr lang="en" sz="1800"/>
              <a:t>F</a:t>
            </a:r>
            <a:endParaRPr sz="1800"/>
          </a:p>
          <a:p>
            <a:pPr marL="0" indent="0">
              <a:lnSpc>
                <a:spcPct val="115000"/>
              </a:lnSpc>
              <a:spcBef>
                <a:spcPts val="0"/>
              </a:spcBef>
              <a:buClr>
                <a:schemeClr val="dk1"/>
              </a:buClr>
              <a:buSzPts val="1100"/>
              <a:buNone/>
            </a:pPr>
            <a:r>
              <a:rPr lang="en" sz="1800" i="1">
                <a:solidFill>
                  <a:srgbClr val="FF9900"/>
                </a:solidFill>
              </a:rPr>
              <a:t>B. 99.1</a:t>
            </a:r>
            <a:r>
              <a:rPr lang="en" sz="1800" i="1" baseline="30000">
                <a:solidFill>
                  <a:srgbClr val="FF9900"/>
                </a:solidFill>
              </a:rPr>
              <a:t>o</a:t>
            </a:r>
            <a:r>
              <a:rPr lang="en" sz="1800" i="1">
                <a:solidFill>
                  <a:srgbClr val="FF9900"/>
                </a:solidFill>
              </a:rPr>
              <a:t>F</a:t>
            </a:r>
            <a:r>
              <a:rPr lang="en" sz="1800"/>
              <a:t>					D. 99.6</a:t>
            </a:r>
            <a:r>
              <a:rPr lang="en" sz="1800" baseline="30000"/>
              <a:t>o</a:t>
            </a:r>
            <a:r>
              <a:rPr lang="en" sz="1800"/>
              <a:t>F</a:t>
            </a: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a:p>
            <a:pPr marL="0" indent="0">
              <a:lnSpc>
                <a:spcPct val="115000"/>
              </a:lnSpc>
              <a:spcBef>
                <a:spcPts val="0"/>
              </a:spcBef>
              <a:buNone/>
            </a:pPr>
            <a:endParaRPr sz="1800"/>
          </a:p>
        </p:txBody>
      </p:sp>
      <p:pic>
        <p:nvPicPr>
          <p:cNvPr id="342" name="Shape 342"/>
          <p:cNvPicPr preferRelativeResize="0"/>
          <p:nvPr/>
        </p:nvPicPr>
        <p:blipFill>
          <a:blip r:embed="rId3">
            <a:alphaModFix/>
          </a:blip>
          <a:stretch>
            <a:fillRect/>
          </a:stretch>
        </p:blipFill>
        <p:spPr>
          <a:xfrm>
            <a:off x="1981198" y="2824498"/>
            <a:ext cx="2812750" cy="1877725"/>
          </a:xfrm>
          <a:prstGeom prst="rect">
            <a:avLst/>
          </a:prstGeom>
          <a:noFill/>
          <a:ln>
            <a:noFill/>
          </a:ln>
        </p:spPr>
      </p:pic>
      <p:pic>
        <p:nvPicPr>
          <p:cNvPr id="343" name="Shape 343"/>
          <p:cNvPicPr preferRelativeResize="0"/>
          <p:nvPr/>
        </p:nvPicPr>
        <p:blipFill>
          <a:blip r:embed="rId4">
            <a:alphaModFix/>
          </a:blip>
          <a:stretch>
            <a:fillRect/>
          </a:stretch>
        </p:blipFill>
        <p:spPr>
          <a:xfrm>
            <a:off x="5057775" y="2951949"/>
            <a:ext cx="4596575" cy="1622825"/>
          </a:xfrm>
          <a:prstGeom prst="rect">
            <a:avLst/>
          </a:prstGeom>
          <a:noFill/>
          <a:ln>
            <a:noFill/>
          </a:ln>
        </p:spPr>
      </p:pic>
      <p:pic>
        <p:nvPicPr>
          <p:cNvPr id="344" name="Shape 344"/>
          <p:cNvPicPr preferRelativeResize="0"/>
          <p:nvPr/>
        </p:nvPicPr>
        <p:blipFill>
          <a:blip r:embed="rId5">
            <a:alphaModFix/>
          </a:blip>
          <a:stretch>
            <a:fillRect/>
          </a:stretch>
        </p:blipFill>
        <p:spPr>
          <a:xfrm>
            <a:off x="2730026" y="4776450"/>
            <a:ext cx="4812225" cy="317550"/>
          </a:xfrm>
          <a:prstGeom prst="rect">
            <a:avLst/>
          </a:prstGeom>
          <a:noFill/>
          <a:ln>
            <a:noFill/>
          </a:ln>
        </p:spPr>
      </p:pic>
      <p:pic>
        <p:nvPicPr>
          <p:cNvPr id="345" name="Shape 345"/>
          <p:cNvPicPr preferRelativeResize="0"/>
          <p:nvPr/>
        </p:nvPicPr>
        <p:blipFill>
          <a:blip r:embed="rId6">
            <a:alphaModFix/>
          </a:blip>
          <a:stretch>
            <a:fillRect/>
          </a:stretch>
        </p:blipFill>
        <p:spPr>
          <a:xfrm>
            <a:off x="2730024" y="5168224"/>
            <a:ext cx="4596575" cy="718972"/>
          </a:xfrm>
          <a:prstGeom prst="rect">
            <a:avLst/>
          </a:prstGeom>
          <a:noFill/>
          <a:ln>
            <a:noFill/>
          </a:ln>
        </p:spPr>
      </p:pic>
      <p:pic>
        <p:nvPicPr>
          <p:cNvPr id="346" name="Shape 346"/>
          <p:cNvPicPr preferRelativeResize="0"/>
          <p:nvPr/>
        </p:nvPicPr>
        <p:blipFill>
          <a:blip r:embed="rId7">
            <a:alphaModFix/>
          </a:blip>
          <a:stretch>
            <a:fillRect/>
          </a:stretch>
        </p:blipFill>
        <p:spPr>
          <a:xfrm>
            <a:off x="2679125" y="5961425"/>
            <a:ext cx="4322675" cy="369000"/>
          </a:xfrm>
          <a:prstGeom prst="rect">
            <a:avLst/>
          </a:prstGeom>
          <a:noFill/>
          <a:ln>
            <a:noFill/>
          </a:ln>
        </p:spPr>
      </p:pic>
    </p:spTree>
    <p:extLst>
      <p:ext uri="{BB962C8B-B14F-4D97-AF65-F5344CB8AC3E}">
        <p14:creationId xmlns:p14="http://schemas.microsoft.com/office/powerpoint/2010/main" val="405166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animEffect transition="in" filter="fade">
                                      <p:cBhvr>
                                        <p:cTn id="7" dur="1000"/>
                                        <p:tgtEl>
                                          <p:spTgt spid="3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
                                        </p:tgtEl>
                                        <p:attrNameLst>
                                          <p:attrName>style.visibility</p:attrName>
                                        </p:attrNameLst>
                                      </p:cBhvr>
                                      <p:to>
                                        <p:strVal val="visible"/>
                                      </p:to>
                                    </p:set>
                                    <p:animEffect transition="in" filter="fade">
                                      <p:cBhvr>
                                        <p:cTn id="12" dur="1000"/>
                                        <p:tgtEl>
                                          <p:spTgt spid="3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4"/>
                                        </p:tgtEl>
                                        <p:attrNameLst>
                                          <p:attrName>style.visibility</p:attrName>
                                        </p:attrNameLst>
                                      </p:cBhvr>
                                      <p:to>
                                        <p:strVal val="visible"/>
                                      </p:to>
                                    </p:set>
                                    <p:animEffect transition="in" filter="fade">
                                      <p:cBhvr>
                                        <p:cTn id="17" dur="1000"/>
                                        <p:tgtEl>
                                          <p:spTgt spid="3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5"/>
                                        </p:tgtEl>
                                        <p:attrNameLst>
                                          <p:attrName>style.visibility</p:attrName>
                                        </p:attrNameLst>
                                      </p:cBhvr>
                                      <p:to>
                                        <p:strVal val="visible"/>
                                      </p:to>
                                    </p:set>
                                    <p:animEffect transition="in" filter="fade">
                                      <p:cBhvr>
                                        <p:cTn id="22" dur="1000"/>
                                        <p:tgtEl>
                                          <p:spTgt spid="3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6"/>
                                        </p:tgtEl>
                                        <p:attrNameLst>
                                          <p:attrName>style.visibility</p:attrName>
                                        </p:attrNameLst>
                                      </p:cBhvr>
                                      <p:to>
                                        <p:strVal val="visible"/>
                                      </p:to>
                                    </p:set>
                                    <p:animEffect transition="in" filter="fade">
                                      <p:cBhvr>
                                        <p:cTn id="27" dur="10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768" y="274639"/>
            <a:ext cx="8230465" cy="718612"/>
          </a:xfrm>
        </p:spPr>
        <p:txBody>
          <a:bodyPr/>
          <a:lstStyle/>
          <a:p>
            <a:r>
              <a:rPr lang="en-GB" dirty="0" smtClean="0">
                <a:solidFill>
                  <a:srgbClr val="0070C0"/>
                </a:solidFill>
                <a:latin typeface="+mn-lt"/>
                <a:cs typeface="Arial" panose="020B0604020202020204" pitchFamily="34" charset="0"/>
              </a:rPr>
              <a:t>Facts about the normal density</a:t>
            </a:r>
            <a:endParaRPr lang="en-GB" dirty="0">
              <a:solidFill>
                <a:srgbClr val="0070C0"/>
              </a:solidFill>
              <a:latin typeface="+mn-lt"/>
              <a:cs typeface="Arial" panose="020B0604020202020204" pitchFamily="34" charset="0"/>
            </a:endParaRPr>
          </a:p>
        </p:txBody>
      </p:sp>
      <p:sp>
        <p:nvSpPr>
          <p:cNvPr id="3" name="Text Placeholder 2"/>
          <p:cNvSpPr>
            <a:spLocks noGrp="1"/>
          </p:cNvSpPr>
          <p:nvPr>
            <p:ph type="body" idx="1"/>
          </p:nvPr>
        </p:nvSpPr>
        <p:spPr>
          <a:xfrm>
            <a:off x="1980768" y="1294585"/>
            <a:ext cx="8230465" cy="4967700"/>
          </a:xfrm>
        </p:spPr>
        <p:txBody>
          <a:bodyPr/>
          <a:lstStyle/>
          <a:p>
            <a:pPr marL="504719" indent="-466618">
              <a:buFont typeface="+mj-lt"/>
              <a:buAutoNum type="arabicPeriod"/>
            </a:pPr>
            <a:r>
              <a:rPr lang="en-GB" dirty="0" smtClean="0">
                <a:latin typeface="+mn-lt"/>
              </a:rPr>
              <a:t>Approximately 68%, 95%, and 99% of the normal density lies within 1, 2 and 3 standard deviations from the mean, respectively</a:t>
            </a:r>
          </a:p>
          <a:p>
            <a:pPr marL="504719" indent="-466618">
              <a:buFont typeface="+mj-lt"/>
              <a:buAutoNum type="arabicPeriod"/>
            </a:pPr>
            <a:r>
              <a:rPr lang="en-GB" dirty="0" smtClean="0">
                <a:latin typeface="+mn-lt"/>
              </a:rPr>
              <a:t>-1.28, -1.645, -1.96 and -2.33 are the 10</a:t>
            </a:r>
            <a:r>
              <a:rPr lang="en-GB" baseline="30000" dirty="0" smtClean="0">
                <a:latin typeface="+mn-lt"/>
              </a:rPr>
              <a:t>th</a:t>
            </a:r>
            <a:r>
              <a:rPr lang="en-GB" dirty="0" smtClean="0">
                <a:latin typeface="+mn-lt"/>
              </a:rPr>
              <a:t>, 5</a:t>
            </a:r>
            <a:r>
              <a:rPr lang="en-GB" baseline="30000" dirty="0" smtClean="0">
                <a:latin typeface="+mn-lt"/>
              </a:rPr>
              <a:t>th</a:t>
            </a:r>
            <a:r>
              <a:rPr lang="en-GB" dirty="0" smtClean="0">
                <a:latin typeface="+mn-lt"/>
              </a:rPr>
              <a:t>, 2.5</a:t>
            </a:r>
            <a:r>
              <a:rPr lang="en-GB" baseline="30000" dirty="0" smtClean="0">
                <a:latin typeface="+mn-lt"/>
              </a:rPr>
              <a:t>th</a:t>
            </a:r>
            <a:r>
              <a:rPr lang="en-GB" dirty="0" smtClean="0">
                <a:latin typeface="+mn-lt"/>
              </a:rPr>
              <a:t> and 1</a:t>
            </a:r>
            <a:r>
              <a:rPr lang="en-GB" baseline="30000" dirty="0" smtClean="0">
                <a:latin typeface="+mn-lt"/>
              </a:rPr>
              <a:t>st</a:t>
            </a:r>
            <a:r>
              <a:rPr lang="en-GB" dirty="0" smtClean="0">
                <a:latin typeface="+mn-lt"/>
              </a:rPr>
              <a:t> percentiles of the standard normal distribution respectively</a:t>
            </a:r>
          </a:p>
          <a:p>
            <a:pPr marL="504719" indent="-466618">
              <a:buFont typeface="+mj-lt"/>
              <a:buAutoNum type="arabicPeriod"/>
            </a:pPr>
            <a:r>
              <a:rPr lang="en-GB" dirty="0" smtClean="0">
                <a:latin typeface="+mn-lt"/>
              </a:rPr>
              <a:t>By symmetry, 1.28, 1.645, 1.96 and 2.33 are the 90</a:t>
            </a:r>
            <a:r>
              <a:rPr lang="en-GB" baseline="30000" dirty="0" smtClean="0">
                <a:latin typeface="+mn-lt"/>
              </a:rPr>
              <a:t>th</a:t>
            </a:r>
            <a:r>
              <a:rPr lang="en-GB" dirty="0" smtClean="0">
                <a:latin typeface="+mn-lt"/>
              </a:rPr>
              <a:t>, 955h, 97.5</a:t>
            </a:r>
            <a:r>
              <a:rPr lang="en-GB" baseline="30000" dirty="0" smtClean="0">
                <a:latin typeface="+mn-lt"/>
              </a:rPr>
              <a:t>th</a:t>
            </a:r>
            <a:r>
              <a:rPr lang="en-GB" dirty="0" smtClean="0">
                <a:latin typeface="+mn-lt"/>
              </a:rPr>
              <a:t> and 99</a:t>
            </a:r>
            <a:r>
              <a:rPr lang="en-GB" baseline="30000" dirty="0" smtClean="0">
                <a:latin typeface="+mn-lt"/>
              </a:rPr>
              <a:t>th</a:t>
            </a:r>
            <a:r>
              <a:rPr lang="en-GB" dirty="0" smtClean="0">
                <a:latin typeface="+mn-lt"/>
              </a:rPr>
              <a:t> percentiles of the standard normal distribution respectively</a:t>
            </a:r>
            <a:endParaRPr lang="en-GB" dirty="0">
              <a:latin typeface="+mn-lt"/>
            </a:endParaRPr>
          </a:p>
        </p:txBody>
      </p:sp>
    </p:spTree>
    <p:extLst>
      <p:ext uri="{BB962C8B-B14F-4D97-AF65-F5344CB8AC3E}">
        <p14:creationId xmlns:p14="http://schemas.microsoft.com/office/powerpoint/2010/main" val="27192790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768" y="1"/>
            <a:ext cx="8230465" cy="718612"/>
          </a:xfrm>
        </p:spPr>
        <p:txBody>
          <a:bodyPr/>
          <a:lstStyle/>
          <a:p>
            <a:r>
              <a:rPr lang="en-GB" dirty="0" smtClean="0">
                <a:solidFill>
                  <a:srgbClr val="0070C0"/>
                </a:solidFill>
                <a:latin typeface="+mn-lt"/>
                <a:cs typeface="Arial" panose="020B0604020202020204" pitchFamily="34" charset="0"/>
              </a:rPr>
              <a:t>Practice</a:t>
            </a:r>
            <a:endParaRPr lang="en-GB" dirty="0">
              <a:solidFill>
                <a:srgbClr val="0070C0"/>
              </a:solidFill>
              <a:latin typeface="+mn-lt"/>
              <a:cs typeface="Arial" panose="020B0604020202020204" pitchFamily="34" charset="0"/>
            </a:endParaRPr>
          </a:p>
        </p:txBody>
      </p:sp>
      <p:sp>
        <p:nvSpPr>
          <p:cNvPr id="3" name="Text Placeholder 2"/>
          <p:cNvSpPr>
            <a:spLocks noGrp="1"/>
          </p:cNvSpPr>
          <p:nvPr>
            <p:ph type="body" idx="1"/>
          </p:nvPr>
        </p:nvSpPr>
        <p:spPr>
          <a:xfrm>
            <a:off x="1523521" y="718613"/>
            <a:ext cx="9144960" cy="4967700"/>
          </a:xfrm>
        </p:spPr>
        <p:txBody>
          <a:bodyPr/>
          <a:lstStyle/>
          <a:p>
            <a:pPr marL="38101" indent="0">
              <a:buNone/>
            </a:pPr>
            <a:r>
              <a:rPr lang="en-GB" dirty="0" smtClean="0">
                <a:latin typeface="+mn-lt"/>
              </a:rPr>
              <a:t>Assume that the number of daily ad clicks for a company is (approximately) normally distributed with a mean of 1020 and a standard deviation of 50. What’s the probability of getting more than 1160 clicks in a day?</a:t>
            </a:r>
          </a:p>
          <a:p>
            <a:pPr marL="38101" indent="0">
              <a:buNone/>
            </a:pPr>
            <a:endParaRPr lang="en-GB" dirty="0" smtClean="0">
              <a:latin typeface="+mn-lt"/>
            </a:endParaRPr>
          </a:p>
          <a:p>
            <a:pPr marL="38101" indent="0">
              <a:buNone/>
            </a:pPr>
            <a:r>
              <a:rPr lang="en-GB" dirty="0" smtClean="0">
                <a:latin typeface="+mn-lt"/>
              </a:rPr>
              <a:t>How many standard deviations is it away from the mean?</a:t>
            </a:r>
          </a:p>
          <a:p>
            <a:pPr marL="38101" indent="0">
              <a:buNone/>
            </a:pPr>
            <a:endParaRPr lang="en-GB" dirty="0">
              <a:latin typeface="+mn-lt"/>
            </a:endParaRPr>
          </a:p>
        </p:txBody>
      </p:sp>
    </p:spTree>
    <p:extLst>
      <p:ext uri="{BB962C8B-B14F-4D97-AF65-F5344CB8AC3E}">
        <p14:creationId xmlns:p14="http://schemas.microsoft.com/office/powerpoint/2010/main" val="394143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768" y="1"/>
            <a:ext cx="8230465" cy="718612"/>
          </a:xfrm>
        </p:spPr>
        <p:txBody>
          <a:bodyPr/>
          <a:lstStyle/>
          <a:p>
            <a:r>
              <a:rPr lang="en-GB" dirty="0" smtClean="0">
                <a:solidFill>
                  <a:srgbClr val="0070C0"/>
                </a:solidFill>
                <a:latin typeface="+mn-lt"/>
                <a:cs typeface="Arial" panose="020B0604020202020204" pitchFamily="34" charset="0"/>
              </a:rPr>
              <a:t>Practice</a:t>
            </a:r>
            <a:endParaRPr lang="en-GB" dirty="0">
              <a:solidFill>
                <a:srgbClr val="0070C0"/>
              </a:solidFill>
              <a:latin typeface="+mn-lt"/>
              <a:cs typeface="Arial" panose="020B0604020202020204" pitchFamily="34" charset="0"/>
            </a:endParaRPr>
          </a:p>
        </p:txBody>
      </p:sp>
      <p:sp>
        <p:nvSpPr>
          <p:cNvPr id="3" name="Text Placeholder 2"/>
          <p:cNvSpPr>
            <a:spLocks noGrp="1"/>
          </p:cNvSpPr>
          <p:nvPr>
            <p:ph type="body" idx="1"/>
          </p:nvPr>
        </p:nvSpPr>
        <p:spPr>
          <a:xfrm>
            <a:off x="1523521" y="718613"/>
            <a:ext cx="9144960" cy="4967700"/>
          </a:xfrm>
        </p:spPr>
        <p:txBody>
          <a:bodyPr/>
          <a:lstStyle/>
          <a:p>
            <a:pPr marL="38101" indent="0">
              <a:buNone/>
            </a:pPr>
            <a:r>
              <a:rPr lang="en-GB" dirty="0" smtClean="0">
                <a:latin typeface="+mn-lt"/>
              </a:rPr>
              <a:t>Assume that the number of daily ad clicks for a company is (approximately) normally distributed with a mean of 1020 and a standard deviation of 50. What number of daily ad clicks would represent the one where 75% of days have fewer clicks (assuming days are independent and identically distributed)?</a:t>
            </a:r>
          </a:p>
          <a:p>
            <a:pPr marL="38101" indent="0">
              <a:buNone/>
            </a:pPr>
            <a:endParaRPr lang="en-GB" dirty="0" smtClean="0">
              <a:latin typeface="+mn-lt"/>
            </a:endParaRPr>
          </a:p>
        </p:txBody>
      </p:sp>
    </p:spTree>
    <p:extLst>
      <p:ext uri="{BB962C8B-B14F-4D97-AF65-F5344CB8AC3E}">
        <p14:creationId xmlns:p14="http://schemas.microsoft.com/office/powerpoint/2010/main" val="35605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07580" y="2587374"/>
            <a:ext cx="10355719" cy="650548"/>
          </a:xfrm>
          <a:prstGeom prst="rect">
            <a:avLst/>
          </a:prstGeom>
          <a:noFill/>
          <a:ln>
            <a:noFill/>
          </a:ln>
        </p:spPr>
        <p:txBody>
          <a:bodyPr vert="horz" wrap="square" lIns="81646" tIns="40823" rIns="81646" bIns="40823" anchorCtr="0" compatLnSpc="0">
            <a:spAutoFit/>
          </a:bodyPr>
          <a:lstStyle/>
          <a:p>
            <a:pPr algn="ctr" hangingPunct="0">
              <a:defRPr sz="4000"/>
            </a:pPr>
            <a:r>
              <a:rPr lang="en-US" sz="3629" b="1" dirty="0" smtClean="0">
                <a:solidFill>
                  <a:srgbClr val="3399FF"/>
                </a:solidFill>
                <a:ea typeface="Noto Sans CJK SC Regular" pitchFamily="2"/>
                <a:cs typeface="FreeSans" pitchFamily="2"/>
              </a:rPr>
              <a:t>Empirical demonstration: </a:t>
            </a:r>
            <a:r>
              <a:rPr lang="en-US" sz="3629" b="1" dirty="0">
                <a:solidFill>
                  <a:srgbClr val="3399FF"/>
                </a:solidFill>
                <a:ea typeface="Noto Sans CJK SC Regular" pitchFamily="2"/>
                <a:cs typeface="FreeSans" pitchFamily="2"/>
              </a:rPr>
              <a:t>The Central Limit Theorem</a:t>
            </a:r>
          </a:p>
        </p:txBody>
      </p:sp>
    </p:spTree>
    <p:extLst>
      <p:ext uri="{BB962C8B-B14F-4D97-AF65-F5344CB8AC3E}">
        <p14:creationId xmlns:p14="http://schemas.microsoft.com/office/powerpoint/2010/main" val="1422686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5331" y="165907"/>
            <a:ext cx="8461176" cy="650548"/>
          </a:xfrm>
          <a:prstGeom prst="rect">
            <a:avLst/>
          </a:prstGeom>
          <a:noFill/>
          <a:ln>
            <a:noFill/>
          </a:ln>
        </p:spPr>
        <p:txBody>
          <a:bodyPr vert="horz" wrap="square" lIns="81646" tIns="40823" rIns="81646" bIns="40823" anchorCtr="0" compatLnSpc="0">
            <a:spAutoFit/>
          </a:bodyPr>
          <a:lstStyle/>
          <a:p>
            <a:pPr algn="ctr" hangingPunct="0">
              <a:defRPr sz="4000"/>
            </a:pPr>
            <a:r>
              <a:rPr lang="en-US" sz="3629" b="1" dirty="0">
                <a:solidFill>
                  <a:srgbClr val="3399FF"/>
                </a:solidFill>
                <a:ea typeface="Noto Sans CJK SC Regular" pitchFamily="2"/>
                <a:cs typeface="FreeSans" pitchFamily="2"/>
              </a:rPr>
              <a:t>To our rescue: The Central Limit Theorem</a:t>
            </a:r>
          </a:p>
        </p:txBody>
      </p:sp>
      <p:sp>
        <p:nvSpPr>
          <p:cNvPr id="3" name="TextBox 2"/>
          <p:cNvSpPr txBox="1"/>
          <p:nvPr/>
        </p:nvSpPr>
        <p:spPr>
          <a:xfrm>
            <a:off x="1855331" y="1990866"/>
            <a:ext cx="8461176" cy="1360678"/>
          </a:xfrm>
          <a:prstGeom prst="rect">
            <a:avLst/>
          </a:prstGeom>
          <a:noFill/>
          <a:ln>
            <a:noFill/>
          </a:ln>
        </p:spPr>
        <p:txBody>
          <a:bodyPr vert="horz" wrap="square" lIns="81646" tIns="40823" rIns="81646" bIns="40823" anchorCtr="0" compatLnSpc="0">
            <a:spAutoFit/>
          </a:bodyPr>
          <a:lstStyle/>
          <a:p>
            <a:pPr hangingPunct="0">
              <a:defRPr sz="3000"/>
            </a:pPr>
            <a:r>
              <a:rPr lang="en-US" sz="2722">
                <a:ea typeface="Noto Sans CJK SC Regular" pitchFamily="2"/>
                <a:cs typeface="FreeSans" pitchFamily="2"/>
              </a:rPr>
              <a:t>For our purpose, the CLT states that the distribution of averages of iid variables (properly normalized) becomes that of a standard normal, as the sample size increases.</a:t>
            </a:r>
          </a:p>
        </p:txBody>
      </p:sp>
    </p:spTree>
    <p:extLst>
      <p:ext uri="{BB962C8B-B14F-4D97-AF65-F5344CB8AC3E}">
        <p14:creationId xmlns:p14="http://schemas.microsoft.com/office/powerpoint/2010/main" val="4012039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Shape 351"/>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68-95-99.7 Rule</a:t>
            </a:r>
            <a:endParaRPr>
              <a:solidFill>
                <a:schemeClr val="accent1"/>
              </a:solidFill>
            </a:endParaRPr>
          </a:p>
        </p:txBody>
      </p:sp>
      <p:sp>
        <p:nvSpPr>
          <p:cNvPr id="352" name="Shape 352"/>
          <p:cNvSpPr txBox="1">
            <a:spLocks noGrp="1"/>
          </p:cNvSpPr>
          <p:nvPr>
            <p:ph type="body" idx="1"/>
          </p:nvPr>
        </p:nvSpPr>
        <p:spPr>
          <a:xfrm flipH="1">
            <a:off x="1981200" y="1305775"/>
            <a:ext cx="8229600" cy="10353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700"/>
              <a:t>For nearly normally distributed data,</a:t>
            </a:r>
            <a:endParaRPr sz="1700"/>
          </a:p>
          <a:p>
            <a:pPr indent="-336552">
              <a:lnSpc>
                <a:spcPct val="115000"/>
              </a:lnSpc>
              <a:spcBef>
                <a:spcPts val="0"/>
              </a:spcBef>
              <a:buSzPts val="1700"/>
            </a:pPr>
            <a:r>
              <a:rPr lang="en" sz="1700"/>
              <a:t>about 68% falls within 1 SD of the mean,</a:t>
            </a:r>
            <a:endParaRPr sz="1700"/>
          </a:p>
          <a:p>
            <a:pPr indent="-336552">
              <a:lnSpc>
                <a:spcPct val="115000"/>
              </a:lnSpc>
              <a:spcBef>
                <a:spcPts val="0"/>
              </a:spcBef>
              <a:buSzPts val="1700"/>
            </a:pPr>
            <a:r>
              <a:rPr lang="en" sz="1700"/>
              <a:t>about 95% falls within 2 SD of the mean,</a:t>
            </a:r>
            <a:endParaRPr sz="1700"/>
          </a:p>
          <a:p>
            <a:pPr indent="-336552">
              <a:lnSpc>
                <a:spcPct val="115000"/>
              </a:lnSpc>
              <a:spcBef>
                <a:spcPts val="0"/>
              </a:spcBef>
              <a:buSzPts val="1700"/>
            </a:pPr>
            <a:r>
              <a:rPr lang="en" sz="1700"/>
              <a:t>about 99.7% falls within 3 SD of the mean.</a:t>
            </a:r>
            <a:endParaRPr sz="1700"/>
          </a:p>
          <a:p>
            <a:pPr marL="0" indent="0">
              <a:lnSpc>
                <a:spcPct val="115000"/>
              </a:lnSpc>
              <a:spcBef>
                <a:spcPts val="0"/>
              </a:spcBef>
              <a:buNone/>
            </a:pPr>
            <a:r>
              <a:rPr lang="en" sz="1700"/>
              <a:t>It is possible for observations to fall 4, 5, or more standard deviations away from the mean, but these occurrences are very rare if the data are nearly normal.</a:t>
            </a:r>
            <a:endParaRPr sz="1700"/>
          </a:p>
        </p:txBody>
      </p:sp>
      <p:pic>
        <p:nvPicPr>
          <p:cNvPr id="353" name="Shape 353"/>
          <p:cNvPicPr preferRelativeResize="0"/>
          <p:nvPr/>
        </p:nvPicPr>
        <p:blipFill>
          <a:blip r:embed="rId3">
            <a:alphaModFix/>
          </a:blip>
          <a:stretch>
            <a:fillRect/>
          </a:stretch>
        </p:blipFill>
        <p:spPr>
          <a:xfrm>
            <a:off x="2832249" y="3201549"/>
            <a:ext cx="6069974" cy="3030750"/>
          </a:xfrm>
          <a:prstGeom prst="rect">
            <a:avLst/>
          </a:prstGeom>
          <a:noFill/>
          <a:ln>
            <a:noFill/>
          </a:ln>
        </p:spPr>
      </p:pic>
    </p:spTree>
    <p:extLst>
      <p:ext uri="{BB962C8B-B14F-4D97-AF65-F5344CB8AC3E}">
        <p14:creationId xmlns:p14="http://schemas.microsoft.com/office/powerpoint/2010/main" val="3695851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flipH="1">
            <a:off x="1981200" y="151775"/>
            <a:ext cx="8229600" cy="3201300"/>
          </a:xfrm>
          <a:prstGeom prst="rect">
            <a:avLst/>
          </a:prstGeom>
        </p:spPr>
        <p:txBody>
          <a:bodyPr spcFirstLastPara="1" vert="horz" wrap="square" lIns="91425" tIns="91425" rIns="91425" bIns="91425" rtlCol="0" anchor="t" anchorCtr="0">
            <a:noAutofit/>
          </a:bodyPr>
          <a:lstStyle/>
          <a:p>
            <a:pPr marL="0" indent="0">
              <a:buNone/>
            </a:pPr>
            <a:r>
              <a:rPr lang="en" sz="220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a:solidFill>
                <a:schemeClr val="accent1"/>
              </a:solidFill>
            </a:endParaRPr>
          </a:p>
        </p:txBody>
      </p:sp>
      <p:pic>
        <p:nvPicPr>
          <p:cNvPr id="99" name="Shape 99"/>
          <p:cNvPicPr preferRelativeResize="0"/>
          <p:nvPr/>
        </p:nvPicPr>
        <p:blipFill>
          <a:blip r:embed="rId3">
            <a:alphaModFix/>
          </a:blip>
          <a:stretch>
            <a:fillRect/>
          </a:stretch>
        </p:blipFill>
        <p:spPr>
          <a:xfrm>
            <a:off x="1981201" y="3021900"/>
            <a:ext cx="8125360" cy="3130550"/>
          </a:xfrm>
          <a:prstGeom prst="rect">
            <a:avLst/>
          </a:prstGeom>
          <a:noFill/>
          <a:ln>
            <a:noFill/>
          </a:ln>
        </p:spPr>
      </p:pic>
    </p:spTree>
    <p:extLst>
      <p:ext uri="{BB962C8B-B14F-4D97-AF65-F5344CB8AC3E}">
        <p14:creationId xmlns:p14="http://schemas.microsoft.com/office/powerpoint/2010/main" val="30735684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Shape 364"/>
          <p:cNvSpPr txBox="1">
            <a:spLocks noGrp="1"/>
          </p:cNvSpPr>
          <p:nvPr>
            <p:ph type="body" idx="1"/>
          </p:nvPr>
        </p:nvSpPr>
        <p:spPr>
          <a:xfrm flipH="1">
            <a:off x="1981200" y="1908475"/>
            <a:ext cx="8229600" cy="679200"/>
          </a:xfrm>
          <a:prstGeom prst="rect">
            <a:avLst/>
          </a:prstGeom>
        </p:spPr>
        <p:txBody>
          <a:bodyPr spcFirstLastPara="1" vert="horz" wrap="square" lIns="91425" tIns="91425" rIns="91425" bIns="91425" rtlCol="0" anchor="t" anchorCtr="0">
            <a:noAutofit/>
          </a:bodyPr>
          <a:lstStyle/>
          <a:p>
            <a:pPr indent="-336552">
              <a:lnSpc>
                <a:spcPct val="115000"/>
              </a:lnSpc>
              <a:spcBef>
                <a:spcPts val="0"/>
              </a:spcBef>
              <a:buSzPts val="1700"/>
            </a:pPr>
            <a:r>
              <a:rPr lang="en" sz="1700"/>
              <a:t>~68% of students score between 1200 and 1800 on the SAT.</a:t>
            </a:r>
            <a:endParaRPr sz="1700"/>
          </a:p>
          <a:p>
            <a:pPr indent="-336552">
              <a:lnSpc>
                <a:spcPct val="115000"/>
              </a:lnSpc>
              <a:spcBef>
                <a:spcPts val="0"/>
              </a:spcBef>
              <a:buSzPts val="1700"/>
            </a:pPr>
            <a:r>
              <a:rPr lang="en" sz="1700"/>
              <a:t>~95% of students score between 900 and 2100 on the SAT.</a:t>
            </a:r>
            <a:endParaRPr sz="1700"/>
          </a:p>
          <a:p>
            <a:pPr indent="-336552">
              <a:lnSpc>
                <a:spcPct val="115000"/>
              </a:lnSpc>
              <a:spcBef>
                <a:spcPts val="0"/>
              </a:spcBef>
              <a:buSzPts val="1700"/>
            </a:pPr>
            <a:r>
              <a:rPr lang="en" sz="1700"/>
              <a:t>~$99.7% of students score between 600 and 2400 on the SAT.</a:t>
            </a:r>
            <a:endParaRPr sz="1700"/>
          </a:p>
        </p:txBody>
      </p:sp>
      <p:sp>
        <p:nvSpPr>
          <p:cNvPr id="365" name="Shape 365"/>
          <p:cNvSpPr txBox="1">
            <a:spLocks noGrp="1"/>
          </p:cNvSpPr>
          <p:nvPr>
            <p:ph type="title"/>
          </p:nvPr>
        </p:nvSpPr>
        <p:spPr>
          <a:xfrm>
            <a:off x="1981200" y="162763"/>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66" name="Shape 366"/>
          <p:cNvSpPr txBox="1">
            <a:spLocks noGrp="1"/>
          </p:cNvSpPr>
          <p:nvPr>
            <p:ph type="body" idx="1"/>
          </p:nvPr>
        </p:nvSpPr>
        <p:spPr>
          <a:xfrm flipH="1">
            <a:off x="1981200" y="1305776"/>
            <a:ext cx="8229600" cy="6027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700"/>
              <a:t>SAT scores are distributed nearly normally with mean 1500 and standard deviation 300.</a:t>
            </a:r>
            <a:endParaRPr sz="1700"/>
          </a:p>
        </p:txBody>
      </p:sp>
      <p:pic>
        <p:nvPicPr>
          <p:cNvPr id="367" name="Shape 367"/>
          <p:cNvPicPr preferRelativeResize="0"/>
          <p:nvPr/>
        </p:nvPicPr>
        <p:blipFill>
          <a:blip r:embed="rId3">
            <a:alphaModFix/>
          </a:blip>
          <a:stretch>
            <a:fillRect/>
          </a:stretch>
        </p:blipFill>
        <p:spPr>
          <a:xfrm>
            <a:off x="3429000" y="2958675"/>
            <a:ext cx="5357474" cy="3313050"/>
          </a:xfrm>
          <a:prstGeom prst="rect">
            <a:avLst/>
          </a:prstGeom>
          <a:noFill/>
          <a:ln>
            <a:noFill/>
          </a:ln>
        </p:spPr>
      </p:pic>
    </p:spTree>
    <p:extLst>
      <p:ext uri="{BB962C8B-B14F-4D97-AF65-F5344CB8AC3E}">
        <p14:creationId xmlns:p14="http://schemas.microsoft.com/office/powerpoint/2010/main" val="422826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
                                        </p:tgtEl>
                                        <p:attrNameLst>
                                          <p:attrName>style.visibility</p:attrName>
                                        </p:attrNameLst>
                                      </p:cBhvr>
                                      <p:to>
                                        <p:strVal val="visible"/>
                                      </p:to>
                                    </p:set>
                                    <p:animEffect transition="in" filter="fade">
                                      <p:cBhvr>
                                        <p:cTn id="7" dur="1000"/>
                                        <p:tgtEl>
                                          <p:spTgt spid="3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7"/>
                                        </p:tgtEl>
                                        <p:attrNameLst>
                                          <p:attrName>style.visibility</p:attrName>
                                        </p:attrNameLst>
                                      </p:cBhvr>
                                      <p:to>
                                        <p:strVal val="visible"/>
                                      </p:to>
                                    </p:set>
                                    <p:animEffect transition="in" filter="fade">
                                      <p:cBhvr>
                                        <p:cTn id="12" dur="10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flipH="1">
            <a:off x="1981200" y="1305776"/>
            <a:ext cx="8229600" cy="20472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None/>
            </a:pPr>
            <a:r>
              <a:rPr lang="en" sz="1900"/>
              <a:t>Since we cannot just compare these two raw scores, we instead compare how many standard deviations beyond the mean each observation is.</a:t>
            </a:r>
            <a:endParaRPr sz="1900"/>
          </a:p>
          <a:p>
            <a:pPr indent="-349252">
              <a:lnSpc>
                <a:spcPct val="115000"/>
              </a:lnSpc>
              <a:spcBef>
                <a:spcPts val="0"/>
              </a:spcBef>
              <a:buSzPts val="1900"/>
            </a:pPr>
            <a:r>
              <a:rPr lang="en" sz="1900"/>
              <a:t>Pam's score is (1800 - 1500) / 300 = 1 standard deviation above the mean.</a:t>
            </a:r>
            <a:endParaRPr sz="1900"/>
          </a:p>
          <a:p>
            <a:pPr indent="-349252">
              <a:lnSpc>
                <a:spcPct val="115000"/>
              </a:lnSpc>
              <a:spcBef>
                <a:spcPts val="0"/>
              </a:spcBef>
              <a:buSzPts val="1900"/>
            </a:pPr>
            <a:r>
              <a:rPr lang="en" sz="1900"/>
              <a:t>Jim's score is (24 - 21) / 5 = 0.6 standard deviations above the mean.</a:t>
            </a:r>
            <a:endParaRPr sz="1900">
              <a:solidFill>
                <a:srgbClr val="000000"/>
              </a:solidFill>
            </a:endParaRPr>
          </a:p>
        </p:txBody>
      </p:sp>
      <p:sp>
        <p:nvSpPr>
          <p:cNvPr id="105" name="Shape 105"/>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Standardizing with Z scores</a:t>
            </a:r>
            <a:endParaRPr>
              <a:solidFill>
                <a:schemeClr val="accent1"/>
              </a:solidFill>
            </a:endParaRPr>
          </a:p>
        </p:txBody>
      </p:sp>
      <p:pic>
        <p:nvPicPr>
          <p:cNvPr id="106" name="Shape 106"/>
          <p:cNvPicPr preferRelativeResize="0"/>
          <p:nvPr/>
        </p:nvPicPr>
        <p:blipFill>
          <a:blip r:embed="rId3">
            <a:alphaModFix/>
          </a:blip>
          <a:stretch>
            <a:fillRect/>
          </a:stretch>
        </p:blipFill>
        <p:spPr>
          <a:xfrm>
            <a:off x="3048453" y="3352978"/>
            <a:ext cx="6006775" cy="3062050"/>
          </a:xfrm>
          <a:prstGeom prst="rect">
            <a:avLst/>
          </a:prstGeom>
          <a:noFill/>
          <a:ln>
            <a:noFill/>
          </a:ln>
        </p:spPr>
      </p:pic>
    </p:spTree>
    <p:extLst>
      <p:ext uri="{BB962C8B-B14F-4D97-AF65-F5344CB8AC3E}">
        <p14:creationId xmlns:p14="http://schemas.microsoft.com/office/powerpoint/2010/main" val="2330980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body" idx="1"/>
          </p:nvPr>
        </p:nvSpPr>
        <p:spPr>
          <a:xfrm flipH="1">
            <a:off x="1981200" y="1305775"/>
            <a:ext cx="8229600" cy="4765800"/>
          </a:xfrm>
          <a:prstGeom prst="rect">
            <a:avLst/>
          </a:prstGeom>
        </p:spPr>
        <p:txBody>
          <a:bodyPr spcFirstLastPara="1" vert="horz" wrap="square" lIns="91425" tIns="91425" rIns="91425" bIns="91425" rtlCol="0" anchor="t" anchorCtr="0">
            <a:noAutofit/>
          </a:bodyPr>
          <a:lstStyle/>
          <a:p>
            <a:pPr marL="0" indent="0">
              <a:lnSpc>
                <a:spcPct val="115000"/>
              </a:lnSpc>
              <a:spcBef>
                <a:spcPts val="0"/>
              </a:spcBef>
              <a:buClr>
                <a:schemeClr val="dk1"/>
              </a:buClr>
              <a:buSzPts val="1100"/>
              <a:buNone/>
            </a:pPr>
            <a:r>
              <a:rPr lang="en" sz="2300"/>
              <a:t>These are called </a:t>
            </a:r>
            <a:r>
              <a:rPr lang="en" sz="2300" i="1">
                <a:solidFill>
                  <a:schemeClr val="accent1"/>
                </a:solidFill>
              </a:rPr>
              <a:t>standardized</a:t>
            </a:r>
            <a:r>
              <a:rPr lang="en" sz="2300"/>
              <a:t> scores, or </a:t>
            </a:r>
            <a:r>
              <a:rPr lang="en" sz="2300" i="1">
                <a:solidFill>
                  <a:schemeClr val="accent1"/>
                </a:solidFill>
              </a:rPr>
              <a:t>Z scores</a:t>
            </a:r>
            <a:r>
              <a:rPr lang="en" sz="2300"/>
              <a:t>.</a:t>
            </a:r>
            <a:endParaRPr sz="2300"/>
          </a:p>
          <a:p>
            <a:pPr indent="-374653">
              <a:lnSpc>
                <a:spcPct val="115000"/>
              </a:lnSpc>
              <a:spcBef>
                <a:spcPts val="0"/>
              </a:spcBef>
              <a:buSzPts val="2300"/>
            </a:pPr>
            <a:r>
              <a:rPr lang="en" sz="2300"/>
              <a:t>Z score of an observation is the number of standard deviations it falls above or below the mean.</a:t>
            </a:r>
            <a:endParaRPr sz="2300"/>
          </a:p>
          <a:p>
            <a:pPr marL="914406" indent="0">
              <a:lnSpc>
                <a:spcPct val="115000"/>
              </a:lnSpc>
              <a:spcBef>
                <a:spcPts val="1000"/>
              </a:spcBef>
              <a:buNone/>
            </a:pPr>
            <a:endParaRPr sz="2300"/>
          </a:p>
          <a:p>
            <a:pPr indent="-374653">
              <a:lnSpc>
                <a:spcPct val="115000"/>
              </a:lnSpc>
              <a:spcBef>
                <a:spcPts val="1000"/>
              </a:spcBef>
              <a:buSzPts val="2300"/>
            </a:pPr>
            <a:r>
              <a:rPr lang="en" sz="2300"/>
              <a:t>Z scores are defined for distributions of any shape, but only when the distribution is normal can we use Z scores to calculate percentiles.</a:t>
            </a:r>
            <a:endParaRPr sz="2300"/>
          </a:p>
          <a:p>
            <a:pPr indent="-374653">
              <a:lnSpc>
                <a:spcPct val="115000"/>
              </a:lnSpc>
              <a:spcBef>
                <a:spcPts val="0"/>
              </a:spcBef>
              <a:buSzPts val="2300"/>
            </a:pPr>
            <a:r>
              <a:rPr lang="en" sz="2300"/>
              <a:t>Observations that are more than 2 SD away from the mean (|Z| &gt; 2) are usually considered unusual.</a:t>
            </a:r>
            <a:endParaRPr sz="2300"/>
          </a:p>
        </p:txBody>
      </p:sp>
      <p:sp>
        <p:nvSpPr>
          <p:cNvPr id="112" name="Shape 112"/>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Standardizing with Z scores (cont.)</a:t>
            </a:r>
            <a:endParaRPr>
              <a:solidFill>
                <a:schemeClr val="accent1"/>
              </a:solidFill>
            </a:endParaRPr>
          </a:p>
        </p:txBody>
      </p:sp>
      <p:pic>
        <p:nvPicPr>
          <p:cNvPr id="113" name="Shape 113"/>
          <p:cNvPicPr preferRelativeResize="0"/>
          <p:nvPr/>
        </p:nvPicPr>
        <p:blipFill>
          <a:blip r:embed="rId3">
            <a:alphaModFix/>
          </a:blip>
          <a:stretch>
            <a:fillRect/>
          </a:stretch>
        </p:blipFill>
        <p:spPr>
          <a:xfrm>
            <a:off x="4839201" y="2534850"/>
            <a:ext cx="2513600" cy="706350"/>
          </a:xfrm>
          <a:prstGeom prst="rect">
            <a:avLst/>
          </a:prstGeom>
          <a:noFill/>
          <a:ln>
            <a:noFill/>
          </a:ln>
        </p:spPr>
      </p:pic>
    </p:spTree>
    <p:extLst>
      <p:ext uri="{BB962C8B-B14F-4D97-AF65-F5344CB8AC3E}">
        <p14:creationId xmlns:p14="http://schemas.microsoft.com/office/powerpoint/2010/main" val="4103611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981200" y="-12"/>
            <a:ext cx="8229600" cy="1143000"/>
          </a:xfrm>
          <a:prstGeom prst="rect">
            <a:avLst/>
          </a:prstGeom>
        </p:spPr>
        <p:txBody>
          <a:bodyPr spcFirstLastPara="1" vert="horz" wrap="square" lIns="91425" tIns="91425" rIns="91425" bIns="91425" rtlCol="0" anchor="b" anchorCtr="0">
            <a:noAutofit/>
          </a:bodyPr>
          <a:lstStyle/>
          <a:p>
            <a:r>
              <a:rPr lang="en">
                <a:solidFill>
                  <a:schemeClr val="accent1"/>
                </a:solidFill>
              </a:rPr>
              <a:t>Percentiles</a:t>
            </a:r>
            <a:endParaRPr>
              <a:solidFill>
                <a:schemeClr val="accent1"/>
              </a:solidFill>
            </a:endParaRPr>
          </a:p>
        </p:txBody>
      </p:sp>
      <p:sp>
        <p:nvSpPr>
          <p:cNvPr id="119" name="Shape 119"/>
          <p:cNvSpPr txBox="1">
            <a:spLocks noGrp="1"/>
          </p:cNvSpPr>
          <p:nvPr>
            <p:ph type="body" idx="1"/>
          </p:nvPr>
        </p:nvSpPr>
        <p:spPr>
          <a:xfrm flipH="1">
            <a:off x="1981200" y="1305775"/>
            <a:ext cx="8229600" cy="4765800"/>
          </a:xfrm>
          <a:prstGeom prst="rect">
            <a:avLst/>
          </a:prstGeom>
        </p:spPr>
        <p:txBody>
          <a:bodyPr spcFirstLastPara="1" vert="horz" wrap="square" lIns="91425" tIns="91425" rIns="91425" bIns="91425" rtlCol="0" anchor="t" anchorCtr="0">
            <a:noAutofit/>
          </a:bodyPr>
          <a:lstStyle/>
          <a:p>
            <a:pPr indent="-368302">
              <a:lnSpc>
                <a:spcPct val="115000"/>
              </a:lnSpc>
              <a:spcBef>
                <a:spcPts val="0"/>
              </a:spcBef>
              <a:buSzPts val="2200"/>
            </a:pPr>
            <a:r>
              <a:rPr lang="en" sz="2200" i="1">
                <a:solidFill>
                  <a:schemeClr val="accent1"/>
                </a:solidFill>
              </a:rPr>
              <a:t>Percentile</a:t>
            </a:r>
            <a:r>
              <a:rPr lang="en" sz="2200" i="1"/>
              <a:t> </a:t>
            </a:r>
            <a:r>
              <a:rPr lang="en" sz="2200"/>
              <a:t>is the percentage of observations that fall below a given data point. </a:t>
            </a:r>
            <a:endParaRPr sz="2200"/>
          </a:p>
          <a:p>
            <a:pPr indent="-368302">
              <a:lnSpc>
                <a:spcPct val="115000"/>
              </a:lnSpc>
              <a:spcBef>
                <a:spcPts val="0"/>
              </a:spcBef>
              <a:buSzPts val="2200"/>
            </a:pPr>
            <a:r>
              <a:rPr lang="en" sz="2200"/>
              <a:t>Graphically, percentile is the area below the probability distribution curve to the left of that observation.</a:t>
            </a:r>
            <a:endParaRPr sz="2200"/>
          </a:p>
        </p:txBody>
      </p:sp>
      <p:pic>
        <p:nvPicPr>
          <p:cNvPr id="120" name="Shape 120"/>
          <p:cNvPicPr preferRelativeResize="0"/>
          <p:nvPr/>
        </p:nvPicPr>
        <p:blipFill>
          <a:blip r:embed="rId3">
            <a:alphaModFix/>
          </a:blip>
          <a:stretch>
            <a:fillRect/>
          </a:stretch>
        </p:blipFill>
        <p:spPr>
          <a:xfrm>
            <a:off x="2438401" y="3054739"/>
            <a:ext cx="6934200" cy="3190875"/>
          </a:xfrm>
          <a:prstGeom prst="rect">
            <a:avLst/>
          </a:prstGeom>
          <a:noFill/>
          <a:ln>
            <a:noFill/>
          </a:ln>
        </p:spPr>
      </p:pic>
    </p:spTree>
    <p:extLst>
      <p:ext uri="{BB962C8B-B14F-4D97-AF65-F5344CB8AC3E}">
        <p14:creationId xmlns:p14="http://schemas.microsoft.com/office/powerpoint/2010/main" val="4292815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TotalTime>
  <Words>1603</Words>
  <Application>Microsoft Macintosh PowerPoint</Application>
  <PresentationFormat>Widescreen</PresentationFormat>
  <Paragraphs>144</Paragraphs>
  <Slides>27</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FreeSans</vt:lpstr>
      <vt:lpstr>Noto Sans CJK SC Regular</vt:lpstr>
      <vt:lpstr>Office Theme</vt:lpstr>
      <vt:lpstr>PowerPoint Presentation</vt:lpstr>
      <vt:lpstr>PowerPoint Presentation</vt:lpstr>
      <vt:lpstr>PowerPoint Presentation</vt:lpstr>
      <vt:lpstr>68-95-99.7 Rule</vt:lpstr>
      <vt:lpstr>PowerPoint Presentation</vt:lpstr>
      <vt:lpstr>Describing variability using the 68-95-99.7 Rule</vt:lpstr>
      <vt:lpstr>Standardizing with Z scores</vt:lpstr>
      <vt:lpstr>Standardizing with Z scores (cont.)</vt:lpstr>
      <vt:lpstr>Percentiles</vt:lpstr>
      <vt:lpstr>Calculating percentiles - using computation</vt:lpstr>
      <vt:lpstr>Quality control</vt:lpstr>
      <vt:lpstr>Quality control</vt:lpstr>
      <vt:lpstr>Quality control</vt:lpstr>
      <vt:lpstr>Quality control</vt:lpstr>
      <vt:lpstr>Finding the exact probability - using the Z table</vt:lpstr>
      <vt:lpstr>Finding the exact probability - using the Z table</vt:lpstr>
      <vt:lpstr>Practice</vt:lpstr>
      <vt:lpstr>Practice</vt:lpstr>
      <vt:lpstr>Six sigma</vt:lpstr>
      <vt:lpstr>Finding cutoff points</vt:lpstr>
      <vt:lpstr>Finding cutoff points</vt:lpstr>
      <vt:lpstr>Practice</vt:lpstr>
      <vt:lpstr>Practice</vt:lpstr>
      <vt:lpstr>Facts about the normal density</vt:lpstr>
      <vt:lpstr>Practice</vt:lpstr>
      <vt:lpstr>Practice</vt:lpstr>
      <vt:lpstr>PowerPoint Presentation</vt:lpstr>
    </vt:vector>
  </TitlesOfParts>
  <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umair</dc:creator>
  <cp:lastModifiedBy>Microsoft Office User</cp:lastModifiedBy>
  <cp:revision>9</cp:revision>
  <dcterms:created xsi:type="dcterms:W3CDTF">2019-01-05T08:19:01Z</dcterms:created>
  <dcterms:modified xsi:type="dcterms:W3CDTF">2019-01-25T20:25:34Z</dcterms:modified>
</cp:coreProperties>
</file>