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93" r:id="rId3"/>
    <p:sldId id="294" r:id="rId4"/>
    <p:sldId id="292" r:id="rId5"/>
    <p:sldId id="257" r:id="rId6"/>
    <p:sldId id="258" r:id="rId7"/>
    <p:sldId id="259" r:id="rId8"/>
    <p:sldId id="260" r:id="rId9"/>
    <p:sldId id="262" r:id="rId10"/>
    <p:sldId id="266" r:id="rId11"/>
    <p:sldId id="263" r:id="rId12"/>
    <p:sldId id="261" r:id="rId13"/>
    <p:sldId id="264" r:id="rId14"/>
    <p:sldId id="265" r:id="rId15"/>
    <p:sldId id="267" r:id="rId16"/>
    <p:sldId id="268"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88"/>
    <p:restoredTop sz="67398"/>
  </p:normalViewPr>
  <p:slideViewPr>
    <p:cSldViewPr snapToGrid="0" snapToObjects="1">
      <p:cViewPr varScale="1">
        <p:scale>
          <a:sx n="50" d="100"/>
          <a:sy n="50" d="100"/>
        </p:scale>
        <p:origin x="6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0E5994-A2D8-3F43-B2F3-FC80E3978471}" type="datetimeFigureOut">
              <a:rPr lang="en-US" smtClean="0"/>
              <a:t>1/14/19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D704DF-A7DF-D341-9654-523A9C8CF739}" type="slidenum">
              <a:rPr lang="en-US" smtClean="0"/>
              <a:t>‹#›</a:t>
            </a:fld>
            <a:endParaRPr lang="en-US"/>
          </a:p>
        </p:txBody>
      </p:sp>
    </p:spTree>
    <p:extLst>
      <p:ext uri="{BB962C8B-B14F-4D97-AF65-F5344CB8AC3E}">
        <p14:creationId xmlns:p14="http://schemas.microsoft.com/office/powerpoint/2010/main" val="1827004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4696B217-02A7-4482-B923-C532599C69EB}" type="slidenum">
              <a:t>1</a:t>
            </a:fld>
            <a:endParaRPr lang="en-US"/>
          </a:p>
        </p:txBody>
      </p:sp>
      <p:sp>
        <p:nvSpPr>
          <p:cNvPr id="2" name="Slide Image Placeholder 1"/>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1750303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951D052-6199-49E3-8E54-F96C85321078}" type="slidenum">
              <a:t>10</a:t>
            </a:fld>
            <a:endParaRPr lang="en-US"/>
          </a:p>
        </p:txBody>
      </p:sp>
      <p:sp>
        <p:nvSpPr>
          <p:cNvPr id="2" name="Shape 156"/>
          <p:cNvSpPr>
            <a:spLocks noGrp="1" noRot="1" noChangeAspect="1" noResize="1"/>
          </p:cNvSpPr>
          <p:nvPr>
            <p:ph type="sldImg"/>
          </p:nvPr>
        </p:nvSpPr>
        <p:spPr>
          <a:xfrm>
            <a:off x="219075" y="801688"/>
            <a:ext cx="7123113" cy="4008437"/>
          </a:xfrm>
          <a:solidFill>
            <a:srgbClr val="729FCF"/>
          </a:solidFill>
          <a:ln w="25400">
            <a:solidFill>
              <a:srgbClr val="3465A4"/>
            </a:solidFill>
            <a:prstDash val="solid"/>
          </a:ln>
        </p:spPr>
      </p:sp>
      <p:sp>
        <p:nvSpPr>
          <p:cNvPr id="3" name="Shape 157"/>
          <p:cNvSpPr txBox="1">
            <a:spLocks noGrp="1"/>
          </p:cNvSpPr>
          <p:nvPr>
            <p:ph type="body" sz="quarter" idx="1"/>
          </p:nvPr>
        </p:nvSpPr>
        <p:spPr/>
        <p:txBody>
          <a:bodyPr wrap="square" lIns="91440" tIns="91440" rIns="91440" bIns="91440" anchor="t">
            <a:noAutofit/>
          </a:bodyPr>
          <a:lstStyle/>
          <a:p>
            <a:r>
              <a:rPr lang="en-US" sz="2810" dirty="0" smtClean="0">
                <a:latin typeface="Caladea" pitchFamily="18"/>
              </a:rPr>
              <a:t>data("</a:t>
            </a:r>
            <a:r>
              <a:rPr lang="en-US" sz="2810" dirty="0" err="1" smtClean="0">
                <a:latin typeface="Caladea" pitchFamily="18"/>
              </a:rPr>
              <a:t>mtcars</a:t>
            </a:r>
            <a:r>
              <a:rPr lang="en-US" sz="2810" dirty="0" smtClean="0">
                <a:latin typeface="Caladea" pitchFamily="18"/>
              </a:rPr>
              <a:t>")</a:t>
            </a:r>
          </a:p>
          <a:p>
            <a:r>
              <a:rPr lang="en-US" sz="2810" dirty="0" err="1" smtClean="0">
                <a:latin typeface="Caladea" pitchFamily="18"/>
              </a:rPr>
              <a:t>xbar</a:t>
            </a:r>
            <a:r>
              <a:rPr lang="en-US" sz="2810" dirty="0" smtClean="0">
                <a:latin typeface="Caladea" pitchFamily="18"/>
              </a:rPr>
              <a:t> &lt;- mean(</a:t>
            </a:r>
            <a:r>
              <a:rPr lang="en-US" sz="2810" dirty="0" err="1" smtClean="0">
                <a:latin typeface="Caladea" pitchFamily="18"/>
              </a:rPr>
              <a:t>mtcars$mpg</a:t>
            </a:r>
            <a:r>
              <a:rPr lang="en-US" sz="2810" dirty="0" smtClean="0">
                <a:latin typeface="Caladea" pitchFamily="18"/>
              </a:rPr>
              <a:t>)</a:t>
            </a:r>
          </a:p>
          <a:p>
            <a:r>
              <a:rPr lang="en-US" sz="2810" dirty="0" err="1" smtClean="0">
                <a:latin typeface="Caladea" pitchFamily="18"/>
              </a:rPr>
              <a:t>xbar</a:t>
            </a:r>
            <a:r>
              <a:rPr lang="en-US" sz="2810" dirty="0" smtClean="0">
                <a:latin typeface="Caladea" pitchFamily="18"/>
              </a:rPr>
              <a:t> + c(-1,1) * </a:t>
            </a:r>
            <a:r>
              <a:rPr lang="en-US" sz="2810" dirty="0" err="1" smtClean="0">
                <a:latin typeface="Caladea" pitchFamily="18"/>
              </a:rPr>
              <a:t>qnorm</a:t>
            </a:r>
            <a:r>
              <a:rPr lang="en-US" sz="2810" dirty="0" smtClean="0">
                <a:latin typeface="Caladea" pitchFamily="18"/>
              </a:rPr>
              <a:t>(0.975) * (</a:t>
            </a:r>
            <a:r>
              <a:rPr lang="en-US" sz="2810" dirty="0" err="1" smtClean="0">
                <a:latin typeface="Caladea" pitchFamily="18"/>
              </a:rPr>
              <a:t>sd</a:t>
            </a:r>
            <a:r>
              <a:rPr lang="en-US" sz="2810" dirty="0" smtClean="0">
                <a:latin typeface="Caladea" pitchFamily="18"/>
              </a:rPr>
              <a:t>(</a:t>
            </a:r>
            <a:r>
              <a:rPr lang="en-US" sz="2810" dirty="0" err="1" smtClean="0">
                <a:latin typeface="Caladea" pitchFamily="18"/>
              </a:rPr>
              <a:t>mtcars$mpg</a:t>
            </a:r>
            <a:r>
              <a:rPr lang="en-US" sz="2810" dirty="0" smtClean="0">
                <a:latin typeface="Caladea" pitchFamily="18"/>
              </a:rPr>
              <a:t>)/</a:t>
            </a:r>
            <a:r>
              <a:rPr lang="en-US" sz="2810" dirty="0" err="1" smtClean="0">
                <a:latin typeface="Caladea" pitchFamily="18"/>
              </a:rPr>
              <a:t>sqrt</a:t>
            </a:r>
            <a:r>
              <a:rPr lang="en-US" sz="2810" dirty="0" smtClean="0">
                <a:latin typeface="Caladea" pitchFamily="18"/>
              </a:rPr>
              <a:t>(</a:t>
            </a:r>
            <a:r>
              <a:rPr lang="en-US" sz="2810" dirty="0" err="1" smtClean="0">
                <a:latin typeface="Caladea" pitchFamily="18"/>
              </a:rPr>
              <a:t>nrow</a:t>
            </a:r>
            <a:r>
              <a:rPr lang="en-US" sz="2810" dirty="0" smtClean="0">
                <a:latin typeface="Caladea" pitchFamily="18"/>
              </a:rPr>
              <a:t>(</a:t>
            </a:r>
            <a:r>
              <a:rPr lang="en-US" sz="2810" dirty="0" err="1" smtClean="0">
                <a:latin typeface="Caladea" pitchFamily="18"/>
              </a:rPr>
              <a:t>mtcars</a:t>
            </a:r>
            <a:r>
              <a:rPr lang="en-US" sz="2810" dirty="0" smtClean="0">
                <a:latin typeface="Caladea" pitchFamily="18"/>
              </a:rPr>
              <a:t>)))</a:t>
            </a:r>
          </a:p>
        </p:txBody>
      </p:sp>
    </p:spTree>
    <p:extLst>
      <p:ext uri="{BB962C8B-B14F-4D97-AF65-F5344CB8AC3E}">
        <p14:creationId xmlns:p14="http://schemas.microsoft.com/office/powerpoint/2010/main" val="1629115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294362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104601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338290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42238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951D052-6199-49E3-8E54-F96C85321078}" type="slidenum">
              <a:t>15</a:t>
            </a:fld>
            <a:endParaRPr lang="en-US"/>
          </a:p>
        </p:txBody>
      </p:sp>
      <p:sp>
        <p:nvSpPr>
          <p:cNvPr id="2" name="Shape 156"/>
          <p:cNvSpPr>
            <a:spLocks noGrp="1" noRot="1" noChangeAspect="1" noResize="1"/>
          </p:cNvSpPr>
          <p:nvPr>
            <p:ph type="sldImg"/>
          </p:nvPr>
        </p:nvSpPr>
        <p:spPr>
          <a:xfrm>
            <a:off x="219075" y="801688"/>
            <a:ext cx="7123113" cy="4008437"/>
          </a:xfrm>
          <a:solidFill>
            <a:srgbClr val="729FCF"/>
          </a:solidFill>
          <a:ln w="25400">
            <a:solidFill>
              <a:srgbClr val="3465A4"/>
            </a:solidFill>
            <a:prstDash val="solid"/>
          </a:ln>
        </p:spPr>
      </p:sp>
      <p:sp>
        <p:nvSpPr>
          <p:cNvPr id="3" name="Shape 157"/>
          <p:cNvSpPr txBox="1">
            <a:spLocks noGrp="1"/>
          </p:cNvSpPr>
          <p:nvPr>
            <p:ph type="body" sz="quarter" idx="1"/>
          </p:nvPr>
        </p:nvSpPr>
        <p:spPr/>
        <p:txBody>
          <a:bodyPr wrap="square" lIns="91440" tIns="91440" rIns="91440" bIns="91440" anchor="t">
            <a:noAutofit/>
          </a:bodyPr>
          <a:lstStyle/>
          <a:p>
            <a:r>
              <a:rPr lang="en-GB" sz="2810" dirty="0" smtClean="0">
                <a:latin typeface="Caladea" pitchFamily="18"/>
              </a:rPr>
              <a:t>&gt; library(</a:t>
            </a:r>
            <a:r>
              <a:rPr lang="en-GB" sz="2810" dirty="0" err="1" smtClean="0">
                <a:latin typeface="Caladea" pitchFamily="18"/>
              </a:rPr>
              <a:t>UsingR</a:t>
            </a:r>
            <a:r>
              <a:rPr lang="en-GB" sz="2810" dirty="0" smtClean="0">
                <a:latin typeface="Caladea" pitchFamily="18"/>
              </a:rPr>
              <a:t>)</a:t>
            </a:r>
          </a:p>
          <a:p>
            <a:r>
              <a:rPr lang="en-GB" sz="2810" dirty="0" smtClean="0">
                <a:latin typeface="Caladea" pitchFamily="18"/>
              </a:rPr>
              <a:t>&gt; data(</a:t>
            </a:r>
            <a:r>
              <a:rPr lang="en-GB" sz="2810" dirty="0" err="1" smtClean="0">
                <a:latin typeface="Caladea" pitchFamily="18"/>
              </a:rPr>
              <a:t>father.son</a:t>
            </a:r>
            <a:r>
              <a:rPr lang="en-GB" sz="2810" dirty="0" smtClean="0">
                <a:latin typeface="Caladea" pitchFamily="18"/>
              </a:rPr>
              <a:t>)</a:t>
            </a:r>
          </a:p>
          <a:p>
            <a:r>
              <a:rPr lang="en-GB" sz="2810" dirty="0" smtClean="0">
                <a:latin typeface="Caladea" pitchFamily="18"/>
              </a:rPr>
              <a:t>&gt; </a:t>
            </a:r>
            <a:r>
              <a:rPr lang="en-GB" sz="2810" dirty="0" err="1" smtClean="0">
                <a:latin typeface="Caladea" pitchFamily="18"/>
              </a:rPr>
              <a:t>xbar</a:t>
            </a:r>
            <a:r>
              <a:rPr lang="en-GB" sz="2810" dirty="0" smtClean="0">
                <a:latin typeface="Caladea" pitchFamily="18"/>
              </a:rPr>
              <a:t> &lt;- </a:t>
            </a:r>
            <a:r>
              <a:rPr lang="en-GB" sz="2810" dirty="0" err="1" smtClean="0">
                <a:latin typeface="Caladea" pitchFamily="18"/>
              </a:rPr>
              <a:t>father.son$sheight</a:t>
            </a:r>
            <a:endParaRPr lang="en-GB" sz="2810" dirty="0" smtClean="0">
              <a:latin typeface="Caladea" pitchFamily="18"/>
            </a:endParaRPr>
          </a:p>
          <a:p>
            <a:r>
              <a:rPr lang="en-GB" sz="2810" dirty="0" smtClean="0">
                <a:latin typeface="Caladea" pitchFamily="18"/>
              </a:rPr>
              <a:t>&gt; </a:t>
            </a:r>
            <a:r>
              <a:rPr lang="en-GB" sz="2810" dirty="0" err="1" smtClean="0">
                <a:latin typeface="Caladea" pitchFamily="18"/>
              </a:rPr>
              <a:t>xbar</a:t>
            </a:r>
            <a:r>
              <a:rPr lang="en-GB" sz="2810" dirty="0" smtClean="0">
                <a:latin typeface="Caladea" pitchFamily="18"/>
              </a:rPr>
              <a:t> + c(-1, 1) * </a:t>
            </a:r>
            <a:r>
              <a:rPr lang="en-GB" sz="2810" dirty="0" err="1" smtClean="0">
                <a:latin typeface="Caladea" pitchFamily="18"/>
              </a:rPr>
              <a:t>qnorm</a:t>
            </a:r>
            <a:r>
              <a:rPr lang="en-GB" sz="2810" dirty="0" smtClean="0">
                <a:latin typeface="Caladea" pitchFamily="18"/>
              </a:rPr>
              <a:t>(0.975) * </a:t>
            </a:r>
            <a:r>
              <a:rPr lang="en-GB" sz="2810" dirty="0" err="1" smtClean="0">
                <a:latin typeface="Caladea" pitchFamily="18"/>
              </a:rPr>
              <a:t>sd</a:t>
            </a:r>
            <a:r>
              <a:rPr lang="en-GB" sz="2810" dirty="0" smtClean="0">
                <a:latin typeface="Caladea" pitchFamily="18"/>
              </a:rPr>
              <a:t>(</a:t>
            </a:r>
            <a:r>
              <a:rPr lang="en-GB" sz="2810" dirty="0" err="1" smtClean="0">
                <a:latin typeface="Caladea" pitchFamily="18"/>
              </a:rPr>
              <a:t>father.son$sheight</a:t>
            </a:r>
            <a:r>
              <a:rPr lang="en-GB" sz="2810" dirty="0" smtClean="0">
                <a:latin typeface="Caladea" pitchFamily="18"/>
              </a:rPr>
              <a:t>)/</a:t>
            </a:r>
            <a:r>
              <a:rPr lang="en-GB" sz="2810" dirty="0" err="1" smtClean="0">
                <a:latin typeface="Caladea" pitchFamily="18"/>
              </a:rPr>
              <a:t>sqrt</a:t>
            </a:r>
            <a:r>
              <a:rPr lang="en-GB" sz="2810" dirty="0" smtClean="0">
                <a:latin typeface="Caladea" pitchFamily="18"/>
              </a:rPr>
              <a:t>(</a:t>
            </a:r>
            <a:r>
              <a:rPr lang="en-GB" sz="2810" dirty="0" err="1" smtClean="0">
                <a:latin typeface="Caladea" pitchFamily="18"/>
              </a:rPr>
              <a:t>nrow</a:t>
            </a:r>
            <a:r>
              <a:rPr lang="en-GB" sz="2810" dirty="0" smtClean="0">
                <a:latin typeface="Caladea" pitchFamily="18"/>
              </a:rPr>
              <a:t>(</a:t>
            </a:r>
            <a:r>
              <a:rPr lang="en-GB" sz="2810" dirty="0" err="1" smtClean="0">
                <a:latin typeface="Caladea" pitchFamily="18"/>
              </a:rPr>
              <a:t>father.son</a:t>
            </a:r>
            <a:r>
              <a:rPr lang="en-GB" sz="2810" dirty="0" smtClean="0">
                <a:latin typeface="Caladea" pitchFamily="18"/>
              </a:rPr>
              <a:t>))</a:t>
            </a:r>
            <a:endParaRPr lang="en-GB" sz="2810" dirty="0" smtClean="0">
              <a:latin typeface="Caladea" pitchFamily="18"/>
            </a:endParaRPr>
          </a:p>
        </p:txBody>
      </p:sp>
    </p:spTree>
    <p:extLst>
      <p:ext uri="{BB962C8B-B14F-4D97-AF65-F5344CB8AC3E}">
        <p14:creationId xmlns:p14="http://schemas.microsoft.com/office/powerpoint/2010/main" val="253897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951D052-6199-49E3-8E54-F96C85321078}" type="slidenum">
              <a:t>16</a:t>
            </a:fld>
            <a:endParaRPr lang="en-US"/>
          </a:p>
        </p:txBody>
      </p:sp>
      <p:sp>
        <p:nvSpPr>
          <p:cNvPr id="2" name="Shape 156"/>
          <p:cNvSpPr>
            <a:spLocks noGrp="1" noRot="1" noChangeAspect="1" noResize="1"/>
          </p:cNvSpPr>
          <p:nvPr>
            <p:ph type="sldImg"/>
          </p:nvPr>
        </p:nvSpPr>
        <p:spPr>
          <a:xfrm>
            <a:off x="219075" y="801688"/>
            <a:ext cx="7123113" cy="4008437"/>
          </a:xfrm>
          <a:solidFill>
            <a:srgbClr val="729FCF"/>
          </a:solidFill>
          <a:ln w="25400">
            <a:solidFill>
              <a:srgbClr val="3465A4"/>
            </a:solidFill>
            <a:prstDash val="solid"/>
          </a:ln>
        </p:spPr>
      </p:sp>
      <p:sp>
        <p:nvSpPr>
          <p:cNvPr id="3" name="Shape 157"/>
          <p:cNvSpPr txBox="1">
            <a:spLocks noGrp="1"/>
          </p:cNvSpPr>
          <p:nvPr>
            <p:ph type="body" sz="quarter" idx="1"/>
          </p:nvPr>
        </p:nvSpPr>
        <p:spPr/>
        <p:txBody>
          <a:bodyPr wrap="square" lIns="91440" tIns="91440" rIns="91440" bIns="91440" anchor="t">
            <a:noAutofit/>
          </a:bodyPr>
          <a:lstStyle/>
          <a:p>
            <a:endParaRPr lang="en-US" sz="2810">
              <a:latin typeface="Caladea" pitchFamily="18"/>
            </a:endParaRPr>
          </a:p>
        </p:txBody>
      </p:sp>
    </p:spTree>
    <p:extLst>
      <p:ext uri="{BB962C8B-B14F-4D97-AF65-F5344CB8AC3E}">
        <p14:creationId xmlns:p14="http://schemas.microsoft.com/office/powerpoint/2010/main" val="1295737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951D052-6199-49E3-8E54-F96C85321078}" type="slidenum">
              <a:t>17</a:t>
            </a:fld>
            <a:endParaRPr lang="en-US"/>
          </a:p>
        </p:txBody>
      </p:sp>
      <p:sp>
        <p:nvSpPr>
          <p:cNvPr id="2" name="Shape 156"/>
          <p:cNvSpPr>
            <a:spLocks noGrp="1" noRot="1" noChangeAspect="1" noResize="1"/>
          </p:cNvSpPr>
          <p:nvPr>
            <p:ph type="sldImg"/>
          </p:nvPr>
        </p:nvSpPr>
        <p:spPr>
          <a:xfrm>
            <a:off x="219075" y="801688"/>
            <a:ext cx="7123113" cy="4008437"/>
          </a:xfrm>
          <a:solidFill>
            <a:srgbClr val="729FCF"/>
          </a:solidFill>
          <a:ln w="25400">
            <a:solidFill>
              <a:srgbClr val="3465A4"/>
            </a:solidFill>
            <a:prstDash val="solid"/>
          </a:ln>
        </p:spPr>
      </p:sp>
      <p:sp>
        <p:nvSpPr>
          <p:cNvPr id="3" name="Shape 157"/>
          <p:cNvSpPr txBox="1">
            <a:spLocks noGrp="1"/>
          </p:cNvSpPr>
          <p:nvPr>
            <p:ph type="body" sz="quarter" idx="1"/>
          </p:nvPr>
        </p:nvSpPr>
        <p:spPr/>
        <p:txBody>
          <a:bodyPr wrap="square" lIns="91440" tIns="91440" rIns="91440" bIns="91440" anchor="t">
            <a:noAutofit/>
          </a:bodyPr>
          <a:lstStyle/>
          <a:p>
            <a:endParaRPr lang="en-US" sz="2810">
              <a:latin typeface="Caladea" pitchFamily="18"/>
            </a:endParaRPr>
          </a:p>
        </p:txBody>
      </p:sp>
    </p:spTree>
    <p:extLst>
      <p:ext uri="{BB962C8B-B14F-4D97-AF65-F5344CB8AC3E}">
        <p14:creationId xmlns:p14="http://schemas.microsoft.com/office/powerpoint/2010/main" val="1072702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330799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221184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09DAB9FC-BFF5-42B1-8D77-48C409B18F9C}" type="slidenum">
              <a:t>4</a:t>
            </a:fld>
            <a:endParaRPr lang="en-US"/>
          </a:p>
        </p:txBody>
      </p:sp>
      <p:sp>
        <p:nvSpPr>
          <p:cNvPr id="2" name="Slide Image Placeholder 1"/>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546575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2D4ED932-CF40-4748-8F52-C2F29305FC6F}" type="slidenum">
              <a:t>5</a:t>
            </a:fld>
            <a:endParaRPr lang="en-US"/>
          </a:p>
        </p:txBody>
      </p:sp>
      <p:sp>
        <p:nvSpPr>
          <p:cNvPr id="2" name="Slide Image Placeholder 1"/>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lvl="0" hangingPunct="0">
              <a:defRPr sz="3000"/>
            </a:pPr>
            <a:r>
              <a:rPr lang="en-US" sz="1200" dirty="0" smtClean="0">
                <a:ea typeface="Noto Sans CJK SC Regular" pitchFamily="2"/>
                <a:cs typeface="FreeSans" pitchFamily="2"/>
              </a:rPr>
              <a:t>&gt; library(</a:t>
            </a:r>
            <a:r>
              <a:rPr lang="en-US" sz="1200" dirty="0" err="1" smtClean="0">
                <a:ea typeface="Noto Sans CJK SC Regular" pitchFamily="2"/>
                <a:cs typeface="FreeSans" pitchFamily="2"/>
              </a:rPr>
              <a:t>openintro</a:t>
            </a:r>
            <a:r>
              <a:rPr lang="en-US" sz="1200" dirty="0" smtClean="0">
                <a:ea typeface="Noto Sans CJK SC Regular" pitchFamily="2"/>
                <a:cs typeface="FreeSans" pitchFamily="2"/>
              </a:rPr>
              <a:t>)</a:t>
            </a:r>
          </a:p>
          <a:p>
            <a:pPr lvl="0" hangingPunct="0">
              <a:defRPr sz="3000"/>
            </a:pPr>
            <a:r>
              <a:rPr lang="en-US" sz="1200" dirty="0" smtClean="0">
                <a:ea typeface="Noto Sans CJK SC Regular" pitchFamily="2"/>
                <a:cs typeface="FreeSans" pitchFamily="2"/>
              </a:rPr>
              <a:t>&gt;</a:t>
            </a:r>
            <a:r>
              <a:rPr lang="en-US" sz="1200" baseline="0" dirty="0" smtClean="0">
                <a:ea typeface="Noto Sans CJK SC Regular" pitchFamily="2"/>
                <a:cs typeface="FreeSans" pitchFamily="2"/>
              </a:rPr>
              <a:t> library(</a:t>
            </a:r>
            <a:r>
              <a:rPr lang="en-US" sz="1200" baseline="0" dirty="0" err="1" smtClean="0">
                <a:ea typeface="Noto Sans CJK SC Regular" pitchFamily="2"/>
                <a:cs typeface="FreeSans" pitchFamily="2"/>
              </a:rPr>
              <a:t>tidyverse</a:t>
            </a:r>
            <a:r>
              <a:rPr lang="en-US" sz="1200" baseline="0" dirty="0" smtClean="0">
                <a:ea typeface="Noto Sans CJK SC Regular" pitchFamily="2"/>
                <a:cs typeface="FreeSans" pitchFamily="2"/>
              </a:rPr>
              <a:t>)</a:t>
            </a:r>
            <a:endParaRPr lang="en-US" sz="1200" dirty="0" smtClean="0">
              <a:ea typeface="Noto Sans CJK SC Regular" pitchFamily="2"/>
              <a:cs typeface="FreeSans" pitchFamily="2"/>
            </a:endParaRPr>
          </a:p>
          <a:p>
            <a:pPr lvl="0" hangingPunct="0">
              <a:defRPr sz="3000"/>
            </a:pPr>
            <a:r>
              <a:rPr lang="en-US" sz="1200" dirty="0" smtClean="0">
                <a:ea typeface="Noto Sans CJK SC Regular" pitchFamily="2"/>
                <a:cs typeface="FreeSans" pitchFamily="2"/>
              </a:rPr>
              <a:t>&gt; data('</a:t>
            </a:r>
            <a:r>
              <a:rPr lang="en-US" sz="1200" dirty="0" err="1" smtClean="0">
                <a:ea typeface="Noto Sans CJK SC Regular" pitchFamily="2"/>
                <a:cs typeface="FreeSans" pitchFamily="2"/>
              </a:rPr>
              <a:t>yrbss</a:t>
            </a:r>
            <a:r>
              <a:rPr lang="en-US" sz="1200" dirty="0" smtClean="0">
                <a:ea typeface="Noto Sans CJK SC Regular" pitchFamily="2"/>
                <a:cs typeface="FreeSans" pitchFamily="2"/>
              </a:rPr>
              <a:t>')</a:t>
            </a:r>
          </a:p>
          <a:p>
            <a:pPr lvl="0" hangingPunct="0">
              <a:defRPr sz="3000"/>
            </a:pPr>
            <a:r>
              <a:rPr lang="en-US" sz="1200" dirty="0" smtClean="0">
                <a:ea typeface="Noto Sans CJK SC Regular" pitchFamily="2"/>
                <a:cs typeface="FreeSans" pitchFamily="2"/>
              </a:rPr>
              <a:t>&gt; </a:t>
            </a:r>
            <a:r>
              <a:rPr lang="en-US" sz="1200" dirty="0" err="1" smtClean="0">
                <a:ea typeface="Noto Sans CJK SC Regular" pitchFamily="2"/>
                <a:cs typeface="FreeSans" pitchFamily="2"/>
              </a:rPr>
              <a:t>pop_mean</a:t>
            </a:r>
            <a:r>
              <a:rPr lang="en-US" sz="1200" dirty="0" smtClean="0">
                <a:ea typeface="Noto Sans CJK SC Regular" pitchFamily="2"/>
                <a:cs typeface="FreeSans" pitchFamily="2"/>
              </a:rPr>
              <a:t> &lt;- mean(yrbss$physically_active_7d, na.rm = T)</a:t>
            </a:r>
          </a:p>
          <a:p>
            <a:pPr lvl="0" hangingPunct="0">
              <a:defRPr sz="3000"/>
            </a:pPr>
            <a:r>
              <a:rPr lang="en-US" sz="1200" dirty="0" smtClean="0">
                <a:ea typeface="Noto Sans CJK SC Regular" pitchFamily="2"/>
                <a:cs typeface="FreeSans" pitchFamily="2"/>
              </a:rPr>
              <a:t>&gt; </a:t>
            </a:r>
            <a:r>
              <a:rPr lang="en-US" sz="1200" dirty="0" err="1" smtClean="0">
                <a:ea typeface="Noto Sans CJK SC Regular" pitchFamily="2"/>
                <a:cs typeface="FreeSans" pitchFamily="2"/>
              </a:rPr>
              <a:t>pop_sd</a:t>
            </a:r>
            <a:r>
              <a:rPr lang="en-US" sz="1200" dirty="0" smtClean="0">
                <a:ea typeface="Noto Sans CJK SC Regular" pitchFamily="2"/>
                <a:cs typeface="FreeSans" pitchFamily="2"/>
              </a:rPr>
              <a:t> &lt;- </a:t>
            </a:r>
            <a:r>
              <a:rPr lang="en-US" sz="1200" dirty="0" err="1" smtClean="0">
                <a:ea typeface="Noto Sans CJK SC Regular" pitchFamily="2"/>
                <a:cs typeface="FreeSans" pitchFamily="2"/>
              </a:rPr>
              <a:t>sd</a:t>
            </a:r>
            <a:r>
              <a:rPr lang="en-US" sz="1200" dirty="0" smtClean="0">
                <a:ea typeface="Noto Sans CJK SC Regular" pitchFamily="2"/>
                <a:cs typeface="FreeSans" pitchFamily="2"/>
              </a:rPr>
              <a:t>(yrbss$physically_active_7d, na.rm = T)</a:t>
            </a:r>
          </a:p>
          <a:p>
            <a:pPr lvl="0" hangingPunct="0">
              <a:defRPr sz="3000"/>
            </a:pPr>
            <a:r>
              <a:rPr lang="en-US" sz="1200" dirty="0" smtClean="0">
                <a:ea typeface="Noto Sans CJK SC Regular" pitchFamily="2"/>
                <a:cs typeface="FreeSans" pitchFamily="2"/>
              </a:rPr>
              <a:t>&gt; </a:t>
            </a:r>
            <a:r>
              <a:rPr lang="en-US" sz="1200" dirty="0" err="1" smtClean="0">
                <a:ea typeface="Noto Sans CJK SC Regular" pitchFamily="2"/>
                <a:cs typeface="FreeSans" pitchFamily="2"/>
              </a:rPr>
              <a:t>samp_params</a:t>
            </a:r>
            <a:r>
              <a:rPr lang="en-US" sz="1200" dirty="0" smtClean="0">
                <a:ea typeface="Noto Sans CJK SC Regular" pitchFamily="2"/>
                <a:cs typeface="FreeSans" pitchFamily="2"/>
              </a:rPr>
              <a:t> &lt;- </a:t>
            </a:r>
            <a:r>
              <a:rPr lang="en-US" sz="1200" dirty="0" err="1" smtClean="0">
                <a:ea typeface="Noto Sans CJK SC Regular" pitchFamily="2"/>
                <a:cs typeface="FreeSans" pitchFamily="2"/>
              </a:rPr>
              <a:t>yrbss</a:t>
            </a:r>
            <a:r>
              <a:rPr lang="en-US" sz="1200" dirty="0" smtClean="0">
                <a:ea typeface="Noto Sans CJK SC Regular" pitchFamily="2"/>
                <a:cs typeface="FreeSans" pitchFamily="2"/>
              </a:rPr>
              <a:t> %&gt;% </a:t>
            </a:r>
            <a:r>
              <a:rPr lang="en-US" sz="1200" dirty="0" err="1" smtClean="0">
                <a:ea typeface="Noto Sans CJK SC Regular" pitchFamily="2"/>
                <a:cs typeface="FreeSans" pitchFamily="2"/>
              </a:rPr>
              <a:t>rep_sample_n</a:t>
            </a:r>
            <a:r>
              <a:rPr lang="en-US" sz="1200" dirty="0" smtClean="0">
                <a:ea typeface="Noto Sans CJK SC Regular" pitchFamily="2"/>
                <a:cs typeface="FreeSans" pitchFamily="2"/>
              </a:rPr>
              <a:t>(size = 100, reps = 15000, replace = T) %&gt;% </a:t>
            </a:r>
            <a:r>
              <a:rPr lang="en-US" sz="1200" dirty="0" err="1" smtClean="0">
                <a:ea typeface="Noto Sans CJK SC Regular" pitchFamily="2"/>
                <a:cs typeface="FreeSans" pitchFamily="2"/>
              </a:rPr>
              <a:t>summarise</a:t>
            </a:r>
            <a:r>
              <a:rPr lang="en-US" sz="1200" dirty="0" smtClean="0">
                <a:ea typeface="Noto Sans CJK SC Regular" pitchFamily="2"/>
                <a:cs typeface="FreeSans" pitchFamily="2"/>
              </a:rPr>
              <a:t>(</a:t>
            </a:r>
            <a:r>
              <a:rPr lang="en-US" sz="1200" dirty="0" err="1" smtClean="0">
                <a:ea typeface="Noto Sans CJK SC Regular" pitchFamily="2"/>
                <a:cs typeface="FreeSans" pitchFamily="2"/>
              </a:rPr>
              <a:t>avgactivity</a:t>
            </a:r>
            <a:r>
              <a:rPr lang="en-US" sz="1200" dirty="0" smtClean="0">
                <a:ea typeface="Noto Sans CJK SC Regular" pitchFamily="2"/>
                <a:cs typeface="FreeSans" pitchFamily="2"/>
              </a:rPr>
              <a:t> = mean(physically_active_7d, na.rm = T), sigma = </a:t>
            </a:r>
            <a:r>
              <a:rPr lang="en-US" sz="1200" dirty="0" err="1" smtClean="0">
                <a:ea typeface="Noto Sans CJK SC Regular" pitchFamily="2"/>
                <a:cs typeface="FreeSans" pitchFamily="2"/>
              </a:rPr>
              <a:t>sd</a:t>
            </a:r>
            <a:r>
              <a:rPr lang="en-US" sz="1200" dirty="0" smtClean="0">
                <a:ea typeface="Noto Sans CJK SC Regular" pitchFamily="2"/>
                <a:cs typeface="FreeSans" pitchFamily="2"/>
              </a:rPr>
              <a:t>(physically_active_7d, na.rm = T))</a:t>
            </a:r>
          </a:p>
          <a:p>
            <a:pPr lvl="0" hangingPunct="0">
              <a:defRPr sz="3000"/>
            </a:pPr>
            <a:endParaRPr lang="en-US" sz="1200" dirty="0" smtClean="0">
              <a:ea typeface="Noto Sans CJK SC Regular" pitchFamily="2"/>
              <a:cs typeface="FreeSans" pitchFamily="2"/>
            </a:endParaRPr>
          </a:p>
          <a:p>
            <a:pPr lvl="0" hangingPunct="0">
              <a:defRPr sz="3000"/>
            </a:pPr>
            <a:r>
              <a:rPr lang="en-US" sz="1200" dirty="0" smtClean="0">
                <a:ea typeface="Noto Sans CJK SC Regular" pitchFamily="2"/>
                <a:cs typeface="FreeSans" pitchFamily="2"/>
              </a:rPr>
              <a:t>&gt; mean(</a:t>
            </a:r>
            <a:r>
              <a:rPr lang="en-US" sz="1200" dirty="0" err="1" smtClean="0">
                <a:ea typeface="Noto Sans CJK SC Regular" pitchFamily="2"/>
                <a:cs typeface="FreeSans" pitchFamily="2"/>
              </a:rPr>
              <a:t>sampmeans$avgactivity</a:t>
            </a:r>
            <a:r>
              <a:rPr lang="en-US" sz="1200" dirty="0" smtClean="0">
                <a:ea typeface="Noto Sans CJK SC Regular" pitchFamily="2"/>
                <a:cs typeface="FreeSans" pitchFamily="2"/>
              </a:rPr>
              <a:t>)</a:t>
            </a:r>
          </a:p>
          <a:p>
            <a:pPr lvl="0" hangingPunct="0">
              <a:defRPr sz="3000"/>
            </a:pPr>
            <a:r>
              <a:rPr lang="en-US" sz="1200" dirty="0" smtClean="0">
                <a:ea typeface="Noto Sans CJK SC Regular" pitchFamily="2"/>
                <a:cs typeface="FreeSans" pitchFamily="2"/>
              </a:rPr>
              <a:t>&gt; </a:t>
            </a:r>
            <a:r>
              <a:rPr lang="en-US" sz="1200" dirty="0" err="1" smtClean="0">
                <a:ea typeface="Noto Sans CJK SC Regular" pitchFamily="2"/>
                <a:cs typeface="FreeSans" pitchFamily="2"/>
              </a:rPr>
              <a:t>ggplot</a:t>
            </a:r>
            <a:r>
              <a:rPr lang="en-US" sz="1200" dirty="0" smtClean="0">
                <a:ea typeface="Noto Sans CJK SC Regular" pitchFamily="2"/>
                <a:cs typeface="FreeSans" pitchFamily="2"/>
              </a:rPr>
              <a:t>(data </a:t>
            </a:r>
            <a:r>
              <a:rPr lang="en-US" sz="1200" dirty="0" smtClean="0">
                <a:ea typeface="Noto Sans CJK SC Regular" pitchFamily="2"/>
                <a:cs typeface="FreeSans" pitchFamily="2"/>
              </a:rPr>
              <a:t>= </a:t>
            </a:r>
            <a:r>
              <a:rPr lang="en-US" sz="1200" dirty="0" err="1" smtClean="0">
                <a:ea typeface="Noto Sans CJK SC Regular" pitchFamily="2"/>
                <a:cs typeface="FreeSans" pitchFamily="2"/>
              </a:rPr>
              <a:t>sampmeans</a:t>
            </a:r>
            <a:r>
              <a:rPr lang="en-US" sz="1200" dirty="0" smtClean="0">
                <a:ea typeface="Noto Sans CJK SC Regular" pitchFamily="2"/>
                <a:cs typeface="FreeSans" pitchFamily="2"/>
              </a:rPr>
              <a:t>, </a:t>
            </a:r>
            <a:r>
              <a:rPr lang="en-US" sz="1200" dirty="0" err="1" smtClean="0">
                <a:ea typeface="Noto Sans CJK SC Regular" pitchFamily="2"/>
                <a:cs typeface="FreeSans" pitchFamily="2"/>
              </a:rPr>
              <a:t>aes</a:t>
            </a:r>
            <a:r>
              <a:rPr lang="en-US" sz="1200" dirty="0" smtClean="0">
                <a:ea typeface="Noto Sans CJK SC Regular" pitchFamily="2"/>
                <a:cs typeface="FreeSans" pitchFamily="2"/>
              </a:rPr>
              <a:t>(x = </a:t>
            </a:r>
            <a:r>
              <a:rPr lang="en-US" sz="1200" dirty="0" err="1" smtClean="0">
                <a:ea typeface="Noto Sans CJK SC Regular" pitchFamily="2"/>
                <a:cs typeface="FreeSans" pitchFamily="2"/>
              </a:rPr>
              <a:t>avgactivity</a:t>
            </a:r>
            <a:r>
              <a:rPr lang="en-US" sz="1200" dirty="0" smtClean="0">
                <a:ea typeface="Noto Sans CJK SC Regular" pitchFamily="2"/>
                <a:cs typeface="FreeSans" pitchFamily="2"/>
              </a:rPr>
              <a:t>)) + </a:t>
            </a:r>
            <a:r>
              <a:rPr lang="en-US" sz="1200" dirty="0" err="1" smtClean="0">
                <a:ea typeface="Noto Sans CJK SC Regular" pitchFamily="2"/>
                <a:cs typeface="FreeSans" pitchFamily="2"/>
              </a:rPr>
              <a:t>geom_histogram</a:t>
            </a:r>
            <a:r>
              <a:rPr lang="en-US" sz="1200" dirty="0" smtClean="0">
                <a:ea typeface="Noto Sans CJK SC Regular" pitchFamily="2"/>
                <a:cs typeface="FreeSans" pitchFamily="2"/>
              </a:rPr>
              <a:t>()</a:t>
            </a:r>
          </a:p>
          <a:p>
            <a:pPr lvl="0" hangingPunct="0">
              <a:defRPr sz="3000"/>
            </a:pPr>
            <a:r>
              <a:rPr lang="en-US" sz="1200" dirty="0" smtClean="0">
                <a:ea typeface="Noto Sans CJK SC Regular" pitchFamily="2"/>
                <a:cs typeface="FreeSans" pitchFamily="2"/>
              </a:rPr>
              <a:t>&gt; </a:t>
            </a:r>
            <a:r>
              <a:rPr lang="en-US" sz="1200" dirty="0" err="1" smtClean="0">
                <a:ea typeface="Noto Sans CJK SC Regular" pitchFamily="2"/>
                <a:cs typeface="FreeSans" pitchFamily="2"/>
              </a:rPr>
              <a:t>sd</a:t>
            </a:r>
            <a:r>
              <a:rPr lang="en-US" sz="1200" dirty="0" smtClean="0">
                <a:ea typeface="Noto Sans CJK SC Regular" pitchFamily="2"/>
                <a:cs typeface="FreeSans" pitchFamily="2"/>
              </a:rPr>
              <a:t>(</a:t>
            </a:r>
            <a:r>
              <a:rPr lang="en-US" sz="1200" dirty="0" err="1" smtClean="0">
                <a:ea typeface="Noto Sans CJK SC Regular" pitchFamily="2"/>
                <a:cs typeface="FreeSans" pitchFamily="2"/>
              </a:rPr>
              <a:t>samp_params$avgactivity</a:t>
            </a:r>
            <a:r>
              <a:rPr lang="en-US" sz="1200" dirty="0" smtClean="0">
                <a:ea typeface="Noto Sans CJK SC Regular" pitchFamily="2"/>
                <a:cs typeface="FreeSans" pitchFamily="2"/>
              </a:rPr>
              <a:t>)</a:t>
            </a:r>
          </a:p>
          <a:p>
            <a:pPr lvl="0" hangingPunct="0">
              <a:defRPr sz="3000"/>
            </a:pPr>
            <a:r>
              <a:rPr lang="en-US" sz="1200" dirty="0" smtClean="0">
                <a:ea typeface="Noto Sans CJK SC Regular" pitchFamily="2"/>
                <a:cs typeface="FreeSans" pitchFamily="2"/>
              </a:rPr>
              <a:t>&gt; </a:t>
            </a:r>
            <a:r>
              <a:rPr lang="en-US" sz="1200" dirty="0" err="1" smtClean="0">
                <a:ea typeface="Noto Sans CJK SC Regular" pitchFamily="2"/>
                <a:cs typeface="FreeSans" pitchFamily="2"/>
              </a:rPr>
              <a:t>pop_sd</a:t>
            </a:r>
            <a:r>
              <a:rPr lang="en-US" sz="1200" dirty="0" smtClean="0">
                <a:ea typeface="Noto Sans CJK SC Regular" pitchFamily="2"/>
                <a:cs typeface="FreeSans" pitchFamily="2"/>
              </a:rPr>
              <a:t>/</a:t>
            </a:r>
            <a:r>
              <a:rPr lang="en-US" sz="1200" dirty="0" err="1" smtClean="0">
                <a:ea typeface="Noto Sans CJK SC Regular" pitchFamily="2"/>
                <a:cs typeface="FreeSans" pitchFamily="2"/>
              </a:rPr>
              <a:t>sqrt</a:t>
            </a:r>
            <a:r>
              <a:rPr lang="en-US" sz="1200" dirty="0" smtClean="0">
                <a:ea typeface="Noto Sans CJK SC Regular" pitchFamily="2"/>
                <a:cs typeface="FreeSans" pitchFamily="2"/>
              </a:rPr>
              <a:t>(100)</a:t>
            </a:r>
            <a:endParaRPr lang="en-US" sz="1200" dirty="0" smtClean="0">
              <a:ea typeface="Noto Sans CJK SC Regular" pitchFamily="2"/>
              <a:cs typeface="FreeSans" pitchFamily="2"/>
            </a:endParaRPr>
          </a:p>
          <a:p>
            <a:endParaRPr lang="en-US" dirty="0"/>
          </a:p>
        </p:txBody>
      </p:sp>
    </p:spTree>
    <p:extLst>
      <p:ext uri="{BB962C8B-B14F-4D97-AF65-F5344CB8AC3E}">
        <p14:creationId xmlns:p14="http://schemas.microsoft.com/office/powerpoint/2010/main" val="695266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9" name="Shape 34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17730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75959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4E2C3A0F-7E08-4278-A4A8-9B382D1917A2}" type="slidenum">
              <a:t>8</a:t>
            </a:fld>
            <a:endParaRPr lang="en-US"/>
          </a:p>
        </p:txBody>
      </p:sp>
      <p:sp>
        <p:nvSpPr>
          <p:cNvPr id="2" name="Shape 109"/>
          <p:cNvSpPr>
            <a:spLocks noGrp="1" noRot="1" noChangeAspect="1" noResize="1"/>
          </p:cNvSpPr>
          <p:nvPr>
            <p:ph type="sldImg"/>
          </p:nvPr>
        </p:nvSpPr>
        <p:spPr>
          <a:xfrm>
            <a:off x="219075" y="801688"/>
            <a:ext cx="7123113" cy="4008437"/>
          </a:xfrm>
          <a:solidFill>
            <a:srgbClr val="729FCF"/>
          </a:solidFill>
          <a:ln w="25400">
            <a:solidFill>
              <a:srgbClr val="3465A4"/>
            </a:solidFill>
            <a:prstDash val="solid"/>
          </a:ln>
        </p:spPr>
      </p:sp>
      <p:sp>
        <p:nvSpPr>
          <p:cNvPr id="3" name="Shape 110"/>
          <p:cNvSpPr txBox="1">
            <a:spLocks noGrp="1"/>
          </p:cNvSpPr>
          <p:nvPr>
            <p:ph type="body" sz="quarter" idx="1"/>
          </p:nvPr>
        </p:nvSpPr>
        <p:spPr/>
        <p:txBody>
          <a:bodyPr wrap="square" lIns="91440" tIns="91440" rIns="91440" bIns="91440" anchor="t">
            <a:noAutofit/>
          </a:bodyPr>
          <a:lstStyle/>
          <a:p>
            <a:endParaRPr lang="en-US" sz="2810">
              <a:latin typeface="Caladea" pitchFamily="18"/>
            </a:endParaRPr>
          </a:p>
        </p:txBody>
      </p:sp>
    </p:spTree>
    <p:extLst>
      <p:ext uri="{BB962C8B-B14F-4D97-AF65-F5344CB8AC3E}">
        <p14:creationId xmlns:p14="http://schemas.microsoft.com/office/powerpoint/2010/main" val="957982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81098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FBDA70-8F8E-604F-9619-1108C4EC0BDE}" type="datetimeFigureOut">
              <a:rPr lang="en-US" smtClean="0"/>
              <a:t>1/14/19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82CBE-F8A3-DA4E-A4C0-0E88C5C1F776}" type="slidenum">
              <a:rPr lang="en-US" smtClean="0"/>
              <a:t>‹#›</a:t>
            </a:fld>
            <a:endParaRPr lang="en-US"/>
          </a:p>
        </p:txBody>
      </p:sp>
    </p:spTree>
    <p:extLst>
      <p:ext uri="{BB962C8B-B14F-4D97-AF65-F5344CB8AC3E}">
        <p14:creationId xmlns:p14="http://schemas.microsoft.com/office/powerpoint/2010/main" val="1579801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FBDA70-8F8E-604F-9619-1108C4EC0BDE}" type="datetimeFigureOut">
              <a:rPr lang="en-US" smtClean="0"/>
              <a:t>1/14/19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82CBE-F8A3-DA4E-A4C0-0E88C5C1F776}" type="slidenum">
              <a:rPr lang="en-US" smtClean="0"/>
              <a:t>‹#›</a:t>
            </a:fld>
            <a:endParaRPr lang="en-US"/>
          </a:p>
        </p:txBody>
      </p:sp>
    </p:spTree>
    <p:extLst>
      <p:ext uri="{BB962C8B-B14F-4D97-AF65-F5344CB8AC3E}">
        <p14:creationId xmlns:p14="http://schemas.microsoft.com/office/powerpoint/2010/main" val="916064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FBDA70-8F8E-604F-9619-1108C4EC0BDE}" type="datetimeFigureOut">
              <a:rPr lang="en-US" smtClean="0"/>
              <a:t>1/14/19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82CBE-F8A3-DA4E-A4C0-0E88C5C1F776}" type="slidenum">
              <a:rPr lang="en-US" smtClean="0"/>
              <a:t>‹#›</a:t>
            </a:fld>
            <a:endParaRPr lang="en-US"/>
          </a:p>
        </p:txBody>
      </p:sp>
    </p:spTree>
    <p:extLst>
      <p:ext uri="{BB962C8B-B14F-4D97-AF65-F5344CB8AC3E}">
        <p14:creationId xmlns:p14="http://schemas.microsoft.com/office/powerpoint/2010/main" val="984962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609600" y="274638"/>
            <a:ext cx="10972801" cy="11430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1" name="Shape 31"/>
          <p:cNvSpPr txBox="1">
            <a:spLocks noGrp="1"/>
          </p:cNvSpPr>
          <p:nvPr>
            <p:ph type="body" idx="1"/>
          </p:nvPr>
        </p:nvSpPr>
        <p:spPr>
          <a:xfrm>
            <a:off x="609600" y="1600200"/>
            <a:ext cx="10972801" cy="4967700"/>
          </a:xfrm>
          <a:prstGeom prst="rect">
            <a:avLst/>
          </a:prstGeom>
          <a:noFill/>
          <a:ln>
            <a:noFill/>
          </a:ln>
        </p:spPr>
        <p:txBody>
          <a:bodyPr spcFirstLastPara="1" wrap="square" lIns="91425" tIns="91425" rIns="91425" bIns="91425" anchor="t" anchorCtr="0"/>
          <a:lstStyle>
            <a:lvl1pPr marL="457203" lvl="0" indent="-419103" rtl="0">
              <a:spcBef>
                <a:spcPts val="600"/>
              </a:spcBef>
              <a:spcAft>
                <a:spcPts val="0"/>
              </a:spcAft>
              <a:buSzPts val="3000"/>
              <a:buChar char="●"/>
              <a:defRPr/>
            </a:lvl1pPr>
            <a:lvl2pPr marL="914406" lvl="1" indent="-381002" rtl="0">
              <a:spcBef>
                <a:spcPts val="0"/>
              </a:spcBef>
              <a:spcAft>
                <a:spcPts val="0"/>
              </a:spcAft>
              <a:buSzPts val="2400"/>
              <a:buChar char="○"/>
              <a:defRPr/>
            </a:lvl2pPr>
            <a:lvl3pPr marL="1371609" lvl="2" indent="-381002" rtl="0">
              <a:spcBef>
                <a:spcPts val="0"/>
              </a:spcBef>
              <a:spcAft>
                <a:spcPts val="0"/>
              </a:spcAft>
              <a:buSzPts val="2400"/>
              <a:buChar char="■"/>
              <a:defRPr/>
            </a:lvl3pPr>
            <a:lvl4pPr marL="1828812" lvl="3" indent="-342903" rtl="0">
              <a:spcBef>
                <a:spcPts val="0"/>
              </a:spcBef>
              <a:spcAft>
                <a:spcPts val="0"/>
              </a:spcAft>
              <a:buSzPts val="1800"/>
              <a:buChar char="●"/>
              <a:defRPr/>
            </a:lvl4pPr>
            <a:lvl5pPr marL="2286015" lvl="4" indent="-342903" rtl="0">
              <a:spcBef>
                <a:spcPts val="0"/>
              </a:spcBef>
              <a:spcAft>
                <a:spcPts val="0"/>
              </a:spcAft>
              <a:buSzPts val="1800"/>
              <a:buChar char="○"/>
              <a:defRPr sz="1800"/>
            </a:lvl5pPr>
            <a:lvl6pPr marL="2743218" lvl="5" indent="-342903" rtl="0">
              <a:spcBef>
                <a:spcPts val="0"/>
              </a:spcBef>
              <a:spcAft>
                <a:spcPts val="0"/>
              </a:spcAft>
              <a:buSzPts val="1800"/>
              <a:buChar char="■"/>
              <a:defRPr sz="1800"/>
            </a:lvl6pPr>
            <a:lvl7pPr marL="3200421" lvl="6" indent="-342903" rtl="0">
              <a:spcBef>
                <a:spcPts val="0"/>
              </a:spcBef>
              <a:spcAft>
                <a:spcPts val="0"/>
              </a:spcAft>
              <a:buSzPts val="1800"/>
              <a:buChar char="●"/>
              <a:defRPr sz="1800"/>
            </a:lvl7pPr>
            <a:lvl8pPr marL="3657624" lvl="7" indent="-342903" rtl="0">
              <a:spcBef>
                <a:spcPts val="0"/>
              </a:spcBef>
              <a:spcAft>
                <a:spcPts val="0"/>
              </a:spcAft>
              <a:buSzPts val="1800"/>
              <a:buChar char="○"/>
              <a:defRPr sz="1800"/>
            </a:lvl8pPr>
            <a:lvl9pPr marL="4114827" lvl="8" indent="-342903"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1877977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FBDA70-8F8E-604F-9619-1108C4EC0BDE}" type="datetimeFigureOut">
              <a:rPr lang="en-US" smtClean="0"/>
              <a:t>1/14/19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82CBE-F8A3-DA4E-A4C0-0E88C5C1F776}" type="slidenum">
              <a:rPr lang="en-US" smtClean="0"/>
              <a:t>‹#›</a:t>
            </a:fld>
            <a:endParaRPr lang="en-US"/>
          </a:p>
        </p:txBody>
      </p:sp>
    </p:spTree>
    <p:extLst>
      <p:ext uri="{BB962C8B-B14F-4D97-AF65-F5344CB8AC3E}">
        <p14:creationId xmlns:p14="http://schemas.microsoft.com/office/powerpoint/2010/main" val="24026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FBDA70-8F8E-604F-9619-1108C4EC0BDE}" type="datetimeFigureOut">
              <a:rPr lang="en-US" smtClean="0"/>
              <a:t>1/14/19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82CBE-F8A3-DA4E-A4C0-0E88C5C1F776}" type="slidenum">
              <a:rPr lang="en-US" smtClean="0"/>
              <a:t>‹#›</a:t>
            </a:fld>
            <a:endParaRPr lang="en-US"/>
          </a:p>
        </p:txBody>
      </p:sp>
    </p:spTree>
    <p:extLst>
      <p:ext uri="{BB962C8B-B14F-4D97-AF65-F5344CB8AC3E}">
        <p14:creationId xmlns:p14="http://schemas.microsoft.com/office/powerpoint/2010/main" val="914515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FBDA70-8F8E-604F-9619-1108C4EC0BDE}" type="datetimeFigureOut">
              <a:rPr lang="en-US" smtClean="0"/>
              <a:t>1/14/19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82CBE-F8A3-DA4E-A4C0-0E88C5C1F776}" type="slidenum">
              <a:rPr lang="en-US" smtClean="0"/>
              <a:t>‹#›</a:t>
            </a:fld>
            <a:endParaRPr lang="en-US"/>
          </a:p>
        </p:txBody>
      </p:sp>
    </p:spTree>
    <p:extLst>
      <p:ext uri="{BB962C8B-B14F-4D97-AF65-F5344CB8AC3E}">
        <p14:creationId xmlns:p14="http://schemas.microsoft.com/office/powerpoint/2010/main" val="720370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FBDA70-8F8E-604F-9619-1108C4EC0BDE}" type="datetimeFigureOut">
              <a:rPr lang="en-US" smtClean="0"/>
              <a:t>1/14/19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982CBE-F8A3-DA4E-A4C0-0E88C5C1F776}" type="slidenum">
              <a:rPr lang="en-US" smtClean="0"/>
              <a:t>‹#›</a:t>
            </a:fld>
            <a:endParaRPr lang="en-US"/>
          </a:p>
        </p:txBody>
      </p:sp>
    </p:spTree>
    <p:extLst>
      <p:ext uri="{BB962C8B-B14F-4D97-AF65-F5344CB8AC3E}">
        <p14:creationId xmlns:p14="http://schemas.microsoft.com/office/powerpoint/2010/main" val="1900515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FBDA70-8F8E-604F-9619-1108C4EC0BDE}" type="datetimeFigureOut">
              <a:rPr lang="en-US" smtClean="0"/>
              <a:t>1/14/19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982CBE-F8A3-DA4E-A4C0-0E88C5C1F776}" type="slidenum">
              <a:rPr lang="en-US" smtClean="0"/>
              <a:t>‹#›</a:t>
            </a:fld>
            <a:endParaRPr lang="en-US"/>
          </a:p>
        </p:txBody>
      </p:sp>
    </p:spTree>
    <p:extLst>
      <p:ext uri="{BB962C8B-B14F-4D97-AF65-F5344CB8AC3E}">
        <p14:creationId xmlns:p14="http://schemas.microsoft.com/office/powerpoint/2010/main" val="295234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FBDA70-8F8E-604F-9619-1108C4EC0BDE}" type="datetimeFigureOut">
              <a:rPr lang="en-US" smtClean="0"/>
              <a:t>1/14/19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982CBE-F8A3-DA4E-A4C0-0E88C5C1F776}" type="slidenum">
              <a:rPr lang="en-US" smtClean="0"/>
              <a:t>‹#›</a:t>
            </a:fld>
            <a:endParaRPr lang="en-US"/>
          </a:p>
        </p:txBody>
      </p:sp>
    </p:spTree>
    <p:extLst>
      <p:ext uri="{BB962C8B-B14F-4D97-AF65-F5344CB8AC3E}">
        <p14:creationId xmlns:p14="http://schemas.microsoft.com/office/powerpoint/2010/main" val="1321840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FBDA70-8F8E-604F-9619-1108C4EC0BDE}" type="datetimeFigureOut">
              <a:rPr lang="en-US" smtClean="0"/>
              <a:t>1/14/19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82CBE-F8A3-DA4E-A4C0-0E88C5C1F776}" type="slidenum">
              <a:rPr lang="en-US" smtClean="0"/>
              <a:t>‹#›</a:t>
            </a:fld>
            <a:endParaRPr lang="en-US"/>
          </a:p>
        </p:txBody>
      </p:sp>
    </p:spTree>
    <p:extLst>
      <p:ext uri="{BB962C8B-B14F-4D97-AF65-F5344CB8AC3E}">
        <p14:creationId xmlns:p14="http://schemas.microsoft.com/office/powerpoint/2010/main" val="455056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FBDA70-8F8E-604F-9619-1108C4EC0BDE}" type="datetimeFigureOut">
              <a:rPr lang="en-US" smtClean="0"/>
              <a:t>1/14/19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82CBE-F8A3-DA4E-A4C0-0E88C5C1F776}" type="slidenum">
              <a:rPr lang="en-US" smtClean="0"/>
              <a:t>‹#›</a:t>
            </a:fld>
            <a:endParaRPr lang="en-US"/>
          </a:p>
        </p:txBody>
      </p:sp>
    </p:spTree>
    <p:extLst>
      <p:ext uri="{BB962C8B-B14F-4D97-AF65-F5344CB8AC3E}">
        <p14:creationId xmlns:p14="http://schemas.microsoft.com/office/powerpoint/2010/main" val="9390595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FBDA70-8F8E-604F-9619-1108C4EC0BDE}" type="datetimeFigureOut">
              <a:rPr lang="en-US" smtClean="0"/>
              <a:t>1/14/19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982CBE-F8A3-DA4E-A4C0-0E88C5C1F776}" type="slidenum">
              <a:rPr lang="en-US" smtClean="0"/>
              <a:t>‹#›</a:t>
            </a:fld>
            <a:endParaRPr lang="en-US"/>
          </a:p>
        </p:txBody>
      </p:sp>
    </p:spTree>
    <p:extLst>
      <p:ext uri="{BB962C8B-B14F-4D97-AF65-F5344CB8AC3E}">
        <p14:creationId xmlns:p14="http://schemas.microsoft.com/office/powerpoint/2010/main" val="1521616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hyperlink" Target="http://web.as.uky.edu/statistics/users/earo227/misc/garfield_weather.gif" TargetMode="External"/><Relationship Id="rId4" Type="http://schemas.openxmlformats.org/officeDocument/2006/relationships/image" Target="../media/image5.png"/><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56756" y="262223"/>
            <a:ext cx="8920681" cy="650548"/>
          </a:xfrm>
          <a:prstGeom prst="rect">
            <a:avLst/>
          </a:prstGeom>
          <a:noFill/>
          <a:ln>
            <a:noFill/>
          </a:ln>
        </p:spPr>
        <p:txBody>
          <a:bodyPr vert="horz" wrap="square" lIns="81646" tIns="40823" rIns="81646" bIns="40823" anchorCtr="0" compatLnSpc="0">
            <a:spAutoFit/>
          </a:bodyPr>
          <a:lstStyle/>
          <a:p>
            <a:pPr algn="ctr" hangingPunct="0"/>
            <a:r>
              <a:rPr lang="en-US" sz="3629" b="1" dirty="0" smtClean="0">
                <a:solidFill>
                  <a:srgbClr val="3399FF"/>
                </a:solidFill>
                <a:ea typeface="Noto Sans CJK SC Regular" pitchFamily="2"/>
                <a:cs typeface="FreeSans" pitchFamily="2"/>
              </a:rPr>
              <a:t>Targets for the day</a:t>
            </a:r>
            <a:endParaRPr lang="en-US" sz="3629" b="1" dirty="0">
              <a:solidFill>
                <a:srgbClr val="3399FF"/>
              </a:solidFill>
              <a:ea typeface="Noto Sans CJK SC Regular" pitchFamily="2"/>
              <a:cs typeface="FreeSans" pitchFamily="2"/>
            </a:endParaRPr>
          </a:p>
        </p:txBody>
      </p:sp>
      <p:sp>
        <p:nvSpPr>
          <p:cNvPr id="3" name="TextBox 2"/>
          <p:cNvSpPr txBox="1"/>
          <p:nvPr/>
        </p:nvSpPr>
        <p:spPr>
          <a:xfrm>
            <a:off x="271541" y="1687262"/>
            <a:ext cx="11691109" cy="2274069"/>
          </a:xfrm>
          <a:prstGeom prst="rect">
            <a:avLst/>
          </a:prstGeom>
          <a:noFill/>
          <a:ln>
            <a:noFill/>
          </a:ln>
        </p:spPr>
        <p:txBody>
          <a:bodyPr vert="horz" wrap="square" lIns="81646" tIns="40823" rIns="81646" bIns="40823" anchorCtr="0" compatLnSpc="0">
            <a:spAutoFit/>
          </a:bodyPr>
          <a:lstStyle/>
          <a:p>
            <a:pPr marL="457200" indent="-457200" hangingPunct="0">
              <a:buFont typeface="Arial" panose="020B0604020202020204" pitchFamily="34" charset="0"/>
              <a:buChar char="•"/>
            </a:pPr>
            <a:r>
              <a:rPr lang="en-US" sz="2800" b="1" dirty="0" smtClean="0">
                <a:ea typeface="Noto Sans CJK SC Regular" pitchFamily="2"/>
                <a:cs typeface="FreeSans" pitchFamily="2"/>
              </a:rPr>
              <a:t>The Central Limit Theorem, and empirical demonstration of</a:t>
            </a:r>
          </a:p>
          <a:p>
            <a:pPr marL="457200" indent="-457200" hangingPunct="0">
              <a:buFont typeface="Arial" panose="020B0604020202020204" pitchFamily="34" charset="0"/>
              <a:buChar char="•"/>
            </a:pPr>
            <a:r>
              <a:rPr lang="en-US" sz="2800" b="1" dirty="0" smtClean="0">
                <a:ea typeface="Noto Sans CJK SC Regular" pitchFamily="2"/>
                <a:cs typeface="FreeSans" pitchFamily="2"/>
              </a:rPr>
              <a:t>The Standard Error</a:t>
            </a:r>
            <a:endParaRPr lang="en-US" sz="2800" b="1" dirty="0">
              <a:ea typeface="Noto Sans CJK SC Regular" pitchFamily="2"/>
              <a:cs typeface="FreeSans" pitchFamily="2"/>
            </a:endParaRPr>
          </a:p>
          <a:p>
            <a:pPr marL="457200" indent="-457200" hangingPunct="0">
              <a:buFont typeface="Arial" panose="020B0604020202020204" pitchFamily="34" charset="0"/>
              <a:buChar char="•"/>
            </a:pPr>
            <a:r>
              <a:rPr lang="en-US" sz="2800" b="1" dirty="0" smtClean="0">
                <a:ea typeface="Noto Sans CJK SC Regular" pitchFamily="2"/>
                <a:cs typeface="FreeSans" pitchFamily="2"/>
              </a:rPr>
              <a:t>Hypothesis testing</a:t>
            </a:r>
          </a:p>
          <a:p>
            <a:pPr marL="457200" indent="-457200" hangingPunct="0">
              <a:buFont typeface="Arial" panose="020B0604020202020204" pitchFamily="34" charset="0"/>
              <a:buChar char="•"/>
            </a:pPr>
            <a:r>
              <a:rPr lang="en-US" sz="2800" b="1" dirty="0" smtClean="0">
                <a:ea typeface="Noto Sans CJK SC Regular" pitchFamily="2"/>
                <a:cs typeface="FreeSans" pitchFamily="2"/>
              </a:rPr>
              <a:t>Confidence intervals</a:t>
            </a:r>
          </a:p>
          <a:p>
            <a:pPr marL="457200" indent="-457200" hangingPunct="0">
              <a:buFont typeface="Arial" panose="020B0604020202020204" pitchFamily="34" charset="0"/>
              <a:buChar char="•"/>
            </a:pPr>
            <a:r>
              <a:rPr lang="en-US" sz="2800" b="1" dirty="0" smtClean="0">
                <a:ea typeface="Noto Sans CJK SC Regular" pitchFamily="2"/>
                <a:cs typeface="FreeSans" pitchFamily="2"/>
              </a:rPr>
              <a:t>Interpreting p-values and confidence intervals</a:t>
            </a:r>
          </a:p>
        </p:txBody>
      </p:sp>
    </p:spTree>
    <p:extLst>
      <p:ext uri="{BB962C8B-B14F-4D97-AF65-F5344CB8AC3E}">
        <p14:creationId xmlns:p14="http://schemas.microsoft.com/office/powerpoint/2010/main" val="647535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8"/>
          <p:cNvSpPr txBox="1">
            <a:spLocks noGrp="1"/>
          </p:cNvSpPr>
          <p:nvPr>
            <p:ph type="title" idx="4294967295"/>
          </p:nvPr>
        </p:nvSpPr>
        <p:spPr>
          <a:xfrm>
            <a:off x="1975453" y="437125"/>
            <a:ext cx="7465417" cy="544636"/>
          </a:xfrm>
        </p:spPr>
        <p:txBody>
          <a:bodyPr>
            <a:spAutoFit/>
          </a:bodyPr>
          <a:lstStyle/>
          <a:p>
            <a:pPr algn="ctr">
              <a:tabLst>
                <a:tab pos="0" algn="l"/>
              </a:tabLst>
            </a:pPr>
            <a:r>
              <a:rPr lang="en-US" sz="3266" b="1" dirty="0" smtClean="0">
                <a:solidFill>
                  <a:srgbClr val="3A81BA"/>
                </a:solidFill>
              </a:rPr>
              <a:t>Hands on the keyboards</a:t>
            </a:r>
            <a:endParaRPr lang="en-US" sz="3266" b="1" dirty="0">
              <a:solidFill>
                <a:srgbClr val="3A81BA"/>
              </a:solidFill>
            </a:endParaRPr>
          </a:p>
        </p:txBody>
      </p:sp>
      <p:sp>
        <p:nvSpPr>
          <p:cNvPr id="3" name="Shape 177"/>
          <p:cNvSpPr txBox="1">
            <a:spLocks noGrp="1"/>
          </p:cNvSpPr>
          <p:nvPr>
            <p:ph type="body" idx="4294967295"/>
          </p:nvPr>
        </p:nvSpPr>
        <p:spPr>
          <a:xfrm>
            <a:off x="442451" y="1227734"/>
            <a:ext cx="11179277" cy="1129456"/>
          </a:xfrm>
        </p:spPr>
        <p:txBody>
          <a:bodyPr vert="horz" wrap="square" lIns="82953" tIns="82953" rIns="82953" bIns="82953" rtlCol="0" anchor="t">
            <a:spAutoFit/>
          </a:bodyPr>
          <a:lstStyle/>
          <a:p>
            <a:pPr marL="0" indent="0">
              <a:lnSpc>
                <a:spcPct val="115000"/>
              </a:lnSpc>
              <a:spcBef>
                <a:spcPts val="0"/>
              </a:spcBef>
              <a:buClr>
                <a:srgbClr val="000000"/>
              </a:buClr>
              <a:buSzPct val="100000"/>
              <a:buNone/>
            </a:pPr>
            <a:r>
              <a:rPr lang="en-GB" dirty="0"/>
              <a:t>Load the data set </a:t>
            </a:r>
            <a:r>
              <a:rPr lang="en-GB" dirty="0" err="1"/>
              <a:t>mtcars</a:t>
            </a:r>
            <a:r>
              <a:rPr lang="en-GB" dirty="0"/>
              <a:t> in the datasets R package. Calculate a 95% confidence interval to the nearest MPG for the variable mpg</a:t>
            </a:r>
            <a:r>
              <a:rPr lang="en-GB" dirty="0" smtClean="0"/>
              <a:t>.</a:t>
            </a:r>
          </a:p>
        </p:txBody>
      </p:sp>
    </p:spTree>
    <p:extLst>
      <p:ext uri="{BB962C8B-B14F-4D97-AF65-F5344CB8AC3E}">
        <p14:creationId xmlns:p14="http://schemas.microsoft.com/office/powerpoint/2010/main" val="1626010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flipH="1">
            <a:off x="1981075" y="6330450"/>
            <a:ext cx="7822200" cy="7152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spcAft>
                <a:spcPts val="1000"/>
              </a:spcAft>
              <a:buNone/>
            </a:pPr>
            <a:r>
              <a:rPr lang="en" sz="1300"/>
              <a:t>Image source: </a:t>
            </a:r>
            <a:r>
              <a:rPr lang="en" sz="1300" u="sng">
                <a:solidFill>
                  <a:schemeClr val="hlink"/>
                </a:solidFill>
                <a:hlinkClick r:id="rId3"/>
              </a:rPr>
              <a:t>http://web.as.uky.edu/statistics/users/earo227/misc/garfield_weather.gif</a:t>
            </a:r>
            <a:endParaRPr sz="1300"/>
          </a:p>
        </p:txBody>
      </p:sp>
      <p:sp>
        <p:nvSpPr>
          <p:cNvPr id="161" name="Shape 161"/>
          <p:cNvSpPr txBox="1">
            <a:spLocks noGrp="1"/>
          </p:cNvSpPr>
          <p:nvPr>
            <p:ph type="body" idx="1"/>
          </p:nvPr>
        </p:nvSpPr>
        <p:spPr>
          <a:xfrm flipH="1">
            <a:off x="1981075" y="1305775"/>
            <a:ext cx="7822200" cy="16014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None/>
            </a:pPr>
            <a:r>
              <a:rPr lang="en" sz="2000">
                <a:solidFill>
                  <a:schemeClr val="accent1"/>
                </a:solidFill>
              </a:rPr>
              <a:t>If we want to be more certain that we capture the population parameter, i.e. increase our confidence level, should we use a wider interval or a smaller interval?</a:t>
            </a:r>
            <a:endParaRPr sz="2000">
              <a:solidFill>
                <a:schemeClr val="accent1"/>
              </a:solidFill>
            </a:endParaRPr>
          </a:p>
          <a:p>
            <a:pPr marL="0" indent="0">
              <a:lnSpc>
                <a:spcPct val="115000"/>
              </a:lnSpc>
              <a:spcBef>
                <a:spcPts val="1000"/>
              </a:spcBef>
              <a:spcAft>
                <a:spcPts val="1000"/>
              </a:spcAft>
              <a:buNone/>
            </a:pPr>
            <a:r>
              <a:rPr lang="en" sz="2000" i="1">
                <a:solidFill>
                  <a:srgbClr val="000000"/>
                </a:solidFill>
              </a:rPr>
              <a:t>A wider interval.</a:t>
            </a:r>
            <a:endParaRPr sz="2000" i="1">
              <a:solidFill>
                <a:srgbClr val="000000"/>
              </a:solidFill>
            </a:endParaRPr>
          </a:p>
        </p:txBody>
      </p:sp>
      <p:sp>
        <p:nvSpPr>
          <p:cNvPr id="162" name="Shape 162"/>
          <p:cNvSpPr txBox="1">
            <a:spLocks noGrp="1"/>
          </p:cNvSpPr>
          <p:nvPr>
            <p:ph type="body" idx="1"/>
          </p:nvPr>
        </p:nvSpPr>
        <p:spPr>
          <a:xfrm flipH="1">
            <a:off x="1981075" y="3069950"/>
            <a:ext cx="7822200" cy="7152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spcAft>
                <a:spcPts val="1000"/>
              </a:spcAft>
              <a:buNone/>
            </a:pPr>
            <a:r>
              <a:rPr lang="en" sz="2000">
                <a:solidFill>
                  <a:schemeClr val="accent1"/>
                </a:solidFill>
              </a:rPr>
              <a:t>Can you see any drawbacks to using a wider interval?</a:t>
            </a:r>
            <a:endParaRPr sz="2000">
              <a:solidFill>
                <a:schemeClr val="accent1"/>
              </a:solidFill>
            </a:endParaRPr>
          </a:p>
        </p:txBody>
      </p:sp>
      <p:sp>
        <p:nvSpPr>
          <p:cNvPr id="163" name="Shape 163"/>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Width of an interval</a:t>
            </a:r>
            <a:endParaRPr>
              <a:solidFill>
                <a:schemeClr val="accent1"/>
              </a:solidFill>
            </a:endParaRPr>
          </a:p>
        </p:txBody>
      </p:sp>
      <p:pic>
        <p:nvPicPr>
          <p:cNvPr id="164" name="Shape 164"/>
          <p:cNvPicPr preferRelativeResize="0"/>
          <p:nvPr/>
        </p:nvPicPr>
        <p:blipFill>
          <a:blip r:embed="rId4">
            <a:alphaModFix/>
          </a:blip>
          <a:stretch>
            <a:fillRect/>
          </a:stretch>
        </p:blipFill>
        <p:spPr>
          <a:xfrm>
            <a:off x="1981075" y="3576749"/>
            <a:ext cx="7631576" cy="2265350"/>
          </a:xfrm>
          <a:prstGeom prst="rect">
            <a:avLst/>
          </a:prstGeom>
          <a:noFill/>
          <a:ln>
            <a:noFill/>
          </a:ln>
        </p:spPr>
      </p:pic>
      <p:sp>
        <p:nvSpPr>
          <p:cNvPr id="165" name="Shape 165"/>
          <p:cNvSpPr txBox="1"/>
          <p:nvPr/>
        </p:nvSpPr>
        <p:spPr>
          <a:xfrm>
            <a:off x="2030813" y="5765900"/>
            <a:ext cx="7532100" cy="756000"/>
          </a:xfrm>
          <a:prstGeom prst="rect">
            <a:avLst/>
          </a:prstGeom>
          <a:noFill/>
          <a:ln>
            <a:noFill/>
          </a:ln>
        </p:spPr>
        <p:txBody>
          <a:bodyPr spcFirstLastPara="1" wrap="square" lIns="91425" tIns="91425" rIns="91425" bIns="91425" anchor="ctr" anchorCtr="0">
            <a:noAutofit/>
          </a:bodyPr>
          <a:lstStyle/>
          <a:p>
            <a:r>
              <a:rPr lang="en" sz="2000" i="1">
                <a:solidFill>
                  <a:srgbClr val="FF9900"/>
                </a:solidFill>
              </a:rPr>
              <a:t>If the interval is too wide it may not be very informative. </a:t>
            </a:r>
            <a:endParaRPr sz="2000" i="1">
              <a:solidFill>
                <a:srgbClr val="FF9900"/>
              </a:solidFill>
            </a:endParaRPr>
          </a:p>
        </p:txBody>
      </p:sp>
    </p:spTree>
    <p:extLst>
      <p:ext uri="{BB962C8B-B14F-4D97-AF65-F5344CB8AC3E}">
        <p14:creationId xmlns:p14="http://schemas.microsoft.com/office/powerpoint/2010/main" val="83129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1">
                                            <p:txEl>
                                              <p:pRg st="0" end="0"/>
                                            </p:txEl>
                                          </p:spTgt>
                                        </p:tgtEl>
                                        <p:attrNameLst>
                                          <p:attrName>style.visibility</p:attrName>
                                        </p:attrNameLst>
                                      </p:cBhvr>
                                      <p:to>
                                        <p:strVal val="visible"/>
                                      </p:to>
                                    </p:set>
                                    <p:animEffect transition="in" filter="fade">
                                      <p:cBhvr>
                                        <p:cTn id="7" dur="1000"/>
                                        <p:tgtEl>
                                          <p:spTgt spid="1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1">
                                            <p:txEl>
                                              <p:pRg st="1" end="1"/>
                                            </p:txEl>
                                          </p:spTgt>
                                        </p:tgtEl>
                                        <p:attrNameLst>
                                          <p:attrName>style.visibility</p:attrName>
                                        </p:attrNameLst>
                                      </p:cBhvr>
                                      <p:to>
                                        <p:strVal val="visible"/>
                                      </p:to>
                                    </p:set>
                                    <p:animEffect transition="in" filter="fade">
                                      <p:cBhvr>
                                        <p:cTn id="12" dur="1000"/>
                                        <p:tgtEl>
                                          <p:spTgt spid="1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2"/>
                                        </p:tgtEl>
                                        <p:attrNameLst>
                                          <p:attrName>style.visibility</p:attrName>
                                        </p:attrNameLst>
                                      </p:cBhvr>
                                      <p:to>
                                        <p:strVal val="visible"/>
                                      </p:to>
                                    </p:set>
                                    <p:animEffect transition="in" filter="fade">
                                      <p:cBhvr>
                                        <p:cTn id="17" dur="1000"/>
                                        <p:tgtEl>
                                          <p:spTgt spid="16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4"/>
                                        </p:tgtEl>
                                        <p:attrNameLst>
                                          <p:attrName>style.visibility</p:attrName>
                                        </p:attrNameLst>
                                      </p:cBhvr>
                                      <p:to>
                                        <p:strVal val="visible"/>
                                      </p:to>
                                    </p:set>
                                    <p:animEffect transition="in" filter="fade">
                                      <p:cBhvr>
                                        <p:cTn id="22" dur="1000"/>
                                        <p:tgtEl>
                                          <p:spTgt spid="16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0"/>
                                        </p:tgtEl>
                                        <p:attrNameLst>
                                          <p:attrName>style.visibility</p:attrName>
                                        </p:attrNameLst>
                                      </p:cBhvr>
                                      <p:to>
                                        <p:strVal val="visible"/>
                                      </p:to>
                                    </p:set>
                                    <p:animEffect transition="in" filter="fade">
                                      <p:cBhvr>
                                        <p:cTn id="27" dur="10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flipH="1">
            <a:off x="1981081" y="3200400"/>
            <a:ext cx="3522900" cy="3094800"/>
          </a:xfrm>
          <a:prstGeom prst="rect">
            <a:avLst/>
          </a:prstGeom>
        </p:spPr>
        <p:txBody>
          <a:bodyPr spcFirstLastPara="1" vert="horz" wrap="square" lIns="91425" tIns="91425" rIns="91425" bIns="91425" rtlCol="0" anchor="t" anchorCtr="0">
            <a:noAutofit/>
          </a:bodyPr>
          <a:lstStyle/>
          <a:p>
            <a:pPr indent="-355600">
              <a:lnSpc>
                <a:spcPct val="115000"/>
              </a:lnSpc>
              <a:spcBef>
                <a:spcPts val="0"/>
              </a:spcBef>
              <a:buSzPts val="2000"/>
            </a:pPr>
            <a:r>
              <a:rPr lang="en" sz="2000"/>
              <a:t>The figure shows this process with 25 samples, where 24 of the resulting confidence intervals contain the true average number of exclusive relationships, and one does not.</a:t>
            </a:r>
            <a:endParaRPr sz="2000"/>
          </a:p>
          <a:p>
            <a:pPr marL="0" indent="0">
              <a:lnSpc>
                <a:spcPct val="115000"/>
              </a:lnSpc>
              <a:spcBef>
                <a:spcPts val="1000"/>
              </a:spcBef>
              <a:spcAft>
                <a:spcPts val="1000"/>
              </a:spcAft>
              <a:buNone/>
            </a:pPr>
            <a:endParaRPr sz="2000"/>
          </a:p>
        </p:txBody>
      </p:sp>
      <p:sp>
        <p:nvSpPr>
          <p:cNvPr id="132" name="Shape 132"/>
          <p:cNvSpPr txBox="1">
            <a:spLocks noGrp="1"/>
          </p:cNvSpPr>
          <p:nvPr>
            <p:ph type="body" idx="1"/>
          </p:nvPr>
        </p:nvSpPr>
        <p:spPr>
          <a:xfrm flipH="1">
            <a:off x="1981075" y="1305775"/>
            <a:ext cx="7822200" cy="3418500"/>
          </a:xfrm>
          <a:prstGeom prst="rect">
            <a:avLst/>
          </a:prstGeom>
        </p:spPr>
        <p:txBody>
          <a:bodyPr spcFirstLastPara="1" vert="horz" wrap="square" lIns="91425" tIns="91425" rIns="91425" bIns="91425" rtlCol="0" anchor="t" anchorCtr="0">
            <a:noAutofit/>
          </a:bodyPr>
          <a:lstStyle/>
          <a:p>
            <a:pPr indent="-355600">
              <a:lnSpc>
                <a:spcPct val="115000"/>
              </a:lnSpc>
              <a:spcBef>
                <a:spcPts val="0"/>
              </a:spcBef>
              <a:buSzPts val="2000"/>
            </a:pPr>
            <a:r>
              <a:rPr lang="en" sz="2000"/>
              <a:t>Suppose we took many samples and built a confidence interval from each sample using the equation </a:t>
            </a:r>
            <a:r>
              <a:rPr lang="en" sz="2000" i="1"/>
              <a:t>point estimate ± 2 x SE</a:t>
            </a:r>
            <a:r>
              <a:rPr lang="en" sz="2000"/>
              <a:t>.</a:t>
            </a:r>
            <a:endParaRPr sz="2000"/>
          </a:p>
          <a:p>
            <a:pPr indent="-355600">
              <a:lnSpc>
                <a:spcPct val="115000"/>
              </a:lnSpc>
              <a:spcBef>
                <a:spcPts val="0"/>
              </a:spcBef>
              <a:buSzPts val="2000"/>
            </a:pPr>
            <a:r>
              <a:rPr lang="en" sz="2000"/>
              <a:t>Then about 95% of those intervals would contain the true population mean (</a:t>
            </a:r>
            <a:r>
              <a:rPr lang="en" sz="2000" i="1"/>
              <a:t>µ</a:t>
            </a:r>
            <a:r>
              <a:rPr lang="en" sz="2000"/>
              <a:t>).</a:t>
            </a:r>
            <a:endParaRPr sz="2000"/>
          </a:p>
        </p:txBody>
      </p:sp>
      <p:sp>
        <p:nvSpPr>
          <p:cNvPr id="133" name="Shape 133"/>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What does 95% confident mean?</a:t>
            </a:r>
            <a:endParaRPr>
              <a:solidFill>
                <a:schemeClr val="accent1"/>
              </a:solidFill>
            </a:endParaRPr>
          </a:p>
        </p:txBody>
      </p:sp>
      <p:pic>
        <p:nvPicPr>
          <p:cNvPr id="134" name="Shape 134"/>
          <p:cNvPicPr preferRelativeResize="0"/>
          <p:nvPr/>
        </p:nvPicPr>
        <p:blipFill>
          <a:blip r:embed="rId3">
            <a:alphaModFix/>
          </a:blip>
          <a:stretch>
            <a:fillRect/>
          </a:stretch>
        </p:blipFill>
        <p:spPr>
          <a:xfrm>
            <a:off x="5416051" y="3114875"/>
            <a:ext cx="4654075" cy="3265850"/>
          </a:xfrm>
          <a:prstGeom prst="rect">
            <a:avLst/>
          </a:prstGeom>
          <a:noFill/>
          <a:ln>
            <a:noFill/>
          </a:ln>
        </p:spPr>
      </p:pic>
    </p:spTree>
    <p:extLst>
      <p:ext uri="{BB962C8B-B14F-4D97-AF65-F5344CB8AC3E}">
        <p14:creationId xmlns:p14="http://schemas.microsoft.com/office/powerpoint/2010/main" val="1486766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body" idx="1"/>
          </p:nvPr>
        </p:nvSpPr>
        <p:spPr>
          <a:xfrm flipH="1">
            <a:off x="1981200" y="1143000"/>
            <a:ext cx="7822200" cy="39567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None/>
            </a:pPr>
            <a:r>
              <a:rPr lang="en" sz="2200"/>
              <a:t>Which of the below </a:t>
            </a:r>
            <a:r>
              <a:rPr lang="en" sz="2200" i="1"/>
              <a:t>Z</a:t>
            </a:r>
            <a:r>
              <a:rPr lang="en" sz="2200"/>
              <a:t> scores is the appropriate </a:t>
            </a:r>
            <a:r>
              <a:rPr lang="en" sz="2200" i="1"/>
              <a:t>z</a:t>
            </a:r>
            <a:r>
              <a:rPr lang="en" sz="2200"/>
              <a:t>* when calculating a 98% confidence interval?</a:t>
            </a:r>
            <a:endParaRPr sz="2200"/>
          </a:p>
          <a:p>
            <a:pPr marL="0" indent="0">
              <a:lnSpc>
                <a:spcPct val="115000"/>
              </a:lnSpc>
              <a:spcBef>
                <a:spcPts val="0"/>
              </a:spcBef>
              <a:buNone/>
            </a:pPr>
            <a:endParaRPr sz="2200"/>
          </a:p>
          <a:p>
            <a:pPr marL="0" indent="0">
              <a:lnSpc>
                <a:spcPct val="115000"/>
              </a:lnSpc>
              <a:spcBef>
                <a:spcPts val="0"/>
              </a:spcBef>
              <a:buNone/>
            </a:pPr>
            <a:r>
              <a:rPr lang="en" sz="2200"/>
              <a:t>(a) </a:t>
            </a:r>
            <a:r>
              <a:rPr lang="en" sz="2200" i="1"/>
              <a:t>Z</a:t>
            </a:r>
            <a:r>
              <a:rPr lang="en" sz="2200"/>
              <a:t> = 2.05</a:t>
            </a:r>
            <a:endParaRPr sz="2200"/>
          </a:p>
          <a:p>
            <a:pPr marL="0" indent="0">
              <a:lnSpc>
                <a:spcPct val="115000"/>
              </a:lnSpc>
              <a:spcBef>
                <a:spcPts val="1000"/>
              </a:spcBef>
              <a:buNone/>
            </a:pPr>
            <a:r>
              <a:rPr lang="en" sz="2200"/>
              <a:t>(b) </a:t>
            </a:r>
            <a:r>
              <a:rPr lang="en" sz="2200" i="1"/>
              <a:t>Z</a:t>
            </a:r>
            <a:r>
              <a:rPr lang="en" sz="2200"/>
              <a:t> = 1.96</a:t>
            </a:r>
            <a:endParaRPr sz="2200"/>
          </a:p>
          <a:p>
            <a:pPr marL="0" indent="0">
              <a:lnSpc>
                <a:spcPct val="115000"/>
              </a:lnSpc>
              <a:spcBef>
                <a:spcPts val="1000"/>
              </a:spcBef>
              <a:buNone/>
            </a:pPr>
            <a:r>
              <a:rPr lang="en" sz="2200"/>
              <a:t>(c) </a:t>
            </a:r>
            <a:r>
              <a:rPr lang="en" sz="2200" i="1"/>
              <a:t>Z</a:t>
            </a:r>
            <a:r>
              <a:rPr lang="en" sz="2200"/>
              <a:t> = 2.33</a:t>
            </a:r>
            <a:endParaRPr sz="2200"/>
          </a:p>
          <a:p>
            <a:pPr marL="0" indent="0">
              <a:lnSpc>
                <a:spcPct val="115000"/>
              </a:lnSpc>
              <a:spcBef>
                <a:spcPts val="1000"/>
              </a:spcBef>
              <a:buNone/>
            </a:pPr>
            <a:r>
              <a:rPr lang="en" sz="2200"/>
              <a:t>(d) </a:t>
            </a:r>
            <a:r>
              <a:rPr lang="en" sz="2200" i="1"/>
              <a:t>Z</a:t>
            </a:r>
            <a:r>
              <a:rPr lang="en" sz="2200"/>
              <a:t> = -2.33</a:t>
            </a:r>
            <a:endParaRPr sz="2200"/>
          </a:p>
          <a:p>
            <a:pPr marL="0" indent="0">
              <a:lnSpc>
                <a:spcPct val="115000"/>
              </a:lnSpc>
              <a:spcBef>
                <a:spcPts val="1000"/>
              </a:spcBef>
              <a:spcAft>
                <a:spcPts val="1000"/>
              </a:spcAft>
              <a:buNone/>
            </a:pPr>
            <a:r>
              <a:rPr lang="en" sz="2200"/>
              <a:t>(e) </a:t>
            </a:r>
            <a:r>
              <a:rPr lang="en" sz="2200" i="1"/>
              <a:t>Z</a:t>
            </a:r>
            <a:r>
              <a:rPr lang="en" sz="2200"/>
              <a:t> = -1.65</a:t>
            </a:r>
            <a:endParaRPr sz="2200"/>
          </a:p>
        </p:txBody>
      </p:sp>
      <p:sp>
        <p:nvSpPr>
          <p:cNvPr id="177" name="Shape 177"/>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Practice</a:t>
            </a:r>
            <a:endParaRPr>
              <a:solidFill>
                <a:schemeClr val="accent1"/>
              </a:solidFill>
            </a:endParaRPr>
          </a:p>
        </p:txBody>
      </p:sp>
    </p:spTree>
    <p:extLst>
      <p:ext uri="{BB962C8B-B14F-4D97-AF65-F5344CB8AC3E}">
        <p14:creationId xmlns:p14="http://schemas.microsoft.com/office/powerpoint/2010/main" val="1697801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body" idx="1"/>
          </p:nvPr>
        </p:nvSpPr>
        <p:spPr>
          <a:xfrm flipH="1">
            <a:off x="1981200" y="1143000"/>
            <a:ext cx="7822200" cy="39567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None/>
            </a:pPr>
            <a:r>
              <a:rPr lang="en" sz="2200"/>
              <a:t>Which of the below </a:t>
            </a:r>
            <a:r>
              <a:rPr lang="en" sz="2200" i="1"/>
              <a:t>Z</a:t>
            </a:r>
            <a:r>
              <a:rPr lang="en" sz="2200"/>
              <a:t> scores is the appropriate </a:t>
            </a:r>
            <a:r>
              <a:rPr lang="en" sz="2200" i="1"/>
              <a:t>z</a:t>
            </a:r>
            <a:r>
              <a:rPr lang="en" sz="2200"/>
              <a:t>* when calculating a 98% confidence interval?</a:t>
            </a:r>
            <a:endParaRPr sz="2200"/>
          </a:p>
          <a:p>
            <a:pPr marL="0" indent="0">
              <a:lnSpc>
                <a:spcPct val="115000"/>
              </a:lnSpc>
              <a:spcBef>
                <a:spcPts val="0"/>
              </a:spcBef>
              <a:buNone/>
            </a:pPr>
            <a:endParaRPr sz="2200"/>
          </a:p>
          <a:p>
            <a:pPr marL="0" indent="0">
              <a:lnSpc>
                <a:spcPct val="115000"/>
              </a:lnSpc>
              <a:spcBef>
                <a:spcPts val="0"/>
              </a:spcBef>
              <a:buNone/>
            </a:pPr>
            <a:r>
              <a:rPr lang="en" sz="2200"/>
              <a:t>(a) </a:t>
            </a:r>
            <a:r>
              <a:rPr lang="en" sz="2200" i="1"/>
              <a:t>Z</a:t>
            </a:r>
            <a:r>
              <a:rPr lang="en" sz="2200"/>
              <a:t> = 2.05</a:t>
            </a:r>
            <a:endParaRPr sz="2200"/>
          </a:p>
          <a:p>
            <a:pPr marL="0" indent="0">
              <a:lnSpc>
                <a:spcPct val="115000"/>
              </a:lnSpc>
              <a:spcBef>
                <a:spcPts val="1000"/>
              </a:spcBef>
              <a:buNone/>
            </a:pPr>
            <a:r>
              <a:rPr lang="en" sz="2200"/>
              <a:t>(b) </a:t>
            </a:r>
            <a:r>
              <a:rPr lang="en" sz="2200" i="1"/>
              <a:t>Z</a:t>
            </a:r>
            <a:r>
              <a:rPr lang="en" sz="2200"/>
              <a:t> = 1.96</a:t>
            </a:r>
            <a:endParaRPr sz="2200"/>
          </a:p>
          <a:p>
            <a:pPr marL="0" indent="0">
              <a:lnSpc>
                <a:spcPct val="115000"/>
              </a:lnSpc>
              <a:spcBef>
                <a:spcPts val="1000"/>
              </a:spcBef>
              <a:buNone/>
            </a:pPr>
            <a:r>
              <a:rPr lang="en" sz="2200">
                <a:solidFill>
                  <a:srgbClr val="FF9900"/>
                </a:solidFill>
              </a:rPr>
              <a:t>(c) </a:t>
            </a:r>
            <a:r>
              <a:rPr lang="en" sz="2200" i="1">
                <a:solidFill>
                  <a:srgbClr val="FF9900"/>
                </a:solidFill>
              </a:rPr>
              <a:t>Z</a:t>
            </a:r>
            <a:r>
              <a:rPr lang="en" sz="2200">
                <a:solidFill>
                  <a:srgbClr val="FF9900"/>
                </a:solidFill>
              </a:rPr>
              <a:t> = 2.33</a:t>
            </a:r>
            <a:endParaRPr sz="2200">
              <a:solidFill>
                <a:srgbClr val="FF9900"/>
              </a:solidFill>
            </a:endParaRPr>
          </a:p>
          <a:p>
            <a:pPr marL="0" indent="0">
              <a:lnSpc>
                <a:spcPct val="115000"/>
              </a:lnSpc>
              <a:spcBef>
                <a:spcPts val="1000"/>
              </a:spcBef>
              <a:buNone/>
            </a:pPr>
            <a:r>
              <a:rPr lang="en" sz="2200"/>
              <a:t>(d) </a:t>
            </a:r>
            <a:r>
              <a:rPr lang="en" sz="2200" i="1"/>
              <a:t>Z</a:t>
            </a:r>
            <a:r>
              <a:rPr lang="en" sz="2200"/>
              <a:t> = -2.33</a:t>
            </a:r>
            <a:endParaRPr sz="2200"/>
          </a:p>
          <a:p>
            <a:pPr marL="0" indent="0">
              <a:lnSpc>
                <a:spcPct val="115000"/>
              </a:lnSpc>
              <a:spcBef>
                <a:spcPts val="1000"/>
              </a:spcBef>
              <a:spcAft>
                <a:spcPts val="1000"/>
              </a:spcAft>
              <a:buNone/>
            </a:pPr>
            <a:r>
              <a:rPr lang="en" sz="2200"/>
              <a:t>(e) </a:t>
            </a:r>
            <a:r>
              <a:rPr lang="en" sz="2200" i="1"/>
              <a:t>Z</a:t>
            </a:r>
            <a:r>
              <a:rPr lang="en" sz="2200"/>
              <a:t> = -1.65</a:t>
            </a:r>
            <a:endParaRPr sz="2200"/>
          </a:p>
        </p:txBody>
      </p:sp>
      <p:sp>
        <p:nvSpPr>
          <p:cNvPr id="183" name="Shape 183"/>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Practice</a:t>
            </a:r>
            <a:endParaRPr>
              <a:solidFill>
                <a:schemeClr val="accent1"/>
              </a:solidFill>
            </a:endParaRPr>
          </a:p>
        </p:txBody>
      </p:sp>
      <p:pic>
        <p:nvPicPr>
          <p:cNvPr id="184" name="Shape 184"/>
          <p:cNvPicPr preferRelativeResize="0"/>
          <p:nvPr/>
        </p:nvPicPr>
        <p:blipFill>
          <a:blip r:embed="rId3">
            <a:alphaModFix/>
          </a:blip>
          <a:stretch>
            <a:fillRect/>
          </a:stretch>
        </p:blipFill>
        <p:spPr>
          <a:xfrm>
            <a:off x="3965301" y="2260401"/>
            <a:ext cx="5838101" cy="2987325"/>
          </a:xfrm>
          <a:prstGeom prst="rect">
            <a:avLst/>
          </a:prstGeom>
          <a:noFill/>
          <a:ln>
            <a:noFill/>
          </a:ln>
        </p:spPr>
      </p:pic>
    </p:spTree>
    <p:extLst>
      <p:ext uri="{BB962C8B-B14F-4D97-AF65-F5344CB8AC3E}">
        <p14:creationId xmlns:p14="http://schemas.microsoft.com/office/powerpoint/2010/main" val="1425674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8"/>
          <p:cNvSpPr txBox="1">
            <a:spLocks noGrp="1"/>
          </p:cNvSpPr>
          <p:nvPr>
            <p:ph type="title" idx="4294967295"/>
          </p:nvPr>
        </p:nvSpPr>
        <p:spPr>
          <a:xfrm>
            <a:off x="1975453" y="437125"/>
            <a:ext cx="7465417" cy="544636"/>
          </a:xfrm>
        </p:spPr>
        <p:txBody>
          <a:bodyPr>
            <a:spAutoFit/>
          </a:bodyPr>
          <a:lstStyle/>
          <a:p>
            <a:pPr algn="ctr">
              <a:tabLst>
                <a:tab pos="0" algn="l"/>
              </a:tabLst>
            </a:pPr>
            <a:r>
              <a:rPr lang="en-US" sz="3266" b="1" dirty="0" smtClean="0">
                <a:solidFill>
                  <a:srgbClr val="3A81BA"/>
                </a:solidFill>
              </a:rPr>
              <a:t>Hands on the keyboards</a:t>
            </a:r>
            <a:endParaRPr lang="en-US" sz="3266" b="1" dirty="0">
              <a:solidFill>
                <a:srgbClr val="3A81BA"/>
              </a:solidFill>
            </a:endParaRPr>
          </a:p>
        </p:txBody>
      </p:sp>
      <p:sp>
        <p:nvSpPr>
          <p:cNvPr id="3" name="Shape 177"/>
          <p:cNvSpPr txBox="1">
            <a:spLocks noGrp="1"/>
          </p:cNvSpPr>
          <p:nvPr>
            <p:ph type="body" idx="4294967295"/>
          </p:nvPr>
        </p:nvSpPr>
        <p:spPr>
          <a:xfrm>
            <a:off x="442451" y="1227734"/>
            <a:ext cx="11179277" cy="633936"/>
          </a:xfrm>
        </p:spPr>
        <p:txBody>
          <a:bodyPr vert="horz" wrap="square" lIns="82953" tIns="82953" rIns="82953" bIns="82953" rtlCol="0" anchor="t">
            <a:spAutoFit/>
          </a:bodyPr>
          <a:lstStyle/>
          <a:p>
            <a:pPr marL="0" indent="0">
              <a:lnSpc>
                <a:spcPct val="115000"/>
              </a:lnSpc>
              <a:spcBef>
                <a:spcPts val="0"/>
              </a:spcBef>
              <a:buClr>
                <a:srgbClr val="000000"/>
              </a:buClr>
              <a:buSzPct val="100000"/>
              <a:buNone/>
            </a:pPr>
            <a:r>
              <a:rPr lang="en-GB" dirty="0"/>
              <a:t>Give a confidence interval for the average height of sons in Galton’s data.</a:t>
            </a:r>
            <a:endParaRPr lang="en-GB" dirty="0" smtClean="0"/>
          </a:p>
        </p:txBody>
      </p:sp>
    </p:spTree>
    <p:extLst>
      <p:ext uri="{BB962C8B-B14F-4D97-AF65-F5344CB8AC3E}">
        <p14:creationId xmlns:p14="http://schemas.microsoft.com/office/powerpoint/2010/main" val="133524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8"/>
          <p:cNvSpPr txBox="1">
            <a:spLocks noGrp="1"/>
          </p:cNvSpPr>
          <p:nvPr>
            <p:ph type="title" idx="4294967295"/>
          </p:nvPr>
        </p:nvSpPr>
        <p:spPr>
          <a:xfrm>
            <a:off x="1975453" y="0"/>
            <a:ext cx="7465417" cy="1036582"/>
          </a:xfrm>
        </p:spPr>
        <p:txBody>
          <a:bodyPr/>
          <a:lstStyle/>
          <a:p>
            <a:pPr algn="ctr">
              <a:tabLst>
                <a:tab pos="0" algn="l"/>
              </a:tabLst>
            </a:pPr>
            <a:r>
              <a:rPr lang="en-US" sz="3266" b="1" dirty="0" smtClean="0">
                <a:solidFill>
                  <a:srgbClr val="3A81BA"/>
                </a:solidFill>
              </a:rPr>
              <a:t>Discussion</a:t>
            </a:r>
            <a:endParaRPr lang="en-US" sz="3266" b="1" dirty="0">
              <a:solidFill>
                <a:srgbClr val="3A81BA"/>
              </a:solidFill>
            </a:endParaRPr>
          </a:p>
        </p:txBody>
      </p:sp>
      <p:sp>
        <p:nvSpPr>
          <p:cNvPr id="3" name="Shape 177"/>
          <p:cNvSpPr txBox="1">
            <a:spLocks noGrp="1"/>
          </p:cNvSpPr>
          <p:nvPr>
            <p:ph type="body" idx="4294967295"/>
          </p:nvPr>
        </p:nvSpPr>
        <p:spPr>
          <a:xfrm>
            <a:off x="442451" y="1227734"/>
            <a:ext cx="11179277" cy="5122729"/>
          </a:xfrm>
        </p:spPr>
        <p:txBody>
          <a:bodyPr vert="horz" wrap="square" lIns="82953" tIns="82953" rIns="82953" bIns="82953" rtlCol="0" anchor="t">
            <a:spAutoFit/>
          </a:bodyPr>
          <a:lstStyle/>
          <a:p>
            <a:pPr>
              <a:lnSpc>
                <a:spcPct val="115000"/>
              </a:lnSpc>
              <a:spcBef>
                <a:spcPts val="0"/>
              </a:spcBef>
              <a:buClr>
                <a:srgbClr val="000000"/>
              </a:buClr>
              <a:buSzPct val="100000"/>
              <a:buFont typeface="Arial" pitchFamily="32"/>
              <a:buChar char="●"/>
            </a:pPr>
            <a:r>
              <a:rPr lang="en-US" dirty="0"/>
              <a:t> </a:t>
            </a:r>
            <a:r>
              <a:rPr lang="en-US" dirty="0" smtClean="0"/>
              <a:t>Consider a court of law; the null hypothesis is that the defendant is innocent</a:t>
            </a:r>
          </a:p>
          <a:p>
            <a:pPr>
              <a:lnSpc>
                <a:spcPct val="115000"/>
              </a:lnSpc>
              <a:spcBef>
                <a:spcPts val="0"/>
              </a:spcBef>
              <a:buClr>
                <a:srgbClr val="000000"/>
              </a:buClr>
              <a:buSzPct val="100000"/>
              <a:buFont typeface="Arial" pitchFamily="32"/>
              <a:buChar char="●"/>
            </a:pPr>
            <a:r>
              <a:rPr lang="en-US" dirty="0" smtClean="0"/>
              <a:t> We require a standard on the available evidence to reject the null hypothesis (convict)</a:t>
            </a:r>
          </a:p>
          <a:p>
            <a:pPr>
              <a:lnSpc>
                <a:spcPct val="115000"/>
              </a:lnSpc>
              <a:spcBef>
                <a:spcPts val="0"/>
              </a:spcBef>
              <a:buClr>
                <a:srgbClr val="000000"/>
              </a:buClr>
              <a:buSzPct val="100000"/>
              <a:buFont typeface="Arial" pitchFamily="32"/>
              <a:buChar char="●"/>
            </a:pPr>
            <a:r>
              <a:rPr lang="en-US" dirty="0"/>
              <a:t> </a:t>
            </a:r>
            <a:r>
              <a:rPr lang="en-US" dirty="0" smtClean="0"/>
              <a:t>If we set a low standard, then we would increase the percentage of innocent people convicted (type I errors); however we would also increase the percentage of guilty people convicted (correctly rejecting the null)</a:t>
            </a:r>
          </a:p>
          <a:p>
            <a:pPr>
              <a:lnSpc>
                <a:spcPct val="115000"/>
              </a:lnSpc>
              <a:spcBef>
                <a:spcPts val="0"/>
              </a:spcBef>
              <a:buClr>
                <a:srgbClr val="000000"/>
              </a:buClr>
              <a:buSzPct val="100000"/>
              <a:buFont typeface="Arial" pitchFamily="32"/>
              <a:buChar char="●"/>
            </a:pPr>
            <a:r>
              <a:rPr lang="en-US" dirty="0" smtClean="0"/>
              <a:t> If we set a high standard, then we increase the percentage of innocent people let free (correctly accepting the null) while we would also increase the percentage of guilty people let free (type II errors)</a:t>
            </a:r>
          </a:p>
        </p:txBody>
      </p:sp>
    </p:spTree>
    <p:extLst>
      <p:ext uri="{BB962C8B-B14F-4D97-AF65-F5344CB8AC3E}">
        <p14:creationId xmlns:p14="http://schemas.microsoft.com/office/powerpoint/2010/main" val="948792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8"/>
          <p:cNvSpPr txBox="1">
            <a:spLocks noGrp="1"/>
          </p:cNvSpPr>
          <p:nvPr>
            <p:ph type="title" idx="4294967295"/>
          </p:nvPr>
        </p:nvSpPr>
        <p:spPr>
          <a:xfrm>
            <a:off x="1975453" y="0"/>
            <a:ext cx="7465417" cy="1036582"/>
          </a:xfrm>
        </p:spPr>
        <p:txBody>
          <a:bodyPr/>
          <a:lstStyle/>
          <a:p>
            <a:pPr algn="ctr">
              <a:tabLst>
                <a:tab pos="0" algn="l"/>
              </a:tabLst>
            </a:pPr>
            <a:r>
              <a:rPr lang="en-US" sz="3266" b="1" dirty="0" smtClean="0">
                <a:solidFill>
                  <a:srgbClr val="3A81BA"/>
                </a:solidFill>
              </a:rPr>
              <a:t>Hypothesis testing</a:t>
            </a:r>
            <a:endParaRPr lang="en-US" sz="3266" b="1" dirty="0">
              <a:solidFill>
                <a:srgbClr val="3A81BA"/>
              </a:solidFill>
            </a:endParaRPr>
          </a:p>
        </p:txBody>
      </p:sp>
      <p:sp>
        <p:nvSpPr>
          <p:cNvPr id="3" name="Shape 177"/>
          <p:cNvSpPr txBox="1">
            <a:spLocks noGrp="1"/>
          </p:cNvSpPr>
          <p:nvPr>
            <p:ph type="body" idx="4294967295"/>
          </p:nvPr>
        </p:nvSpPr>
        <p:spPr>
          <a:xfrm>
            <a:off x="442451" y="1227734"/>
            <a:ext cx="11179277" cy="1654087"/>
          </a:xfrm>
        </p:spPr>
        <p:txBody>
          <a:bodyPr vert="horz" wrap="square" lIns="82953" tIns="82953" rIns="82953" bIns="82953" rtlCol="0" anchor="t">
            <a:spAutoFit/>
          </a:bodyPr>
          <a:lstStyle/>
          <a:p>
            <a:pPr>
              <a:lnSpc>
                <a:spcPct val="115000"/>
              </a:lnSpc>
              <a:spcBef>
                <a:spcPts val="0"/>
              </a:spcBef>
              <a:buClr>
                <a:srgbClr val="000000"/>
              </a:buClr>
              <a:buSzPct val="100000"/>
              <a:buFont typeface="Arial" pitchFamily="32"/>
              <a:buChar char="●"/>
            </a:pPr>
            <a:r>
              <a:rPr lang="en-US" dirty="0"/>
              <a:t> </a:t>
            </a:r>
            <a:r>
              <a:rPr lang="en-US" dirty="0" smtClean="0"/>
              <a:t>The alternative hypotheses are typically of the form &lt;, &gt; or !=</a:t>
            </a:r>
          </a:p>
          <a:p>
            <a:pPr>
              <a:lnSpc>
                <a:spcPct val="115000"/>
              </a:lnSpc>
              <a:spcBef>
                <a:spcPts val="0"/>
              </a:spcBef>
              <a:buClr>
                <a:srgbClr val="000000"/>
              </a:buClr>
              <a:buSzPct val="100000"/>
              <a:buFont typeface="Arial" pitchFamily="32"/>
              <a:buChar char="●"/>
            </a:pPr>
            <a:r>
              <a:rPr lang="en-US" dirty="0"/>
              <a:t> </a:t>
            </a:r>
            <a:r>
              <a:rPr lang="en-US" dirty="0" smtClean="0"/>
              <a:t>Note that there are four possible outcomes of our statistical decision process</a:t>
            </a:r>
          </a:p>
        </p:txBody>
      </p:sp>
      <p:graphicFrame>
        <p:nvGraphicFramePr>
          <p:cNvPr id="4" name="Table 3"/>
          <p:cNvGraphicFramePr>
            <a:graphicFrameLocks noGrp="1"/>
          </p:cNvGraphicFramePr>
          <p:nvPr>
            <p:extLst/>
          </p:nvPr>
        </p:nvGraphicFramePr>
        <p:xfrm>
          <a:off x="675149" y="3315382"/>
          <a:ext cx="10754850" cy="1854200"/>
        </p:xfrm>
        <a:graphic>
          <a:graphicData uri="http://schemas.openxmlformats.org/drawingml/2006/table">
            <a:tbl>
              <a:tblPr firstRow="1" bandRow="1">
                <a:tableStyleId>{5C22544A-7EE6-4342-B048-85BDC9FD1C3A}</a:tableStyleId>
              </a:tblPr>
              <a:tblGrid>
                <a:gridCol w="1905819"/>
                <a:gridCol w="1991032"/>
                <a:gridCol w="6857999"/>
              </a:tblGrid>
              <a:tr h="370840">
                <a:tc>
                  <a:txBody>
                    <a:bodyPr/>
                    <a:lstStyle/>
                    <a:p>
                      <a:r>
                        <a:rPr lang="en-GB" dirty="0" smtClean="0"/>
                        <a:t>TRUTH</a:t>
                      </a:r>
                      <a:endParaRPr lang="en-GB" dirty="0"/>
                    </a:p>
                  </a:txBody>
                  <a:tcPr/>
                </a:tc>
                <a:tc>
                  <a:txBody>
                    <a:bodyPr/>
                    <a:lstStyle/>
                    <a:p>
                      <a:r>
                        <a:rPr lang="en-GB" dirty="0" smtClean="0"/>
                        <a:t>DECIDE</a:t>
                      </a:r>
                      <a:endParaRPr lang="en-GB" dirty="0"/>
                    </a:p>
                  </a:txBody>
                  <a:tcPr/>
                </a:tc>
                <a:tc>
                  <a:txBody>
                    <a:bodyPr/>
                    <a:lstStyle/>
                    <a:p>
                      <a:r>
                        <a:rPr lang="en-GB" dirty="0" smtClean="0"/>
                        <a:t>RESULT</a:t>
                      </a:r>
                      <a:endParaRPr lang="en-GB" dirty="0"/>
                    </a:p>
                  </a:txBody>
                  <a:tcPr/>
                </a:tc>
              </a:tr>
              <a:tr h="370840">
                <a:tc>
                  <a:txBody>
                    <a:bodyPr/>
                    <a:lstStyle/>
                    <a:p>
                      <a:r>
                        <a:rPr lang="en-GB" dirty="0" smtClean="0"/>
                        <a:t>H0</a:t>
                      </a:r>
                      <a:endParaRPr lang="en-GB" dirty="0"/>
                    </a:p>
                  </a:txBody>
                  <a:tcPr/>
                </a:tc>
                <a:tc>
                  <a:txBody>
                    <a:bodyPr/>
                    <a:lstStyle/>
                    <a:p>
                      <a:r>
                        <a:rPr lang="en-GB" dirty="0" smtClean="0"/>
                        <a:t>H0</a:t>
                      </a:r>
                      <a:endParaRPr lang="en-GB" dirty="0"/>
                    </a:p>
                  </a:txBody>
                  <a:tcPr/>
                </a:tc>
                <a:tc>
                  <a:txBody>
                    <a:bodyPr/>
                    <a:lstStyle/>
                    <a:p>
                      <a:r>
                        <a:rPr lang="en-GB" dirty="0" smtClean="0"/>
                        <a:t>Correctly accepted null</a:t>
                      </a:r>
                      <a:endParaRPr lang="en-GB" dirty="0"/>
                    </a:p>
                  </a:txBody>
                  <a:tcPr/>
                </a:tc>
              </a:tr>
              <a:tr h="370840">
                <a:tc>
                  <a:txBody>
                    <a:bodyPr/>
                    <a:lstStyle/>
                    <a:p>
                      <a:r>
                        <a:rPr lang="en-GB" dirty="0" smtClean="0"/>
                        <a:t>H0</a:t>
                      </a:r>
                      <a:endParaRPr lang="en-GB" dirty="0"/>
                    </a:p>
                  </a:txBody>
                  <a:tcPr/>
                </a:tc>
                <a:tc>
                  <a:txBody>
                    <a:bodyPr/>
                    <a:lstStyle/>
                    <a:p>
                      <a:r>
                        <a:rPr lang="en-GB" dirty="0" smtClean="0"/>
                        <a:t>Ha</a:t>
                      </a:r>
                      <a:endParaRPr lang="en-GB" dirty="0"/>
                    </a:p>
                  </a:txBody>
                  <a:tcPr/>
                </a:tc>
                <a:tc>
                  <a:txBody>
                    <a:bodyPr/>
                    <a:lstStyle/>
                    <a:p>
                      <a:r>
                        <a:rPr lang="en-GB" dirty="0" smtClean="0"/>
                        <a:t>Type</a:t>
                      </a:r>
                      <a:r>
                        <a:rPr lang="en-GB" baseline="0" dirty="0" smtClean="0"/>
                        <a:t> I error</a:t>
                      </a:r>
                      <a:endParaRPr lang="en-GB" dirty="0"/>
                    </a:p>
                  </a:txBody>
                  <a:tcPr/>
                </a:tc>
              </a:tr>
              <a:tr h="370840">
                <a:tc>
                  <a:txBody>
                    <a:bodyPr/>
                    <a:lstStyle/>
                    <a:p>
                      <a:r>
                        <a:rPr lang="en-GB" dirty="0" smtClean="0"/>
                        <a:t>Ha</a:t>
                      </a:r>
                      <a:endParaRPr lang="en-GB" dirty="0"/>
                    </a:p>
                  </a:txBody>
                  <a:tcPr/>
                </a:tc>
                <a:tc>
                  <a:txBody>
                    <a:bodyPr/>
                    <a:lstStyle/>
                    <a:p>
                      <a:r>
                        <a:rPr lang="en-GB" dirty="0" smtClean="0"/>
                        <a:t>Ha</a:t>
                      </a:r>
                      <a:endParaRPr lang="en-GB" dirty="0"/>
                    </a:p>
                  </a:txBody>
                  <a:tcPr/>
                </a:tc>
                <a:tc>
                  <a:txBody>
                    <a:bodyPr/>
                    <a:lstStyle/>
                    <a:p>
                      <a:r>
                        <a:rPr lang="en-GB" dirty="0" smtClean="0"/>
                        <a:t>Correctly rejected</a:t>
                      </a:r>
                      <a:r>
                        <a:rPr lang="en-GB" baseline="0" dirty="0" smtClean="0"/>
                        <a:t> null</a:t>
                      </a:r>
                      <a:endParaRPr lang="en-GB" dirty="0"/>
                    </a:p>
                  </a:txBody>
                  <a:tcPr/>
                </a:tc>
              </a:tr>
              <a:tr h="370840">
                <a:tc>
                  <a:txBody>
                    <a:bodyPr/>
                    <a:lstStyle/>
                    <a:p>
                      <a:r>
                        <a:rPr lang="en-GB" dirty="0" smtClean="0"/>
                        <a:t>Ha</a:t>
                      </a:r>
                      <a:endParaRPr lang="en-GB" dirty="0"/>
                    </a:p>
                  </a:txBody>
                  <a:tcPr/>
                </a:tc>
                <a:tc>
                  <a:txBody>
                    <a:bodyPr/>
                    <a:lstStyle/>
                    <a:p>
                      <a:r>
                        <a:rPr lang="en-GB" dirty="0" smtClean="0"/>
                        <a:t>H0</a:t>
                      </a:r>
                      <a:endParaRPr lang="en-GB" dirty="0"/>
                    </a:p>
                  </a:txBody>
                  <a:tcPr/>
                </a:tc>
                <a:tc>
                  <a:txBody>
                    <a:bodyPr/>
                    <a:lstStyle/>
                    <a:p>
                      <a:r>
                        <a:rPr lang="en-GB" dirty="0" smtClean="0"/>
                        <a:t>Type II error</a:t>
                      </a:r>
                      <a:endParaRPr lang="en-GB" dirty="0"/>
                    </a:p>
                  </a:txBody>
                  <a:tcPr/>
                </a:tc>
              </a:tr>
            </a:tbl>
          </a:graphicData>
        </a:graphic>
      </p:graphicFrame>
    </p:spTree>
    <p:extLst>
      <p:ext uri="{BB962C8B-B14F-4D97-AF65-F5344CB8AC3E}">
        <p14:creationId xmlns:p14="http://schemas.microsoft.com/office/powerpoint/2010/main" val="19765869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flipH="1">
            <a:off x="1981200" y="151775"/>
            <a:ext cx="8229600" cy="3201300"/>
          </a:xfrm>
          <a:prstGeom prst="rect">
            <a:avLst/>
          </a:prstGeom>
        </p:spPr>
        <p:txBody>
          <a:bodyPr spcFirstLastPara="1" vert="horz" wrap="square" lIns="91425" tIns="91425" rIns="91425" bIns="91425" rtlCol="0" anchor="t" anchorCtr="0">
            <a:noAutofit/>
          </a:bodyPr>
          <a:lstStyle/>
          <a:p>
            <a:pPr marL="0" indent="0">
              <a:buNone/>
            </a:pPr>
            <a:r>
              <a:rPr lang="en" sz="2200">
                <a:solidFill>
                  <a:schemeClr val="accent1"/>
                </a:solidFill>
              </a:rPr>
              <a:t>SAT scores are distributed nearly normally with mean 1500 and standard deviation 300. ACT scores are distributed nearly normally with mean 21 and standard deviation 5. A college admissions officer wants to determine which of the two applicants scored better on their standardized test with respect to the other test takers: Pam, who earned an 1800 on her SAT, or Jim, who scored a 24 on his ACT?</a:t>
            </a:r>
            <a:endParaRPr sz="2300">
              <a:solidFill>
                <a:schemeClr val="accent1"/>
              </a:solidFill>
            </a:endParaRPr>
          </a:p>
        </p:txBody>
      </p:sp>
      <p:pic>
        <p:nvPicPr>
          <p:cNvPr id="99" name="Shape 99"/>
          <p:cNvPicPr preferRelativeResize="0"/>
          <p:nvPr/>
        </p:nvPicPr>
        <p:blipFill>
          <a:blip r:embed="rId3">
            <a:alphaModFix/>
          </a:blip>
          <a:stretch>
            <a:fillRect/>
          </a:stretch>
        </p:blipFill>
        <p:spPr>
          <a:xfrm>
            <a:off x="1981201" y="3021900"/>
            <a:ext cx="8125360" cy="3130550"/>
          </a:xfrm>
          <a:prstGeom prst="rect">
            <a:avLst/>
          </a:prstGeom>
          <a:noFill/>
          <a:ln>
            <a:noFill/>
          </a:ln>
        </p:spPr>
      </p:pic>
    </p:spTree>
    <p:extLst>
      <p:ext uri="{BB962C8B-B14F-4D97-AF65-F5344CB8AC3E}">
        <p14:creationId xmlns:p14="http://schemas.microsoft.com/office/powerpoint/2010/main" val="5473316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flipH="1">
            <a:off x="1981200" y="1305776"/>
            <a:ext cx="8229600" cy="20472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None/>
            </a:pPr>
            <a:r>
              <a:rPr lang="en" sz="1900"/>
              <a:t>Since we cannot just compare these two raw scores, we instead compare how many standard deviations beyond the mean each observation is.</a:t>
            </a:r>
            <a:endParaRPr sz="1900"/>
          </a:p>
          <a:p>
            <a:pPr indent="-349252">
              <a:lnSpc>
                <a:spcPct val="115000"/>
              </a:lnSpc>
              <a:spcBef>
                <a:spcPts val="0"/>
              </a:spcBef>
              <a:buSzPts val="1900"/>
            </a:pPr>
            <a:r>
              <a:rPr lang="en" sz="1900"/>
              <a:t>Pam's score is (1800 - 1500) / 300 = 1 standard deviation above the mean.</a:t>
            </a:r>
            <a:endParaRPr sz="1900"/>
          </a:p>
          <a:p>
            <a:pPr indent="-349252">
              <a:lnSpc>
                <a:spcPct val="115000"/>
              </a:lnSpc>
              <a:spcBef>
                <a:spcPts val="0"/>
              </a:spcBef>
              <a:buSzPts val="1900"/>
            </a:pPr>
            <a:r>
              <a:rPr lang="en" sz="1900"/>
              <a:t>Jim's score is (24 - 21) / 5 = 0.6 standard deviations above the mean.</a:t>
            </a:r>
            <a:endParaRPr sz="1900">
              <a:solidFill>
                <a:srgbClr val="000000"/>
              </a:solidFill>
            </a:endParaRPr>
          </a:p>
        </p:txBody>
      </p:sp>
      <p:sp>
        <p:nvSpPr>
          <p:cNvPr id="105" name="Shape 105"/>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Standardizing with Z scores</a:t>
            </a:r>
            <a:endParaRPr>
              <a:solidFill>
                <a:schemeClr val="accent1"/>
              </a:solidFill>
            </a:endParaRPr>
          </a:p>
        </p:txBody>
      </p:sp>
      <p:pic>
        <p:nvPicPr>
          <p:cNvPr id="106" name="Shape 106"/>
          <p:cNvPicPr preferRelativeResize="0"/>
          <p:nvPr/>
        </p:nvPicPr>
        <p:blipFill>
          <a:blip r:embed="rId3">
            <a:alphaModFix/>
          </a:blip>
          <a:stretch>
            <a:fillRect/>
          </a:stretch>
        </p:blipFill>
        <p:spPr>
          <a:xfrm>
            <a:off x="3048453" y="3352978"/>
            <a:ext cx="6006775" cy="3062050"/>
          </a:xfrm>
          <a:prstGeom prst="rect">
            <a:avLst/>
          </a:prstGeom>
          <a:noFill/>
          <a:ln>
            <a:noFill/>
          </a:ln>
        </p:spPr>
      </p:pic>
    </p:spTree>
    <p:extLst>
      <p:ext uri="{BB962C8B-B14F-4D97-AF65-F5344CB8AC3E}">
        <p14:creationId xmlns:p14="http://schemas.microsoft.com/office/powerpoint/2010/main" val="7124080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5331" y="165907"/>
            <a:ext cx="8461176" cy="650548"/>
          </a:xfrm>
          <a:prstGeom prst="rect">
            <a:avLst/>
          </a:prstGeom>
          <a:noFill/>
          <a:ln>
            <a:noFill/>
          </a:ln>
        </p:spPr>
        <p:txBody>
          <a:bodyPr vert="horz" wrap="square" lIns="81646" tIns="40823" rIns="81646" bIns="40823" anchorCtr="0" compatLnSpc="0">
            <a:spAutoFit/>
          </a:bodyPr>
          <a:lstStyle/>
          <a:p>
            <a:pPr algn="ctr" hangingPunct="0">
              <a:defRPr sz="4000"/>
            </a:pPr>
            <a:r>
              <a:rPr lang="en-US" sz="3629" b="1" dirty="0">
                <a:solidFill>
                  <a:srgbClr val="3399FF"/>
                </a:solidFill>
                <a:ea typeface="Noto Sans CJK SC Regular" pitchFamily="2"/>
                <a:cs typeface="FreeSans" pitchFamily="2"/>
              </a:rPr>
              <a:t>To our rescue: The Central Limit Theorem</a:t>
            </a:r>
          </a:p>
        </p:txBody>
      </p:sp>
      <p:sp>
        <p:nvSpPr>
          <p:cNvPr id="3" name="TextBox 2"/>
          <p:cNvSpPr txBox="1"/>
          <p:nvPr/>
        </p:nvSpPr>
        <p:spPr>
          <a:xfrm>
            <a:off x="1855331" y="1990866"/>
            <a:ext cx="8461176" cy="1360678"/>
          </a:xfrm>
          <a:prstGeom prst="rect">
            <a:avLst/>
          </a:prstGeom>
          <a:noFill/>
          <a:ln>
            <a:noFill/>
          </a:ln>
        </p:spPr>
        <p:txBody>
          <a:bodyPr vert="horz" wrap="square" lIns="81646" tIns="40823" rIns="81646" bIns="40823" anchorCtr="0" compatLnSpc="0">
            <a:spAutoFit/>
          </a:bodyPr>
          <a:lstStyle/>
          <a:p>
            <a:pPr hangingPunct="0">
              <a:defRPr sz="3000"/>
            </a:pPr>
            <a:r>
              <a:rPr lang="en-US" sz="2722">
                <a:ea typeface="Noto Sans CJK SC Regular" pitchFamily="2"/>
                <a:cs typeface="FreeSans" pitchFamily="2"/>
              </a:rPr>
              <a:t>For our purpose, the CLT states that the distribution of averages of iid variables (properly normalized) becomes that of a standard normal, as the sample size increases.</a:t>
            </a:r>
          </a:p>
        </p:txBody>
      </p:sp>
    </p:spTree>
    <p:extLst>
      <p:ext uri="{BB962C8B-B14F-4D97-AF65-F5344CB8AC3E}">
        <p14:creationId xmlns:p14="http://schemas.microsoft.com/office/powerpoint/2010/main" val="737794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7580" y="2587374"/>
            <a:ext cx="10355719" cy="650548"/>
          </a:xfrm>
          <a:prstGeom prst="rect">
            <a:avLst/>
          </a:prstGeom>
          <a:noFill/>
          <a:ln>
            <a:noFill/>
          </a:ln>
        </p:spPr>
        <p:txBody>
          <a:bodyPr vert="horz" wrap="square" lIns="81646" tIns="40823" rIns="81646" bIns="40823" anchorCtr="0" compatLnSpc="0">
            <a:spAutoFit/>
          </a:bodyPr>
          <a:lstStyle/>
          <a:p>
            <a:pPr algn="ctr" hangingPunct="0">
              <a:defRPr sz="4000"/>
            </a:pPr>
            <a:r>
              <a:rPr lang="en-US" sz="3629" b="1" dirty="0" smtClean="0">
                <a:solidFill>
                  <a:srgbClr val="3399FF"/>
                </a:solidFill>
                <a:ea typeface="Noto Sans CJK SC Regular" pitchFamily="2"/>
                <a:cs typeface="FreeSans" pitchFamily="2"/>
              </a:rPr>
              <a:t>Empirical demonstration: </a:t>
            </a:r>
            <a:r>
              <a:rPr lang="en-US" sz="3629" b="1" dirty="0">
                <a:solidFill>
                  <a:srgbClr val="3399FF"/>
                </a:solidFill>
                <a:ea typeface="Noto Sans CJK SC Regular" pitchFamily="2"/>
                <a:cs typeface="FreeSans" pitchFamily="2"/>
              </a:rPr>
              <a:t>The Central Limit Theorem</a:t>
            </a:r>
          </a:p>
        </p:txBody>
      </p:sp>
    </p:spTree>
    <p:extLst>
      <p:ext uri="{BB962C8B-B14F-4D97-AF65-F5344CB8AC3E}">
        <p14:creationId xmlns:p14="http://schemas.microsoft.com/office/powerpoint/2010/main" val="1190631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Shape 351"/>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68-95-99.7 Rule</a:t>
            </a:r>
            <a:endParaRPr>
              <a:solidFill>
                <a:schemeClr val="accent1"/>
              </a:solidFill>
            </a:endParaRPr>
          </a:p>
        </p:txBody>
      </p:sp>
      <p:sp>
        <p:nvSpPr>
          <p:cNvPr id="352" name="Shape 352"/>
          <p:cNvSpPr txBox="1">
            <a:spLocks noGrp="1"/>
          </p:cNvSpPr>
          <p:nvPr>
            <p:ph type="body" idx="1"/>
          </p:nvPr>
        </p:nvSpPr>
        <p:spPr>
          <a:xfrm flipH="1">
            <a:off x="1981200" y="1305775"/>
            <a:ext cx="8229600" cy="10353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None/>
            </a:pPr>
            <a:r>
              <a:rPr lang="en" sz="1700"/>
              <a:t>For nearly normally distributed data,</a:t>
            </a:r>
            <a:endParaRPr sz="1700"/>
          </a:p>
          <a:p>
            <a:pPr indent="-336552">
              <a:lnSpc>
                <a:spcPct val="115000"/>
              </a:lnSpc>
              <a:spcBef>
                <a:spcPts val="0"/>
              </a:spcBef>
              <a:buSzPts val="1700"/>
            </a:pPr>
            <a:r>
              <a:rPr lang="en" sz="1700"/>
              <a:t>about 68% falls within 1 SD of the mean,</a:t>
            </a:r>
            <a:endParaRPr sz="1700"/>
          </a:p>
          <a:p>
            <a:pPr indent="-336552">
              <a:lnSpc>
                <a:spcPct val="115000"/>
              </a:lnSpc>
              <a:spcBef>
                <a:spcPts val="0"/>
              </a:spcBef>
              <a:buSzPts val="1700"/>
            </a:pPr>
            <a:r>
              <a:rPr lang="en" sz="1700"/>
              <a:t>about 95% falls within 2 SD of the mean,</a:t>
            </a:r>
            <a:endParaRPr sz="1700"/>
          </a:p>
          <a:p>
            <a:pPr indent="-336552">
              <a:lnSpc>
                <a:spcPct val="115000"/>
              </a:lnSpc>
              <a:spcBef>
                <a:spcPts val="0"/>
              </a:spcBef>
              <a:buSzPts val="1700"/>
            </a:pPr>
            <a:r>
              <a:rPr lang="en" sz="1700"/>
              <a:t>about 99.7% falls within 3 SD of the mean.</a:t>
            </a:r>
            <a:endParaRPr sz="1700"/>
          </a:p>
          <a:p>
            <a:pPr marL="0" indent="0">
              <a:lnSpc>
                <a:spcPct val="115000"/>
              </a:lnSpc>
              <a:spcBef>
                <a:spcPts val="0"/>
              </a:spcBef>
              <a:buNone/>
            </a:pPr>
            <a:r>
              <a:rPr lang="en" sz="1700"/>
              <a:t>It is possible for observations to fall 4, 5, or more standard deviations away from the mean, but these occurrences are very rare if the data are nearly normal.</a:t>
            </a:r>
            <a:endParaRPr sz="1700"/>
          </a:p>
        </p:txBody>
      </p:sp>
      <p:pic>
        <p:nvPicPr>
          <p:cNvPr id="353" name="Shape 353"/>
          <p:cNvPicPr preferRelativeResize="0"/>
          <p:nvPr/>
        </p:nvPicPr>
        <p:blipFill>
          <a:blip r:embed="rId3">
            <a:alphaModFix/>
          </a:blip>
          <a:stretch>
            <a:fillRect/>
          </a:stretch>
        </p:blipFill>
        <p:spPr>
          <a:xfrm>
            <a:off x="2832249" y="3201549"/>
            <a:ext cx="6069974" cy="3030750"/>
          </a:xfrm>
          <a:prstGeom prst="rect">
            <a:avLst/>
          </a:prstGeom>
          <a:noFill/>
          <a:ln>
            <a:noFill/>
          </a:ln>
        </p:spPr>
      </p:pic>
    </p:spTree>
    <p:extLst>
      <p:ext uri="{BB962C8B-B14F-4D97-AF65-F5344CB8AC3E}">
        <p14:creationId xmlns:p14="http://schemas.microsoft.com/office/powerpoint/2010/main" val="16014892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body" idx="1"/>
          </p:nvPr>
        </p:nvSpPr>
        <p:spPr>
          <a:xfrm flipH="1">
            <a:off x="1981200" y="4450233"/>
            <a:ext cx="8229600" cy="22161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Clr>
                <a:schemeClr val="dk1"/>
              </a:buClr>
              <a:buSzPts val="1100"/>
              <a:buNone/>
            </a:pPr>
            <a:r>
              <a:rPr lang="en" sz="1900" dirty="0">
                <a:solidFill>
                  <a:srgbClr val="000000"/>
                </a:solidFill>
              </a:rPr>
              <a:t>41% ± 2.9%: We are 95% confident that 38.1% to 43.9% of the public believe young adults, rather than middle-aged or older adults, are having the toughest time in today's economy.</a:t>
            </a:r>
            <a:endParaRPr sz="1900" dirty="0">
              <a:solidFill>
                <a:srgbClr val="000000"/>
              </a:solidFill>
            </a:endParaRPr>
          </a:p>
          <a:p>
            <a:pPr marL="0" indent="0">
              <a:lnSpc>
                <a:spcPct val="115000"/>
              </a:lnSpc>
              <a:spcBef>
                <a:spcPts val="1000"/>
              </a:spcBef>
              <a:buNone/>
            </a:pPr>
            <a:r>
              <a:rPr lang="en" sz="1900" dirty="0">
                <a:solidFill>
                  <a:srgbClr val="000000"/>
                </a:solidFill>
              </a:rPr>
              <a:t>49% ± 4.4%: We are 95% confident that 44.6% to 53.4% of 18-34 years olds have taken a job they didn't want just to pay the bills.</a:t>
            </a:r>
            <a:endParaRPr sz="1900" dirty="0">
              <a:solidFill>
                <a:srgbClr val="000000"/>
              </a:solidFill>
            </a:endParaRPr>
          </a:p>
        </p:txBody>
      </p:sp>
      <p:sp>
        <p:nvSpPr>
          <p:cNvPr id="66" name="Shape 66"/>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Margin of error</a:t>
            </a:r>
            <a:endParaRPr>
              <a:solidFill>
                <a:schemeClr val="accent1"/>
              </a:solidFill>
            </a:endParaRPr>
          </a:p>
        </p:txBody>
      </p:sp>
      <p:pic>
        <p:nvPicPr>
          <p:cNvPr id="67" name="Shape 67"/>
          <p:cNvPicPr preferRelativeResize="0"/>
          <p:nvPr/>
        </p:nvPicPr>
        <p:blipFill>
          <a:blip r:embed="rId3">
            <a:alphaModFix/>
          </a:blip>
          <a:stretch>
            <a:fillRect/>
          </a:stretch>
        </p:blipFill>
        <p:spPr>
          <a:xfrm>
            <a:off x="447870" y="1386614"/>
            <a:ext cx="11103428" cy="2924129"/>
          </a:xfrm>
          <a:prstGeom prst="rect">
            <a:avLst/>
          </a:prstGeom>
          <a:noFill/>
          <a:ln>
            <a:noFill/>
          </a:ln>
        </p:spPr>
      </p:pic>
    </p:spTree>
    <p:extLst>
      <p:ext uri="{BB962C8B-B14F-4D97-AF65-F5344CB8AC3E}">
        <p14:creationId xmlns:p14="http://schemas.microsoft.com/office/powerpoint/2010/main" val="1147808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13"/>
          <p:cNvSpPr txBox="1">
            <a:spLocks noGrp="1"/>
          </p:cNvSpPr>
          <p:nvPr>
            <p:ph type="title" idx="4294967295"/>
          </p:nvPr>
        </p:nvSpPr>
        <p:spPr>
          <a:xfrm>
            <a:off x="1980739" y="1"/>
            <a:ext cx="8229627" cy="1142722"/>
          </a:xfrm>
        </p:spPr>
        <p:txBody>
          <a:bodyPr/>
          <a:lstStyle/>
          <a:p>
            <a:pPr algn="ctr">
              <a:tabLst>
                <a:tab pos="0" algn="l"/>
              </a:tabLst>
            </a:pPr>
            <a:r>
              <a:rPr lang="en-US" sz="3266" b="1" dirty="0">
                <a:solidFill>
                  <a:srgbClr val="3A81BA"/>
                </a:solidFill>
              </a:rPr>
              <a:t>Confidence intervals</a:t>
            </a:r>
          </a:p>
        </p:txBody>
      </p:sp>
      <p:sp>
        <p:nvSpPr>
          <p:cNvPr id="3" name="Shape 118"/>
          <p:cNvSpPr txBox="1">
            <a:spLocks noGrp="1"/>
          </p:cNvSpPr>
          <p:nvPr>
            <p:ph type="body" idx="4294967295"/>
          </p:nvPr>
        </p:nvSpPr>
        <p:spPr>
          <a:xfrm>
            <a:off x="783771" y="1142723"/>
            <a:ext cx="10954139" cy="4477937"/>
          </a:xfrm>
        </p:spPr>
        <p:txBody>
          <a:bodyPr vert="horz" wrap="square" lIns="82953" tIns="82953" rIns="82953" bIns="82953" rtlCol="0" anchor="t">
            <a:spAutoFit/>
          </a:bodyPr>
          <a:lstStyle/>
          <a:p>
            <a:pPr>
              <a:lnSpc>
                <a:spcPct val="115000"/>
              </a:lnSpc>
              <a:spcBef>
                <a:spcPts val="0"/>
              </a:spcBef>
              <a:tabLst>
                <a:tab pos="0" algn="l"/>
              </a:tabLst>
            </a:pPr>
            <a:r>
              <a:rPr lang="en-US" dirty="0"/>
              <a:t>Confidence interval, a general formula</a:t>
            </a:r>
          </a:p>
          <a:p>
            <a:pPr marL="1244315" indent="414772">
              <a:lnSpc>
                <a:spcPct val="115000"/>
              </a:lnSpc>
              <a:spcBef>
                <a:spcPts val="908"/>
              </a:spcBef>
              <a:tabLst>
                <a:tab pos="1244315" algn="l"/>
              </a:tabLst>
            </a:pPr>
            <a:r>
              <a:rPr lang="en-US" i="1" dirty="0"/>
              <a:t>      point estimate ± z* x SE</a:t>
            </a:r>
          </a:p>
          <a:p>
            <a:pPr>
              <a:lnSpc>
                <a:spcPct val="115000"/>
              </a:lnSpc>
              <a:spcBef>
                <a:spcPts val="908"/>
              </a:spcBef>
              <a:tabLst>
                <a:tab pos="0" algn="l"/>
              </a:tabLst>
            </a:pPr>
            <a:r>
              <a:rPr lang="en-US" dirty="0"/>
              <a:t>Conditions when the point estimate = </a:t>
            </a:r>
            <a:r>
              <a:rPr lang="en-US" i="1" dirty="0"/>
              <a:t>x̄</a:t>
            </a:r>
          </a:p>
          <a:p>
            <a:pPr>
              <a:lnSpc>
                <a:spcPct val="115000"/>
              </a:lnSpc>
              <a:spcBef>
                <a:spcPts val="908"/>
              </a:spcBef>
              <a:buClr>
                <a:srgbClr val="000000"/>
              </a:buClr>
              <a:buSzPct val="100000"/>
              <a:buAutoNum type="arabicPeriod"/>
              <a:tabLst>
                <a:tab pos="0" algn="l"/>
              </a:tabLst>
            </a:pPr>
            <a:r>
              <a:rPr lang="en-US" i="1" dirty="0">
                <a:solidFill>
                  <a:srgbClr val="3A81BA"/>
                </a:solidFill>
              </a:rPr>
              <a:t>Independence</a:t>
            </a:r>
            <a:r>
              <a:rPr lang="en-US" dirty="0"/>
              <a:t>: Observations in the sample must be independent</a:t>
            </a:r>
          </a:p>
          <a:p>
            <a:pPr marL="0" lvl="1" indent="0" hangingPunct="0">
              <a:lnSpc>
                <a:spcPct val="115000"/>
              </a:lnSpc>
              <a:spcBef>
                <a:spcPts val="0"/>
              </a:spcBef>
              <a:buClr>
                <a:srgbClr val="000000"/>
              </a:buClr>
              <a:buSzPct val="100000"/>
              <a:buFont typeface="Arial" pitchFamily="32"/>
              <a:buChar char="●"/>
              <a:tabLst>
                <a:tab pos="0" algn="l"/>
              </a:tabLst>
            </a:pPr>
            <a:r>
              <a:rPr lang="en-US" sz="2800" dirty="0">
                <a:solidFill>
                  <a:srgbClr val="000000"/>
                </a:solidFill>
                <a:highlight>
                  <a:scrgbClr r="0" g="0" b="0">
                    <a:alpha val="0"/>
                  </a:scrgbClr>
                </a:highlight>
                <a:latin typeface="Arial"/>
                <a:cs typeface="Arial"/>
              </a:rPr>
              <a:t> random sample/assignment</a:t>
            </a:r>
          </a:p>
          <a:p>
            <a:pPr marL="0" lvl="1" indent="0" hangingPunct="0">
              <a:lnSpc>
                <a:spcPct val="115000"/>
              </a:lnSpc>
              <a:spcBef>
                <a:spcPts val="0"/>
              </a:spcBef>
              <a:buClr>
                <a:srgbClr val="000000"/>
              </a:buClr>
              <a:buSzPct val="100000"/>
              <a:buFont typeface="Arial" pitchFamily="32"/>
              <a:buChar char="●"/>
              <a:tabLst>
                <a:tab pos="0" algn="l"/>
              </a:tabLst>
            </a:pPr>
            <a:r>
              <a:rPr lang="en-US" sz="2800" dirty="0">
                <a:solidFill>
                  <a:srgbClr val="000000"/>
                </a:solidFill>
                <a:highlight>
                  <a:scrgbClr r="0" g="0" b="0">
                    <a:alpha val="0"/>
                  </a:scrgbClr>
                </a:highlight>
                <a:latin typeface="Arial"/>
                <a:cs typeface="Arial"/>
              </a:rPr>
              <a:t> if sampling without replacement, </a:t>
            </a:r>
            <a:r>
              <a:rPr lang="en-US" sz="2800" i="1" dirty="0">
                <a:solidFill>
                  <a:srgbClr val="000000"/>
                </a:solidFill>
                <a:highlight>
                  <a:scrgbClr r="0" g="0" b="0">
                    <a:alpha val="0"/>
                  </a:scrgbClr>
                </a:highlight>
                <a:latin typeface="Arial"/>
                <a:cs typeface="Arial"/>
              </a:rPr>
              <a:t>n</a:t>
            </a:r>
            <a:r>
              <a:rPr lang="en-US" sz="2800" dirty="0">
                <a:solidFill>
                  <a:srgbClr val="000000"/>
                </a:solidFill>
                <a:highlight>
                  <a:scrgbClr r="0" g="0" b="0">
                    <a:alpha val="0"/>
                  </a:scrgbClr>
                </a:highlight>
                <a:latin typeface="Arial"/>
                <a:cs typeface="Arial"/>
              </a:rPr>
              <a:t> &lt; 10% of population</a:t>
            </a:r>
          </a:p>
          <a:p>
            <a:pPr>
              <a:lnSpc>
                <a:spcPct val="115000"/>
              </a:lnSpc>
              <a:spcBef>
                <a:spcPts val="0"/>
              </a:spcBef>
              <a:buClr>
                <a:srgbClr val="000000"/>
              </a:buClr>
              <a:buSzPct val="100000"/>
              <a:buAutoNum type="arabicPeriod"/>
              <a:tabLst>
                <a:tab pos="0" algn="l"/>
              </a:tabLst>
            </a:pPr>
            <a:r>
              <a:rPr lang="en-US" i="1" dirty="0" smtClean="0">
                <a:solidFill>
                  <a:srgbClr val="3A81BA"/>
                </a:solidFill>
              </a:rPr>
              <a:t>Sample size / skew</a:t>
            </a:r>
            <a:r>
              <a:rPr lang="en-US" dirty="0" smtClean="0"/>
              <a:t>: </a:t>
            </a:r>
            <a:r>
              <a:rPr lang="en-US" i="1" dirty="0" smtClean="0"/>
              <a:t>n</a:t>
            </a:r>
            <a:r>
              <a:rPr lang="en-US" dirty="0" smtClean="0"/>
              <a:t> ≥ 30 and population distribution should not be extremely skewed</a:t>
            </a:r>
            <a:endParaRPr lang="en-US" dirty="0"/>
          </a:p>
        </p:txBody>
      </p:sp>
    </p:spTree>
    <p:extLst>
      <p:ext uri="{BB962C8B-B14F-4D97-AF65-F5344CB8AC3E}">
        <p14:creationId xmlns:p14="http://schemas.microsoft.com/office/powerpoint/2010/main" val="1232812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body" idx="1"/>
          </p:nvPr>
        </p:nvSpPr>
        <p:spPr>
          <a:xfrm flipH="1">
            <a:off x="1981200" y="1143000"/>
            <a:ext cx="7822200" cy="4062000"/>
          </a:xfrm>
          <a:prstGeom prst="rect">
            <a:avLst/>
          </a:prstGeom>
        </p:spPr>
        <p:txBody>
          <a:bodyPr spcFirstLastPara="1" vert="horz" wrap="square" lIns="91425" tIns="91425" rIns="91425" bIns="91425" rtlCol="0" anchor="t" anchorCtr="0">
            <a:noAutofit/>
          </a:bodyPr>
          <a:lstStyle/>
          <a:p>
            <a:pPr marL="1371600" indent="457200">
              <a:lnSpc>
                <a:spcPct val="115000"/>
              </a:lnSpc>
              <a:spcBef>
                <a:spcPts val="0"/>
              </a:spcBef>
              <a:buNone/>
            </a:pPr>
            <a:r>
              <a:rPr lang="en" sz="2200" i="1"/>
              <a:t>      point estimate ± z* x SE</a:t>
            </a:r>
            <a:endParaRPr sz="2200"/>
          </a:p>
          <a:p>
            <a:pPr indent="-368300">
              <a:lnSpc>
                <a:spcPct val="115000"/>
              </a:lnSpc>
              <a:spcBef>
                <a:spcPts val="1000"/>
              </a:spcBef>
              <a:buSzPts val="2200"/>
            </a:pPr>
            <a:r>
              <a:rPr lang="en" sz="2200"/>
              <a:t>In a confidence interval, </a:t>
            </a:r>
            <a:r>
              <a:rPr lang="en" sz="2200" i="1"/>
              <a:t>z* x SE</a:t>
            </a:r>
            <a:r>
              <a:rPr lang="en" sz="2200"/>
              <a:t> is called the </a:t>
            </a:r>
            <a:r>
              <a:rPr lang="en" sz="2200" i="1">
                <a:solidFill>
                  <a:schemeClr val="accent1"/>
                </a:solidFill>
              </a:rPr>
              <a:t>margin of error</a:t>
            </a:r>
            <a:r>
              <a:rPr lang="en" sz="2200"/>
              <a:t>, and for a given sample, the margin of error changes as the confidence level changes.</a:t>
            </a:r>
            <a:endParaRPr sz="2200"/>
          </a:p>
          <a:p>
            <a:pPr indent="-368300">
              <a:lnSpc>
                <a:spcPct val="115000"/>
              </a:lnSpc>
              <a:spcBef>
                <a:spcPts val="0"/>
              </a:spcBef>
              <a:buSzPts val="2200"/>
            </a:pPr>
            <a:r>
              <a:rPr lang="en" sz="2200"/>
              <a:t>In order to change the confidence level we need to adjust </a:t>
            </a:r>
            <a:r>
              <a:rPr lang="en" sz="2200" i="1"/>
              <a:t>z</a:t>
            </a:r>
            <a:r>
              <a:rPr lang="en" sz="2200"/>
              <a:t>* in the above formula.</a:t>
            </a:r>
            <a:endParaRPr sz="2200"/>
          </a:p>
          <a:p>
            <a:pPr indent="-368300">
              <a:lnSpc>
                <a:spcPct val="115000"/>
              </a:lnSpc>
              <a:spcBef>
                <a:spcPts val="0"/>
              </a:spcBef>
              <a:buSzPts val="2200"/>
            </a:pPr>
            <a:r>
              <a:rPr lang="en" sz="2200"/>
              <a:t>Commonly used confidence levels in practice are 90%, 95%, 98%, and 99%.</a:t>
            </a:r>
            <a:endParaRPr sz="2200"/>
          </a:p>
          <a:p>
            <a:pPr indent="-368300">
              <a:lnSpc>
                <a:spcPct val="115000"/>
              </a:lnSpc>
              <a:spcBef>
                <a:spcPts val="0"/>
              </a:spcBef>
              <a:buSzPts val="2200"/>
            </a:pPr>
            <a:r>
              <a:rPr lang="en" sz="2200"/>
              <a:t>For a 95% confidence interval, </a:t>
            </a:r>
            <a:r>
              <a:rPr lang="en" sz="2200" i="1"/>
              <a:t>z</a:t>
            </a:r>
            <a:r>
              <a:rPr lang="en" sz="2200"/>
              <a:t>* = 1.96.</a:t>
            </a:r>
            <a:endParaRPr sz="2200"/>
          </a:p>
          <a:p>
            <a:pPr indent="-368300">
              <a:lnSpc>
                <a:spcPct val="115000"/>
              </a:lnSpc>
              <a:spcBef>
                <a:spcPts val="0"/>
              </a:spcBef>
              <a:buSzPts val="2200"/>
            </a:pPr>
            <a:r>
              <a:rPr lang="en" sz="2200"/>
              <a:t>However, using the standard normal (</a:t>
            </a:r>
            <a:r>
              <a:rPr lang="en" sz="2200" i="1"/>
              <a:t>z</a:t>
            </a:r>
            <a:r>
              <a:rPr lang="en" sz="2200"/>
              <a:t>) distribution, it is possible to find the appropriate </a:t>
            </a:r>
            <a:r>
              <a:rPr lang="en" sz="2200" i="1"/>
              <a:t>z</a:t>
            </a:r>
            <a:r>
              <a:rPr lang="en" sz="2200"/>
              <a:t>* for any confidence level.</a:t>
            </a:r>
            <a:endParaRPr sz="2200"/>
          </a:p>
        </p:txBody>
      </p:sp>
      <p:sp>
        <p:nvSpPr>
          <p:cNvPr id="171" name="Shape 171"/>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Changing the confidence level</a:t>
            </a:r>
            <a:endParaRPr>
              <a:solidFill>
                <a:schemeClr val="accent1"/>
              </a:solidFill>
            </a:endParaRPr>
          </a:p>
        </p:txBody>
      </p:sp>
    </p:spTree>
    <p:extLst>
      <p:ext uri="{BB962C8B-B14F-4D97-AF65-F5344CB8AC3E}">
        <p14:creationId xmlns:p14="http://schemas.microsoft.com/office/powerpoint/2010/main" val="456550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TotalTime>
  <Words>1146</Words>
  <Application>Microsoft Macintosh PowerPoint</Application>
  <PresentationFormat>Widescreen</PresentationFormat>
  <Paragraphs>117</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Caladea</vt:lpstr>
      <vt:lpstr>Calibri</vt:lpstr>
      <vt:lpstr>Calibri Light</vt:lpstr>
      <vt:lpstr>FreeSans</vt:lpstr>
      <vt:lpstr>Noto Sans CJK SC Regular</vt:lpstr>
      <vt:lpstr>Office Theme</vt:lpstr>
      <vt:lpstr>PowerPoint Presentation</vt:lpstr>
      <vt:lpstr>PowerPoint Presentation</vt:lpstr>
      <vt:lpstr>Standardizing with Z scores</vt:lpstr>
      <vt:lpstr>PowerPoint Presentation</vt:lpstr>
      <vt:lpstr>PowerPoint Presentation</vt:lpstr>
      <vt:lpstr>68-95-99.7 Rule</vt:lpstr>
      <vt:lpstr>Margin of error</vt:lpstr>
      <vt:lpstr>Confidence intervals</vt:lpstr>
      <vt:lpstr>Changing the confidence level</vt:lpstr>
      <vt:lpstr>Hands on the keyboards</vt:lpstr>
      <vt:lpstr>Width of an interval</vt:lpstr>
      <vt:lpstr>What does 95% confident mean?</vt:lpstr>
      <vt:lpstr>Practice</vt:lpstr>
      <vt:lpstr>Practice</vt:lpstr>
      <vt:lpstr>Hands on the keyboards</vt:lpstr>
      <vt:lpstr>Discussion</vt:lpstr>
      <vt:lpstr>Hypothesis testing</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12</cp:revision>
  <dcterms:created xsi:type="dcterms:W3CDTF">2019-01-12T06:34:10Z</dcterms:created>
  <dcterms:modified xsi:type="dcterms:W3CDTF">2019-01-14T07:01:54Z</dcterms:modified>
</cp:coreProperties>
</file>