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0" r:id="rId2"/>
    <p:sldId id="261" r:id="rId3"/>
    <p:sldId id="262" r:id="rId4"/>
    <p:sldId id="256" r:id="rId5"/>
    <p:sldId id="257" r:id="rId6"/>
    <p:sldId id="258" r:id="rId7"/>
    <p:sldId id="259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94"/>
    <p:restoredTop sz="78802"/>
  </p:normalViewPr>
  <p:slideViewPr>
    <p:cSldViewPr snapToGrid="0" snapToObjects="1">
      <p:cViewPr varScale="1">
        <p:scale>
          <a:sx n="85" d="100"/>
          <a:sy n="85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EA61A-12D6-4C43-A4CB-727F7EDD46CC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24AEA-7294-5B4C-8ED8-AC3526AFA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7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96B217-02A7-4482-B923-C532599C69EB}" type="slidenum">
              <a:t>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50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96B217-02A7-4482-B923-C532599C69EB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ppois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(3, lambda = 2.5 *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19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96B217-02A7-4482-B923-C532599C69EB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is-IS" dirty="0" smtClean="0"/>
              <a:t>pnorm(93, 100, 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17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96B217-02A7-4482-B923-C532599C69EB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ppois</a:t>
            </a:r>
            <a:r>
              <a:rPr lang="en-US" dirty="0" smtClean="0"/>
              <a:t>(20, 16.5*2)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96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96B217-02A7-4482-B923-C532599C69EB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pbinom</a:t>
            </a:r>
            <a:r>
              <a:rPr lang="en-US" dirty="0" smtClean="0"/>
              <a:t>(4, size = 6, </a:t>
            </a:r>
            <a:r>
              <a:rPr lang="en-US" dirty="0" err="1" smtClean="0"/>
              <a:t>prob</a:t>
            </a:r>
            <a:r>
              <a:rPr lang="en-US" dirty="0" smtClean="0"/>
              <a:t> = 0.5, </a:t>
            </a:r>
            <a:r>
              <a:rPr lang="en-US" dirty="0" err="1" smtClean="0"/>
              <a:t>lower.tail</a:t>
            </a:r>
            <a:r>
              <a:rPr lang="en-US" dirty="0" smtClean="0"/>
              <a:t> = 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96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96B217-02A7-4482-B923-C532599C69EB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35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96B217-02A7-4482-B923-C532599C69EB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87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951D052-6199-49E3-8E54-F96C85321078}" type="slidenum">
              <a:t>4</a:t>
            </a:fld>
            <a:endParaRPr lang="en-US"/>
          </a:p>
        </p:txBody>
      </p:sp>
      <p:sp>
        <p:nvSpPr>
          <p:cNvPr id="2" name="Shape 156"/>
          <p:cNvSpPr>
            <a:spLocks noGrp="1" noRot="1" noChangeAspect="1" noResize="1"/>
          </p:cNvSpPr>
          <p:nvPr>
            <p:ph type="sldImg"/>
          </p:nvPr>
        </p:nvSpPr>
        <p:spPr>
          <a:xfrm>
            <a:off x="219075" y="801688"/>
            <a:ext cx="7123113" cy="4008437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157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91440" rIns="91440" bIns="91440" anchor="t">
            <a:noAutofit/>
          </a:bodyPr>
          <a:lstStyle/>
          <a:p>
            <a:r>
              <a:rPr lang="en-US" sz="2810" dirty="0" err="1" smtClean="0">
                <a:latin typeface="Caladea" pitchFamily="18"/>
              </a:rPr>
              <a:t>t.test</a:t>
            </a:r>
            <a:r>
              <a:rPr lang="en-US" sz="2810" dirty="0" smtClean="0">
                <a:latin typeface="Caladea" pitchFamily="18"/>
              </a:rPr>
              <a:t>(sub4$mpg, sub6$mpg, alternative='</a:t>
            </a:r>
            <a:r>
              <a:rPr lang="en-US" sz="2810" dirty="0" err="1" smtClean="0">
                <a:latin typeface="Caladea" pitchFamily="18"/>
              </a:rPr>
              <a:t>two.sided</a:t>
            </a:r>
            <a:r>
              <a:rPr lang="en-US" sz="2810" dirty="0" smtClean="0">
                <a:latin typeface="Caladea" pitchFamily="18"/>
              </a:rPr>
              <a:t>', </a:t>
            </a:r>
            <a:r>
              <a:rPr lang="en-US" sz="2810" dirty="0" err="1" smtClean="0">
                <a:latin typeface="Caladea" pitchFamily="18"/>
              </a:rPr>
              <a:t>var.equal</a:t>
            </a:r>
            <a:r>
              <a:rPr lang="en-US" sz="2810" dirty="0" smtClean="0">
                <a:latin typeface="Caladea" pitchFamily="18"/>
              </a:rPr>
              <a:t>=T)</a:t>
            </a:r>
            <a:endParaRPr lang="en-US" sz="2810" dirty="0">
              <a:latin typeface="Caladea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956559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951D052-6199-49E3-8E54-F96C85321078}" type="slidenum">
              <a:t>5</a:t>
            </a:fld>
            <a:endParaRPr lang="en-US"/>
          </a:p>
        </p:txBody>
      </p:sp>
      <p:sp>
        <p:nvSpPr>
          <p:cNvPr id="2" name="Shape 156"/>
          <p:cNvSpPr>
            <a:spLocks noGrp="1" noRot="1" noChangeAspect="1" noResize="1"/>
          </p:cNvSpPr>
          <p:nvPr>
            <p:ph type="sldImg"/>
          </p:nvPr>
        </p:nvSpPr>
        <p:spPr>
          <a:xfrm>
            <a:off x="219075" y="801688"/>
            <a:ext cx="7123113" cy="4008437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157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91440" rIns="91440" bIns="91440" anchor="t">
            <a:noAutofit/>
          </a:bodyPr>
          <a:lstStyle/>
          <a:p>
            <a:r>
              <a:rPr lang="en-US" sz="2810" dirty="0" err="1" smtClean="0">
                <a:latin typeface="Caladea" pitchFamily="18"/>
              </a:rPr>
              <a:t>t.test</a:t>
            </a:r>
            <a:r>
              <a:rPr lang="en-US" sz="2810" dirty="0" smtClean="0">
                <a:latin typeface="Caladea" pitchFamily="18"/>
              </a:rPr>
              <a:t>(sub4$mpg, sub6$mpg, alternative='</a:t>
            </a:r>
            <a:r>
              <a:rPr lang="en-US" sz="2810" dirty="0" err="1" smtClean="0">
                <a:latin typeface="Caladea" pitchFamily="18"/>
              </a:rPr>
              <a:t>two.sided</a:t>
            </a:r>
            <a:r>
              <a:rPr lang="en-US" sz="2810" dirty="0" smtClean="0">
                <a:latin typeface="Caladea" pitchFamily="18"/>
              </a:rPr>
              <a:t>', </a:t>
            </a:r>
            <a:r>
              <a:rPr lang="en-US" sz="2810" dirty="0" err="1" smtClean="0">
                <a:latin typeface="Caladea" pitchFamily="18"/>
              </a:rPr>
              <a:t>var.equal</a:t>
            </a:r>
            <a:r>
              <a:rPr lang="en-US" sz="2810" dirty="0" smtClean="0">
                <a:latin typeface="Caladea" pitchFamily="18"/>
              </a:rPr>
              <a:t>=T)</a:t>
            </a:r>
            <a:endParaRPr lang="en-US" sz="2810" dirty="0">
              <a:latin typeface="Caladea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4547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951D052-6199-49E3-8E54-F96C85321078}" type="slidenum">
              <a:t>6</a:t>
            </a:fld>
            <a:endParaRPr lang="en-US"/>
          </a:p>
        </p:txBody>
      </p:sp>
      <p:sp>
        <p:nvSpPr>
          <p:cNvPr id="2" name="Shape 156"/>
          <p:cNvSpPr>
            <a:spLocks noGrp="1" noRot="1" noChangeAspect="1" noResize="1"/>
          </p:cNvSpPr>
          <p:nvPr>
            <p:ph type="sldImg"/>
          </p:nvPr>
        </p:nvSpPr>
        <p:spPr>
          <a:xfrm>
            <a:off x="219075" y="801688"/>
            <a:ext cx="7123113" cy="4008437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157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91440" rIns="91440" bIns="91440" anchor="t">
            <a:noAutofit/>
          </a:bodyPr>
          <a:lstStyle/>
          <a:p>
            <a:r>
              <a:rPr lang="en-US" sz="2810" dirty="0" err="1" smtClean="0">
                <a:latin typeface="Caladea" pitchFamily="18"/>
              </a:rPr>
              <a:t>t.test</a:t>
            </a:r>
            <a:r>
              <a:rPr lang="en-US" sz="2810" dirty="0" smtClean="0">
                <a:latin typeface="Caladea" pitchFamily="18"/>
              </a:rPr>
              <a:t>(subset(</a:t>
            </a:r>
            <a:r>
              <a:rPr lang="en-US" sz="2810" dirty="0" err="1" smtClean="0">
                <a:latin typeface="Caladea" pitchFamily="18"/>
              </a:rPr>
              <a:t>mtcars</a:t>
            </a:r>
            <a:r>
              <a:rPr lang="en-US" sz="2810" dirty="0" smtClean="0">
                <a:latin typeface="Caladea" pitchFamily="18"/>
              </a:rPr>
              <a:t>, </a:t>
            </a:r>
            <a:r>
              <a:rPr lang="en-US" sz="2810" dirty="0" err="1" smtClean="0">
                <a:latin typeface="Caladea" pitchFamily="18"/>
              </a:rPr>
              <a:t>cyl</a:t>
            </a:r>
            <a:r>
              <a:rPr lang="en-US" sz="2810" dirty="0" smtClean="0">
                <a:latin typeface="Caladea" pitchFamily="18"/>
              </a:rPr>
              <a:t>==4)$mpg, subset(</a:t>
            </a:r>
            <a:r>
              <a:rPr lang="en-US" sz="2810" dirty="0" err="1" smtClean="0">
                <a:latin typeface="Caladea" pitchFamily="18"/>
              </a:rPr>
              <a:t>mtcars</a:t>
            </a:r>
            <a:r>
              <a:rPr lang="en-US" sz="2810" dirty="0" smtClean="0">
                <a:latin typeface="Caladea" pitchFamily="18"/>
              </a:rPr>
              <a:t>, </a:t>
            </a:r>
            <a:r>
              <a:rPr lang="en-US" sz="2810" dirty="0" err="1" smtClean="0">
                <a:latin typeface="Caladea" pitchFamily="18"/>
              </a:rPr>
              <a:t>cyl</a:t>
            </a:r>
            <a:r>
              <a:rPr lang="en-US" sz="2810" dirty="0" smtClean="0">
                <a:latin typeface="Caladea" pitchFamily="18"/>
              </a:rPr>
              <a:t>==6)$mpg, </a:t>
            </a:r>
            <a:r>
              <a:rPr lang="en-US" sz="2810" dirty="0" err="1" smtClean="0">
                <a:latin typeface="Caladea" pitchFamily="18"/>
              </a:rPr>
              <a:t>var.equal</a:t>
            </a:r>
            <a:r>
              <a:rPr lang="en-US" sz="2810" dirty="0" smtClean="0">
                <a:latin typeface="Caladea" pitchFamily="18"/>
              </a:rPr>
              <a:t>=FALSE, paired=FALSE, alternative='</a:t>
            </a:r>
            <a:r>
              <a:rPr lang="en-US" sz="2810" dirty="0" err="1" smtClean="0">
                <a:latin typeface="Caladea" pitchFamily="18"/>
              </a:rPr>
              <a:t>two.sided</a:t>
            </a:r>
            <a:r>
              <a:rPr lang="en-US" sz="2810" dirty="0" smtClean="0">
                <a:latin typeface="Caladea" pitchFamily="18"/>
              </a:rPr>
              <a:t>')</a:t>
            </a:r>
            <a:endParaRPr lang="en-US" sz="2810" dirty="0">
              <a:latin typeface="Caladea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34463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951D052-6199-49E3-8E54-F96C85321078}" type="slidenum">
              <a:t>7</a:t>
            </a:fld>
            <a:endParaRPr lang="en-US"/>
          </a:p>
        </p:txBody>
      </p:sp>
      <p:sp>
        <p:nvSpPr>
          <p:cNvPr id="2" name="Shape 156"/>
          <p:cNvSpPr>
            <a:spLocks noGrp="1" noRot="1" noChangeAspect="1" noResize="1"/>
          </p:cNvSpPr>
          <p:nvPr>
            <p:ph type="sldImg"/>
          </p:nvPr>
        </p:nvSpPr>
        <p:spPr>
          <a:xfrm>
            <a:off x="219075" y="801688"/>
            <a:ext cx="7123113" cy="4008437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hape 157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1440" tIns="91440" rIns="91440" bIns="91440" anchor="t">
            <a:noAutofit/>
          </a:bodyPr>
          <a:lstStyle/>
          <a:p>
            <a:r>
              <a:rPr lang="en-US" sz="2810" dirty="0" smtClean="0">
                <a:latin typeface="Caladea" pitchFamily="18"/>
              </a:rPr>
              <a:t>Solve for : mu</a:t>
            </a:r>
            <a:r>
              <a:rPr lang="en-US" sz="2810" baseline="0" dirty="0" smtClean="0">
                <a:latin typeface="Caladea" pitchFamily="18"/>
              </a:rPr>
              <a:t> + </a:t>
            </a:r>
            <a:r>
              <a:rPr lang="en-US" sz="2810" baseline="0" dirty="0" err="1" smtClean="0">
                <a:latin typeface="Caladea" pitchFamily="18"/>
              </a:rPr>
              <a:t>qt</a:t>
            </a:r>
            <a:r>
              <a:rPr lang="en-US" sz="2810" baseline="0" dirty="0" smtClean="0">
                <a:latin typeface="Caladea" pitchFamily="18"/>
              </a:rPr>
              <a:t>(0.025, 8)*1/</a:t>
            </a:r>
            <a:r>
              <a:rPr lang="en-US" sz="2810" baseline="0" dirty="0" err="1" smtClean="0">
                <a:latin typeface="Caladea" pitchFamily="18"/>
              </a:rPr>
              <a:t>sqrt</a:t>
            </a:r>
            <a:r>
              <a:rPr lang="en-US" sz="2810" baseline="0" dirty="0" smtClean="0">
                <a:latin typeface="Caladea" pitchFamily="18"/>
              </a:rPr>
              <a:t>(9)</a:t>
            </a:r>
          </a:p>
          <a:p>
            <a:r>
              <a:rPr lang="en-US" sz="2810" baseline="0" dirty="0" smtClean="0">
                <a:latin typeface="Caladea" pitchFamily="18"/>
              </a:rPr>
              <a:t>Or : mu – </a:t>
            </a:r>
            <a:r>
              <a:rPr lang="en-US" sz="2810" baseline="0" dirty="0" err="1" smtClean="0">
                <a:latin typeface="Caladea" pitchFamily="18"/>
              </a:rPr>
              <a:t>qt</a:t>
            </a:r>
            <a:r>
              <a:rPr lang="en-US" sz="2810" baseline="0" dirty="0" smtClean="0">
                <a:latin typeface="Caladea" pitchFamily="18"/>
              </a:rPr>
              <a:t>(0.975, 8) * 1/</a:t>
            </a:r>
            <a:r>
              <a:rPr lang="en-US" sz="2810" baseline="0" dirty="0" err="1" smtClean="0">
                <a:latin typeface="Caladea" pitchFamily="18"/>
              </a:rPr>
              <a:t>sqrt</a:t>
            </a:r>
            <a:r>
              <a:rPr lang="en-US" sz="2810" baseline="0" dirty="0" smtClean="0">
                <a:latin typeface="Caladea" pitchFamily="18"/>
              </a:rPr>
              <a:t>(9)</a:t>
            </a:r>
          </a:p>
          <a:p>
            <a:r>
              <a:rPr lang="en-US" sz="2810" baseline="0" dirty="0" smtClean="0">
                <a:latin typeface="Caladea" pitchFamily="18"/>
              </a:rPr>
              <a:t>0.77</a:t>
            </a:r>
          </a:p>
        </p:txBody>
      </p:sp>
    </p:spTree>
    <p:extLst>
      <p:ext uri="{BB962C8B-B14F-4D97-AF65-F5344CB8AC3E}">
        <p14:creationId xmlns:p14="http://schemas.microsoft.com/office/powerpoint/2010/main" val="257491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96B217-02A7-4482-B923-C532599C69EB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p^(x) * (1 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p)^(1 </a:t>
            </a:r>
            <a:r>
              <a:rPr lang="mr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x) 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mean of a Bernoulli random variable is p and the variance is p(1 − p) 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binomial random variables are obtained as the sum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Bernoulli trials 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Poisson distribution is especially useful for modeling unbounded counts or counts per unit of time (rates)</a:t>
            </a:r>
            <a:endParaRPr lang="en-US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7105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4696B217-02A7-4482-B923-C532599C69EB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pbinom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(6, size = 8,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0.5,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lower.tail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3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A71-D467-3948-8706-413C022BA43F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0F09-AEB0-F24F-9586-36EFDC4E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9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A71-D467-3948-8706-413C022BA43F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0F09-AEB0-F24F-9586-36EFDC4E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A71-D467-3948-8706-413C022BA43F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0F09-AEB0-F24F-9586-36EFDC4E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A71-D467-3948-8706-413C022BA43F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0F09-AEB0-F24F-9586-36EFDC4E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A71-D467-3948-8706-413C022BA43F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0F09-AEB0-F24F-9586-36EFDC4E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2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A71-D467-3948-8706-413C022BA43F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0F09-AEB0-F24F-9586-36EFDC4E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A71-D467-3948-8706-413C022BA43F}" type="datetimeFigureOut">
              <a:rPr lang="en-US" smtClean="0"/>
              <a:t>1/26/19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0F09-AEB0-F24F-9586-36EFDC4E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A71-D467-3948-8706-413C022BA43F}" type="datetimeFigureOut">
              <a:rPr lang="en-US" smtClean="0"/>
              <a:t>1/26/19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0F09-AEB0-F24F-9586-36EFDC4E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83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A71-D467-3948-8706-413C022BA43F}" type="datetimeFigureOut">
              <a:rPr lang="en-US" smtClean="0"/>
              <a:t>1/26/19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0F09-AEB0-F24F-9586-36EFDC4E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A71-D467-3948-8706-413C022BA43F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0F09-AEB0-F24F-9586-36EFDC4E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0A71-D467-3948-8706-413C022BA43F}" type="datetimeFigureOut">
              <a:rPr lang="en-US" smtClean="0"/>
              <a:t>1/26/19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0F09-AEB0-F24F-9586-36EFDC4E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6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80A71-D467-3948-8706-413C022BA43F}" type="datetimeFigureOut">
              <a:rPr lang="en-US" smtClean="0"/>
              <a:t>1/26/19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60F09-AEB0-F24F-9586-36EFDC4ED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6756" y="262223"/>
            <a:ext cx="8920681" cy="6505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3629" b="1" dirty="0" smtClean="0">
                <a:solidFill>
                  <a:srgbClr val="3399FF"/>
                </a:solidFill>
                <a:ea typeface="Noto Sans CJK SC Regular" pitchFamily="2"/>
                <a:cs typeface="FreeSans" pitchFamily="2"/>
              </a:rPr>
              <a:t>Targets for the day</a:t>
            </a:r>
            <a:endParaRPr lang="en-US" sz="3629" b="1" dirty="0">
              <a:solidFill>
                <a:srgbClr val="3399FF"/>
              </a:solidFill>
              <a:ea typeface="Noto Sans CJK SC Regular" pitchFamily="2"/>
              <a:cs typeface="Free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1541" y="1687262"/>
            <a:ext cx="11691109" cy="959094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 smtClean="0">
                <a:ea typeface="Noto Sans CJK SC Regular" pitchFamily="2"/>
                <a:cs typeface="FreeSans" pitchFamily="2"/>
              </a:rPr>
              <a:t>Hypothesis testing and confidence intervals for difference between means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 smtClean="0">
                <a:ea typeface="Noto Sans CJK SC Regular" pitchFamily="2"/>
                <a:cs typeface="FreeSans" pitchFamily="2"/>
              </a:rPr>
              <a:t>Discrete data</a:t>
            </a:r>
            <a:endParaRPr lang="en-US" sz="2800" b="1" dirty="0" smtClean="0"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616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6756" y="262223"/>
            <a:ext cx="8920681" cy="6505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3629" b="1" dirty="0" smtClean="0">
                <a:solidFill>
                  <a:srgbClr val="3399FF"/>
                </a:solidFill>
                <a:ea typeface="Noto Sans CJK SC Regular" pitchFamily="2"/>
                <a:cs typeface="FreeSans" pitchFamily="2"/>
              </a:rPr>
              <a:t>Discrete distributions</a:t>
            </a:r>
            <a:endParaRPr lang="en-US" sz="3629" b="1" dirty="0">
              <a:solidFill>
                <a:srgbClr val="3399FF"/>
              </a:solidFill>
              <a:ea typeface="Noto Sans CJK SC Regular" pitchFamily="2"/>
              <a:cs typeface="FreeSans" pitchFamily="2"/>
            </a:endParaRPr>
          </a:p>
        </p:txBody>
      </p:sp>
      <p:sp>
        <p:nvSpPr>
          <p:cNvPr id="4" name="Shape 177"/>
          <p:cNvSpPr txBox="1">
            <a:spLocks/>
          </p:cNvSpPr>
          <p:nvPr/>
        </p:nvSpPr>
        <p:spPr>
          <a:xfrm>
            <a:off x="527456" y="1474004"/>
            <a:ext cx="11179277" cy="1330922"/>
          </a:xfrm>
          <a:prstGeom prst="rect">
            <a:avLst/>
          </a:prstGeom>
        </p:spPr>
        <p:txBody>
          <a:bodyPr vert="horz" wrap="square" lIns="82953" tIns="82953" rIns="82953" bIns="82953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number of people that show up at a bus stop is Poisson with a mean of 2.5 per hour. If watching the bus stop for 4 hours, what is the probability that </a:t>
            </a:r>
            <a:r>
              <a:rPr lang="en-US" dirty="0" smtClean="0"/>
              <a:t>3 </a:t>
            </a:r>
            <a:r>
              <a:rPr lang="en-US" dirty="0"/>
              <a:t>or fewer people show up for the whole time?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7"/>
          <p:cNvSpPr txBox="1">
            <a:spLocks/>
          </p:cNvSpPr>
          <p:nvPr/>
        </p:nvSpPr>
        <p:spPr>
          <a:xfrm>
            <a:off x="527456" y="1474004"/>
            <a:ext cx="11179277" cy="2106519"/>
          </a:xfrm>
          <a:prstGeom prst="rect">
            <a:avLst/>
          </a:prstGeom>
        </p:spPr>
        <p:txBody>
          <a:bodyPr vert="horz" wrap="square" lIns="82953" tIns="82953" rIns="82953" bIns="82953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Suppose that the number of web hits to a particular site are approximately normally distributed with a mean of 100 hits per day and a standard deviation of 10 hits per day. What's the probability that a given day has fewer than 93 hits per day expressed as a percentage to the nearest percentage point?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7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7"/>
          <p:cNvSpPr txBox="1">
            <a:spLocks/>
          </p:cNvSpPr>
          <p:nvPr/>
        </p:nvSpPr>
        <p:spPr>
          <a:xfrm>
            <a:off x="527456" y="1474004"/>
            <a:ext cx="11179277" cy="1459162"/>
          </a:xfrm>
          <a:prstGeom prst="rect">
            <a:avLst/>
          </a:prstGeom>
        </p:spPr>
        <p:txBody>
          <a:bodyPr vert="horz" wrap="square" lIns="82953" tIns="82953" rIns="82953" bIns="82953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The number of web hits to a site is Poisson with mean 16.5 per day. </a:t>
            </a:r>
          </a:p>
          <a:p>
            <a:pPr marL="0" indent="0" fontAlgn="base">
              <a:buNone/>
            </a:pPr>
            <a:r>
              <a:rPr lang="en-US" dirty="0"/>
              <a:t>What is the probability of getting 20 or fewer in 2 days expressed as a percentage to one decimal place?</a:t>
            </a:r>
          </a:p>
        </p:txBody>
      </p:sp>
    </p:spTree>
    <p:extLst>
      <p:ext uri="{BB962C8B-B14F-4D97-AF65-F5344CB8AC3E}">
        <p14:creationId xmlns:p14="http://schemas.microsoft.com/office/powerpoint/2010/main" val="5686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77"/>
          <p:cNvSpPr txBox="1">
            <a:spLocks/>
          </p:cNvSpPr>
          <p:nvPr/>
        </p:nvSpPr>
        <p:spPr>
          <a:xfrm>
            <a:off x="527456" y="1474004"/>
            <a:ext cx="11179277" cy="2234759"/>
          </a:xfrm>
          <a:prstGeom prst="rect">
            <a:avLst/>
          </a:prstGeom>
        </p:spPr>
        <p:txBody>
          <a:bodyPr vert="horz" wrap="square" lIns="82953" tIns="82953" rIns="82953" bIns="82953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dirty="0"/>
              <a:t>You don't believe that your friend can discern good </a:t>
            </a:r>
            <a:r>
              <a:rPr lang="en-US" dirty="0" smtClean="0"/>
              <a:t>fish </a:t>
            </a:r>
            <a:r>
              <a:rPr lang="en-US" dirty="0"/>
              <a:t>from cheap. Assuming that you're right, in a blind test where you randomize 6 paired varieties </a:t>
            </a:r>
            <a:r>
              <a:rPr lang="en-US" dirty="0" smtClean="0"/>
              <a:t>of </a:t>
            </a:r>
            <a:r>
              <a:rPr lang="en-US" dirty="0"/>
              <a:t>cheap and </a:t>
            </a:r>
            <a:r>
              <a:rPr lang="en-US" dirty="0" smtClean="0"/>
              <a:t>good sushi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What is the change that she gets 5 or 6 right expressed as a percentage to one decimal place?</a:t>
            </a:r>
          </a:p>
        </p:txBody>
      </p:sp>
    </p:spTree>
    <p:extLst>
      <p:ext uri="{BB962C8B-B14F-4D97-AF65-F5344CB8AC3E}">
        <p14:creationId xmlns:p14="http://schemas.microsoft.com/office/powerpoint/2010/main" val="145105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6756" y="262223"/>
            <a:ext cx="8920681" cy="6505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3629" b="1" dirty="0" smtClean="0">
                <a:solidFill>
                  <a:srgbClr val="3399FF"/>
                </a:solidFill>
                <a:ea typeface="Noto Sans CJK SC Regular" pitchFamily="2"/>
                <a:cs typeface="FreeSans" pitchFamily="2"/>
              </a:rPr>
              <a:t>Dataset: Evolution of human </a:t>
            </a:r>
            <a:r>
              <a:rPr lang="en-US" sz="3629" b="1" dirty="0" err="1" smtClean="0">
                <a:solidFill>
                  <a:srgbClr val="3399FF"/>
                </a:solidFill>
                <a:ea typeface="Noto Sans CJK SC Regular" pitchFamily="2"/>
                <a:cs typeface="FreeSans" pitchFamily="2"/>
              </a:rPr>
              <a:t>behaviour</a:t>
            </a:r>
            <a:endParaRPr lang="en-US" sz="3629" b="1" dirty="0">
              <a:solidFill>
                <a:srgbClr val="3399FF"/>
              </a:solidFill>
              <a:ea typeface="Noto Sans CJK SC Regular" pitchFamily="2"/>
              <a:cs typeface="Free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6756" y="1657282"/>
            <a:ext cx="8844696" cy="2274069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hangingPunct="0"/>
            <a:r>
              <a:rPr lang="en-US" sz="2800" b="1" dirty="0" smtClean="0">
                <a:ea typeface="Noto Sans CJK SC Regular" pitchFamily="2"/>
                <a:cs typeface="FreeSans" pitchFamily="2"/>
              </a:rPr>
              <a:t>Variables of interest:</a:t>
            </a:r>
          </a:p>
          <a:p>
            <a:pPr hangingPunct="0"/>
            <a:endParaRPr lang="en-US" sz="2800" b="1" dirty="0" smtClean="0">
              <a:ea typeface="Noto Sans CJK SC Regular" pitchFamily="2"/>
              <a:cs typeface="FreeSans" pitchFamily="2"/>
            </a:endParaRP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ea typeface="Noto Sans CJK SC Regular" pitchFamily="2"/>
                <a:cs typeface="FreeSans" pitchFamily="2"/>
              </a:rPr>
              <a:t>VAS_choice</a:t>
            </a:r>
            <a:endParaRPr lang="en-US" sz="2800" b="1" dirty="0" smtClean="0">
              <a:ea typeface="Noto Sans CJK SC Regular" pitchFamily="2"/>
              <a:cs typeface="FreeSans" pitchFamily="2"/>
            </a:endParaRP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ea typeface="Noto Sans CJK SC Regular" pitchFamily="2"/>
                <a:cs typeface="FreeSans" pitchFamily="2"/>
              </a:rPr>
              <a:t>ppt_sex</a:t>
            </a:r>
            <a:endParaRPr lang="en-US" sz="2800" b="1" dirty="0" smtClean="0">
              <a:ea typeface="Noto Sans CJK SC Regular" pitchFamily="2"/>
              <a:cs typeface="FreeSans" pitchFamily="2"/>
            </a:endParaRP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US" sz="2800" b="1" dirty="0" smtClean="0">
                <a:ea typeface="Noto Sans CJK SC Regular" pitchFamily="2"/>
                <a:cs typeface="FreeSans" pitchFamily="2"/>
              </a:rPr>
              <a:t>Site</a:t>
            </a:r>
            <a:endParaRPr lang="en-US" sz="2800" b="1" dirty="0" smtClean="0"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301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3986" y="801869"/>
            <a:ext cx="9108401" cy="6505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3629" b="1" dirty="0" smtClean="0">
                <a:solidFill>
                  <a:srgbClr val="3399FF"/>
                </a:solidFill>
                <a:ea typeface="Noto Sans CJK SC Regular" pitchFamily="2"/>
                <a:cs typeface="FreeSans" pitchFamily="2"/>
              </a:rPr>
              <a:t>Question: is </a:t>
            </a:r>
            <a:r>
              <a:rPr lang="en-US" sz="3629" b="1" dirty="0" err="1" smtClean="0">
                <a:solidFill>
                  <a:srgbClr val="3399FF"/>
                </a:solidFill>
                <a:ea typeface="Noto Sans CJK SC Regular" pitchFamily="2"/>
                <a:cs typeface="FreeSans" pitchFamily="2"/>
              </a:rPr>
              <a:t>VAS_choice</a:t>
            </a:r>
            <a:r>
              <a:rPr lang="en-US" sz="3629" b="1" dirty="0" smtClean="0">
                <a:solidFill>
                  <a:srgbClr val="3399FF"/>
                </a:solidFill>
                <a:ea typeface="Noto Sans CJK SC Regular" pitchFamily="2"/>
                <a:cs typeface="FreeSans" pitchFamily="2"/>
              </a:rPr>
              <a:t> different for </a:t>
            </a:r>
            <a:r>
              <a:rPr lang="en-US" sz="3629" b="1" dirty="0" err="1" smtClean="0">
                <a:solidFill>
                  <a:srgbClr val="3399FF"/>
                </a:solidFill>
                <a:ea typeface="Noto Sans CJK SC Regular" pitchFamily="2"/>
                <a:cs typeface="FreeSans" pitchFamily="2"/>
              </a:rPr>
              <a:t>ppt_sex</a:t>
            </a:r>
            <a:r>
              <a:rPr lang="en-US" sz="3629" b="1" dirty="0">
                <a:solidFill>
                  <a:srgbClr val="3399FF"/>
                </a:solidFill>
                <a:ea typeface="Noto Sans CJK SC Regular" pitchFamily="2"/>
                <a:cs typeface="FreeSans" pitchFamily="2"/>
              </a:rPr>
              <a:t>?</a:t>
            </a:r>
            <a:endParaRPr lang="en-US" sz="3629" b="1" dirty="0">
              <a:solidFill>
                <a:srgbClr val="3399FF"/>
              </a:solidFill>
              <a:ea typeface="Noto Sans CJK SC Regular" pitchFamily="2"/>
              <a:cs typeface="Free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3986" y="2735600"/>
            <a:ext cx="9108401" cy="1218652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3629" b="1" dirty="0" smtClean="0">
                <a:solidFill>
                  <a:srgbClr val="3399FF"/>
                </a:solidFill>
                <a:ea typeface="Noto Sans CJK SC Regular" pitchFamily="2"/>
                <a:cs typeface="FreeSans" pitchFamily="2"/>
              </a:rPr>
              <a:t>Question: joint effect of </a:t>
            </a:r>
            <a:r>
              <a:rPr lang="en-US" sz="3629" b="1" dirty="0" err="1" smtClean="0">
                <a:solidFill>
                  <a:srgbClr val="3399FF"/>
                </a:solidFill>
                <a:ea typeface="Noto Sans CJK SC Regular" pitchFamily="2"/>
                <a:cs typeface="FreeSans" pitchFamily="2"/>
              </a:rPr>
              <a:t>ppt_sex</a:t>
            </a:r>
            <a:r>
              <a:rPr lang="en-US" sz="3629" b="1" dirty="0" smtClean="0">
                <a:solidFill>
                  <a:srgbClr val="3399FF"/>
                </a:solidFill>
                <a:ea typeface="Noto Sans CJK SC Regular" pitchFamily="2"/>
                <a:cs typeface="FreeSans" pitchFamily="2"/>
              </a:rPr>
              <a:t> and Site on </a:t>
            </a:r>
            <a:r>
              <a:rPr lang="en-US" sz="3629" b="1" dirty="0" err="1" smtClean="0">
                <a:solidFill>
                  <a:srgbClr val="3399FF"/>
                </a:solidFill>
                <a:ea typeface="Noto Sans CJK SC Regular" pitchFamily="2"/>
                <a:cs typeface="FreeSans" pitchFamily="2"/>
              </a:rPr>
              <a:t>VAS_choice</a:t>
            </a:r>
            <a:r>
              <a:rPr lang="en-US" sz="3629" b="1" dirty="0" smtClean="0">
                <a:solidFill>
                  <a:srgbClr val="3399FF"/>
                </a:solidFill>
                <a:ea typeface="Noto Sans CJK SC Regular" pitchFamily="2"/>
                <a:cs typeface="FreeSans" pitchFamily="2"/>
              </a:rPr>
              <a:t>?</a:t>
            </a:r>
            <a:endParaRPr lang="en-US" sz="3629" b="1" dirty="0">
              <a:solidFill>
                <a:srgbClr val="3399FF"/>
              </a:solidFill>
              <a:ea typeface="Noto Sans CJK SC Regular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811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8"/>
          <p:cNvSpPr txBox="1">
            <a:spLocks noGrp="1"/>
          </p:cNvSpPr>
          <p:nvPr>
            <p:ph type="title" idx="4294967295"/>
          </p:nvPr>
        </p:nvSpPr>
        <p:spPr>
          <a:xfrm>
            <a:off x="1975453" y="437125"/>
            <a:ext cx="7465417" cy="544636"/>
          </a:xfrm>
        </p:spPr>
        <p:txBody>
          <a:bodyPr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en-US" sz="3266" b="1" dirty="0" smtClean="0">
                <a:solidFill>
                  <a:srgbClr val="3A81BA"/>
                </a:solidFill>
              </a:rPr>
              <a:t>Quick exercise</a:t>
            </a:r>
            <a:endParaRPr lang="en-US" sz="3266" b="1" dirty="0">
              <a:solidFill>
                <a:srgbClr val="3A81BA"/>
              </a:solidFill>
            </a:endParaRPr>
          </a:p>
        </p:txBody>
      </p:sp>
      <p:sp>
        <p:nvSpPr>
          <p:cNvPr id="3" name="Shape 177"/>
          <p:cNvSpPr txBox="1">
            <a:spLocks noGrp="1"/>
          </p:cNvSpPr>
          <p:nvPr>
            <p:ph type="body" idx="4294967295"/>
          </p:nvPr>
        </p:nvSpPr>
        <p:spPr>
          <a:xfrm>
            <a:off x="442451" y="1227734"/>
            <a:ext cx="11179277" cy="2645128"/>
          </a:xfrm>
        </p:spPr>
        <p:txBody>
          <a:bodyPr vert="horz" wrap="square" lIns="82953" tIns="82953" rIns="82953" bIns="82953" rtlCol="0" anchor="t">
            <a:sp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dirty="0"/>
              <a:t>Consider the </a:t>
            </a:r>
            <a:r>
              <a:rPr lang="en-GB" dirty="0" err="1"/>
              <a:t>mtcars</a:t>
            </a:r>
            <a:r>
              <a:rPr lang="en-GB" dirty="0"/>
              <a:t> dataset. Construct a 95% T interval for MPG comparing 4 to 6 cylinder cars (subtracting in the order of 4 - 6) assume a constant variance</a:t>
            </a:r>
            <a:r>
              <a:rPr lang="en-GB" dirty="0" smtClean="0"/>
              <a:t>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GB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460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8"/>
          <p:cNvSpPr txBox="1">
            <a:spLocks noGrp="1"/>
          </p:cNvSpPr>
          <p:nvPr>
            <p:ph type="title" idx="4294967295"/>
          </p:nvPr>
        </p:nvSpPr>
        <p:spPr>
          <a:xfrm>
            <a:off x="1975453" y="437125"/>
            <a:ext cx="7465417" cy="544636"/>
          </a:xfrm>
        </p:spPr>
        <p:txBody>
          <a:bodyPr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en-US" sz="3266" b="1" dirty="0" smtClean="0">
                <a:solidFill>
                  <a:srgbClr val="3A81BA"/>
                </a:solidFill>
              </a:rPr>
              <a:t>Question</a:t>
            </a:r>
            <a:endParaRPr lang="en-US" sz="3266" b="1" dirty="0">
              <a:solidFill>
                <a:srgbClr val="3A81BA"/>
              </a:solidFill>
            </a:endParaRPr>
          </a:p>
        </p:txBody>
      </p:sp>
      <p:sp>
        <p:nvSpPr>
          <p:cNvPr id="3" name="Shape 177"/>
          <p:cNvSpPr txBox="1">
            <a:spLocks noGrp="1"/>
          </p:cNvSpPr>
          <p:nvPr>
            <p:ph type="body" idx="4294967295"/>
          </p:nvPr>
        </p:nvSpPr>
        <p:spPr>
          <a:xfrm>
            <a:off x="255839" y="1227734"/>
            <a:ext cx="11749549" cy="3636168"/>
          </a:xfrm>
        </p:spPr>
        <p:txBody>
          <a:bodyPr vert="horz" wrap="square" lIns="82953" tIns="82953" rIns="82953" bIns="82953" rtlCol="0" anchor="t">
            <a:sp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dirty="0"/>
              <a:t>Refer back to comparing MPG for 4 versus 6 cylinders. What do you conclude?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GB" dirty="0"/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dirty="0"/>
              <a:t>    The interval is above zero, suggesting 6 is better than 4 in the terms of MPG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dirty="0"/>
              <a:t>    The interval is above zero, suggesting 4 is better than 6 in the terms of MPG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dirty="0"/>
              <a:t>    The interval does not tell you anything about the hypothesis test; you have to do the test.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en-GB" dirty="0"/>
              <a:t>    The interval contains 0 suggesting no difference.</a:t>
            </a:r>
          </a:p>
        </p:txBody>
      </p:sp>
    </p:spTree>
    <p:extLst>
      <p:ext uri="{BB962C8B-B14F-4D97-AF65-F5344CB8AC3E}">
        <p14:creationId xmlns:p14="http://schemas.microsoft.com/office/powerpoint/2010/main" val="162821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8"/>
          <p:cNvSpPr txBox="1">
            <a:spLocks noGrp="1"/>
          </p:cNvSpPr>
          <p:nvPr>
            <p:ph type="title" idx="4294967295"/>
          </p:nvPr>
        </p:nvSpPr>
        <p:spPr>
          <a:xfrm>
            <a:off x="1975453" y="0"/>
            <a:ext cx="7465417" cy="544636"/>
          </a:xfrm>
        </p:spPr>
        <p:txBody>
          <a:bodyPr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en-US" sz="3266" b="1" dirty="0" smtClean="0">
                <a:solidFill>
                  <a:srgbClr val="3A81BA"/>
                </a:solidFill>
              </a:rPr>
              <a:t>Hands on the keyboards</a:t>
            </a:r>
            <a:endParaRPr lang="en-US" sz="3266" b="1" dirty="0">
              <a:solidFill>
                <a:srgbClr val="3A81BA"/>
              </a:solidFill>
            </a:endParaRPr>
          </a:p>
        </p:txBody>
      </p:sp>
      <p:sp>
        <p:nvSpPr>
          <p:cNvPr id="3" name="Shape 177"/>
          <p:cNvSpPr txBox="1">
            <a:spLocks noGrp="1"/>
          </p:cNvSpPr>
          <p:nvPr>
            <p:ph type="body" idx="4294967295"/>
          </p:nvPr>
        </p:nvSpPr>
        <p:spPr>
          <a:xfrm>
            <a:off x="423790" y="602653"/>
            <a:ext cx="11179277" cy="3636168"/>
          </a:xfrm>
        </p:spPr>
        <p:txBody>
          <a:bodyPr vert="horz" wrap="square" lIns="82953" tIns="82953" rIns="82953" bIns="82953" rtlCol="0" anchor="t">
            <a:sp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dirty="0" smtClean="0"/>
              <a:t>Consider again the </a:t>
            </a:r>
            <a:r>
              <a:rPr lang="en-GB" dirty="0" err="1" smtClean="0"/>
              <a:t>mtcars</a:t>
            </a:r>
            <a:r>
              <a:rPr lang="en-GB" dirty="0" smtClean="0"/>
              <a:t> dataset. Use a two group t-test to test the hypothesis that the 4 and 6 </a:t>
            </a:r>
            <a:r>
              <a:rPr lang="en-GB" dirty="0" err="1" smtClean="0"/>
              <a:t>cyl</a:t>
            </a:r>
            <a:r>
              <a:rPr lang="en-GB" dirty="0" smtClean="0"/>
              <a:t> cars have the same mpg. Use a two sided test with unequal variances.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GB" dirty="0"/>
          </a:p>
          <a:p>
            <a:pPr marL="514350" indent="-5143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GB" dirty="0" smtClean="0"/>
              <a:t>Do you reject at the 5% level?</a:t>
            </a:r>
          </a:p>
          <a:p>
            <a:pPr marL="514350" indent="-5143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endParaRPr lang="en-GB" dirty="0"/>
          </a:p>
          <a:p>
            <a:pPr marL="514350" indent="-51435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</a:pPr>
            <a:r>
              <a:rPr lang="en-GB" dirty="0" smtClean="0"/>
              <a:t>What is the P-value to 4 decimal places expressed as a proportion?</a:t>
            </a:r>
          </a:p>
        </p:txBody>
      </p:sp>
    </p:spTree>
    <p:extLst>
      <p:ext uri="{BB962C8B-B14F-4D97-AF65-F5344CB8AC3E}">
        <p14:creationId xmlns:p14="http://schemas.microsoft.com/office/powerpoint/2010/main" val="195245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78"/>
          <p:cNvSpPr txBox="1">
            <a:spLocks noGrp="1"/>
          </p:cNvSpPr>
          <p:nvPr>
            <p:ph type="title" idx="4294967295"/>
          </p:nvPr>
        </p:nvSpPr>
        <p:spPr>
          <a:xfrm>
            <a:off x="1975453" y="0"/>
            <a:ext cx="7465417" cy="544636"/>
          </a:xfrm>
        </p:spPr>
        <p:txBody>
          <a:bodyPr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en-US" sz="3266" b="1" dirty="0" smtClean="0">
                <a:solidFill>
                  <a:srgbClr val="3A81BA"/>
                </a:solidFill>
              </a:rPr>
              <a:t>Paired differences practice</a:t>
            </a:r>
            <a:endParaRPr lang="en-US" sz="3266" b="1" dirty="0">
              <a:solidFill>
                <a:srgbClr val="3A81BA"/>
              </a:solidFill>
            </a:endParaRPr>
          </a:p>
        </p:txBody>
      </p:sp>
      <p:sp>
        <p:nvSpPr>
          <p:cNvPr id="3" name="Shape 177"/>
          <p:cNvSpPr txBox="1">
            <a:spLocks noGrp="1"/>
          </p:cNvSpPr>
          <p:nvPr>
            <p:ph type="body" idx="4294967295"/>
          </p:nvPr>
        </p:nvSpPr>
        <p:spPr>
          <a:xfrm>
            <a:off x="423790" y="807926"/>
            <a:ext cx="11179277" cy="2120497"/>
          </a:xfrm>
        </p:spPr>
        <p:txBody>
          <a:bodyPr vert="horz" wrap="square" lIns="82953" tIns="82953" rIns="82953" bIns="82953" rtlCol="0" anchor="t">
            <a:sp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GB" dirty="0"/>
              <a:t>Suppose that standard deviation of 9 paired differences is 1. What value would the average difference have to be so that the lower endpoint of a 95% students t confidence interval touches zero?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18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6756" y="262223"/>
            <a:ext cx="8920681" cy="6505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3629" b="1" dirty="0" smtClean="0">
                <a:solidFill>
                  <a:srgbClr val="3399FF"/>
                </a:solidFill>
                <a:ea typeface="Noto Sans CJK SC Regular" pitchFamily="2"/>
                <a:cs typeface="FreeSans" pitchFamily="2"/>
              </a:rPr>
              <a:t>Discrete distributions</a:t>
            </a:r>
            <a:endParaRPr lang="en-US" sz="3629" b="1" dirty="0">
              <a:solidFill>
                <a:srgbClr val="3399FF"/>
              </a:solidFill>
              <a:ea typeface="Noto Sans CJK SC Regular" pitchFamily="2"/>
              <a:cs typeface="FreeSans" pitchFamily="2"/>
            </a:endParaRPr>
          </a:p>
        </p:txBody>
      </p:sp>
      <p:sp>
        <p:nvSpPr>
          <p:cNvPr id="4" name="Shape 177"/>
          <p:cNvSpPr txBox="1">
            <a:spLocks/>
          </p:cNvSpPr>
          <p:nvPr/>
        </p:nvSpPr>
        <p:spPr>
          <a:xfrm>
            <a:off x="527457" y="1452503"/>
            <a:ext cx="11179277" cy="1587402"/>
          </a:xfrm>
          <a:prstGeom prst="rect">
            <a:avLst/>
          </a:prstGeom>
        </p:spPr>
        <p:txBody>
          <a:bodyPr vert="horz" wrap="square" lIns="82953" tIns="82953" rIns="82953" bIns="82953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Bernoulli distribution</a:t>
            </a:r>
          </a:p>
          <a:p>
            <a:r>
              <a:rPr lang="en-US" dirty="0" smtClean="0"/>
              <a:t>Binomial distribution</a:t>
            </a:r>
          </a:p>
          <a:p>
            <a:r>
              <a:rPr lang="en-US" dirty="0" smtClean="0"/>
              <a:t>Poisson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6756" y="262223"/>
            <a:ext cx="8920681" cy="65054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3629" b="1" dirty="0" smtClean="0">
                <a:solidFill>
                  <a:srgbClr val="3399FF"/>
                </a:solidFill>
                <a:ea typeface="Noto Sans CJK SC Regular" pitchFamily="2"/>
                <a:cs typeface="FreeSans" pitchFamily="2"/>
              </a:rPr>
              <a:t>Discrete distributions</a:t>
            </a:r>
            <a:endParaRPr lang="en-US" sz="3629" b="1" dirty="0">
              <a:solidFill>
                <a:srgbClr val="3399FF"/>
              </a:solidFill>
              <a:ea typeface="Noto Sans CJK SC Regular" pitchFamily="2"/>
              <a:cs typeface="FreeSans" pitchFamily="2"/>
            </a:endParaRPr>
          </a:p>
        </p:txBody>
      </p:sp>
      <p:sp>
        <p:nvSpPr>
          <p:cNvPr id="4" name="Shape 177"/>
          <p:cNvSpPr txBox="1">
            <a:spLocks/>
          </p:cNvSpPr>
          <p:nvPr/>
        </p:nvSpPr>
        <p:spPr>
          <a:xfrm>
            <a:off x="527456" y="1474004"/>
            <a:ext cx="11179277" cy="1330922"/>
          </a:xfrm>
          <a:prstGeom prst="rect">
            <a:avLst/>
          </a:prstGeom>
        </p:spPr>
        <p:txBody>
          <a:bodyPr vert="horz" wrap="square" lIns="82953" tIns="82953" rIns="82953" bIns="82953" rtlCol="0"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en-US" dirty="0" smtClean="0"/>
              <a:t>Suppose </a:t>
            </a:r>
            <a:r>
              <a:rPr lang="en-US" dirty="0"/>
              <a:t>a friend has 8 children, 7 of which are girls and none are twins. If each gender has an independent 50% probability for each birth, what’s the probability of getting 7 or more girls out of 8 births?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683</Words>
  <Application>Microsoft Macintosh PowerPoint</Application>
  <PresentationFormat>Widescreen</PresentationFormat>
  <Paragraphs>72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Caladea</vt:lpstr>
      <vt:lpstr>Calibri</vt:lpstr>
      <vt:lpstr>Calibri Light</vt:lpstr>
      <vt:lpstr>FreeSans</vt:lpstr>
      <vt:lpstr>Mangal</vt:lpstr>
      <vt:lpstr>Noto Sans CJK SC Regular</vt:lpstr>
      <vt:lpstr>Arial</vt:lpstr>
      <vt:lpstr>Office Theme</vt:lpstr>
      <vt:lpstr>PowerPoint Presentation</vt:lpstr>
      <vt:lpstr>PowerPoint Presentation</vt:lpstr>
      <vt:lpstr>PowerPoint Presentation</vt:lpstr>
      <vt:lpstr>Quick exercise</vt:lpstr>
      <vt:lpstr>Question</vt:lpstr>
      <vt:lpstr>Hands on the keyboards</vt:lpstr>
      <vt:lpstr>Paired differences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exercise</dc:title>
  <dc:creator>Microsoft Office User</dc:creator>
  <cp:lastModifiedBy>Microsoft Office User</cp:lastModifiedBy>
  <cp:revision>8</cp:revision>
  <dcterms:created xsi:type="dcterms:W3CDTF">2019-01-25T20:31:11Z</dcterms:created>
  <dcterms:modified xsi:type="dcterms:W3CDTF">2019-01-26T13:15:25Z</dcterms:modified>
</cp:coreProperties>
</file>