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9" r:id="rId5"/>
    <p:sldId id="273" r:id="rId6"/>
    <p:sldId id="274" r:id="rId7"/>
    <p:sldId id="258" r:id="rId8"/>
    <p:sldId id="266" r:id="rId9"/>
    <p:sldId id="280" r:id="rId10"/>
    <p:sldId id="267" r:id="rId11"/>
    <p:sldId id="281" r:id="rId12"/>
    <p:sldId id="282" r:id="rId13"/>
    <p:sldId id="268" r:id="rId14"/>
    <p:sldId id="271" r:id="rId15"/>
    <p:sldId id="277" r:id="rId16"/>
    <p:sldId id="272" r:id="rId17"/>
    <p:sldId id="275" r:id="rId18"/>
    <p:sldId id="285" r:id="rId19"/>
    <p:sldId id="288" r:id="rId20"/>
    <p:sldId id="289" r:id="rId21"/>
    <p:sldId id="291" r:id="rId22"/>
    <p:sldId id="290" r:id="rId23"/>
    <p:sldId id="292" r:id="rId24"/>
    <p:sldId id="270" r:id="rId25"/>
    <p:sldId id="261" r:id="rId26"/>
    <p:sldId id="264" r:id="rId27"/>
    <p:sldId id="278" r:id="rId28"/>
    <p:sldId id="283" r:id="rId29"/>
    <p:sldId id="284" r:id="rId30"/>
    <p:sldId id="293"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116" d="100"/>
          <a:sy n="116"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182476" y="6211669"/>
            <a:ext cx="600952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p:nvPr/>
        </p:nvCxnSpPr>
        <p:spPr>
          <a:xfrm>
            <a:off x="622853" y="2968487"/>
            <a:ext cx="112908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endParaRPr lang="en-US" altLang="ja-JP" dirty="0"/>
          </a:p>
          <a:p>
            <a:pPr marL="0" indent="0">
              <a:buNone/>
            </a:pPr>
            <a:endParaRPr lang="en-US" altLang="ja-JP" dirty="0"/>
          </a:p>
          <a:p>
            <a:endParaRPr lang="en-US" altLang="ja-JP"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838200" y="1112108"/>
            <a:ext cx="10515600" cy="5570756"/>
          </a:xfrm>
          <a:prstGeom prst="rect">
            <a:avLst/>
          </a:prstGeom>
          <a:noFill/>
        </p:spPr>
        <p:txBody>
          <a:bodyPr wrap="square" rtlCol="0">
            <a:spAutoFit/>
          </a:bodyPr>
          <a:lstStyle/>
          <a:p>
            <a:r>
              <a:rPr kumimoji="1" lang="ja-JP" altLang="en-US" sz="2400" dirty="0"/>
              <a:t>曙ブレーキ工業</a:t>
            </a:r>
            <a:r>
              <a:rPr kumimoji="1" lang="en-US" altLang="ja-JP" sz="24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823783"/>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6918583" y="2035426"/>
            <a:ext cx="848139" cy="2787148"/>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8282609" y="3240156"/>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r>
              <a:rPr lang="en-US" altLang="ja-JP" dirty="0"/>
              <a:t>(</a:t>
            </a:r>
            <a:r>
              <a:rPr lang="ja-JP" altLang="en-US" dirty="0"/>
              <a:t>再掲</a:t>
            </a:r>
            <a:r>
              <a:rPr lang="en-US" altLang="ja-JP" dirty="0"/>
              <a:t>)</a:t>
            </a:r>
            <a:endParaRPr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769572" y="4619098"/>
            <a:ext cx="10827026"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r>
              <a:rPr lang="ja-JP" altLang="en-US" dirty="0"/>
              <a:t>日立造船富岡機械</a:t>
            </a:r>
            <a:endParaRPr lang="en-US" altLang="ja-JP" dirty="0"/>
          </a:p>
          <a:p>
            <a:pPr marL="0" indent="0">
              <a:buNone/>
            </a:pPr>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469924"/>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a:p>
            <a:pPr marL="0" indent="0">
              <a:buNone/>
            </a:pPr>
            <a:r>
              <a:rPr lang="ja-JP" altLang="en-US" dirty="0"/>
              <a:t>→対象企業への追加を検討中</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a:p>
            <a:pPr marL="0" indent="0">
              <a:buNone/>
            </a:pPr>
            <a:r>
              <a:rPr lang="ja-JP" altLang="en-US" dirty="0"/>
              <a:t>→対象企業への追加を検討中</a:t>
            </a:r>
            <a:endParaRPr lang="en-US" altLang="ja-JP" dirty="0"/>
          </a:p>
          <a:p>
            <a:pPr marL="0" indent="0">
              <a:buNone/>
            </a:pP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日立造船富岡機械</a:t>
            </a:r>
            <a:endParaRPr lang="en-US" altLang="ja-JP" dirty="0"/>
          </a:p>
        </p:txBody>
      </p:sp>
      <p:sp>
        <p:nvSpPr>
          <p:cNvPr id="7" name="コンテンツ プレースホルダー 6">
            <a:extLst>
              <a:ext uri="{FF2B5EF4-FFF2-40B4-BE49-F238E27FC236}">
                <a16:creationId xmlns:a16="http://schemas.microsoft.com/office/drawing/2014/main" id="{FEA305A5-A6FF-45C7-9DDC-3D02030E850F}"/>
              </a:ext>
            </a:extLst>
          </p:cNvPr>
          <p:cNvSpPr>
            <a:spLocks noGrp="1"/>
          </p:cNvSpPr>
          <p:nvPr>
            <p:ph idx="1"/>
          </p:nvPr>
        </p:nvSpPr>
        <p:spPr>
          <a:xfrm>
            <a:off x="838200" y="996778"/>
            <a:ext cx="10515600" cy="5861222"/>
          </a:xfrm>
        </p:spPr>
        <p:txBody>
          <a:bodyPr>
            <a:normAutofit lnSpcReduction="10000"/>
          </a:bodyPr>
          <a:lstStyle/>
          <a:p>
            <a:pPr marL="0" indent="0">
              <a:buNone/>
            </a:pPr>
            <a:r>
              <a:rPr lang="ja-JP" altLang="en-US" sz="2400" dirty="0"/>
              <a:t>富岡機械の主力事業である製紙機械事業を取り巻く環境は、</a:t>
            </a:r>
            <a:br>
              <a:rPr lang="en-US" altLang="ja-JP" sz="2400" dirty="0"/>
            </a:br>
            <a:r>
              <a:rPr lang="ja-JP" altLang="en-US" sz="2400" dirty="0"/>
              <a:t>①製紙業界の新設抄紙機の設備投資縮小ならびに改良およびメンテナンス中心の市場への移行</a:t>
            </a:r>
            <a:br>
              <a:rPr lang="en-US" altLang="ja-JP" sz="2400" dirty="0"/>
            </a:br>
            <a:r>
              <a:rPr lang="ja-JP" altLang="en-US" sz="2400" dirty="0"/>
              <a:t>②製紙機械メーカー間の競争激化による受注量および価格の低迷</a:t>
            </a:r>
            <a:br>
              <a:rPr lang="en-US" altLang="ja-JP" sz="2400" dirty="0"/>
            </a:br>
            <a:r>
              <a:rPr lang="ja-JP" altLang="en-US" sz="2400" dirty="0"/>
              <a:t>③海外市場における現地メーカーおよび欧州勢との競争激化などにより、富岡機械の近年の受注は低迷し、業績不振が続いています。</a:t>
            </a:r>
            <a:endParaRPr lang="en-US" altLang="ja-JP" sz="2400" dirty="0"/>
          </a:p>
          <a:p>
            <a:pPr marL="0" indent="0">
              <a:buNone/>
            </a:pPr>
            <a:r>
              <a:rPr lang="ja-JP" altLang="en-US" sz="2400" dirty="0"/>
              <a:t>この結果、富岡機械は、平成</a:t>
            </a:r>
            <a:r>
              <a:rPr lang="en-US" altLang="ja-JP" sz="2400" dirty="0"/>
              <a:t>17</a:t>
            </a:r>
            <a:r>
              <a:rPr lang="ja-JP" altLang="en-US" sz="2400" dirty="0"/>
              <a:t>年</a:t>
            </a:r>
            <a:r>
              <a:rPr lang="en-US" altLang="ja-JP" sz="2400" dirty="0"/>
              <a:t>3</a:t>
            </a:r>
            <a:r>
              <a:rPr lang="ja-JP" altLang="en-US" sz="2400" dirty="0"/>
              <a:t>月期見込みを含めれば、</a:t>
            </a:r>
            <a:r>
              <a:rPr lang="en-US" altLang="ja-JP" sz="2400" dirty="0"/>
              <a:t>3</a:t>
            </a:r>
            <a:r>
              <a:rPr lang="ja-JP" altLang="en-US" sz="2400" dirty="0"/>
              <a:t>期連続の損失計上かつ無配となる状況にあります。</a:t>
            </a:r>
            <a:r>
              <a:rPr lang="en-US" altLang="ja-JP" sz="2400" dirty="0"/>
              <a:t>(</a:t>
            </a:r>
            <a:r>
              <a:rPr lang="ja-JP" altLang="en-US" sz="2400" dirty="0"/>
              <a:t>中略</a:t>
            </a:r>
            <a:r>
              <a:rPr lang="en-US" altLang="ja-JP" sz="2400" dirty="0"/>
              <a:t>)</a:t>
            </a:r>
          </a:p>
          <a:p>
            <a:pPr marL="0" indent="0">
              <a:buNone/>
            </a:pPr>
            <a:r>
              <a:rPr lang="ja-JP" altLang="en-US" sz="2400" dirty="0"/>
              <a:t>富岡機械では、以上のような明るい展望を欠く市場動向と現在の同社の経営資源からみて、先行きの経営状況は厳しさを増すのみで、このまま事業を継続した場合、富岡機械の株式価値を減少させるばかりであり、富岡機械の株主その他のステークホルダーにとって最悪の事態に立ち至ることになると判断し、解散の決断を行ったものであります。</a:t>
            </a:r>
            <a:endParaRPr lang="en-US" altLang="ja-JP" sz="2400" dirty="0"/>
          </a:p>
          <a:p>
            <a:pPr marL="0" indent="0">
              <a:buNone/>
            </a:pPr>
            <a:endParaRPr lang="en-US" altLang="ja-JP" sz="2400" dirty="0"/>
          </a:p>
          <a:p>
            <a:pPr marL="0" indent="0">
              <a:buNone/>
            </a:pPr>
            <a:r>
              <a:rPr lang="ja-JP" altLang="en-US" sz="2400" dirty="0"/>
              <a:t>→他の三社と異なり早い段階で解散しており、対象企業への追加の可能性</a:t>
            </a:r>
            <a:br>
              <a:rPr lang="en-US" altLang="ja-JP" sz="2400" dirty="0"/>
            </a:br>
            <a:r>
              <a:rPr lang="ja-JP" altLang="en-US" sz="2400" dirty="0"/>
              <a:t>　は薄い。</a:t>
            </a:r>
            <a:endParaRPr lang="en-US" altLang="ja-JP" sz="2400" dirty="0"/>
          </a:p>
        </p:txBody>
      </p:sp>
    </p:spTree>
    <p:extLst>
      <p:ext uri="{BB962C8B-B14F-4D97-AF65-F5344CB8AC3E}">
        <p14:creationId xmlns:p14="http://schemas.microsoft.com/office/powerpoint/2010/main" val="354165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A6CFC8-2FAE-43F8-87A0-3AB8197A7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532"/>
            <a:ext cx="12192000" cy="4810936"/>
          </a:xfrm>
        </p:spPr>
      </p:pic>
    </p:spTree>
    <p:extLst>
      <p:ext uri="{BB962C8B-B14F-4D97-AF65-F5344CB8AC3E}">
        <p14:creationId xmlns:p14="http://schemas.microsoft.com/office/powerpoint/2010/main" val="52128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p:txBody>
          <a:bodyPr>
            <a:normAutofit/>
          </a:bodyPr>
          <a:lstStyle/>
          <a:p>
            <a:r>
              <a:rPr kumimoji="1" lang="en-US" altLang="ja-JP" sz="4000" dirty="0"/>
              <a:t>(</a:t>
            </a:r>
            <a:r>
              <a:rPr kumimoji="1" lang="ja-JP" altLang="en-US" sz="4000" dirty="0"/>
              <a:t>参考</a:t>
            </a:r>
            <a:r>
              <a:rPr kumimoji="1" lang="en-US" altLang="ja-JP" sz="4000" dirty="0"/>
              <a:t>)2000</a:t>
            </a:r>
            <a:r>
              <a:rPr kumimoji="1" lang="ja-JP" altLang="en-US" sz="40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838200" y="182562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426821-5844-4486-83B0-30D243C87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13"/>
            <a:ext cx="12192000" cy="5207974"/>
          </a:xfrm>
          <a:prstGeom prst="rect">
            <a:avLst/>
          </a:prstGeom>
        </p:spPr>
      </p:pic>
    </p:spTree>
    <p:extLst>
      <p:ext uri="{BB962C8B-B14F-4D97-AF65-F5344CB8AC3E}">
        <p14:creationId xmlns:p14="http://schemas.microsoft.com/office/powerpoint/2010/main" val="2792197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0"/>
            <a:ext cx="10515600" cy="634314"/>
          </a:xfrm>
        </p:spPr>
        <p:txBody>
          <a:bodyPr>
            <a:normAutofit fontScale="90000"/>
          </a:bodyPr>
          <a:lstStyle/>
          <a:p>
            <a:r>
              <a:rPr kumimoji="1" lang="ja-JP" altLang="en-US" sz="4000" dirty="0"/>
              <a:t>現在の問題のまとめ</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634315"/>
            <a:ext cx="12192000" cy="6124294"/>
          </a:xfrm>
        </p:spPr>
        <p:txBody>
          <a:bodyPr>
            <a:normAutofit/>
          </a:bodyPr>
          <a:lstStyle/>
          <a:p>
            <a:pPr marL="0" indent="0">
              <a:buNone/>
            </a:pPr>
            <a:r>
              <a:rPr lang="ja-JP" altLang="en-US" u="sng" dirty="0"/>
              <a:t>問題点</a:t>
            </a:r>
            <a:r>
              <a:rPr lang="en-US" altLang="ja-JP" u="sng" dirty="0"/>
              <a:t>1</a:t>
            </a:r>
          </a:p>
          <a:p>
            <a:pPr marL="0" indent="0">
              <a:buNone/>
            </a:pPr>
            <a:r>
              <a:rPr lang="ja-JP" altLang="en-US" dirty="0"/>
              <a:t>カネボウの他、対象企業の条件に当てはまらなかった</a:t>
            </a:r>
            <a:r>
              <a:rPr lang="en-US" altLang="ja-JP" dirty="0"/>
              <a:t>4</a:t>
            </a:r>
            <a:r>
              <a:rPr lang="ja-JP" altLang="en-US" dirty="0"/>
              <a:t>社を対象とするか</a:t>
            </a:r>
            <a:endParaRPr lang="en-US" altLang="ja-JP" dirty="0"/>
          </a:p>
          <a:p>
            <a:pPr marL="0" indent="0">
              <a:buNone/>
            </a:pPr>
            <a:r>
              <a:rPr lang="ja-JP" altLang="en-US" u="sng" dirty="0"/>
              <a:t>焦点</a:t>
            </a:r>
            <a:endParaRPr lang="en-US" altLang="ja-JP" u="sng" dirty="0"/>
          </a:p>
          <a:p>
            <a:pPr marL="0" indent="0">
              <a:buNone/>
            </a:pPr>
            <a:r>
              <a:rPr lang="ja-JP" altLang="en-US" dirty="0"/>
              <a:t>形式</a:t>
            </a:r>
            <a:r>
              <a:rPr lang="en-US" altLang="ja-JP" dirty="0"/>
              <a:t>(</a:t>
            </a:r>
            <a:r>
              <a:rPr lang="ja-JP" altLang="en-US" dirty="0"/>
              <a:t>条件</a:t>
            </a:r>
            <a:r>
              <a:rPr lang="en-US" altLang="ja-JP" dirty="0"/>
              <a:t>)</a:t>
            </a:r>
            <a:r>
              <a:rPr lang="ja-JP" altLang="en-US" dirty="0"/>
              <a:t>を優先させるか、実質</a:t>
            </a:r>
            <a:r>
              <a:rPr lang="en-US" altLang="ja-JP" dirty="0"/>
              <a:t>(</a:t>
            </a:r>
            <a:r>
              <a:rPr lang="ja-JP" altLang="en-US" dirty="0"/>
              <a:t>上場廃止時の財務状況</a:t>
            </a:r>
            <a:r>
              <a:rPr lang="en-US" altLang="ja-JP" dirty="0"/>
              <a:t>)</a:t>
            </a:r>
            <a:r>
              <a:rPr lang="ja-JP" altLang="en-US" dirty="0"/>
              <a:t>を優先するか</a:t>
            </a:r>
            <a:endParaRPr lang="en-US" altLang="ja-JP" dirty="0"/>
          </a:p>
          <a:p>
            <a:pPr marL="0" indent="0">
              <a:buNone/>
            </a:pPr>
            <a:endParaRPr lang="en-US" altLang="ja-JP" dirty="0"/>
          </a:p>
          <a:p>
            <a:pPr marL="0" indent="0">
              <a:buNone/>
            </a:pPr>
            <a:r>
              <a:rPr lang="ja-JP" altLang="en-US" u="sng" dirty="0"/>
              <a:t>問題点</a:t>
            </a:r>
            <a:r>
              <a:rPr lang="en-US" altLang="ja-JP" u="sng" dirty="0"/>
              <a:t>2</a:t>
            </a:r>
          </a:p>
          <a:p>
            <a:pPr marL="0" indent="0">
              <a:buNone/>
            </a:pPr>
            <a:r>
              <a:rPr lang="ja-JP" altLang="en-US" dirty="0"/>
              <a:t>期間の差をどう調整するか</a:t>
            </a:r>
            <a:endParaRPr lang="en-US" altLang="ja-JP" dirty="0"/>
          </a:p>
          <a:p>
            <a:pPr marL="0" indent="0">
              <a:buNone/>
            </a:pPr>
            <a:r>
              <a:rPr lang="ja-JP" altLang="en-US" u="sng" dirty="0"/>
              <a:t>焦点</a:t>
            </a:r>
            <a:endParaRPr lang="en-US" altLang="ja-JP" u="sng" dirty="0"/>
          </a:p>
          <a:p>
            <a:pPr marL="0" indent="0">
              <a:buNone/>
            </a:pPr>
            <a:r>
              <a:rPr lang="ja-JP" altLang="en-US" dirty="0"/>
              <a:t>適切な調整方法を考える</a:t>
            </a:r>
            <a:endParaRPr lang="en-US" altLang="ja-JP" dirty="0"/>
          </a:p>
        </p:txBody>
      </p:sp>
    </p:spTree>
    <p:extLst>
      <p:ext uri="{BB962C8B-B14F-4D97-AF65-F5344CB8AC3E}">
        <p14:creationId xmlns:p14="http://schemas.microsoft.com/office/powerpoint/2010/main" val="2216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838200" y="365125"/>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838200" y="1095632"/>
            <a:ext cx="105156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423</TotalTime>
  <Words>1879</Words>
  <Application>Microsoft Office PowerPoint</Application>
  <PresentationFormat>ワイド画面</PresentationFormat>
  <Paragraphs>231</Paragraphs>
  <Slides>31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Calibri</vt:lpstr>
      <vt:lpstr>Calibri Light</vt:lpstr>
      <vt:lpstr>Office Theme</vt:lpstr>
      <vt:lpstr>倒産の研究(仮)  上場企業の倒産過程の分析と 倒産予想(過程)モデルの構築</vt:lpstr>
      <vt:lpstr>前回まで</vt:lpstr>
      <vt:lpstr>PowerPoint プレゼンテーション</vt:lpstr>
      <vt:lpstr>対象とする企業</vt:lpstr>
      <vt:lpstr>(参考1)製造業の範囲</vt:lpstr>
      <vt:lpstr>(参考2)上場企業の業種割合</vt:lpstr>
      <vt:lpstr>倒産とは</vt:lpstr>
      <vt:lpstr>信用調査会社での“倒産”の定義</vt:lpstr>
      <vt:lpstr>信用調査会社での“倒産”の定義</vt:lpstr>
      <vt:lpstr>PowerPoint プレゼンテーション</vt:lpstr>
      <vt:lpstr>内整理(私的整理)</vt:lpstr>
      <vt:lpstr>(参考)内整理の事例</vt:lpstr>
      <vt:lpstr>倒産の定義を決定</vt:lpstr>
      <vt:lpstr>対象とする企業について</vt:lpstr>
      <vt:lpstr>なぜ②が倒産ではなく上場廃止なのか</vt:lpstr>
      <vt:lpstr>PowerPoint プレゼンテーション</vt:lpstr>
      <vt:lpstr>上場廃止からいつまでに倒産したならば対象企業に含めるのか</vt:lpstr>
      <vt:lpstr>問題点#1　カネボウ</vt:lpstr>
      <vt:lpstr>上場廃止からいつまでに倒産したならば対象企業に含めるのか(再掲)</vt:lpstr>
      <vt:lpstr>カネボウと似た事例</vt:lpstr>
      <vt:lpstr>雪印食品</vt:lpstr>
      <vt:lpstr>丸石ホールディングス </vt:lpstr>
      <vt:lpstr>日立造船富岡機械</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lpstr>PowerPoint プレゼンテーション</vt:lpstr>
      <vt:lpstr>現在の問題のまとめ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MAGA_Phantom</cp:lastModifiedBy>
  <cp:revision>51</cp:revision>
  <dcterms:created xsi:type="dcterms:W3CDTF">2019-05-22T07:57:51Z</dcterms:created>
  <dcterms:modified xsi:type="dcterms:W3CDTF">2019-06-12T06:39:56Z</dcterms:modified>
</cp:coreProperties>
</file>