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5" r:id="rId3"/>
    <p:sldId id="297" r:id="rId4"/>
    <p:sldId id="257" r:id="rId5"/>
    <p:sldId id="269" r:id="rId6"/>
    <p:sldId id="279" r:id="rId7"/>
    <p:sldId id="273" r:id="rId8"/>
    <p:sldId id="274" r:id="rId9"/>
    <p:sldId id="299" r:id="rId10"/>
    <p:sldId id="258" r:id="rId11"/>
    <p:sldId id="266" r:id="rId12"/>
    <p:sldId id="280" r:id="rId13"/>
    <p:sldId id="267" r:id="rId14"/>
    <p:sldId id="281" r:id="rId15"/>
    <p:sldId id="282" r:id="rId16"/>
    <p:sldId id="268" r:id="rId17"/>
    <p:sldId id="271" r:id="rId18"/>
    <p:sldId id="277" r:id="rId19"/>
    <p:sldId id="272" r:id="rId20"/>
    <p:sldId id="275" r:id="rId21"/>
    <p:sldId id="285" r:id="rId22"/>
    <p:sldId id="288" r:id="rId23"/>
    <p:sldId id="289" r:id="rId24"/>
    <p:sldId id="291" r:id="rId25"/>
    <p:sldId id="290" r:id="rId26"/>
    <p:sldId id="292" r:id="rId27"/>
    <p:sldId id="270" r:id="rId28"/>
    <p:sldId id="261" r:id="rId29"/>
    <p:sldId id="264" r:id="rId30"/>
    <p:sldId id="278" r:id="rId31"/>
    <p:sldId id="283" r:id="rId32"/>
    <p:sldId id="284" r:id="rId33"/>
    <p:sldId id="293" r:id="rId34"/>
    <p:sldId id="298"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88" d="100"/>
          <a:sy n="88" d="100"/>
        </p:scale>
        <p:origin x="132"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88714"/>
                <a:satOff val="-14850"/>
                <a:lumOff val="15827"/>
                <a:alphaOff val="0"/>
                <a:satMod val="103000"/>
                <a:lumMod val="102000"/>
                <a:tint val="94000"/>
              </a:schemeClr>
            </a:gs>
            <a:gs pos="50000">
              <a:schemeClr val="accent1">
                <a:shade val="80000"/>
                <a:hueOff val="-188714"/>
                <a:satOff val="-14850"/>
                <a:lumOff val="15827"/>
                <a:alphaOff val="0"/>
                <a:satMod val="110000"/>
                <a:lumMod val="100000"/>
                <a:shade val="100000"/>
              </a:schemeClr>
            </a:gs>
            <a:gs pos="100000">
              <a:schemeClr val="accent1">
                <a:shade val="80000"/>
                <a:hueOff val="-188714"/>
                <a:satOff val="-14850"/>
                <a:lumOff val="15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77429"/>
                <a:satOff val="-29699"/>
                <a:lumOff val="31655"/>
                <a:alphaOff val="0"/>
                <a:satMod val="103000"/>
                <a:lumMod val="102000"/>
                <a:tint val="94000"/>
              </a:schemeClr>
            </a:gs>
            <a:gs pos="50000">
              <a:schemeClr val="accent1">
                <a:shade val="80000"/>
                <a:hueOff val="-377429"/>
                <a:satOff val="-29699"/>
                <a:lumOff val="31655"/>
                <a:alphaOff val="0"/>
                <a:satMod val="110000"/>
                <a:lumMod val="100000"/>
                <a:shade val="100000"/>
              </a:schemeClr>
            </a:gs>
            <a:gs pos="100000">
              <a:schemeClr val="accent1">
                <a:shade val="80000"/>
                <a:hueOff val="-377429"/>
                <a:satOff val="-29699"/>
                <a:lumOff val="316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0" y="0"/>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0" y="730507"/>
            <a:ext cx="121920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lgn="r">
              <a:buNone/>
            </a:pPr>
            <a:r>
              <a:rPr lang="en-US" altLang="ja-JP" sz="1800" dirty="0"/>
              <a:t>-</a:t>
            </a:r>
            <a:r>
              <a:rPr lang="ja-JP" altLang="en-US" sz="1800" dirty="0"/>
              <a:t>東京商工リサーチ</a:t>
            </a:r>
            <a:r>
              <a:rPr lang="en-US" altLang="ja-JP" sz="1800" dirty="0"/>
              <a:t>HP</a:t>
            </a:r>
            <a:r>
              <a:rPr lang="ja-JP" altLang="en-US" sz="1800" dirty="0"/>
              <a:t>より引用</a:t>
            </a:r>
            <a:endParaRPr lang="en-US" altLang="ja-JP" sz="1800"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lgn="r">
              <a:buNone/>
            </a:pPr>
            <a:r>
              <a:rPr lang="en-US" altLang="ja-JP" sz="1800" dirty="0"/>
              <a:t>-</a:t>
            </a:r>
            <a:r>
              <a:rPr lang="ja-JP" altLang="en-US" sz="1800" dirty="0"/>
              <a:t>帝国データバンク</a:t>
            </a:r>
            <a:r>
              <a:rPr lang="en-US" altLang="ja-JP" sz="1800" dirty="0"/>
              <a:t>HP</a:t>
            </a:r>
            <a:r>
              <a:rPr lang="ja-JP" altLang="en-US" sz="1800" dirty="0"/>
              <a:t>より引用</a:t>
            </a:r>
            <a:endParaRPr lang="en-US" altLang="ja-JP" sz="1800"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929866" y="6211669"/>
            <a:ext cx="526213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075586"/>
            <a:ext cx="5036424" cy="923330"/>
          </a:xfrm>
          <a:prstGeom prst="rect">
            <a:avLst/>
          </a:prstGeom>
          <a:noFill/>
        </p:spPr>
        <p:txBody>
          <a:bodyPr wrap="square" rtlCol="0">
            <a:spAutoFit/>
          </a:bodyPr>
          <a:lstStyle/>
          <a:p>
            <a:r>
              <a:rPr kumimoji="1" lang="ja-JP" altLang="en-US" dirty="0"/>
              <a:t>法的倒産ではないが銀行取引なしに事業活動を行うことは不可能に等しいため、実質的に倒産したとみなされる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a:cxnSpLocks/>
          </p:cNvCxnSpPr>
          <p:nvPr/>
        </p:nvCxnSpPr>
        <p:spPr>
          <a:xfrm>
            <a:off x="-215347" y="2603362"/>
            <a:ext cx="124073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en-US" altLang="ja-JP" dirty="0"/>
              <a:t>(</a:t>
            </a:r>
            <a:r>
              <a:rPr lang="ja-JP" altLang="en-US" dirty="0"/>
              <a:t>参考</a:t>
            </a:r>
            <a:r>
              <a:rPr lang="en-US" altLang="ja-JP" dirty="0"/>
              <a:t>)</a:t>
            </a:r>
            <a:r>
              <a:rPr lang="ja-JP" altLang="en-US" dirty="0"/>
              <a:t>内整理の事例</a:t>
            </a:r>
            <a:endParaRPr kumimoji="1" lang="ja-JP" altLang="en-US"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0" y="746983"/>
            <a:ext cx="12192000" cy="5262979"/>
          </a:xfrm>
          <a:prstGeom prst="rect">
            <a:avLst/>
          </a:prstGeom>
          <a:noFill/>
        </p:spPr>
        <p:txBody>
          <a:bodyPr wrap="square" rtlCol="0">
            <a:spAutoFit/>
          </a:bodyPr>
          <a:lstStyle/>
          <a:p>
            <a:r>
              <a:rPr kumimoji="1" lang="ja-JP" altLang="en-US" sz="2800" dirty="0"/>
              <a:t>曙ブレーキ工業</a:t>
            </a:r>
            <a:r>
              <a:rPr kumimoji="1" lang="en-US" altLang="ja-JP" sz="2800" dirty="0"/>
              <a:t>(7238)</a:t>
            </a:r>
          </a:p>
          <a:p>
            <a:r>
              <a:rPr lang="ja-JP" altLang="en-US" sz="2400" dirty="0"/>
              <a:t>曙ブレーキ工業は</a:t>
            </a:r>
            <a:r>
              <a:rPr lang="en-US" altLang="ja-JP" sz="2400" dirty="0"/>
              <a:t>30</a:t>
            </a:r>
            <a:r>
              <a:rPr lang="ja-JP" altLang="en-US" sz="2400" dirty="0"/>
              <a:t>日、私的整理の一つである事業再生</a:t>
            </a:r>
            <a:r>
              <a:rPr lang="en-US" altLang="ja-JP" sz="2400" dirty="0"/>
              <a:t>ADR</a:t>
            </a:r>
            <a:r>
              <a:rPr lang="ja-JP" altLang="en-US" sz="2400" dirty="0"/>
              <a:t>（裁判以外の紛争解決）を使って再建を目指すと発表した。</a:t>
            </a:r>
            <a:endParaRPr lang="en-US" altLang="ja-JP" sz="2400" dirty="0"/>
          </a:p>
          <a:p>
            <a:r>
              <a:rPr lang="en-US" altLang="ja-JP" sz="2400" dirty="0"/>
              <a:t>(</a:t>
            </a:r>
            <a:r>
              <a:rPr lang="ja-JP" altLang="en-US" sz="2400" dirty="0"/>
              <a:t>中略</a:t>
            </a:r>
            <a:r>
              <a:rPr lang="en-US" altLang="ja-JP" sz="2400" dirty="0"/>
              <a:t>)</a:t>
            </a:r>
            <a:endParaRPr lang="ja-JP" altLang="en-US" sz="2400" dirty="0"/>
          </a:p>
          <a:p>
            <a:r>
              <a:rPr lang="en-US" altLang="ja-JP" sz="2400" dirty="0"/>
              <a:t>1</a:t>
            </a:r>
            <a:r>
              <a:rPr lang="ja-JP" altLang="en-US" sz="2400" dirty="0"/>
              <a:t>月初め、ある地方銀行が債務の返済を曙ブレーキに強く迫ってきたのが引き金だった。</a:t>
            </a:r>
          </a:p>
          <a:p>
            <a:endParaRPr kumimoji="1" lang="en-US" altLang="ja-JP" sz="2400" dirty="0"/>
          </a:p>
          <a:p>
            <a:r>
              <a:rPr lang="ja-JP" altLang="en-US" sz="2400" u="sng" dirty="0"/>
              <a:t>曙ブレーキは債務超過でもなく、資金繰りに窮しているわけでもない。</a:t>
            </a:r>
            <a:r>
              <a:rPr lang="ja-JP" altLang="en-US" sz="2400" dirty="0"/>
              <a:t>しかし、ゼロ金利政策で追い込まれている地銀各行にとって、債務返済の延長を訴える曙ブレーキの要求はのめる話ではなかった。</a:t>
            </a:r>
            <a:endParaRPr lang="en-US" altLang="ja-JP" sz="2400" dirty="0"/>
          </a:p>
          <a:p>
            <a:r>
              <a:rPr lang="ja-JP" altLang="en-US" sz="2400" u="sng" dirty="0"/>
              <a:t>取引のある約</a:t>
            </a:r>
            <a:r>
              <a:rPr lang="en-US" altLang="ja-JP" sz="2400" u="sng" dirty="0"/>
              <a:t>30</a:t>
            </a:r>
            <a:r>
              <a:rPr lang="ja-JP" altLang="en-US" sz="2400" u="sng" dirty="0"/>
              <a:t>の地銀が足並みをそろえて債権回収を迫れば曙ブレーキの資金繰りは一気に悪化してしまう。この事態を避けるため</a:t>
            </a:r>
            <a:r>
              <a:rPr lang="ja-JP" altLang="en-US" sz="2400" dirty="0"/>
              <a:t>、曙ブレーキはメインバンクと協議して</a:t>
            </a:r>
            <a:r>
              <a:rPr lang="en-US" altLang="ja-JP" sz="2400" dirty="0"/>
              <a:t>ADR</a:t>
            </a:r>
            <a:r>
              <a:rPr lang="ja-JP" altLang="en-US" sz="2400" dirty="0"/>
              <a:t>を申請することを決めた。</a:t>
            </a:r>
            <a:endParaRPr lang="en-US" altLang="ja-JP" sz="2400" dirty="0"/>
          </a:p>
          <a:p>
            <a:endParaRPr lang="en-US" altLang="ja-JP" sz="2400" dirty="0"/>
          </a:p>
          <a:p>
            <a:pPr algn="r"/>
            <a:r>
              <a:rPr lang="en-US" altLang="ja-JP" sz="2000" dirty="0"/>
              <a:t>(</a:t>
            </a:r>
            <a:r>
              <a:rPr lang="ja-JP" altLang="en-US" sz="2000" dirty="0"/>
              <a:t>日経新聞電子版 </a:t>
            </a:r>
            <a:r>
              <a:rPr lang="en-US" altLang="ja-JP" sz="2000" dirty="0"/>
              <a:t>2019</a:t>
            </a:r>
            <a:r>
              <a:rPr lang="ja-JP" altLang="en-US" sz="2000" dirty="0"/>
              <a:t>年</a:t>
            </a:r>
            <a:r>
              <a:rPr lang="en-US" altLang="ja-JP" sz="2000" dirty="0"/>
              <a:t>1</a:t>
            </a:r>
            <a:r>
              <a:rPr lang="ja-JP" altLang="en-US" sz="2000" dirty="0"/>
              <a:t>月</a:t>
            </a:r>
            <a:r>
              <a:rPr lang="en-US" altLang="ja-JP" sz="2000" dirty="0"/>
              <a:t>30</a:t>
            </a:r>
            <a:r>
              <a:rPr lang="ja-JP" altLang="en-US" sz="2000" dirty="0"/>
              <a:t>日付、曙ブレーキ、</a:t>
            </a:r>
            <a:r>
              <a:rPr lang="en-US" altLang="ja-JP" sz="2000" dirty="0"/>
              <a:t>ADR</a:t>
            </a:r>
            <a:r>
              <a:rPr lang="ja-JP" altLang="en-US" sz="2000" dirty="0"/>
              <a:t>申請　</a:t>
            </a:r>
            <a:r>
              <a:rPr lang="en-US" altLang="ja-JP" sz="2000" dirty="0"/>
              <a:t>CASE</a:t>
            </a:r>
            <a:r>
              <a:rPr lang="ja-JP" altLang="en-US" sz="2000" dirty="0"/>
              <a:t>で綻ぶケイレツより引用</a:t>
            </a:r>
            <a:r>
              <a:rPr lang="en-US" altLang="ja-JP" sz="2000" dirty="0"/>
              <a:t>)</a:t>
            </a:r>
            <a:r>
              <a:rPr lang="ja-JP" altLang="en-US" sz="2000" dirty="0"/>
              <a:t> </a:t>
            </a:r>
            <a:endParaRPr lang="en-US" altLang="ja-JP" sz="2000" dirty="0"/>
          </a:p>
        </p:txBody>
      </p:sp>
    </p:spTree>
    <p:extLst>
      <p:ext uri="{BB962C8B-B14F-4D97-AF65-F5344CB8AC3E}">
        <p14:creationId xmlns:p14="http://schemas.microsoft.com/office/powerpoint/2010/main" val="414063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対象とする企業について</a:t>
            </a:r>
            <a:r>
              <a:rPr lang="en-US" altLang="ja-JP" dirty="0"/>
              <a:t>(</a:t>
            </a:r>
            <a:r>
              <a:rPr lang="ja-JP" altLang="en-US" dirty="0"/>
              <a:t>さいけい</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19878"/>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66861"/>
            <a:ext cx="121920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488091"/>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a:xfrm>
            <a:off x="-65902" y="-181233"/>
            <a:ext cx="10515600" cy="1105980"/>
          </a:xfrm>
        </p:spPr>
        <p:txBody>
          <a:bodyPr/>
          <a:lstStyle/>
          <a:p>
            <a:r>
              <a:rPr lang="ja-JP" altLang="en-US" dirty="0"/>
              <a:t>先行研究</a:t>
            </a:r>
            <a:r>
              <a:rPr kumimoji="1" lang="ja-JP" altLang="en-US" dirty="0"/>
              <a:t>を読んでみた</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a:xfrm>
            <a:off x="0" y="858845"/>
            <a:ext cx="12192000" cy="5267512"/>
          </a:xfrm>
        </p:spPr>
        <p:txBody>
          <a:bodyPr/>
          <a:lstStyle/>
          <a:p>
            <a:pPr marL="0" indent="0">
              <a:buNone/>
            </a:pPr>
            <a:r>
              <a:rPr lang="ja-JP" altLang="en-US" dirty="0">
                <a:latin typeface="+mn-ea"/>
              </a:rPr>
              <a:t>先行研究</a:t>
            </a:r>
            <a:endParaRPr lang="en-US" altLang="ja-JP" dirty="0">
              <a:latin typeface="+mn-ea"/>
            </a:endParaRPr>
          </a:p>
          <a:p>
            <a:r>
              <a:rPr lang="ja-JP" altLang="en-US" dirty="0">
                <a:latin typeface="+mn-ea"/>
              </a:rPr>
              <a:t>経営管理目的からの倒産予測モデル研究の有用性と課題 </a:t>
            </a:r>
            <a:r>
              <a:rPr lang="en-US" altLang="ja-JP" dirty="0">
                <a:latin typeface="+mn-ea"/>
              </a:rPr>
              <a:t>: </a:t>
            </a:r>
            <a:r>
              <a:rPr lang="ja-JP" altLang="en-US" dirty="0">
                <a:latin typeface="+mn-ea"/>
              </a:rPr>
              <a:t>経営管理のための安全性指標の観点から</a:t>
            </a:r>
            <a:r>
              <a:rPr lang="en-US" altLang="ja-JP" dirty="0">
                <a:latin typeface="+mn-ea"/>
              </a:rPr>
              <a:t>(</a:t>
            </a:r>
            <a:r>
              <a:rPr lang="ja-JP" altLang="en-US" dirty="0">
                <a:latin typeface="+mn-ea"/>
              </a:rPr>
              <a:t>梅谷</a:t>
            </a:r>
            <a:r>
              <a:rPr lang="en-US" altLang="ja-JP" dirty="0">
                <a:latin typeface="+mn-ea"/>
              </a:rPr>
              <a:t>.2013.</a:t>
            </a:r>
            <a:r>
              <a:rPr lang="ja-JP" altLang="en-US" dirty="0">
                <a:latin typeface="+mn-ea"/>
              </a:rPr>
              <a:t>大阪大学経済学会</a:t>
            </a:r>
            <a:r>
              <a:rPr lang="en-US" altLang="ja-JP" dirty="0">
                <a:latin typeface="+mn-ea"/>
              </a:rPr>
              <a:t>)</a:t>
            </a:r>
          </a:p>
          <a:p>
            <a:r>
              <a:rPr lang="ja-JP" altLang="en-US" dirty="0">
                <a:latin typeface="+mn-ea"/>
              </a:rPr>
              <a:t>倒産予測のための変数選択と統計的検定手法</a:t>
            </a:r>
            <a:r>
              <a:rPr lang="en-US" altLang="ja-JP" dirty="0">
                <a:latin typeface="+mn-ea"/>
              </a:rPr>
              <a:t>(</a:t>
            </a:r>
            <a:r>
              <a:rPr lang="ja-JP" altLang="en-US" dirty="0">
                <a:latin typeface="+mn-ea"/>
              </a:rPr>
              <a:t>亀井他</a:t>
            </a:r>
            <a:r>
              <a:rPr lang="en-US" altLang="ja-JP" dirty="0">
                <a:latin typeface="+mn-ea"/>
              </a:rPr>
              <a:t>.2017.</a:t>
            </a:r>
            <a:r>
              <a:rPr lang="zh-CN" altLang="en-US" dirty="0">
                <a:latin typeface="+mn-ea"/>
              </a:rPr>
              <a:t>日本物理学会講演概要集 </a:t>
            </a:r>
            <a:r>
              <a:rPr lang="en-US" altLang="ja-JP" dirty="0">
                <a:latin typeface="+mn-ea"/>
              </a:rPr>
              <a:t>)</a:t>
            </a:r>
          </a:p>
          <a:p>
            <a:r>
              <a:rPr lang="ja-JP" altLang="en-US" dirty="0">
                <a:latin typeface="+mn-ea"/>
              </a:rPr>
              <a:t>企業財務データを用いた倒産予測モデルと変数選択</a:t>
            </a:r>
            <a:r>
              <a:rPr lang="en-US" altLang="ja-JP" dirty="0">
                <a:latin typeface="+mn-ea"/>
              </a:rPr>
              <a:t>(</a:t>
            </a:r>
            <a:r>
              <a:rPr lang="ja-JP" altLang="en-US" dirty="0">
                <a:latin typeface="+mn-ea"/>
              </a:rPr>
              <a:t>亀井他</a:t>
            </a:r>
            <a:r>
              <a:rPr lang="en-US" altLang="ja-JP" dirty="0">
                <a:latin typeface="+mn-ea"/>
              </a:rPr>
              <a:t>.2017.</a:t>
            </a:r>
            <a:r>
              <a:rPr lang="zh-CN" altLang="en-US" dirty="0">
                <a:latin typeface="+mn-ea"/>
              </a:rPr>
              <a:t>日本物理学会講演概要集 </a:t>
            </a:r>
            <a:r>
              <a:rPr lang="en-US" altLang="ja-JP" dirty="0">
                <a:latin typeface="+mn-ea"/>
              </a:rPr>
              <a:t>)</a:t>
            </a:r>
          </a:p>
          <a:p>
            <a:r>
              <a:rPr lang="ja-JP" altLang="en-US" dirty="0">
                <a:latin typeface="+mn-ea"/>
              </a:rPr>
              <a:t>倒産企業分析からみた企業成長の要件</a:t>
            </a:r>
            <a:r>
              <a:rPr lang="en-US" altLang="ja-JP" dirty="0">
                <a:latin typeface="+mn-ea"/>
              </a:rPr>
              <a:t>(</a:t>
            </a:r>
            <a:r>
              <a:rPr lang="ja-JP" altLang="en-US" dirty="0">
                <a:latin typeface="+mn-ea"/>
              </a:rPr>
              <a:t>増山</a:t>
            </a:r>
            <a:r>
              <a:rPr lang="en-US" altLang="ja-JP" dirty="0">
                <a:latin typeface="+mn-ea"/>
              </a:rPr>
              <a:t>.2017.</a:t>
            </a:r>
            <a:r>
              <a:rPr lang="ja-JP" altLang="en-US" dirty="0">
                <a:latin typeface="+mn-ea"/>
              </a:rPr>
              <a:t>彦根論叢</a:t>
            </a:r>
            <a:r>
              <a:rPr lang="en-US" altLang="ja-JP" dirty="0">
                <a:latin typeface="+mn-ea"/>
              </a:rPr>
              <a:t>)</a:t>
            </a:r>
          </a:p>
          <a:p>
            <a:r>
              <a:rPr lang="ja-JP" altLang="en-US" dirty="0">
                <a:latin typeface="+mn-ea"/>
              </a:rPr>
              <a:t>倒産診断モデルに関する一試案</a:t>
            </a:r>
            <a:r>
              <a:rPr lang="en-US" altLang="ja-JP" dirty="0">
                <a:latin typeface="+mn-ea"/>
              </a:rPr>
              <a:t>(</a:t>
            </a:r>
            <a:r>
              <a:rPr lang="ja-JP" altLang="en-US" dirty="0">
                <a:latin typeface="+mn-ea"/>
              </a:rPr>
              <a:t>大柳</a:t>
            </a:r>
            <a:r>
              <a:rPr lang="en-US" altLang="ja-JP" dirty="0">
                <a:latin typeface="+mn-ea"/>
              </a:rPr>
              <a:t>.1998.</a:t>
            </a:r>
            <a:r>
              <a:rPr lang="ja-JP" altLang="en-US" dirty="0">
                <a:latin typeface="+mn-ea"/>
              </a:rPr>
              <a:t>三田商学研究</a:t>
            </a:r>
            <a:r>
              <a:rPr lang="en-US" altLang="ja-JP" dirty="0">
                <a:latin typeface="+mn-ea"/>
              </a:rPr>
              <a:t>)</a:t>
            </a:r>
          </a:p>
          <a:p>
            <a:r>
              <a:rPr lang="ja-JP" altLang="en-US" dirty="0">
                <a:latin typeface="+mn-ea"/>
              </a:rPr>
              <a:t>テキストマイニング技術を用いた企業評価分析</a:t>
            </a:r>
            <a:r>
              <a:rPr lang="en-US" altLang="ja-JP" dirty="0">
                <a:latin typeface="+mn-ea"/>
              </a:rPr>
              <a:t>(</a:t>
            </a:r>
            <a:r>
              <a:rPr lang="ja-JP" altLang="en-US" dirty="0">
                <a:latin typeface="+mn-ea"/>
              </a:rPr>
              <a:t>白田他</a:t>
            </a:r>
            <a:r>
              <a:rPr lang="en-US" altLang="ja-JP" dirty="0">
                <a:latin typeface="+mn-ea"/>
              </a:rPr>
              <a:t>.</a:t>
            </a:r>
            <a:r>
              <a:rPr lang="zh-TW" altLang="en-US" dirty="0">
                <a:latin typeface="+mn-ea"/>
              </a:rPr>
              <a:t>年報</a:t>
            </a:r>
            <a:r>
              <a:rPr lang="ja-JP" altLang="en-US" dirty="0">
                <a:latin typeface="+mn-ea"/>
              </a:rPr>
              <a:t>経営分析研究第</a:t>
            </a:r>
            <a:r>
              <a:rPr lang="en-US" altLang="ja-JP" dirty="0">
                <a:latin typeface="+mn-ea"/>
              </a:rPr>
              <a:t>25</a:t>
            </a:r>
            <a:r>
              <a:rPr lang="ja-JP" altLang="en-US" dirty="0">
                <a:latin typeface="+mn-ea"/>
              </a:rPr>
              <a:t>号</a:t>
            </a:r>
            <a:r>
              <a:rPr lang="en-US" altLang="ja-JP" dirty="0">
                <a:latin typeface="+mn-ea"/>
              </a:rPr>
              <a:t>)</a:t>
            </a:r>
          </a:p>
          <a:p>
            <a:pPr marL="0" indent="0">
              <a:buNone/>
            </a:pPr>
            <a:endParaRPr lang="en-US" altLang="ja-JP" dirty="0">
              <a:latin typeface="+mn-ea"/>
            </a:endParaRPr>
          </a:p>
          <a:p>
            <a:endParaRPr lang="en-US" altLang="ja-JP" dirty="0"/>
          </a:p>
        </p:txBody>
      </p:sp>
    </p:spTree>
    <p:extLst>
      <p:ext uri="{BB962C8B-B14F-4D97-AF65-F5344CB8AC3E}">
        <p14:creationId xmlns:p14="http://schemas.microsoft.com/office/powerpoint/2010/main" val="278539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238261"/>
            <a:ext cx="10515600" cy="1291268"/>
          </a:xfrm>
        </p:spPr>
        <p:txBody>
          <a:bodyPr>
            <a:normAutofit/>
          </a:bodyPr>
          <a:lstStyle/>
          <a:p>
            <a:r>
              <a:rPr lang="ja-JP" altLang="en-US" dirty="0"/>
              <a:t>問題点</a:t>
            </a:r>
            <a:r>
              <a:rPr lang="en-US" altLang="ja-JP" dirty="0"/>
              <a:t>#1</a:t>
            </a:r>
            <a:r>
              <a:rPr lang="ja-JP" altLang="en-US" dirty="0"/>
              <a:t>　カネボウ</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053007"/>
            <a:ext cx="12192000" cy="4887673"/>
          </a:xfrm>
        </p:spPr>
        <p:txBody>
          <a:bodyPr>
            <a:normAutofit/>
          </a:bodyPr>
          <a:lstStyle/>
          <a:p>
            <a:pPr marL="0" indent="0">
              <a:buNone/>
            </a:pPr>
            <a:r>
              <a:rPr lang="en-US" altLang="ja-JP" dirty="0"/>
              <a:t>(</a:t>
            </a:r>
            <a:r>
              <a:rPr lang="ja-JP" altLang="en-US" dirty="0"/>
              <a:t>旧</a:t>
            </a:r>
            <a:r>
              <a:rPr lang="en-US" altLang="ja-JP" dirty="0"/>
              <a:t>)</a:t>
            </a:r>
            <a:r>
              <a:rPr lang="ja-JP" altLang="en-US" dirty="0"/>
              <a:t>カネボウは</a:t>
            </a:r>
            <a:r>
              <a:rPr lang="en-US" altLang="ja-JP" dirty="0"/>
              <a:t>2001</a:t>
            </a:r>
            <a:r>
              <a:rPr lang="ja-JP" altLang="en-US" dirty="0"/>
              <a:t>年度から粉飾決算を繰り返し、</a:t>
            </a:r>
            <a:r>
              <a:rPr lang="en-US" altLang="ja-JP" dirty="0"/>
              <a:t>2003</a:t>
            </a:r>
            <a:r>
              <a:rPr lang="ja-JP" altLang="en-US" dirty="0"/>
              <a:t>年度決算で</a:t>
            </a:r>
            <a:r>
              <a:rPr lang="en-US" altLang="ja-JP" dirty="0"/>
              <a:t>3553</a:t>
            </a:r>
            <a:r>
              <a:rPr lang="ja-JP" altLang="en-US" dirty="0"/>
              <a:t>億円にも及ぶ債務超過に陥った。その後 </a:t>
            </a:r>
            <a:r>
              <a:rPr lang="en-US" altLang="ja-JP" dirty="0">
                <a:solidFill>
                  <a:srgbClr val="FFC000"/>
                </a:solidFill>
              </a:rPr>
              <a:t>2005</a:t>
            </a:r>
            <a:r>
              <a:rPr lang="ja-JP" altLang="en-US" dirty="0">
                <a:solidFill>
                  <a:srgbClr val="FFC000"/>
                </a:solidFill>
              </a:rPr>
              <a:t>年</a:t>
            </a:r>
            <a:r>
              <a:rPr lang="en-US" altLang="ja-JP" dirty="0">
                <a:solidFill>
                  <a:srgbClr val="FFC000"/>
                </a:solidFill>
              </a:rPr>
              <a:t>6</a:t>
            </a:r>
            <a:r>
              <a:rPr lang="ja-JP" altLang="en-US" dirty="0">
                <a:solidFill>
                  <a:srgbClr val="FFC000"/>
                </a:solidFill>
              </a:rPr>
              <a:t>月</a:t>
            </a:r>
            <a:r>
              <a:rPr lang="en-US" altLang="ja-JP" dirty="0">
                <a:solidFill>
                  <a:srgbClr val="FFC000"/>
                </a:solidFill>
              </a:rPr>
              <a:t>13</a:t>
            </a:r>
            <a:r>
              <a:rPr lang="ja-JP" altLang="en-US" dirty="0">
                <a:solidFill>
                  <a:srgbClr val="FFC000"/>
                </a:solidFill>
              </a:rPr>
              <a:t>日に東京証券取引所を</a:t>
            </a:r>
            <a:r>
              <a:rPr lang="ja-JP" altLang="en-US" u="sng" dirty="0">
                <a:solidFill>
                  <a:srgbClr val="FFC000"/>
                </a:solidFill>
              </a:rPr>
              <a:t>有価証券報告書の虚偽記載により</a:t>
            </a:r>
            <a:r>
              <a:rPr lang="ja-JP" altLang="en-US" dirty="0">
                <a:solidFill>
                  <a:srgbClr val="FFC000"/>
                </a:solidFill>
              </a:rPr>
              <a:t>上場廃止</a:t>
            </a:r>
            <a:r>
              <a:rPr lang="ja-JP" altLang="en-US" dirty="0"/>
              <a:t>となった。</a:t>
            </a:r>
            <a:endParaRPr lang="en-US" altLang="ja-JP" dirty="0"/>
          </a:p>
          <a:p>
            <a:pPr marL="0" indent="0">
              <a:buNone/>
            </a:pPr>
            <a:endParaRPr lang="en-US" altLang="ja-JP" dirty="0"/>
          </a:p>
          <a:p>
            <a:pPr marL="0" indent="0">
              <a:buNone/>
            </a:pPr>
            <a:r>
              <a:rPr lang="ja-JP" altLang="en-US" dirty="0"/>
              <a:t>上場廃止後には、化粧品部門を花王へ売却</a:t>
            </a:r>
            <a:r>
              <a:rPr lang="en-US" altLang="ja-JP" dirty="0"/>
              <a:t>(</a:t>
            </a:r>
            <a:r>
              <a:rPr lang="ja-JP" altLang="en-US" dirty="0"/>
              <a:t>現在の花王子会社のカネボウ化粧品</a:t>
            </a:r>
            <a:r>
              <a:rPr lang="en-US" altLang="ja-JP" dirty="0"/>
              <a:t>)</a:t>
            </a:r>
            <a:r>
              <a:rPr lang="ja-JP" altLang="en-US" dirty="0"/>
              <a:t>。他の部門はクラシエ</a:t>
            </a:r>
            <a:r>
              <a:rPr lang="en-US" altLang="ja-JP" dirty="0"/>
              <a:t>HD(</a:t>
            </a:r>
            <a:r>
              <a:rPr lang="ja-JP" altLang="en-US" dirty="0"/>
              <a:t>現在朋友</a:t>
            </a:r>
            <a:r>
              <a:rPr lang="en-US" altLang="ja-JP" dirty="0"/>
              <a:t>HD</a:t>
            </a:r>
            <a:r>
              <a:rPr lang="ja-JP" altLang="en-US" dirty="0"/>
              <a:t>傘下</a:t>
            </a:r>
            <a:r>
              <a:rPr lang="en-US" altLang="ja-JP" dirty="0"/>
              <a:t>)</a:t>
            </a:r>
            <a:r>
              <a:rPr lang="ja-JP" altLang="en-US" dirty="0"/>
              <a:t>が承継した。</a:t>
            </a:r>
            <a:endParaRPr lang="en-US" altLang="ja-JP" dirty="0"/>
          </a:p>
          <a:p>
            <a:pPr marL="0" indent="0">
              <a:buNone/>
            </a:pPr>
            <a:r>
              <a:rPr lang="ja-JP" altLang="en-US" dirty="0"/>
              <a:t>そして、</a:t>
            </a:r>
            <a:r>
              <a:rPr lang="en-US" altLang="ja-JP" dirty="0"/>
              <a:t>(</a:t>
            </a:r>
            <a:r>
              <a:rPr lang="ja-JP" altLang="en-US" dirty="0"/>
              <a:t>旧</a:t>
            </a:r>
            <a:r>
              <a:rPr lang="en-US" altLang="ja-JP" dirty="0"/>
              <a:t>)</a:t>
            </a:r>
            <a:r>
              <a:rPr lang="ja-JP" altLang="en-US" dirty="0"/>
              <a:t>カネボウ本体は</a:t>
            </a:r>
            <a:r>
              <a:rPr lang="en-US" altLang="ja-JP" dirty="0">
                <a:solidFill>
                  <a:srgbClr val="00B050"/>
                </a:solidFill>
              </a:rPr>
              <a:t>2007</a:t>
            </a:r>
            <a:r>
              <a:rPr lang="ja-JP" altLang="en-US" dirty="0">
                <a:solidFill>
                  <a:srgbClr val="00B050"/>
                </a:solidFill>
              </a:rPr>
              <a:t>年</a:t>
            </a:r>
            <a:r>
              <a:rPr lang="en-US" altLang="ja-JP" dirty="0">
                <a:solidFill>
                  <a:srgbClr val="00B050"/>
                </a:solidFill>
              </a:rPr>
              <a:t>6</a:t>
            </a:r>
            <a:r>
              <a:rPr lang="ja-JP" altLang="en-US" dirty="0">
                <a:solidFill>
                  <a:srgbClr val="00B050"/>
                </a:solidFill>
              </a:rPr>
              <a:t>月</a:t>
            </a:r>
            <a:r>
              <a:rPr lang="en-US" altLang="ja-JP" dirty="0">
                <a:solidFill>
                  <a:srgbClr val="00B050"/>
                </a:solidFill>
              </a:rPr>
              <a:t>30</a:t>
            </a:r>
            <a:r>
              <a:rPr lang="ja-JP" altLang="en-US" dirty="0">
                <a:solidFill>
                  <a:srgbClr val="00B050"/>
                </a:solidFill>
              </a:rPr>
              <a:t>日に解散決議</a:t>
            </a:r>
            <a:r>
              <a:rPr lang="ja-JP" altLang="en-US" dirty="0"/>
              <a:t>をし、同時に清算会社として海岸ベルマネジメント株式会社（かいがんベルマネジメント）に商号変更。</a:t>
            </a:r>
            <a:r>
              <a:rPr lang="en-US" altLang="ja-JP" dirty="0"/>
              <a:t>2008</a:t>
            </a:r>
            <a:r>
              <a:rPr lang="ja-JP" altLang="en-US" dirty="0"/>
              <a:t>年</a:t>
            </a:r>
            <a:r>
              <a:rPr lang="en-US" altLang="ja-JP" dirty="0"/>
              <a:t>11</a:t>
            </a:r>
            <a:r>
              <a:rPr lang="ja-JP" altLang="en-US" dirty="0"/>
              <a:t>月</a:t>
            </a:r>
            <a:r>
              <a:rPr lang="en-US" altLang="ja-JP" dirty="0"/>
              <a:t>11</a:t>
            </a:r>
            <a:r>
              <a:rPr lang="ja-JP" altLang="en-US" dirty="0"/>
              <a:t>日、トリニティ・インベストメント株式会社に清算目的で吸収合併されて消滅した。 </a:t>
            </a:r>
            <a:endParaRPr lang="en-US" altLang="ja-JP" dirty="0"/>
          </a:p>
        </p:txBody>
      </p:sp>
      <p:sp>
        <p:nvSpPr>
          <p:cNvPr id="4" name="矢印: 上下 3">
            <a:extLst>
              <a:ext uri="{FF2B5EF4-FFF2-40B4-BE49-F238E27FC236}">
                <a16:creationId xmlns:a16="http://schemas.microsoft.com/office/drawing/2014/main" id="{152B08C5-9772-4B7C-864A-0790E2417E45}"/>
              </a:ext>
            </a:extLst>
          </p:cNvPr>
          <p:cNvSpPr/>
          <p:nvPr/>
        </p:nvSpPr>
        <p:spPr>
          <a:xfrm rot="2124184">
            <a:off x="5711098" y="1541878"/>
            <a:ext cx="848139" cy="2425640"/>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38754546-27EB-4F61-9823-308A5CF37727}"/>
              </a:ext>
            </a:extLst>
          </p:cNvPr>
          <p:cNvSpPr/>
          <p:nvPr/>
        </p:nvSpPr>
        <p:spPr>
          <a:xfrm>
            <a:off x="6981057" y="2257741"/>
            <a:ext cx="2425148" cy="9939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a:t>上場廃止から</a:t>
            </a:r>
            <a:endParaRPr kumimoji="1" lang="en-US" altLang="ja-JP" sz="2400" dirty="0"/>
          </a:p>
          <a:p>
            <a:pPr algn="ctr"/>
            <a:r>
              <a:rPr kumimoji="1" lang="en-US" altLang="ja-JP" sz="2400" dirty="0"/>
              <a:t>2</a:t>
            </a:r>
            <a:r>
              <a:rPr kumimoji="1" lang="ja-JP" altLang="en-US" sz="2400" dirty="0"/>
              <a:t>年の差がある</a:t>
            </a:r>
          </a:p>
        </p:txBody>
      </p:sp>
    </p:spTree>
    <p:extLst>
      <p:ext uri="{BB962C8B-B14F-4D97-AF65-F5344CB8AC3E}">
        <p14:creationId xmlns:p14="http://schemas.microsoft.com/office/powerpoint/2010/main" val="7020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38683"/>
            <a:ext cx="10515600" cy="1291268"/>
          </a:xfrm>
        </p:spPr>
        <p:txBody>
          <a:bodyPr>
            <a:normAutofit fontScale="90000"/>
          </a:bodyPr>
          <a:lstStyle/>
          <a:p>
            <a:r>
              <a:rPr lang="ja-JP" altLang="en-US" dirty="0"/>
              <a:t>上場廃止からいつまでに倒産したならば対象企業に含めるのか</a:t>
            </a:r>
            <a:r>
              <a:rPr lang="en-US" altLang="ja-JP" dirty="0"/>
              <a:t>(</a:t>
            </a:r>
            <a:r>
              <a:rPr lang="ja-JP" altLang="en-US" dirty="0"/>
              <a:t>再掲</a:t>
            </a:r>
            <a:r>
              <a:rPr lang="en-US" altLang="ja-JP" dirty="0"/>
              <a:t>)</a:t>
            </a:r>
            <a:endParaRPr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502229"/>
            <a:ext cx="12191999" cy="5150362"/>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u="sng" dirty="0"/>
              <a:t>12</a:t>
            </a:r>
            <a:r>
              <a:rPr lang="ja-JP" altLang="en-US" u="sng" dirty="0"/>
              <a:t>ヶ月以内</a:t>
            </a:r>
            <a:r>
              <a:rPr lang="ja-JP" altLang="en-US" dirty="0"/>
              <a:t>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8" name="正方形/長方形 7">
            <a:extLst>
              <a:ext uri="{FF2B5EF4-FFF2-40B4-BE49-F238E27FC236}">
                <a16:creationId xmlns:a16="http://schemas.microsoft.com/office/drawing/2014/main" id="{6B65123B-A2E9-450B-8B55-B76B0E7586A1}"/>
              </a:ext>
            </a:extLst>
          </p:cNvPr>
          <p:cNvSpPr/>
          <p:nvPr/>
        </p:nvSpPr>
        <p:spPr>
          <a:xfrm>
            <a:off x="0" y="4446820"/>
            <a:ext cx="12191998" cy="20334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altLang="ja-JP" dirty="0"/>
          </a:p>
          <a:p>
            <a:r>
              <a:rPr lang="ja-JP" altLang="en-US" sz="2800" dirty="0"/>
              <a:t>カネボウは多額の債務超過を有していたのにも関わらず、上場廃止から解散まで</a:t>
            </a:r>
            <a:r>
              <a:rPr lang="en-US" altLang="ja-JP" sz="2800" dirty="0"/>
              <a:t>2</a:t>
            </a:r>
            <a:r>
              <a:rPr lang="ja-JP" altLang="en-US" sz="2800" dirty="0"/>
              <a:t>年間法的整理の手続きをとっていないため、この条件では対象とならないことになる</a:t>
            </a:r>
            <a:endParaRPr lang="en-US" altLang="ja-JP" sz="2800" dirty="0"/>
          </a:p>
          <a:p>
            <a:r>
              <a:rPr lang="ja-JP" altLang="en-US" sz="2800" dirty="0"/>
              <a:t>→法的形式に囚われず実質的な財務状況を重視すべき？</a:t>
            </a:r>
            <a:endParaRPr lang="en-US" altLang="ja-JP" sz="2800" dirty="0"/>
          </a:p>
          <a:p>
            <a:pPr algn="ctr"/>
            <a:endParaRPr kumimoji="1" lang="ja-JP" altLang="en-US" dirty="0"/>
          </a:p>
        </p:txBody>
      </p:sp>
    </p:spTree>
    <p:extLst>
      <p:ext uri="{BB962C8B-B14F-4D97-AF65-F5344CB8AC3E}">
        <p14:creationId xmlns:p14="http://schemas.microsoft.com/office/powerpoint/2010/main" val="295225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lang="ja-JP" altLang="en-US" dirty="0"/>
              <a:t>カネボウと似た事例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064855"/>
          </a:xfrm>
        </p:spPr>
        <p:txBody>
          <a:bodyPr/>
          <a:lstStyle/>
          <a:p>
            <a:r>
              <a:rPr lang="ja-JP" altLang="en-US" dirty="0"/>
              <a:t>雪印食品 </a:t>
            </a:r>
            <a:endParaRPr lang="en-US" altLang="ja-JP" dirty="0"/>
          </a:p>
          <a:p>
            <a:r>
              <a:rPr lang="ja-JP" altLang="en-US" dirty="0"/>
              <a:t>丸石ホールディングス </a:t>
            </a:r>
            <a:endParaRPr lang="en-US" altLang="ja-JP" dirty="0"/>
          </a:p>
          <a:p>
            <a:r>
              <a:rPr lang="ja-JP" altLang="en-US" dirty="0"/>
              <a:t>日立造船富岡機械</a:t>
            </a:r>
            <a:endParaRPr lang="en-US" altLang="ja-JP" dirty="0"/>
          </a:p>
          <a:p>
            <a:pPr marL="0" indent="0">
              <a:buNone/>
            </a:pPr>
            <a:endParaRPr lang="zh-TW" altLang="en-US" dirty="0"/>
          </a:p>
          <a:p>
            <a:endParaRPr lang="en-US" altLang="ja-JP" dirty="0"/>
          </a:p>
          <a:p>
            <a:endParaRPr lang="en-US" altLang="ja-JP" dirty="0"/>
          </a:p>
        </p:txBody>
      </p:sp>
    </p:spTree>
    <p:extLst>
      <p:ext uri="{BB962C8B-B14F-4D97-AF65-F5344CB8AC3E}">
        <p14:creationId xmlns:p14="http://schemas.microsoft.com/office/powerpoint/2010/main" val="1677586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kumimoji="1" lang="ja-JP" altLang="en-US" dirty="0"/>
              <a:t>雪印食品</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469924"/>
          </a:xfrm>
        </p:spPr>
        <p:txBody>
          <a:bodyPr/>
          <a:lstStyle/>
          <a:p>
            <a:pPr marL="0" indent="0">
              <a:buNone/>
            </a:pPr>
            <a:r>
              <a:rPr lang="ja-JP" altLang="en-US" dirty="0"/>
              <a:t>雪印乳業子会社。</a:t>
            </a:r>
            <a:endParaRPr lang="zh-TW" altLang="en-US" dirty="0"/>
          </a:p>
          <a:p>
            <a:pPr marL="0" indent="0">
              <a:buNone/>
            </a:pPr>
            <a:r>
              <a:rPr lang="en-US" altLang="ja-JP" dirty="0"/>
              <a:t>2001</a:t>
            </a:r>
            <a:r>
              <a:rPr lang="ja-JP" altLang="en-US" dirty="0"/>
              <a:t>年に牛海綿状脳症（</a:t>
            </a:r>
            <a:r>
              <a:rPr lang="en-US" altLang="ja-JP" dirty="0"/>
              <a:t>BSE</a:t>
            </a:r>
            <a:r>
              <a:rPr lang="ja-JP" altLang="en-US" dirty="0"/>
              <a:t>、いわゆる狂牛病）対策を悪用する牛肉産地</a:t>
            </a:r>
            <a:br>
              <a:rPr lang="en-US" altLang="ja-JP" dirty="0"/>
            </a:br>
            <a:r>
              <a:rPr lang="ja-JP" altLang="en-US" dirty="0"/>
              <a:t>偽装事件（雪印牛肉偽装事件）を起こした。その事件が親会社である雪印乳業の食中毒事件と時期的に重なったため、会社の信用がなくなり経営が破綻、</a:t>
            </a:r>
            <a:r>
              <a:rPr lang="en-US" altLang="ja-JP" dirty="0"/>
              <a:t>2002</a:t>
            </a:r>
            <a:r>
              <a:rPr lang="ja-JP" altLang="en-US" dirty="0"/>
              <a:t>年</a:t>
            </a:r>
            <a:r>
              <a:rPr lang="en-US" altLang="ja-JP" dirty="0"/>
              <a:t>4</a:t>
            </a:r>
            <a:r>
              <a:rPr lang="ja-JP" altLang="en-US" dirty="0"/>
              <a:t>月廃業・上場廃止、解散。</a:t>
            </a:r>
            <a:r>
              <a:rPr lang="en-US" altLang="ja-JP" dirty="0"/>
              <a:t>2005</a:t>
            </a:r>
            <a:r>
              <a:rPr lang="ja-JP" altLang="en-US" dirty="0"/>
              <a:t>年</a:t>
            </a:r>
            <a:r>
              <a:rPr lang="en-US" altLang="ja-JP" dirty="0"/>
              <a:t>8</a:t>
            </a:r>
            <a:r>
              <a:rPr lang="ja-JP" altLang="en-US" dirty="0"/>
              <a:t>月</a:t>
            </a:r>
            <a:r>
              <a:rPr lang="en-US" altLang="ja-JP" dirty="0"/>
              <a:t>12</a:t>
            </a:r>
            <a:r>
              <a:rPr lang="ja-JP" altLang="en-US" dirty="0"/>
              <a:t>日、清算結了。</a:t>
            </a:r>
            <a:endParaRPr lang="en-US" altLang="ja-JP" dirty="0"/>
          </a:p>
          <a:p>
            <a:pPr marL="0" indent="0">
              <a:buNone/>
            </a:pPr>
            <a:r>
              <a:rPr lang="ja-JP" altLang="en-US" dirty="0"/>
              <a:t>↓</a:t>
            </a:r>
            <a:endParaRPr lang="en-US" altLang="ja-JP" dirty="0"/>
          </a:p>
          <a:p>
            <a:pPr marL="0" indent="0">
              <a:buNone/>
            </a:pPr>
            <a:r>
              <a:rPr lang="ja-JP" altLang="en-US" dirty="0"/>
              <a:t>特別清算</a:t>
            </a:r>
            <a:r>
              <a:rPr lang="en-US" altLang="ja-JP" dirty="0"/>
              <a:t>(</a:t>
            </a:r>
            <a:r>
              <a:rPr lang="ja-JP" altLang="en-US" dirty="0"/>
              <a:t>倒産</a:t>
            </a:r>
            <a:r>
              <a:rPr lang="en-US" altLang="ja-JP" dirty="0"/>
              <a:t>)</a:t>
            </a:r>
            <a:r>
              <a:rPr lang="ja-JP" altLang="en-US" dirty="0"/>
              <a:t>なのか通常清算</a:t>
            </a:r>
            <a:r>
              <a:rPr lang="en-US" altLang="ja-JP" dirty="0"/>
              <a:t>(</a:t>
            </a:r>
            <a:r>
              <a:rPr lang="ja-JP" altLang="en-US" dirty="0"/>
              <a:t>廃業</a:t>
            </a:r>
            <a:r>
              <a:rPr lang="en-US" altLang="ja-JP" dirty="0"/>
              <a:t>)</a:t>
            </a:r>
            <a:r>
              <a:rPr lang="ja-JP" altLang="en-US" dirty="0"/>
              <a:t>なのかがはっきり分からないため、対象企業になるのか不明確。しかし、親会社の雪印乳業自体が複数の子会社を売却していることからも法的整理と同等と思われる。</a:t>
            </a:r>
            <a:endParaRPr lang="en-US" altLang="ja-JP" dirty="0"/>
          </a:p>
          <a:p>
            <a:pPr marL="0" indent="0">
              <a:buNone/>
            </a:pPr>
            <a:r>
              <a:rPr lang="ja-JP" altLang="en-US" dirty="0"/>
              <a:t>→対象企業への追加を検討中</a:t>
            </a:r>
            <a:endParaRPr lang="en-US" altLang="ja-JP" dirty="0"/>
          </a:p>
        </p:txBody>
      </p:sp>
    </p:spTree>
    <p:extLst>
      <p:ext uri="{BB962C8B-B14F-4D97-AF65-F5344CB8AC3E}">
        <p14:creationId xmlns:p14="http://schemas.microsoft.com/office/powerpoint/2010/main" val="4277347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丸石ホールディングス </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lstStyle/>
          <a:p>
            <a:pPr marL="0" indent="0">
              <a:buNone/>
            </a:pPr>
            <a:r>
              <a:rPr lang="en-US" altLang="ja-JP" dirty="0"/>
              <a:t>9</a:t>
            </a:r>
            <a:r>
              <a:rPr lang="ja-JP" altLang="en-US" dirty="0"/>
              <a:t>月</a:t>
            </a:r>
            <a:r>
              <a:rPr lang="en-US" altLang="ja-JP" dirty="0"/>
              <a:t>1</a:t>
            </a:r>
            <a:r>
              <a:rPr lang="ja-JP" altLang="en-US" dirty="0"/>
              <a:t>日傘下の滋賀丸石自転車工業がプライムシステム（現サンライズ・テクノロジー）の出資を得て旧丸石から自転車事業を譲り受けた。</a:t>
            </a:r>
            <a:r>
              <a:rPr lang="en-US" altLang="zh-TW" dirty="0"/>
              <a:t> 2004</a:t>
            </a:r>
            <a:r>
              <a:rPr lang="ja-JP" altLang="en-US" dirty="0"/>
              <a:t>年</a:t>
            </a:r>
            <a:r>
              <a:rPr lang="en-US" altLang="ja-JP" dirty="0"/>
              <a:t>9</a:t>
            </a:r>
            <a:r>
              <a:rPr lang="ja-JP" altLang="en-US" dirty="0"/>
              <a:t>月</a:t>
            </a:r>
            <a:r>
              <a:rPr lang="en-US" altLang="ja-JP" dirty="0"/>
              <a:t>4</a:t>
            </a:r>
            <a:r>
              <a:rPr lang="ja-JP" altLang="en-US" dirty="0"/>
              <a:t>日　監査意見不表明により上場廃止、</a:t>
            </a:r>
            <a:r>
              <a:rPr lang="en-US" altLang="ja-JP" dirty="0"/>
              <a:t>9</a:t>
            </a:r>
            <a:r>
              <a:rPr lang="ja-JP" altLang="en-US" dirty="0"/>
              <a:t>月</a:t>
            </a:r>
            <a:r>
              <a:rPr lang="en-US" altLang="ja-JP" dirty="0"/>
              <a:t>16</a:t>
            </a:r>
            <a:r>
              <a:rPr lang="ja-JP" altLang="en-US" dirty="0"/>
              <a:t>日銀行取引停止処分を受け丸石</a:t>
            </a:r>
            <a:r>
              <a:rPr lang="en-US" altLang="ja-JP" dirty="0"/>
              <a:t>HD</a:t>
            </a:r>
            <a:r>
              <a:rPr lang="ja-JP" altLang="en-US" dirty="0"/>
              <a:t>は事実上の倒産となった。</a:t>
            </a:r>
            <a:endParaRPr lang="en-US" altLang="ja-JP" dirty="0"/>
          </a:p>
          <a:p>
            <a:pPr marL="0" indent="0">
              <a:buNone/>
            </a:pPr>
            <a:r>
              <a:rPr lang="ja-JP" altLang="en-US" dirty="0"/>
              <a:t>↓</a:t>
            </a:r>
            <a:endParaRPr lang="en-US" altLang="ja-JP" dirty="0"/>
          </a:p>
          <a:p>
            <a:pPr marL="0" indent="0">
              <a:buNone/>
            </a:pPr>
            <a:r>
              <a:rPr lang="ja-JP" altLang="en-US" dirty="0"/>
              <a:t>法的整理を行っていないため対象企業にならない。しかし、事業の譲渡を行っているほか、銀行取引停止処分を受けており経営は破たんしていたと思われる。</a:t>
            </a:r>
            <a:endParaRPr lang="en-US" altLang="ja-JP" dirty="0"/>
          </a:p>
          <a:p>
            <a:pPr marL="0" indent="0">
              <a:buNone/>
            </a:pPr>
            <a:r>
              <a:rPr lang="ja-JP" altLang="en-US" dirty="0"/>
              <a:t>→対象企業への追加を検討中</a:t>
            </a:r>
            <a:endParaRPr lang="en-US" altLang="ja-JP" dirty="0"/>
          </a:p>
          <a:p>
            <a:pPr marL="0" indent="0">
              <a:buNone/>
            </a:pPr>
            <a:endParaRPr lang="en-US" altLang="ja-JP" dirty="0"/>
          </a:p>
        </p:txBody>
      </p:sp>
    </p:spTree>
    <p:extLst>
      <p:ext uri="{BB962C8B-B14F-4D97-AF65-F5344CB8AC3E}">
        <p14:creationId xmlns:p14="http://schemas.microsoft.com/office/powerpoint/2010/main" val="217385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日立造船富岡機械</a:t>
            </a:r>
            <a:endParaRPr lang="en-US" altLang="ja-JP" dirty="0"/>
          </a:p>
        </p:txBody>
      </p:sp>
      <p:sp>
        <p:nvSpPr>
          <p:cNvPr id="7" name="コンテンツ プレースホルダー 6">
            <a:extLst>
              <a:ext uri="{FF2B5EF4-FFF2-40B4-BE49-F238E27FC236}">
                <a16:creationId xmlns:a16="http://schemas.microsoft.com/office/drawing/2014/main" id="{FEA305A5-A6FF-45C7-9DDC-3D02030E850F}"/>
              </a:ext>
            </a:extLst>
          </p:cNvPr>
          <p:cNvSpPr>
            <a:spLocks noGrp="1"/>
          </p:cNvSpPr>
          <p:nvPr>
            <p:ph idx="1"/>
          </p:nvPr>
        </p:nvSpPr>
        <p:spPr>
          <a:xfrm>
            <a:off x="0" y="746983"/>
            <a:ext cx="12192000" cy="5861222"/>
          </a:xfrm>
        </p:spPr>
        <p:txBody>
          <a:bodyPr>
            <a:normAutofit/>
          </a:bodyPr>
          <a:lstStyle/>
          <a:p>
            <a:pPr marL="0" indent="0">
              <a:buNone/>
            </a:pPr>
            <a:r>
              <a:rPr lang="ja-JP" altLang="en-US" sz="2400" dirty="0"/>
              <a:t>富岡機械の主力事業である製紙機械事業を取り巻く環境は、</a:t>
            </a:r>
            <a:br>
              <a:rPr lang="en-US" altLang="ja-JP" sz="2400" dirty="0"/>
            </a:br>
            <a:r>
              <a:rPr lang="ja-JP" altLang="en-US" sz="2400" dirty="0"/>
              <a:t>①製紙業界の新設抄紙機の設備投資縮小ならびに改良およびメンテナンス中心の市場への移行</a:t>
            </a:r>
            <a:br>
              <a:rPr lang="en-US" altLang="ja-JP" sz="2400" dirty="0"/>
            </a:br>
            <a:r>
              <a:rPr lang="ja-JP" altLang="en-US" sz="2400" dirty="0"/>
              <a:t>②製紙機械メーカー間の競争激化による受注量および価格の低迷</a:t>
            </a:r>
            <a:br>
              <a:rPr lang="en-US" altLang="ja-JP" sz="2400" dirty="0"/>
            </a:br>
            <a:r>
              <a:rPr lang="ja-JP" altLang="en-US" sz="2400" dirty="0"/>
              <a:t>③海外市場における現地メーカーおよび欧州勢との競争激化などにより、富岡機械の近年の受注は低迷し、業績不振が続いています。</a:t>
            </a:r>
            <a:endParaRPr lang="en-US" altLang="ja-JP" sz="2400" dirty="0"/>
          </a:p>
          <a:p>
            <a:pPr marL="0" indent="0">
              <a:buNone/>
            </a:pPr>
            <a:r>
              <a:rPr lang="ja-JP" altLang="en-US" sz="2400" dirty="0"/>
              <a:t>この結果、富岡機械は、平成</a:t>
            </a:r>
            <a:r>
              <a:rPr lang="en-US" altLang="ja-JP" sz="2400" dirty="0"/>
              <a:t>17</a:t>
            </a:r>
            <a:r>
              <a:rPr lang="ja-JP" altLang="en-US" sz="2400" dirty="0"/>
              <a:t>年</a:t>
            </a:r>
            <a:r>
              <a:rPr lang="en-US" altLang="ja-JP" sz="2400" dirty="0"/>
              <a:t>3</a:t>
            </a:r>
            <a:r>
              <a:rPr lang="ja-JP" altLang="en-US" sz="2400" dirty="0"/>
              <a:t>月期見込みを含めれば、</a:t>
            </a:r>
            <a:r>
              <a:rPr lang="en-US" altLang="ja-JP" sz="2400" dirty="0"/>
              <a:t>3</a:t>
            </a:r>
            <a:r>
              <a:rPr lang="ja-JP" altLang="en-US" sz="2400" dirty="0"/>
              <a:t>期連続の損失計上かつ無配となる状況にあります。</a:t>
            </a:r>
            <a:r>
              <a:rPr lang="en-US" altLang="ja-JP" sz="2400" dirty="0"/>
              <a:t>(</a:t>
            </a:r>
            <a:r>
              <a:rPr lang="ja-JP" altLang="en-US" sz="2400" dirty="0"/>
              <a:t>中略</a:t>
            </a:r>
            <a:r>
              <a:rPr lang="en-US" altLang="ja-JP" sz="2400" dirty="0"/>
              <a:t>)</a:t>
            </a:r>
          </a:p>
          <a:p>
            <a:pPr marL="0" indent="0">
              <a:buNone/>
            </a:pPr>
            <a:r>
              <a:rPr lang="ja-JP" altLang="en-US" sz="2400" dirty="0"/>
              <a:t>富岡機械では、以上のような明るい展望を欠く市場動向と現在の同社の経営資源からみて、先行きの経営状況は厳しさを増すのみで、このまま事業を継続した場合、富岡機械の株式価値を減少させるばかりであり、富岡機械の株主その他のステークホルダーにとって最悪の事態に立ち至ることになると判断し、解散の決断を行ったものであります。</a:t>
            </a:r>
            <a:endParaRPr lang="en-US" altLang="ja-JP" sz="2400" dirty="0"/>
          </a:p>
          <a:p>
            <a:pPr marL="0" indent="0">
              <a:buNone/>
            </a:pPr>
            <a:endParaRPr lang="en-US" altLang="ja-JP" sz="2400" dirty="0"/>
          </a:p>
          <a:p>
            <a:pPr marL="0" indent="0">
              <a:buNone/>
            </a:pPr>
            <a:r>
              <a:rPr lang="ja-JP" altLang="en-US" sz="2400" dirty="0"/>
              <a:t>→他の三社と異なり早い段階で解散しており、対象企業への追加の可能性</a:t>
            </a:r>
            <a:br>
              <a:rPr lang="en-US" altLang="ja-JP" sz="2400" dirty="0"/>
            </a:br>
            <a:r>
              <a:rPr lang="ja-JP" altLang="en-US" sz="2400" dirty="0"/>
              <a:t>　は薄い。</a:t>
            </a:r>
            <a:endParaRPr lang="en-US" altLang="ja-JP" sz="2400" dirty="0"/>
          </a:p>
        </p:txBody>
      </p:sp>
    </p:spTree>
    <p:extLst>
      <p:ext uri="{BB962C8B-B14F-4D97-AF65-F5344CB8AC3E}">
        <p14:creationId xmlns:p14="http://schemas.microsoft.com/office/powerpoint/2010/main" val="354165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21920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642919"/>
          </a:xfrm>
        </p:spPr>
        <p:txBody>
          <a:bodyPr>
            <a:normAutofit/>
          </a:bodyPr>
          <a:lstStyle/>
          <a:p>
            <a:pPr marL="0" indent="0">
              <a:buNone/>
            </a:pPr>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a:t>
            </a:r>
            <a:br>
              <a:rPr lang="en-US" altLang="ja-JP" dirty="0"/>
            </a:br>
            <a:r>
              <a:rPr lang="ja-JP" altLang="en-US" dirty="0"/>
              <a:t>より悪化する</a:t>
            </a:r>
            <a:r>
              <a:rPr lang="en-US" altLang="ja-JP" dirty="0"/>
              <a:t>(</a:t>
            </a:r>
            <a:r>
              <a:rPr lang="ja-JP" altLang="en-US" dirty="0"/>
              <a:t>再起不能になる</a:t>
            </a:r>
            <a:r>
              <a:rPr lang="en-US" altLang="ja-JP" dirty="0"/>
              <a:t>)</a:t>
            </a:r>
            <a:r>
              <a:rPr lang="ja-JP" altLang="en-US" dirty="0"/>
              <a:t>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a:xfrm>
            <a:off x="0" y="-279401"/>
            <a:ext cx="10515600" cy="1325563"/>
          </a:xfrm>
        </p:spPr>
        <p:txBody>
          <a:bodyPr/>
          <a:lstStyle/>
          <a:p>
            <a:r>
              <a:rPr lang="ja-JP" altLang="en-US" dirty="0"/>
              <a:t>当面の分析対象</a:t>
            </a:r>
            <a:endParaRPr kumimoji="1" lang="ja-JP" altLang="en-US" dirty="0"/>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a:xfrm>
            <a:off x="0" y="837648"/>
            <a:ext cx="11860696" cy="4351338"/>
          </a:xfrm>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a:t>Financial Quest</a:t>
            </a:r>
            <a:r>
              <a:rPr lang="ja-JP" altLang="en-US" dirty="0"/>
              <a:t>で倒産した企業の財務データを収集</a:t>
            </a:r>
            <a:endParaRPr lang="en-US" altLang="ja-JP" dirty="0"/>
          </a:p>
          <a:p>
            <a:pPr marL="0" indent="0">
              <a:buNone/>
            </a:pPr>
            <a:endParaRPr lang="en-US" altLang="ja-JP" dirty="0"/>
          </a:p>
          <a:p>
            <a:pPr marL="0" indent="0">
              <a:buNone/>
            </a:pPr>
            <a:r>
              <a:rPr lang="ja-JP" altLang="en-US" u="sng" dirty="0"/>
              <a:t>問題点</a:t>
            </a:r>
            <a:r>
              <a:rPr lang="en-US" altLang="ja-JP" u="sng" dirty="0"/>
              <a:t>#2</a:t>
            </a: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ja-JP" altLang="en-US" dirty="0"/>
              <a:t>アプローチ方法</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064855"/>
          </a:xfrm>
        </p:spPr>
        <p:txBody>
          <a:bodyPr>
            <a:normAutofit/>
          </a:bodyPr>
          <a:lstStyle/>
          <a:p>
            <a:pPr marL="0" indent="0">
              <a:buNone/>
            </a:pPr>
            <a:r>
              <a:rPr lang="ja-JP" altLang="en-US" dirty="0"/>
              <a:t>①財務データからアプローチしているもの</a:t>
            </a:r>
            <a:endParaRPr lang="en-US" altLang="ja-JP" dirty="0"/>
          </a:p>
          <a:p>
            <a:pPr lvl="1"/>
            <a:r>
              <a:rPr lang="ja-JP" altLang="en-US" dirty="0"/>
              <a:t>一般的な財務諸表分析から</a:t>
            </a:r>
            <a:r>
              <a:rPr lang="en-US" altLang="ja-JP" dirty="0"/>
              <a:t>(</a:t>
            </a:r>
            <a:r>
              <a:rPr lang="ja-JP" altLang="en-US" dirty="0"/>
              <a:t>流動比率とか</a:t>
            </a:r>
            <a:r>
              <a:rPr lang="en-US" altLang="ja-JP" dirty="0"/>
              <a:t>)</a:t>
            </a:r>
          </a:p>
          <a:p>
            <a:pPr lvl="1"/>
            <a:r>
              <a:rPr lang="ja-JP" altLang="en-US" dirty="0"/>
              <a:t>残余利益など研究者が考案した指標によるもの</a:t>
            </a:r>
            <a:endParaRPr lang="en-US" altLang="ja-JP" dirty="0"/>
          </a:p>
          <a:p>
            <a:pPr lvl="1"/>
            <a:endParaRPr lang="en-US" altLang="ja-JP" dirty="0"/>
          </a:p>
          <a:p>
            <a:pPr marL="0" indent="0">
              <a:buNone/>
            </a:pPr>
            <a:r>
              <a:rPr lang="ja-JP" altLang="en-US" dirty="0"/>
              <a:t>②定性的な情報からアプローチしているもの</a:t>
            </a:r>
            <a:endParaRPr lang="en-US" altLang="ja-JP" dirty="0"/>
          </a:p>
          <a:p>
            <a:pPr lvl="1"/>
            <a:r>
              <a:rPr lang="ja-JP" altLang="en-US" dirty="0"/>
              <a:t>顧客の減少の有無、新製品の開発を行ったかどうか等　</a:t>
            </a:r>
            <a:endParaRPr lang="en-US" altLang="ja-JP" dirty="0"/>
          </a:p>
          <a:p>
            <a:pPr marL="0" indent="0">
              <a:buNone/>
            </a:pPr>
            <a:endParaRPr lang="en-US" altLang="ja-JP" dirty="0"/>
          </a:p>
          <a:p>
            <a:pPr marL="0" indent="0">
              <a:buNone/>
            </a:pPr>
            <a:r>
              <a:rPr lang="ja-JP" altLang="en-US" dirty="0"/>
              <a:t>③倒産した企業のみを対象にして比較していく方法、倒産した企業と</a:t>
            </a:r>
            <a:br>
              <a:rPr lang="en-US" altLang="ja-JP" dirty="0"/>
            </a:br>
            <a:r>
              <a:rPr lang="ja-JP" altLang="en-US" dirty="0"/>
              <a:t>　同様の規模を持つ存続した企業を比較していく方法</a:t>
            </a:r>
            <a:endParaRPr lang="en-US" altLang="ja-JP" dirty="0"/>
          </a:p>
          <a:p>
            <a:endParaRPr lang="en-US" altLang="ja-JP" dirty="0"/>
          </a:p>
          <a:p>
            <a:pPr lvl="1"/>
            <a:endParaRPr lang="en-US" altLang="ja-JP" dirty="0"/>
          </a:p>
          <a:p>
            <a:pPr lvl="1"/>
            <a:endParaRPr lang="en-US" altLang="ja-JP" dirty="0"/>
          </a:p>
          <a:p>
            <a:pPr lvl="1"/>
            <a:endParaRPr lang="en-US" altLang="ja-JP" dirty="0"/>
          </a:p>
          <a:p>
            <a:pPr marL="457200" lvl="1" indent="0">
              <a:buNone/>
            </a:pPr>
            <a:endParaRPr lang="en-US" altLang="ja-JP" dirty="0"/>
          </a:p>
          <a:p>
            <a:pPr marL="457200" lvl="1" indent="0">
              <a:buNone/>
            </a:pPr>
            <a:endParaRPr lang="en-US" altLang="ja-JP" dirty="0"/>
          </a:p>
          <a:p>
            <a:pPr marL="457200" lvl="1" indent="0">
              <a:buNone/>
            </a:pPr>
            <a:endParaRPr lang="en-US" altLang="ja-JP" dirty="0"/>
          </a:p>
        </p:txBody>
      </p:sp>
    </p:spTree>
    <p:extLst>
      <p:ext uri="{BB962C8B-B14F-4D97-AF65-F5344CB8AC3E}">
        <p14:creationId xmlns:p14="http://schemas.microsoft.com/office/powerpoint/2010/main" val="308324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A6CFC8-2FAE-43F8-87A0-3AB8197A78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3532"/>
            <a:ext cx="12192000" cy="4810936"/>
          </a:xfrm>
        </p:spPr>
      </p:pic>
    </p:spTree>
    <p:extLst>
      <p:ext uri="{BB962C8B-B14F-4D97-AF65-F5344CB8AC3E}">
        <p14:creationId xmlns:p14="http://schemas.microsoft.com/office/powerpoint/2010/main" val="521283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316326"/>
            <a:ext cx="10515600" cy="1325563"/>
          </a:xfrm>
        </p:spPr>
        <p:txBody>
          <a:bodyPr>
            <a:normAutofit/>
          </a:bodyPr>
          <a:lstStyle/>
          <a:p>
            <a:r>
              <a:rPr kumimoji="1" lang="en-US" altLang="ja-JP" sz="3600" dirty="0"/>
              <a:t>(</a:t>
            </a:r>
            <a:r>
              <a:rPr kumimoji="1" lang="ja-JP" altLang="en-US" sz="3600" dirty="0"/>
              <a:t>参考</a:t>
            </a:r>
            <a:r>
              <a:rPr kumimoji="1" lang="en-US" altLang="ja-JP" sz="3600" dirty="0"/>
              <a:t>)2000</a:t>
            </a:r>
            <a:r>
              <a:rPr kumimoji="1" lang="ja-JP" altLang="en-US" sz="3600" dirty="0"/>
              <a:t>年以降の上場廃止企業について</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1001575"/>
            <a:ext cx="10515600" cy="4932984"/>
          </a:xfrm>
        </p:spPr>
        <p:txBody>
          <a:bodyPr>
            <a:normAutofit lnSpcReduction="10000"/>
          </a:bodyPr>
          <a:lstStyle/>
          <a:p>
            <a:pPr marL="0" indent="0">
              <a:buNone/>
            </a:pPr>
            <a:r>
              <a:rPr lang="ja-JP" altLang="en-US" dirty="0"/>
              <a:t>上場廃止企業合計</a:t>
            </a:r>
            <a:r>
              <a:rPr lang="en-US" altLang="ja-JP" dirty="0"/>
              <a:t>:169</a:t>
            </a:r>
          </a:p>
          <a:p>
            <a:pPr marL="0" indent="0">
              <a:buNone/>
            </a:pPr>
            <a:endParaRPr lang="en-US" altLang="ja-JP" dirty="0"/>
          </a:p>
          <a:p>
            <a:pPr marL="0" indent="0">
              <a:buNone/>
            </a:pPr>
            <a:r>
              <a:rPr lang="ja-JP" altLang="en-US" dirty="0"/>
              <a:t>上場廃止理由別分類</a:t>
            </a:r>
            <a:endParaRPr lang="en-US" altLang="ja-JP" dirty="0"/>
          </a:p>
          <a:p>
            <a:r>
              <a:rPr lang="ja-JP" altLang="en-US" dirty="0"/>
              <a:t>民事再生法の適用</a:t>
            </a:r>
            <a:r>
              <a:rPr lang="en-US" altLang="ja-JP" dirty="0"/>
              <a:t>:59</a:t>
            </a:r>
          </a:p>
          <a:p>
            <a:r>
              <a:rPr lang="ja-JP" altLang="en-US" dirty="0"/>
              <a:t>会社更生法</a:t>
            </a:r>
            <a:r>
              <a:rPr lang="en-US" altLang="ja-JP" dirty="0"/>
              <a:t>:</a:t>
            </a:r>
            <a:r>
              <a:rPr lang="ja-JP" altLang="en-US" dirty="0"/>
              <a:t>の適用</a:t>
            </a:r>
            <a:r>
              <a:rPr lang="en-US" altLang="ja-JP" dirty="0"/>
              <a:t>24</a:t>
            </a:r>
          </a:p>
          <a:p>
            <a:r>
              <a:rPr lang="ja-JP" altLang="en-US" dirty="0"/>
              <a:t>破産の適用</a:t>
            </a:r>
            <a:r>
              <a:rPr lang="en-US" altLang="ja-JP" dirty="0"/>
              <a:t>:14</a:t>
            </a:r>
          </a:p>
          <a:p>
            <a:r>
              <a:rPr lang="ja-JP" altLang="en-US" dirty="0"/>
              <a:t>債務超過</a:t>
            </a:r>
            <a:r>
              <a:rPr lang="en-US" altLang="ja-JP" dirty="0"/>
              <a:t>:4</a:t>
            </a:r>
          </a:p>
          <a:p>
            <a:r>
              <a:rPr lang="ja-JP" altLang="en-US" dirty="0"/>
              <a:t>有価証券報告書提出遅延</a:t>
            </a:r>
            <a:r>
              <a:rPr lang="en-US" altLang="ja-JP" dirty="0"/>
              <a:t>:3</a:t>
            </a:r>
          </a:p>
          <a:p>
            <a:r>
              <a:rPr lang="ja-JP" altLang="en-US" dirty="0"/>
              <a:t>有価証券報告書虚偽記載</a:t>
            </a:r>
            <a:r>
              <a:rPr lang="en-US" altLang="ja-JP" dirty="0"/>
              <a:t>:9</a:t>
            </a:r>
          </a:p>
          <a:p>
            <a:r>
              <a:rPr lang="ja-JP" altLang="en-US" dirty="0"/>
              <a:t>その他</a:t>
            </a:r>
            <a:r>
              <a:rPr lang="en-US" altLang="ja-JP" dirty="0"/>
              <a:t>(TOB,MBO</a:t>
            </a:r>
            <a:r>
              <a:rPr lang="ja-JP" altLang="en-US" dirty="0"/>
              <a:t>等</a:t>
            </a:r>
            <a:r>
              <a:rPr lang="en-US" altLang="ja-JP" dirty="0"/>
              <a:t>):56</a:t>
            </a:r>
          </a:p>
          <a:p>
            <a:endParaRPr kumimoji="1" lang="ja-JP" altLang="en-US" dirty="0"/>
          </a:p>
        </p:txBody>
      </p:sp>
    </p:spTree>
    <p:extLst>
      <p:ext uri="{BB962C8B-B14F-4D97-AF65-F5344CB8AC3E}">
        <p14:creationId xmlns:p14="http://schemas.microsoft.com/office/powerpoint/2010/main" val="2795091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5426821-5844-4486-83B0-30D243C87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013"/>
            <a:ext cx="12192000" cy="5207974"/>
          </a:xfrm>
          <a:prstGeom prst="rect">
            <a:avLst/>
          </a:prstGeom>
        </p:spPr>
      </p:pic>
    </p:spTree>
    <p:extLst>
      <p:ext uri="{BB962C8B-B14F-4D97-AF65-F5344CB8AC3E}">
        <p14:creationId xmlns:p14="http://schemas.microsoft.com/office/powerpoint/2010/main" val="279219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316326"/>
            <a:ext cx="10515600" cy="1325563"/>
          </a:xfrm>
        </p:spPr>
        <p:txBody>
          <a:bodyPr>
            <a:normAutofit/>
          </a:bodyPr>
          <a:lstStyle/>
          <a:p>
            <a:r>
              <a:rPr kumimoji="1" lang="ja-JP" altLang="en-US" sz="3600" dirty="0"/>
              <a:t>問題点</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962508"/>
            <a:ext cx="12192000" cy="5895492"/>
          </a:xfrm>
        </p:spPr>
        <p:txBody>
          <a:bodyPr>
            <a:normAutofit/>
          </a:bodyPr>
          <a:lstStyle/>
          <a:p>
            <a:pPr marL="0" indent="0">
              <a:buNone/>
            </a:pPr>
            <a:r>
              <a:rPr lang="ja-JP" altLang="en-US" dirty="0"/>
              <a:t>会社や年代によって財務諸表の形式が異なること</a:t>
            </a:r>
            <a:endParaRPr lang="en-US" altLang="ja-JP" dirty="0"/>
          </a:p>
          <a:p>
            <a:pPr lvl="1"/>
            <a:r>
              <a:rPr lang="ja-JP" altLang="en-US" dirty="0"/>
              <a:t>例</a:t>
            </a:r>
            <a:r>
              <a:rPr lang="en-US" altLang="ja-JP" dirty="0"/>
              <a:t>1)</a:t>
            </a:r>
            <a:r>
              <a:rPr lang="ja-JP" altLang="en-US" dirty="0"/>
              <a:t>有価証券について売買目的株式・その他有価証券・関連会社株式という風に</a:t>
            </a:r>
            <a:br>
              <a:rPr lang="en-US" altLang="ja-JP" dirty="0"/>
            </a:br>
            <a:r>
              <a:rPr lang="ja-JP" altLang="en-US" dirty="0"/>
              <a:t>　   分類を細かく分けて記載しているパターンと有価証券の</a:t>
            </a:r>
            <a:r>
              <a:rPr lang="en-US" altLang="ja-JP" dirty="0"/>
              <a:t>1</a:t>
            </a:r>
            <a:r>
              <a:rPr lang="ja-JP" altLang="en-US" dirty="0"/>
              <a:t>項目のみで記載して</a:t>
            </a:r>
            <a:r>
              <a:rPr lang="en-US" altLang="ja-JP" dirty="0"/>
              <a:t>		</a:t>
            </a:r>
            <a:r>
              <a:rPr lang="ja-JP" altLang="en-US" dirty="0"/>
              <a:t>　いる場合がある</a:t>
            </a:r>
            <a:endParaRPr lang="en-US" altLang="ja-JP" dirty="0"/>
          </a:p>
          <a:p>
            <a:pPr lvl="1"/>
            <a:r>
              <a:rPr lang="ja-JP" altLang="en-US" dirty="0"/>
              <a:t>例</a:t>
            </a:r>
            <a:r>
              <a:rPr lang="en-US" altLang="ja-JP" dirty="0"/>
              <a:t>2)</a:t>
            </a:r>
            <a:r>
              <a:rPr lang="ja-JP" altLang="en-US" dirty="0"/>
              <a:t> 会計処理の方法が微妙に異なることがある</a:t>
            </a:r>
            <a:endParaRPr lang="en-US" altLang="ja-JP" dirty="0"/>
          </a:p>
          <a:p>
            <a:pPr lvl="1"/>
            <a:endParaRPr lang="en-US" altLang="ja-JP" dirty="0"/>
          </a:p>
          <a:p>
            <a:pPr marL="457200" lvl="1" indent="0">
              <a:buNone/>
            </a:pPr>
            <a:r>
              <a:rPr lang="ja-JP" altLang="en-US" dirty="0"/>
              <a:t>→主な財務諸表項目についてはチェックを行う</a:t>
            </a:r>
            <a:endParaRPr lang="en-US" altLang="ja-JP" dirty="0"/>
          </a:p>
          <a:p>
            <a:pPr marL="457200" lvl="1" indent="0">
              <a:buNone/>
            </a:pPr>
            <a:br>
              <a:rPr lang="en-US" altLang="ja-JP" dirty="0"/>
            </a:br>
            <a:endParaRPr lang="en-US" altLang="ja-JP" dirty="0"/>
          </a:p>
        </p:txBody>
      </p:sp>
    </p:spTree>
    <p:extLst>
      <p:ext uri="{BB962C8B-B14F-4D97-AF65-F5344CB8AC3E}">
        <p14:creationId xmlns:p14="http://schemas.microsoft.com/office/powerpoint/2010/main" val="3232672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a:xfrm>
            <a:off x="0" y="0"/>
            <a:ext cx="10515600" cy="634314"/>
          </a:xfrm>
        </p:spPr>
        <p:txBody>
          <a:bodyPr>
            <a:normAutofit fontScale="90000"/>
          </a:bodyPr>
          <a:lstStyle/>
          <a:p>
            <a:r>
              <a:rPr kumimoji="1" lang="ja-JP" altLang="en-US" sz="4000" dirty="0"/>
              <a:t>現在の問題のまとめ</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0" y="634315"/>
            <a:ext cx="12192000" cy="6124294"/>
          </a:xfrm>
        </p:spPr>
        <p:txBody>
          <a:bodyPr>
            <a:normAutofit/>
          </a:bodyPr>
          <a:lstStyle/>
          <a:p>
            <a:pPr marL="0" indent="0">
              <a:buNone/>
            </a:pPr>
            <a:r>
              <a:rPr lang="ja-JP" altLang="en-US" u="sng" dirty="0"/>
              <a:t>問題点</a:t>
            </a:r>
            <a:r>
              <a:rPr lang="en-US" altLang="ja-JP" u="sng" dirty="0"/>
              <a:t>1</a:t>
            </a:r>
          </a:p>
          <a:p>
            <a:pPr marL="0" indent="0">
              <a:buNone/>
            </a:pPr>
            <a:r>
              <a:rPr lang="ja-JP" altLang="en-US" dirty="0"/>
              <a:t>カネボウの他、対象企業の条件に当てはまらなかった</a:t>
            </a:r>
            <a:r>
              <a:rPr lang="en-US" altLang="ja-JP" dirty="0"/>
              <a:t>4</a:t>
            </a:r>
            <a:r>
              <a:rPr lang="ja-JP" altLang="en-US" dirty="0"/>
              <a:t>社を対象とするか</a:t>
            </a:r>
            <a:endParaRPr lang="en-US" altLang="ja-JP" dirty="0"/>
          </a:p>
          <a:p>
            <a:pPr marL="0" indent="0">
              <a:buNone/>
            </a:pPr>
            <a:r>
              <a:rPr lang="ja-JP" altLang="en-US" u="sng" dirty="0"/>
              <a:t>焦点</a:t>
            </a:r>
            <a:endParaRPr lang="en-US" altLang="ja-JP" u="sng" dirty="0"/>
          </a:p>
          <a:p>
            <a:pPr marL="0" indent="0">
              <a:buNone/>
            </a:pPr>
            <a:r>
              <a:rPr lang="ja-JP" altLang="en-US" dirty="0"/>
              <a:t>形式</a:t>
            </a:r>
            <a:r>
              <a:rPr lang="en-US" altLang="ja-JP" dirty="0"/>
              <a:t>(</a:t>
            </a:r>
            <a:r>
              <a:rPr lang="ja-JP" altLang="en-US" dirty="0"/>
              <a:t>条件</a:t>
            </a:r>
            <a:r>
              <a:rPr lang="en-US" altLang="ja-JP" dirty="0"/>
              <a:t>)</a:t>
            </a:r>
            <a:r>
              <a:rPr lang="ja-JP" altLang="en-US" dirty="0"/>
              <a:t>を優先させるか、実質</a:t>
            </a:r>
            <a:r>
              <a:rPr lang="en-US" altLang="ja-JP" dirty="0"/>
              <a:t>(</a:t>
            </a:r>
            <a:r>
              <a:rPr lang="ja-JP" altLang="en-US" dirty="0"/>
              <a:t>上場廃止時の財務状況</a:t>
            </a:r>
            <a:r>
              <a:rPr lang="en-US" altLang="ja-JP" dirty="0"/>
              <a:t>)</a:t>
            </a:r>
            <a:r>
              <a:rPr lang="ja-JP" altLang="en-US" dirty="0"/>
              <a:t>を優先するか</a:t>
            </a:r>
            <a:endParaRPr lang="en-US" altLang="ja-JP" dirty="0"/>
          </a:p>
          <a:p>
            <a:pPr marL="0" indent="0">
              <a:buNone/>
            </a:pPr>
            <a:endParaRPr lang="en-US" altLang="ja-JP" dirty="0"/>
          </a:p>
          <a:p>
            <a:pPr marL="0" indent="0">
              <a:buNone/>
            </a:pPr>
            <a:r>
              <a:rPr lang="ja-JP" altLang="en-US" u="sng" dirty="0"/>
              <a:t>問題点</a:t>
            </a:r>
            <a:r>
              <a:rPr lang="en-US" altLang="ja-JP" u="sng" dirty="0"/>
              <a:t>2</a:t>
            </a:r>
          </a:p>
          <a:p>
            <a:pPr marL="0" indent="0">
              <a:buNone/>
            </a:pPr>
            <a:r>
              <a:rPr lang="ja-JP" altLang="en-US" dirty="0"/>
              <a:t>期間の差をどう調整するか</a:t>
            </a:r>
            <a:endParaRPr lang="en-US" altLang="ja-JP" dirty="0"/>
          </a:p>
          <a:p>
            <a:pPr marL="0" indent="0">
              <a:buNone/>
            </a:pPr>
            <a:r>
              <a:rPr lang="ja-JP" altLang="en-US" u="sng" dirty="0"/>
              <a:t>焦点</a:t>
            </a:r>
            <a:endParaRPr lang="en-US" altLang="ja-JP" u="sng" dirty="0"/>
          </a:p>
          <a:p>
            <a:pPr marL="0" indent="0">
              <a:buNone/>
            </a:pPr>
            <a:r>
              <a:rPr lang="ja-JP" altLang="en-US" dirty="0"/>
              <a:t>適切な調整方法を考える</a:t>
            </a:r>
            <a:endParaRPr lang="en-US" altLang="ja-JP" dirty="0"/>
          </a:p>
        </p:txBody>
      </p:sp>
    </p:spTree>
    <p:extLst>
      <p:ext uri="{BB962C8B-B14F-4D97-AF65-F5344CB8AC3E}">
        <p14:creationId xmlns:p14="http://schemas.microsoft.com/office/powerpoint/2010/main" val="2216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a:xfrm>
            <a:off x="0" y="-310736"/>
            <a:ext cx="10515600" cy="1325563"/>
          </a:xfrm>
        </p:spPr>
        <p:txBody>
          <a:bodyPr/>
          <a:lstStyle/>
          <a:p>
            <a:r>
              <a:rPr kumimoji="1" lang="ja-JP" altLang="en-US" dirty="0"/>
              <a:t>前回</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a:xfrm>
            <a:off x="0" y="1149764"/>
            <a:ext cx="10515600" cy="4351338"/>
          </a:xfrm>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⑤当面の分析対象</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983331"/>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a:p>
            <a:pPr marL="0" indent="0">
              <a:buNone/>
            </a:pPr>
            <a:endParaRPr lang="en-US" altLang="ja-JP" dirty="0"/>
          </a:p>
          <a:p>
            <a:pPr marL="0" indent="0">
              <a:buNone/>
            </a:pPr>
            <a:r>
              <a:rPr lang="ja-JP" altLang="en-US" dirty="0"/>
              <a:t>④ビジネスモデルによる財務諸表に偏りが比較的でにくい</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0515600" cy="746983"/>
          </a:xfrm>
        </p:spPr>
        <p:txBody>
          <a:bodyPr/>
          <a:lstStyle/>
          <a:p>
            <a:r>
              <a:rPr kumimoji="1" lang="en-US" altLang="ja-JP" dirty="0"/>
              <a:t>(</a:t>
            </a:r>
            <a:r>
              <a:rPr kumimoji="1" lang="ja-JP" altLang="en-US" dirty="0"/>
              <a:t>参考</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746983"/>
            <a:ext cx="12192000" cy="5983331"/>
          </a:xfrm>
        </p:spPr>
        <p:txBody>
          <a:bodyPr>
            <a:normAutofit/>
          </a:bodyPr>
          <a:lstStyle/>
          <a:p>
            <a:pPr marL="0" indent="0">
              <a:buNone/>
            </a:pPr>
            <a:r>
              <a:rPr lang="ja-JP" altLang="en-US" dirty="0"/>
              <a:t>サービス業のコメダ</a:t>
            </a:r>
            <a:r>
              <a:rPr lang="en-US" altLang="ja-JP" dirty="0"/>
              <a:t>HD</a:t>
            </a:r>
            <a:r>
              <a:rPr lang="ja-JP" altLang="en-US" dirty="0"/>
              <a:t>とドトール</a:t>
            </a:r>
            <a:r>
              <a:rPr lang="en-US" altLang="ja-JP" dirty="0"/>
              <a:t>HD</a:t>
            </a:r>
            <a:r>
              <a:rPr lang="ja-JP" altLang="en-US" dirty="0"/>
              <a:t>の場合</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同じ喫茶店チェーンであるのに売上高営業利益率に大きな差があるのか？</a:t>
            </a:r>
            <a:endParaRPr lang="en-US" altLang="ja-JP" dirty="0"/>
          </a:p>
          <a:p>
            <a:pPr marL="0" indent="0">
              <a:buNone/>
            </a:pPr>
            <a:r>
              <a:rPr lang="ja-JP" altLang="en-US" dirty="0"/>
              <a:t>→コメダ</a:t>
            </a:r>
            <a:r>
              <a:rPr lang="en-US" altLang="ja-JP" dirty="0"/>
              <a:t>HD</a:t>
            </a:r>
            <a:r>
              <a:rPr lang="ja-JP" altLang="en-US" dirty="0"/>
              <a:t>のフランチャイズ比率は約</a:t>
            </a:r>
            <a:r>
              <a:rPr lang="en-US" altLang="ja-JP" dirty="0"/>
              <a:t>98%</a:t>
            </a:r>
            <a:r>
              <a:rPr lang="ja-JP" altLang="en-US" dirty="0"/>
              <a:t>、コメダ</a:t>
            </a:r>
            <a:r>
              <a:rPr lang="en-US" altLang="ja-JP" dirty="0"/>
              <a:t>HD</a:t>
            </a:r>
            <a:r>
              <a:rPr lang="ja-JP" altLang="en-US" dirty="0"/>
              <a:t>は約</a:t>
            </a:r>
            <a:r>
              <a:rPr lang="en-US" altLang="ja-JP" dirty="0"/>
              <a:t>83%</a:t>
            </a:r>
          </a:p>
          <a:p>
            <a:pPr marL="0" indent="0">
              <a:buNone/>
            </a:pPr>
            <a:r>
              <a:rPr lang="en-US" altLang="ja-JP" dirty="0"/>
              <a:t>    </a:t>
            </a:r>
            <a:r>
              <a:rPr lang="ja-JP" altLang="en-US" dirty="0"/>
              <a:t>コメダ</a:t>
            </a:r>
            <a:r>
              <a:rPr lang="en-US" altLang="ja-JP" dirty="0"/>
              <a:t>HD</a:t>
            </a:r>
            <a:r>
              <a:rPr lang="ja-JP" altLang="en-US" dirty="0"/>
              <a:t>はフランチャイズへの食材等の卸売収入が主な収益源</a:t>
            </a:r>
            <a:r>
              <a:rPr lang="en-US" altLang="ja-JP" dirty="0"/>
              <a:t>(</a:t>
            </a:r>
            <a:r>
              <a:rPr lang="ja-JP" altLang="en-US" dirty="0"/>
              <a:t>利益率</a:t>
            </a:r>
            <a:br>
              <a:rPr lang="en-US" altLang="ja-JP" dirty="0"/>
            </a:br>
            <a:r>
              <a:rPr lang="ja-JP" altLang="en-US" dirty="0"/>
              <a:t>    が高い）。一方コメダ</a:t>
            </a:r>
            <a:r>
              <a:rPr lang="en-US" altLang="ja-JP" dirty="0"/>
              <a:t>HD</a:t>
            </a:r>
            <a:r>
              <a:rPr lang="ja-JP" altLang="en-US" dirty="0"/>
              <a:t>は直営店の減価償却費や販管費がかかるため営</a:t>
            </a:r>
            <a:br>
              <a:rPr lang="en-US" altLang="ja-JP" dirty="0"/>
            </a:br>
            <a:r>
              <a:rPr lang="ja-JP" altLang="en-US" dirty="0"/>
              <a:t>　業利益利率が下がる。</a:t>
            </a:r>
            <a:endParaRPr lang="en-US" altLang="ja-JP" dirty="0"/>
          </a:p>
        </p:txBody>
      </p:sp>
      <p:graphicFrame>
        <p:nvGraphicFramePr>
          <p:cNvPr id="4" name="表 3">
            <a:extLst>
              <a:ext uri="{FF2B5EF4-FFF2-40B4-BE49-F238E27FC236}">
                <a16:creationId xmlns:a16="http://schemas.microsoft.com/office/drawing/2014/main" id="{343C936E-9603-4408-89B7-EDA2B8B4C9DA}"/>
              </a:ext>
            </a:extLst>
          </p:cNvPr>
          <p:cNvGraphicFramePr>
            <a:graphicFrameLocks noGrp="1"/>
          </p:cNvGraphicFramePr>
          <p:nvPr>
            <p:extLst>
              <p:ext uri="{D42A27DB-BD31-4B8C-83A1-F6EECF244321}">
                <p14:modId xmlns:p14="http://schemas.microsoft.com/office/powerpoint/2010/main" val="3792663173"/>
              </p:ext>
            </p:extLst>
          </p:nvPr>
        </p:nvGraphicFramePr>
        <p:xfrm>
          <a:off x="107092" y="1574800"/>
          <a:ext cx="5625466" cy="1854200"/>
        </p:xfrm>
        <a:graphic>
          <a:graphicData uri="http://schemas.openxmlformats.org/drawingml/2006/table">
            <a:tbl>
              <a:tblPr firstRow="1" bandRow="1">
                <a:tableStyleId>{5C22544A-7EE6-4342-B048-85BDC9FD1C3A}</a:tableStyleId>
              </a:tblPr>
              <a:tblGrid>
                <a:gridCol w="2976880">
                  <a:extLst>
                    <a:ext uri="{9D8B030D-6E8A-4147-A177-3AD203B41FA5}">
                      <a16:colId xmlns:a16="http://schemas.microsoft.com/office/drawing/2014/main" val="1824209193"/>
                    </a:ext>
                  </a:extLst>
                </a:gridCol>
                <a:gridCol w="1209993">
                  <a:extLst>
                    <a:ext uri="{9D8B030D-6E8A-4147-A177-3AD203B41FA5}">
                      <a16:colId xmlns:a16="http://schemas.microsoft.com/office/drawing/2014/main" val="3796598002"/>
                    </a:ext>
                  </a:extLst>
                </a:gridCol>
                <a:gridCol w="1438593">
                  <a:extLst>
                    <a:ext uri="{9D8B030D-6E8A-4147-A177-3AD203B41FA5}">
                      <a16:colId xmlns:a16="http://schemas.microsoft.com/office/drawing/2014/main" val="2199892864"/>
                    </a:ext>
                  </a:extLst>
                </a:gridCol>
              </a:tblGrid>
              <a:tr h="370840">
                <a:tc>
                  <a:txBody>
                    <a:bodyPr/>
                    <a:lstStyle/>
                    <a:p>
                      <a:endParaRPr kumimoji="1" lang="ja-JP" altLang="en-US" dirty="0"/>
                    </a:p>
                  </a:txBody>
                  <a:tcPr/>
                </a:tc>
                <a:tc>
                  <a:txBody>
                    <a:bodyPr/>
                    <a:lstStyle/>
                    <a:p>
                      <a:r>
                        <a:rPr kumimoji="1" lang="ja-JP" altLang="en-US" dirty="0"/>
                        <a:t>コメダ</a:t>
                      </a:r>
                      <a:r>
                        <a:rPr kumimoji="1" lang="en-US" altLang="ja-JP" dirty="0"/>
                        <a:t>HD</a:t>
                      </a:r>
                      <a:endParaRPr kumimoji="1" lang="ja-JP" altLang="en-US" dirty="0"/>
                    </a:p>
                  </a:txBody>
                  <a:tcPr/>
                </a:tc>
                <a:tc>
                  <a:txBody>
                    <a:bodyPr/>
                    <a:lstStyle/>
                    <a:p>
                      <a:r>
                        <a:rPr kumimoji="1" lang="ja-JP" altLang="en-US" dirty="0"/>
                        <a:t>ドトール</a:t>
                      </a:r>
                      <a:r>
                        <a:rPr kumimoji="1" lang="en-US" altLang="ja-JP" dirty="0"/>
                        <a:t>HD</a:t>
                      </a:r>
                      <a:endParaRPr kumimoji="1" lang="ja-JP" altLang="en-US" dirty="0"/>
                    </a:p>
                  </a:txBody>
                  <a:tcPr/>
                </a:tc>
                <a:extLst>
                  <a:ext uri="{0D108BD9-81ED-4DB2-BD59-A6C34878D82A}">
                    <a16:rowId xmlns:a16="http://schemas.microsoft.com/office/drawing/2014/main" val="2504578022"/>
                  </a:ext>
                </a:extLst>
              </a:tr>
              <a:tr h="370840">
                <a:tc>
                  <a:txBody>
                    <a:bodyPr/>
                    <a:lstStyle/>
                    <a:p>
                      <a:r>
                        <a:rPr lang="ja-JP" altLang="en-US" dirty="0">
                          <a:latin typeface="+mj-lt"/>
                        </a:rPr>
                        <a:t>自己資本比率</a:t>
                      </a:r>
                      <a:endParaRPr lang="zh-TW" altLang="en-US" dirty="0">
                        <a:latin typeface="+mj-lt"/>
                      </a:endParaRPr>
                    </a:p>
                  </a:txBody>
                  <a:tcPr anchor="ctr"/>
                </a:tc>
                <a:tc>
                  <a:txBody>
                    <a:bodyPr/>
                    <a:lstStyle/>
                    <a:p>
                      <a:r>
                        <a:rPr lang="en-US" altLang="ja-JP"/>
                        <a:t>38.7%</a:t>
                      </a:r>
                    </a:p>
                  </a:txBody>
                  <a:tcPr anchor="ctr"/>
                </a:tc>
                <a:tc>
                  <a:txBody>
                    <a:bodyPr/>
                    <a:lstStyle/>
                    <a:p>
                      <a:r>
                        <a:rPr lang="en-US" altLang="ja-JP"/>
                        <a:t>78.7%</a:t>
                      </a:r>
                    </a:p>
                  </a:txBody>
                  <a:tcPr anchor="ctr"/>
                </a:tc>
                <a:extLst>
                  <a:ext uri="{0D108BD9-81ED-4DB2-BD59-A6C34878D82A}">
                    <a16:rowId xmlns:a16="http://schemas.microsoft.com/office/drawing/2014/main" val="195344401"/>
                  </a:ext>
                </a:extLst>
              </a:tr>
              <a:tr h="370840">
                <a:tc>
                  <a:txBody>
                    <a:bodyPr/>
                    <a:lstStyle/>
                    <a:p>
                      <a:r>
                        <a:rPr lang="ja-JP" altLang="en-US" dirty="0">
                          <a:latin typeface="+mj-lt"/>
                        </a:rPr>
                        <a:t>売上高営業利益率</a:t>
                      </a:r>
                      <a:endParaRPr lang="zh-TW" altLang="en-US" dirty="0">
                        <a:latin typeface="+mj-lt"/>
                      </a:endParaRPr>
                    </a:p>
                  </a:txBody>
                  <a:tcPr anchor="ctr"/>
                </a:tc>
                <a:tc>
                  <a:txBody>
                    <a:bodyPr/>
                    <a:lstStyle/>
                    <a:p>
                      <a:r>
                        <a:rPr lang="en-US" altLang="ja-JP" dirty="0">
                          <a:solidFill>
                            <a:srgbClr val="FF0000"/>
                          </a:solidFill>
                        </a:rPr>
                        <a:t>29.6%</a:t>
                      </a:r>
                    </a:p>
                  </a:txBody>
                  <a:tcPr anchor="ctr"/>
                </a:tc>
                <a:tc>
                  <a:txBody>
                    <a:bodyPr/>
                    <a:lstStyle/>
                    <a:p>
                      <a:r>
                        <a:rPr lang="en-US" altLang="ja-JP" dirty="0">
                          <a:solidFill>
                            <a:srgbClr val="FF0000"/>
                          </a:solidFill>
                        </a:rPr>
                        <a:t>9.3%</a:t>
                      </a:r>
                    </a:p>
                  </a:txBody>
                  <a:tcPr anchor="ctr"/>
                </a:tc>
                <a:extLst>
                  <a:ext uri="{0D108BD9-81ED-4DB2-BD59-A6C34878D82A}">
                    <a16:rowId xmlns:a16="http://schemas.microsoft.com/office/drawing/2014/main" val="1384516735"/>
                  </a:ext>
                </a:extLst>
              </a:tr>
              <a:tr h="370840">
                <a:tc>
                  <a:txBody>
                    <a:bodyPr/>
                    <a:lstStyle/>
                    <a:p>
                      <a:r>
                        <a:rPr lang="ja-JP" altLang="en-US" dirty="0">
                          <a:latin typeface="+mj-lt"/>
                        </a:rPr>
                        <a:t>営業活動による</a:t>
                      </a:r>
                      <a:r>
                        <a:rPr lang="en-US" altLang="ja-JP" dirty="0">
                          <a:latin typeface="+mj-lt"/>
                        </a:rPr>
                        <a:t>CF</a:t>
                      </a:r>
                      <a:r>
                        <a:rPr lang="ja-JP" altLang="en-US" dirty="0">
                          <a:latin typeface="+mj-lt"/>
                        </a:rPr>
                        <a:t>（小計）</a:t>
                      </a:r>
                      <a:endParaRPr lang="en-US" altLang="ja-JP" dirty="0">
                        <a:latin typeface="+mj-lt"/>
                      </a:endParaRPr>
                    </a:p>
                  </a:txBody>
                  <a:tcPr anchor="ctr"/>
                </a:tc>
                <a:tc>
                  <a:txBody>
                    <a:bodyPr/>
                    <a:lstStyle/>
                    <a:p>
                      <a:r>
                        <a:rPr lang="en-US" altLang="ja-JP"/>
                        <a:t>39</a:t>
                      </a:r>
                      <a:r>
                        <a:rPr lang="ja-JP" altLang="en-US"/>
                        <a:t>億円</a:t>
                      </a:r>
                    </a:p>
                  </a:txBody>
                  <a:tcPr anchor="ctr"/>
                </a:tc>
                <a:tc>
                  <a:txBody>
                    <a:bodyPr/>
                    <a:lstStyle/>
                    <a:p>
                      <a:r>
                        <a:rPr lang="en-US" altLang="ja-JP"/>
                        <a:t>51</a:t>
                      </a:r>
                      <a:r>
                        <a:rPr lang="ja-JP" altLang="en-US"/>
                        <a:t>億円</a:t>
                      </a:r>
                    </a:p>
                  </a:txBody>
                  <a:tcPr anchor="ctr"/>
                </a:tc>
                <a:extLst>
                  <a:ext uri="{0D108BD9-81ED-4DB2-BD59-A6C34878D82A}">
                    <a16:rowId xmlns:a16="http://schemas.microsoft.com/office/drawing/2014/main" val="361313387"/>
                  </a:ext>
                </a:extLst>
              </a:tr>
              <a:tr h="370840">
                <a:tc>
                  <a:txBody>
                    <a:bodyPr/>
                    <a:lstStyle/>
                    <a:p>
                      <a:r>
                        <a:rPr lang="ja-JP" altLang="en-US" dirty="0">
                          <a:latin typeface="+mj-lt"/>
                        </a:rPr>
                        <a:t>売上高</a:t>
                      </a:r>
                    </a:p>
                  </a:txBody>
                  <a:tcPr anchor="ctr"/>
                </a:tc>
                <a:tc>
                  <a:txBody>
                    <a:bodyPr/>
                    <a:lstStyle/>
                    <a:p>
                      <a:r>
                        <a:rPr lang="en-US" altLang="ja-JP"/>
                        <a:t>115</a:t>
                      </a:r>
                      <a:r>
                        <a:rPr lang="ja-JP" altLang="en-US"/>
                        <a:t>億円</a:t>
                      </a:r>
                    </a:p>
                  </a:txBody>
                  <a:tcPr anchor="ctr"/>
                </a:tc>
                <a:tc>
                  <a:txBody>
                    <a:bodyPr/>
                    <a:lstStyle/>
                    <a:p>
                      <a:r>
                        <a:rPr lang="en-US" altLang="ja-JP" dirty="0"/>
                        <a:t>637</a:t>
                      </a:r>
                      <a:r>
                        <a:rPr lang="ja-JP" altLang="en-US" dirty="0"/>
                        <a:t>億円</a:t>
                      </a:r>
                    </a:p>
                  </a:txBody>
                  <a:tcPr anchor="ctr"/>
                </a:tc>
                <a:extLst>
                  <a:ext uri="{0D108BD9-81ED-4DB2-BD59-A6C34878D82A}">
                    <a16:rowId xmlns:a16="http://schemas.microsoft.com/office/drawing/2014/main" val="2066107540"/>
                  </a:ext>
                </a:extLst>
              </a:tr>
            </a:tbl>
          </a:graphicData>
        </a:graphic>
      </p:graphicFrame>
    </p:spTree>
    <p:extLst>
      <p:ext uri="{BB962C8B-B14F-4D97-AF65-F5344CB8AC3E}">
        <p14:creationId xmlns:p14="http://schemas.microsoft.com/office/powerpoint/2010/main" val="105081430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510</TotalTime>
  <Words>2092</Words>
  <Application>Microsoft Office PowerPoint</Application>
  <PresentationFormat>ワイド画面</PresentationFormat>
  <Paragraphs>287</Paragraphs>
  <Slides>35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等线</vt:lpstr>
      <vt:lpstr>新細明體</vt:lpstr>
      <vt:lpstr>游ゴシック</vt:lpstr>
      <vt:lpstr>Arial</vt:lpstr>
      <vt:lpstr>Calibri</vt:lpstr>
      <vt:lpstr>Calibri Light</vt:lpstr>
      <vt:lpstr>Office Theme</vt:lpstr>
      <vt:lpstr>倒産の研究(仮)  上場企業の倒産過程の分析と 倒産予想(過程)モデルの構築</vt:lpstr>
      <vt:lpstr>先行研究を読んでみた</vt:lpstr>
      <vt:lpstr>アプローチ方法</vt:lpstr>
      <vt:lpstr>前回</vt:lpstr>
      <vt:lpstr>PowerPoint プレゼンテーション</vt:lpstr>
      <vt:lpstr>対象とする企業</vt:lpstr>
      <vt:lpstr>(参考1)製造業の範囲</vt:lpstr>
      <vt:lpstr>(参考2)上場企業の業種割合</vt:lpstr>
      <vt:lpstr>(参考3)</vt:lpstr>
      <vt:lpstr>倒産とは</vt:lpstr>
      <vt:lpstr>信用調査会社での“倒産”の定義</vt:lpstr>
      <vt:lpstr>信用調査会社での“倒産”の定義</vt:lpstr>
      <vt:lpstr>PowerPoint プレゼンテーション</vt:lpstr>
      <vt:lpstr>内整理(私的整理)</vt:lpstr>
      <vt:lpstr>(参考)内整理の事例</vt:lpstr>
      <vt:lpstr>倒産の定義を決定</vt:lpstr>
      <vt:lpstr>対象とする企業について(さいけい)</vt:lpstr>
      <vt:lpstr>なぜ②が倒産ではなく上場廃止なのか</vt:lpstr>
      <vt:lpstr>PowerPoint プレゼンテーション</vt:lpstr>
      <vt:lpstr>上場廃止からいつまでに倒産したならば対象企業に含めるのか</vt:lpstr>
      <vt:lpstr>問題点#1　カネボウ</vt:lpstr>
      <vt:lpstr>上場廃止からいつまでに倒産したならば対象企業に含めるのか(再掲)</vt:lpstr>
      <vt:lpstr>カネボウと似た事例</vt:lpstr>
      <vt:lpstr>雪印食品</vt:lpstr>
      <vt:lpstr>丸石ホールディングス </vt:lpstr>
      <vt:lpstr>日立造船富岡機械</vt:lpstr>
      <vt:lpstr>対象とする年代について</vt:lpstr>
      <vt:lpstr>当面の分析対象</vt:lpstr>
      <vt:lpstr>データの収集と整理</vt:lpstr>
      <vt:lpstr>期間の差をどうしていくか</vt:lpstr>
      <vt:lpstr>PowerPoint プレゼンテーション</vt:lpstr>
      <vt:lpstr>(参考)2000年以降の上場廃止企業について</vt:lpstr>
      <vt:lpstr>PowerPoint プレゼンテーション</vt:lpstr>
      <vt:lpstr>問題点</vt:lpstr>
      <vt:lpstr>現在の問題のまとめ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MAGA_Phantom</cp:lastModifiedBy>
  <cp:revision>61</cp:revision>
  <dcterms:created xsi:type="dcterms:W3CDTF">2019-05-22T07:57:51Z</dcterms:created>
  <dcterms:modified xsi:type="dcterms:W3CDTF">2019-06-18T06:13:32Z</dcterms:modified>
</cp:coreProperties>
</file>