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snapToGrid="0">
      <p:cViewPr varScale="1">
        <p:scale>
          <a:sx n="72" d="100"/>
          <a:sy n="72" d="100"/>
        </p:scale>
        <p:origin x="6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2AB1D-AFD6-4AE4-985D-50A02CFF6AE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35A2EDD-5F45-4A57-B08E-71C22824C1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7E44445-0643-410D-9591-0B6B00E62009}"/>
              </a:ext>
            </a:extLst>
          </p:cNvPr>
          <p:cNvSpPr>
            <a:spLocks noGrp="1"/>
          </p:cNvSpPr>
          <p:nvPr>
            <p:ph type="dt" sz="half" idx="10"/>
          </p:nvPr>
        </p:nvSpPr>
        <p:spPr/>
        <p:txBody>
          <a:bodyPr/>
          <a:lstStyle/>
          <a:p>
            <a:fld id="{6E587BC8-DE6F-4726-95DA-1B2BF3724B67}" type="datetimeFigureOut">
              <a:rPr kumimoji="1" lang="ja-JP" altLang="en-US" smtClean="0"/>
              <a:t>2019/5/31</a:t>
            </a:fld>
            <a:endParaRPr kumimoji="1" lang="ja-JP" altLang="en-US"/>
          </a:p>
        </p:txBody>
      </p:sp>
      <p:sp>
        <p:nvSpPr>
          <p:cNvPr id="5" name="フッター プレースホルダー 4">
            <a:extLst>
              <a:ext uri="{FF2B5EF4-FFF2-40B4-BE49-F238E27FC236}">
                <a16:creationId xmlns:a16="http://schemas.microsoft.com/office/drawing/2014/main" id="{5C70E2B2-920F-4B54-B9AE-2166EE0848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0547CD-DD57-41C1-B96F-381E48A28C18}"/>
              </a:ext>
            </a:extLst>
          </p:cNvPr>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653312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4BC9B7-9E1E-4824-8F4A-A195274DEF7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303CFFC-6FBA-40B9-98E2-3449048EB9D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8F3C2A-23B3-4E4E-93C8-BBCAE284DB85}"/>
              </a:ext>
            </a:extLst>
          </p:cNvPr>
          <p:cNvSpPr>
            <a:spLocks noGrp="1"/>
          </p:cNvSpPr>
          <p:nvPr>
            <p:ph type="dt" sz="half" idx="10"/>
          </p:nvPr>
        </p:nvSpPr>
        <p:spPr/>
        <p:txBody>
          <a:bodyPr/>
          <a:lstStyle/>
          <a:p>
            <a:fld id="{6E587BC8-DE6F-4726-95DA-1B2BF3724B67}" type="datetimeFigureOut">
              <a:rPr kumimoji="1" lang="ja-JP" altLang="en-US" smtClean="0"/>
              <a:t>2019/5/31</a:t>
            </a:fld>
            <a:endParaRPr kumimoji="1" lang="ja-JP" altLang="en-US"/>
          </a:p>
        </p:txBody>
      </p:sp>
      <p:sp>
        <p:nvSpPr>
          <p:cNvPr id="5" name="フッター プレースホルダー 4">
            <a:extLst>
              <a:ext uri="{FF2B5EF4-FFF2-40B4-BE49-F238E27FC236}">
                <a16:creationId xmlns:a16="http://schemas.microsoft.com/office/drawing/2014/main" id="{C6A931B3-C915-4230-954F-8F10EA5E5F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1572E13-B2BB-4CED-AB05-8A44CA9D967A}"/>
              </a:ext>
            </a:extLst>
          </p:cNvPr>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2765018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6974AF6-EEB5-444F-8B8D-5EF96FBB245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1964DB3-80E1-42A6-8B3D-7E43F94D9B3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C4850E-7527-400A-A39E-5693AEEB303B}"/>
              </a:ext>
            </a:extLst>
          </p:cNvPr>
          <p:cNvSpPr>
            <a:spLocks noGrp="1"/>
          </p:cNvSpPr>
          <p:nvPr>
            <p:ph type="dt" sz="half" idx="10"/>
          </p:nvPr>
        </p:nvSpPr>
        <p:spPr/>
        <p:txBody>
          <a:bodyPr/>
          <a:lstStyle/>
          <a:p>
            <a:fld id="{6E587BC8-DE6F-4726-95DA-1B2BF3724B67}" type="datetimeFigureOut">
              <a:rPr kumimoji="1" lang="ja-JP" altLang="en-US" smtClean="0"/>
              <a:t>2019/5/31</a:t>
            </a:fld>
            <a:endParaRPr kumimoji="1" lang="ja-JP" altLang="en-US"/>
          </a:p>
        </p:txBody>
      </p:sp>
      <p:sp>
        <p:nvSpPr>
          <p:cNvPr id="5" name="フッター プレースホルダー 4">
            <a:extLst>
              <a:ext uri="{FF2B5EF4-FFF2-40B4-BE49-F238E27FC236}">
                <a16:creationId xmlns:a16="http://schemas.microsoft.com/office/drawing/2014/main" id="{8825DAD2-64BC-4BC6-861A-AF8029AE1A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652D60C-AB27-456F-BB88-CA1BE4DB1A0B}"/>
              </a:ext>
            </a:extLst>
          </p:cNvPr>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2020965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879A34-88E7-4586-A355-ADBCD113F36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3EADCC-C64A-4308-8EE5-EDFBA509BA1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F37EC5-6380-4857-A672-74B680AB55E3}"/>
              </a:ext>
            </a:extLst>
          </p:cNvPr>
          <p:cNvSpPr>
            <a:spLocks noGrp="1"/>
          </p:cNvSpPr>
          <p:nvPr>
            <p:ph type="dt" sz="half" idx="10"/>
          </p:nvPr>
        </p:nvSpPr>
        <p:spPr/>
        <p:txBody>
          <a:bodyPr/>
          <a:lstStyle/>
          <a:p>
            <a:fld id="{6E587BC8-DE6F-4726-95DA-1B2BF3724B67}" type="datetimeFigureOut">
              <a:rPr kumimoji="1" lang="ja-JP" altLang="en-US" smtClean="0"/>
              <a:t>2019/5/31</a:t>
            </a:fld>
            <a:endParaRPr kumimoji="1" lang="ja-JP" altLang="en-US"/>
          </a:p>
        </p:txBody>
      </p:sp>
      <p:sp>
        <p:nvSpPr>
          <p:cNvPr id="5" name="フッター プレースホルダー 4">
            <a:extLst>
              <a:ext uri="{FF2B5EF4-FFF2-40B4-BE49-F238E27FC236}">
                <a16:creationId xmlns:a16="http://schemas.microsoft.com/office/drawing/2014/main" id="{D7BDEE94-82ED-4705-8F3B-280B8DEC65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9151FD-0B3E-4CA9-B91B-1054B6087C42}"/>
              </a:ext>
            </a:extLst>
          </p:cNvPr>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292247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F0FE16-2ACB-4B88-A4EB-ADC72ACB98A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9FAAF2-E077-4ACE-8BA2-6FED3D299D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B2F81D5-8F3D-40F4-9F7B-1FCF68E5AC28}"/>
              </a:ext>
            </a:extLst>
          </p:cNvPr>
          <p:cNvSpPr>
            <a:spLocks noGrp="1"/>
          </p:cNvSpPr>
          <p:nvPr>
            <p:ph type="dt" sz="half" idx="10"/>
          </p:nvPr>
        </p:nvSpPr>
        <p:spPr/>
        <p:txBody>
          <a:bodyPr/>
          <a:lstStyle/>
          <a:p>
            <a:fld id="{6E587BC8-DE6F-4726-95DA-1B2BF3724B67}" type="datetimeFigureOut">
              <a:rPr kumimoji="1" lang="ja-JP" altLang="en-US" smtClean="0"/>
              <a:t>2019/5/31</a:t>
            </a:fld>
            <a:endParaRPr kumimoji="1" lang="ja-JP" altLang="en-US"/>
          </a:p>
        </p:txBody>
      </p:sp>
      <p:sp>
        <p:nvSpPr>
          <p:cNvPr id="5" name="フッター プレースホルダー 4">
            <a:extLst>
              <a:ext uri="{FF2B5EF4-FFF2-40B4-BE49-F238E27FC236}">
                <a16:creationId xmlns:a16="http://schemas.microsoft.com/office/drawing/2014/main" id="{0D4C930D-1498-4D8F-B769-CD7F6C36173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26D470-3351-4640-941F-0F4F9D9103E1}"/>
              </a:ext>
            </a:extLst>
          </p:cNvPr>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2659564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8F0326-5592-4A11-ABD9-5A342600976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EFD8280-8CE8-4CD6-B6E3-61A658F3A0F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46B7235-712B-4298-B4F2-2CE79D265EB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04AFB8C-1089-446B-9CE3-6CED5F4CACD3}"/>
              </a:ext>
            </a:extLst>
          </p:cNvPr>
          <p:cNvSpPr>
            <a:spLocks noGrp="1"/>
          </p:cNvSpPr>
          <p:nvPr>
            <p:ph type="dt" sz="half" idx="10"/>
          </p:nvPr>
        </p:nvSpPr>
        <p:spPr/>
        <p:txBody>
          <a:bodyPr/>
          <a:lstStyle/>
          <a:p>
            <a:fld id="{6E587BC8-DE6F-4726-95DA-1B2BF3724B67}" type="datetimeFigureOut">
              <a:rPr kumimoji="1" lang="ja-JP" altLang="en-US" smtClean="0"/>
              <a:t>2019/5/31</a:t>
            </a:fld>
            <a:endParaRPr kumimoji="1" lang="ja-JP" altLang="en-US"/>
          </a:p>
        </p:txBody>
      </p:sp>
      <p:sp>
        <p:nvSpPr>
          <p:cNvPr id="6" name="フッター プレースホルダー 5">
            <a:extLst>
              <a:ext uri="{FF2B5EF4-FFF2-40B4-BE49-F238E27FC236}">
                <a16:creationId xmlns:a16="http://schemas.microsoft.com/office/drawing/2014/main" id="{45C56DD2-1894-4B26-B3D1-636017EEF85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7D8767-ABDB-4ED7-875B-AF40658251BB}"/>
              </a:ext>
            </a:extLst>
          </p:cNvPr>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605704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ECFBC0-A8DD-4F43-80EB-FEB70F8A7E4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5683950-F5D9-4E60-953F-3E3A9FCE38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410D68E-64D6-41C4-9A12-C58C799AF99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490CE76-1900-4A57-B9CD-F940B79BF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3E12957-1C9B-4441-B170-21041643F7B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B8C78C-479B-417E-959A-DDFDC56657AC}"/>
              </a:ext>
            </a:extLst>
          </p:cNvPr>
          <p:cNvSpPr>
            <a:spLocks noGrp="1"/>
          </p:cNvSpPr>
          <p:nvPr>
            <p:ph type="dt" sz="half" idx="10"/>
          </p:nvPr>
        </p:nvSpPr>
        <p:spPr/>
        <p:txBody>
          <a:bodyPr/>
          <a:lstStyle/>
          <a:p>
            <a:fld id="{6E587BC8-DE6F-4726-95DA-1B2BF3724B67}" type="datetimeFigureOut">
              <a:rPr kumimoji="1" lang="ja-JP" altLang="en-US" smtClean="0"/>
              <a:t>2019/5/31</a:t>
            </a:fld>
            <a:endParaRPr kumimoji="1" lang="ja-JP" altLang="en-US"/>
          </a:p>
        </p:txBody>
      </p:sp>
      <p:sp>
        <p:nvSpPr>
          <p:cNvPr id="8" name="フッター プレースホルダー 7">
            <a:extLst>
              <a:ext uri="{FF2B5EF4-FFF2-40B4-BE49-F238E27FC236}">
                <a16:creationId xmlns:a16="http://schemas.microsoft.com/office/drawing/2014/main" id="{4EB6F4C4-4424-4F70-B3C6-40426EEDB2F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E13D3AD-FD14-4A97-9D75-11EF24B5FCD4}"/>
              </a:ext>
            </a:extLst>
          </p:cNvPr>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421930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A55DA-2D50-43BE-8383-072151C463F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F7000FB-3EBE-4CCE-A388-0F6B7976C3B9}"/>
              </a:ext>
            </a:extLst>
          </p:cNvPr>
          <p:cNvSpPr>
            <a:spLocks noGrp="1"/>
          </p:cNvSpPr>
          <p:nvPr>
            <p:ph type="dt" sz="half" idx="10"/>
          </p:nvPr>
        </p:nvSpPr>
        <p:spPr/>
        <p:txBody>
          <a:bodyPr/>
          <a:lstStyle/>
          <a:p>
            <a:fld id="{6E587BC8-DE6F-4726-95DA-1B2BF3724B67}" type="datetimeFigureOut">
              <a:rPr kumimoji="1" lang="ja-JP" altLang="en-US" smtClean="0"/>
              <a:t>2019/5/31</a:t>
            </a:fld>
            <a:endParaRPr kumimoji="1" lang="ja-JP" altLang="en-US"/>
          </a:p>
        </p:txBody>
      </p:sp>
      <p:sp>
        <p:nvSpPr>
          <p:cNvPr id="4" name="フッター プレースホルダー 3">
            <a:extLst>
              <a:ext uri="{FF2B5EF4-FFF2-40B4-BE49-F238E27FC236}">
                <a16:creationId xmlns:a16="http://schemas.microsoft.com/office/drawing/2014/main" id="{C4F62D20-BA49-4FE7-BC7D-A18270294E2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D086B40-DA6B-44E5-9AD4-0840DBD3836E}"/>
              </a:ext>
            </a:extLst>
          </p:cNvPr>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585419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00E6751-64B1-4D92-A1BE-2DB1B54E8C06}"/>
              </a:ext>
            </a:extLst>
          </p:cNvPr>
          <p:cNvSpPr>
            <a:spLocks noGrp="1"/>
          </p:cNvSpPr>
          <p:nvPr>
            <p:ph type="dt" sz="half" idx="10"/>
          </p:nvPr>
        </p:nvSpPr>
        <p:spPr/>
        <p:txBody>
          <a:bodyPr/>
          <a:lstStyle/>
          <a:p>
            <a:fld id="{6E587BC8-DE6F-4726-95DA-1B2BF3724B67}" type="datetimeFigureOut">
              <a:rPr kumimoji="1" lang="ja-JP" altLang="en-US" smtClean="0"/>
              <a:t>2019/5/31</a:t>
            </a:fld>
            <a:endParaRPr kumimoji="1" lang="ja-JP" altLang="en-US"/>
          </a:p>
        </p:txBody>
      </p:sp>
      <p:sp>
        <p:nvSpPr>
          <p:cNvPr id="3" name="フッター プレースホルダー 2">
            <a:extLst>
              <a:ext uri="{FF2B5EF4-FFF2-40B4-BE49-F238E27FC236}">
                <a16:creationId xmlns:a16="http://schemas.microsoft.com/office/drawing/2014/main" id="{63DC5C53-371E-4C34-A8F3-A6E08721E56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0213AA3-9030-4F6E-ACF9-BFF3C431E6AC}"/>
              </a:ext>
            </a:extLst>
          </p:cNvPr>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2351005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FCCD5B-639C-415C-989A-98D06A2218C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633227-423E-4EAF-B0B4-C2BAB88970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0240112-19B8-4792-B31A-CE4243D15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F043FC7-E566-4904-9A75-F3446E247E84}"/>
              </a:ext>
            </a:extLst>
          </p:cNvPr>
          <p:cNvSpPr>
            <a:spLocks noGrp="1"/>
          </p:cNvSpPr>
          <p:nvPr>
            <p:ph type="dt" sz="half" idx="10"/>
          </p:nvPr>
        </p:nvSpPr>
        <p:spPr/>
        <p:txBody>
          <a:bodyPr/>
          <a:lstStyle/>
          <a:p>
            <a:fld id="{6E587BC8-DE6F-4726-95DA-1B2BF3724B67}" type="datetimeFigureOut">
              <a:rPr kumimoji="1" lang="ja-JP" altLang="en-US" smtClean="0"/>
              <a:t>2019/5/31</a:t>
            </a:fld>
            <a:endParaRPr kumimoji="1" lang="ja-JP" altLang="en-US"/>
          </a:p>
        </p:txBody>
      </p:sp>
      <p:sp>
        <p:nvSpPr>
          <p:cNvPr id="6" name="フッター プレースホルダー 5">
            <a:extLst>
              <a:ext uri="{FF2B5EF4-FFF2-40B4-BE49-F238E27FC236}">
                <a16:creationId xmlns:a16="http://schemas.microsoft.com/office/drawing/2014/main" id="{F2436BD0-3D95-408D-8366-5BA7F53B2C4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29A4EFE-3410-41F0-8EA3-67EEFBC988D3}"/>
              </a:ext>
            </a:extLst>
          </p:cNvPr>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3438503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451BD6-548E-451A-82CF-B44B61056BD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24F126D-397E-4B16-AA24-AA60224337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644F4F3-3359-468A-BDCD-3074A7C9E0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9CC84DA-C5E3-4655-B36F-1FF50BB37DD8}"/>
              </a:ext>
            </a:extLst>
          </p:cNvPr>
          <p:cNvSpPr>
            <a:spLocks noGrp="1"/>
          </p:cNvSpPr>
          <p:nvPr>
            <p:ph type="dt" sz="half" idx="10"/>
          </p:nvPr>
        </p:nvSpPr>
        <p:spPr/>
        <p:txBody>
          <a:bodyPr/>
          <a:lstStyle/>
          <a:p>
            <a:fld id="{6E587BC8-DE6F-4726-95DA-1B2BF3724B67}" type="datetimeFigureOut">
              <a:rPr kumimoji="1" lang="ja-JP" altLang="en-US" smtClean="0"/>
              <a:t>2019/5/31</a:t>
            </a:fld>
            <a:endParaRPr kumimoji="1" lang="ja-JP" altLang="en-US"/>
          </a:p>
        </p:txBody>
      </p:sp>
      <p:sp>
        <p:nvSpPr>
          <p:cNvPr id="6" name="フッター プレースホルダー 5">
            <a:extLst>
              <a:ext uri="{FF2B5EF4-FFF2-40B4-BE49-F238E27FC236}">
                <a16:creationId xmlns:a16="http://schemas.microsoft.com/office/drawing/2014/main" id="{000D0EA6-A8F6-4F6B-959B-9B13F83EA15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379244B-93C7-4821-A6FC-2F2D5D26E2DD}"/>
              </a:ext>
            </a:extLst>
          </p:cNvPr>
          <p:cNvSpPr>
            <a:spLocks noGrp="1"/>
          </p:cNvSpPr>
          <p:nvPr>
            <p:ph type="sldNum" sz="quarter" idx="12"/>
          </p:nvPr>
        </p:nvSpPr>
        <p:spPr/>
        <p:txBody>
          <a:body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1542333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333AE8C-1C41-44F1-B2B1-A243559ECB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EE61C27-9826-4AF1-9D5F-025046D2E2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717CE1-C52A-4CCF-897A-008A406B30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87BC8-DE6F-4726-95DA-1B2BF3724B67}" type="datetimeFigureOut">
              <a:rPr kumimoji="1" lang="ja-JP" altLang="en-US" smtClean="0"/>
              <a:t>2019/5/31</a:t>
            </a:fld>
            <a:endParaRPr kumimoji="1" lang="ja-JP" altLang="en-US"/>
          </a:p>
        </p:txBody>
      </p:sp>
      <p:sp>
        <p:nvSpPr>
          <p:cNvPr id="5" name="フッター プレースホルダー 4">
            <a:extLst>
              <a:ext uri="{FF2B5EF4-FFF2-40B4-BE49-F238E27FC236}">
                <a16:creationId xmlns:a16="http://schemas.microsoft.com/office/drawing/2014/main" id="{1C7A5CF2-E707-454A-B379-B245760EF9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4780ABF-325C-4C41-8020-C5CA8A54FB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A4096-4ACF-4A0A-BD49-DA91C1D5BAF3}" type="slidenum">
              <a:rPr kumimoji="1" lang="ja-JP" altLang="en-US" smtClean="0"/>
              <a:t>‹#›</a:t>
            </a:fld>
            <a:endParaRPr kumimoji="1" lang="ja-JP" altLang="en-US"/>
          </a:p>
        </p:txBody>
      </p:sp>
    </p:spTree>
    <p:extLst>
      <p:ext uri="{BB962C8B-B14F-4D97-AF65-F5344CB8AC3E}">
        <p14:creationId xmlns:p14="http://schemas.microsoft.com/office/powerpoint/2010/main" val="2096785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3695FE7-6E05-4EE9-B30F-14B9F4EFB23E}"/>
              </a:ext>
            </a:extLst>
          </p:cNvPr>
          <p:cNvSpPr>
            <a:spLocks noGrp="1"/>
          </p:cNvSpPr>
          <p:nvPr>
            <p:ph type="title"/>
          </p:nvPr>
        </p:nvSpPr>
        <p:spPr>
          <a:xfrm>
            <a:off x="838200" y="365125"/>
            <a:ext cx="10515600" cy="5757379"/>
          </a:xfrm>
        </p:spPr>
        <p:txBody>
          <a:bodyPr>
            <a:normAutofit/>
          </a:bodyPr>
          <a:lstStyle/>
          <a:p>
            <a:pPr algn="ctr"/>
            <a:r>
              <a:rPr kumimoji="1" lang="ja-JP" altLang="en-US" dirty="0"/>
              <a:t>倒産の研究</a:t>
            </a:r>
            <a:r>
              <a:rPr kumimoji="1" lang="en-US" altLang="ja-JP" dirty="0"/>
              <a:t>(</a:t>
            </a:r>
            <a:r>
              <a:rPr kumimoji="1" lang="ja-JP" altLang="en-US" dirty="0"/>
              <a:t>仮</a:t>
            </a:r>
            <a:r>
              <a:rPr kumimoji="1" lang="en-US" altLang="ja-JP" dirty="0"/>
              <a:t>)</a:t>
            </a:r>
            <a:br>
              <a:rPr kumimoji="1" lang="en-US" altLang="ja-JP" dirty="0"/>
            </a:br>
            <a:br>
              <a:rPr kumimoji="1" lang="en-US" altLang="ja-JP" dirty="0"/>
            </a:br>
            <a:r>
              <a:rPr kumimoji="1" lang="ja-JP" altLang="en-US" dirty="0"/>
              <a:t>上場企業の倒産過程の分析と</a:t>
            </a:r>
            <a:br>
              <a:rPr kumimoji="1" lang="en-US" altLang="ja-JP" dirty="0"/>
            </a:br>
            <a:r>
              <a:rPr kumimoji="1" lang="ja-JP" altLang="en-US" dirty="0"/>
              <a:t>倒産予想</a:t>
            </a:r>
            <a:r>
              <a:rPr kumimoji="1" lang="en-US" altLang="ja-JP" dirty="0"/>
              <a:t>(</a:t>
            </a:r>
            <a:r>
              <a:rPr kumimoji="1" lang="ja-JP" altLang="en-US" dirty="0"/>
              <a:t>過程</a:t>
            </a:r>
            <a:r>
              <a:rPr kumimoji="1" lang="en-US" altLang="ja-JP" dirty="0"/>
              <a:t>)</a:t>
            </a:r>
            <a:r>
              <a:rPr kumimoji="1" lang="ja-JP" altLang="en-US" dirty="0"/>
              <a:t>モデルの構築</a:t>
            </a:r>
          </a:p>
        </p:txBody>
      </p:sp>
    </p:spTree>
    <p:extLst>
      <p:ext uri="{BB962C8B-B14F-4D97-AF65-F5344CB8AC3E}">
        <p14:creationId xmlns:p14="http://schemas.microsoft.com/office/powerpoint/2010/main" val="170387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08EA8E-AA18-45DC-99A6-DE54D80C7554}"/>
              </a:ext>
            </a:extLst>
          </p:cNvPr>
          <p:cNvSpPr>
            <a:spLocks noGrp="1"/>
          </p:cNvSpPr>
          <p:nvPr>
            <p:ph type="title"/>
          </p:nvPr>
        </p:nvSpPr>
        <p:spPr/>
        <p:txBody>
          <a:bodyPr/>
          <a:lstStyle/>
          <a:p>
            <a:r>
              <a:rPr kumimoji="1" lang="ja-JP" altLang="en-US" dirty="0"/>
              <a:t>データの収集と整理</a:t>
            </a:r>
          </a:p>
        </p:txBody>
      </p:sp>
      <p:sp>
        <p:nvSpPr>
          <p:cNvPr id="3" name="コンテンツ プレースホルダー 2">
            <a:extLst>
              <a:ext uri="{FF2B5EF4-FFF2-40B4-BE49-F238E27FC236}">
                <a16:creationId xmlns:a16="http://schemas.microsoft.com/office/drawing/2014/main" id="{BBB14886-88B6-4270-9D99-65451D7F9CC1}"/>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90134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856E33-C0F3-4E49-B344-D7AA60921286}"/>
              </a:ext>
            </a:extLst>
          </p:cNvPr>
          <p:cNvSpPr>
            <a:spLocks noGrp="1"/>
          </p:cNvSpPr>
          <p:nvPr>
            <p:ph type="title"/>
          </p:nvPr>
        </p:nvSpPr>
        <p:spPr/>
        <p:txBody>
          <a:bodyPr/>
          <a:lstStyle/>
          <a:p>
            <a:r>
              <a:rPr kumimoji="1" lang="ja-JP" altLang="en-US" dirty="0"/>
              <a:t>前回まで</a:t>
            </a:r>
          </a:p>
        </p:txBody>
      </p:sp>
      <p:sp>
        <p:nvSpPr>
          <p:cNvPr id="3" name="コンテンツ プレースホルダー 2">
            <a:extLst>
              <a:ext uri="{FF2B5EF4-FFF2-40B4-BE49-F238E27FC236}">
                <a16:creationId xmlns:a16="http://schemas.microsoft.com/office/drawing/2014/main" id="{E6525053-5143-4732-B6DD-1A6640D5BBC4}"/>
              </a:ext>
            </a:extLst>
          </p:cNvPr>
          <p:cNvSpPr>
            <a:spLocks noGrp="1"/>
          </p:cNvSpPr>
          <p:nvPr>
            <p:ph idx="1"/>
          </p:nvPr>
        </p:nvSpPr>
        <p:spPr/>
        <p:txBody>
          <a:bodyPr/>
          <a:lstStyle/>
          <a:p>
            <a:pPr marL="0" indent="0">
              <a:buNone/>
            </a:pPr>
            <a:r>
              <a:rPr lang="ja-JP" altLang="en-US" dirty="0"/>
              <a:t>企業の倒産モデルの構築を目指して研究を行っていくことを決定</a:t>
            </a:r>
            <a:endParaRPr lang="en-US" altLang="ja-JP" dirty="0"/>
          </a:p>
          <a:p>
            <a:pPr marL="0" indent="0">
              <a:buNone/>
            </a:pPr>
            <a:endParaRPr lang="en-US" altLang="ja-JP" dirty="0"/>
          </a:p>
          <a:p>
            <a:r>
              <a:rPr kumimoji="1" lang="ja-JP" altLang="en-US" dirty="0"/>
              <a:t>決めなければ</a:t>
            </a:r>
            <a:r>
              <a:rPr kumimoji="1" lang="en-US" altLang="ja-JP" dirty="0"/>
              <a:t>(</a:t>
            </a:r>
            <a:r>
              <a:rPr kumimoji="1" lang="ja-JP" altLang="en-US" dirty="0"/>
              <a:t>定義しなければ</a:t>
            </a:r>
            <a:r>
              <a:rPr kumimoji="1" lang="en-US" altLang="ja-JP" dirty="0"/>
              <a:t>)</a:t>
            </a:r>
            <a:r>
              <a:rPr kumimoji="1" lang="ja-JP" altLang="en-US" dirty="0"/>
              <a:t>ならないこと</a:t>
            </a:r>
            <a:endParaRPr lang="en-US" altLang="ja-JP" dirty="0"/>
          </a:p>
          <a:p>
            <a:pPr lvl="1"/>
            <a:r>
              <a:rPr kumimoji="1" lang="ja-JP" altLang="en-US" dirty="0"/>
              <a:t>倒産とは</a:t>
            </a:r>
            <a:endParaRPr kumimoji="1" lang="en-US" altLang="ja-JP" dirty="0"/>
          </a:p>
          <a:p>
            <a:pPr lvl="1"/>
            <a:r>
              <a:rPr lang="ja-JP" altLang="en-US" dirty="0"/>
              <a:t>対象とする企業</a:t>
            </a:r>
            <a:endParaRPr lang="en-US" altLang="ja-JP" dirty="0"/>
          </a:p>
          <a:p>
            <a:pPr lvl="1"/>
            <a:r>
              <a:rPr kumimoji="1" lang="ja-JP" altLang="en-US" dirty="0"/>
              <a:t>対象とする年代</a:t>
            </a:r>
            <a:endParaRPr kumimoji="1" lang="en-US" altLang="ja-JP" dirty="0"/>
          </a:p>
          <a:p>
            <a:pPr lvl="1"/>
            <a:r>
              <a:rPr kumimoji="1" lang="ja-JP" altLang="en-US" dirty="0"/>
              <a:t>対象とする情報</a:t>
            </a:r>
            <a:endParaRPr kumimoji="1" lang="en-US" altLang="ja-JP" dirty="0"/>
          </a:p>
          <a:p>
            <a:pPr lvl="1"/>
            <a:endParaRPr kumimoji="1" lang="en-US" altLang="ja-JP" dirty="0"/>
          </a:p>
          <a:p>
            <a:pPr lvl="1"/>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1836809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5A7389-141B-4298-A831-4BFD405E0393}"/>
              </a:ext>
            </a:extLst>
          </p:cNvPr>
          <p:cNvSpPr>
            <a:spLocks noGrp="1"/>
          </p:cNvSpPr>
          <p:nvPr>
            <p:ph type="title"/>
          </p:nvPr>
        </p:nvSpPr>
        <p:spPr/>
        <p:txBody>
          <a:bodyPr/>
          <a:lstStyle/>
          <a:p>
            <a:r>
              <a:rPr kumimoji="1" lang="ja-JP" altLang="en-US" dirty="0"/>
              <a:t>倒産とは</a:t>
            </a:r>
            <a:br>
              <a:rPr kumimoji="1" lang="en-US" altLang="ja-JP" dirty="0"/>
            </a:br>
            <a:endParaRPr kumimoji="1" lang="ja-JP" altLang="en-US" dirty="0"/>
          </a:p>
        </p:txBody>
      </p:sp>
      <p:sp>
        <p:nvSpPr>
          <p:cNvPr id="3" name="コンテンツ プレースホルダー 2">
            <a:extLst>
              <a:ext uri="{FF2B5EF4-FFF2-40B4-BE49-F238E27FC236}">
                <a16:creationId xmlns:a16="http://schemas.microsoft.com/office/drawing/2014/main" id="{9AF6E8AB-948C-4E55-9D2A-BC0B81D0CB8E}"/>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400625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2E87BB-51E8-4CE9-A5FB-68A51C7B532F}"/>
              </a:ext>
            </a:extLst>
          </p:cNvPr>
          <p:cNvSpPr>
            <a:spLocks noGrp="1"/>
          </p:cNvSpPr>
          <p:nvPr>
            <p:ph type="title"/>
          </p:nvPr>
        </p:nvSpPr>
        <p:spPr/>
        <p:txBody>
          <a:bodyPr/>
          <a:lstStyle/>
          <a:p>
            <a:r>
              <a:rPr lang="ja-JP" altLang="en-US" dirty="0"/>
              <a:t>対象とする企業</a:t>
            </a:r>
            <a:endParaRPr kumimoji="1" lang="ja-JP" altLang="en-US" dirty="0"/>
          </a:p>
        </p:txBody>
      </p:sp>
      <p:sp>
        <p:nvSpPr>
          <p:cNvPr id="3" name="コンテンツ プレースホルダー 2">
            <a:extLst>
              <a:ext uri="{FF2B5EF4-FFF2-40B4-BE49-F238E27FC236}">
                <a16:creationId xmlns:a16="http://schemas.microsoft.com/office/drawing/2014/main" id="{67AD07AE-8224-47C5-91CD-47EA5A724F85}"/>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85730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3BD718-EA1B-42FC-8452-02412916EA07}"/>
              </a:ext>
            </a:extLst>
          </p:cNvPr>
          <p:cNvSpPr>
            <a:spLocks noGrp="1"/>
          </p:cNvSpPr>
          <p:nvPr>
            <p:ph type="title"/>
          </p:nvPr>
        </p:nvSpPr>
        <p:spPr/>
        <p:txBody>
          <a:bodyPr/>
          <a:lstStyle/>
          <a:p>
            <a:r>
              <a:rPr kumimoji="1" lang="ja-JP" altLang="en-US" dirty="0"/>
              <a:t>対象とする企業</a:t>
            </a:r>
            <a:r>
              <a:rPr kumimoji="1" lang="en-US" altLang="ja-JP" dirty="0"/>
              <a:t>(</a:t>
            </a:r>
            <a:r>
              <a:rPr kumimoji="1" lang="ja-JP" altLang="en-US" dirty="0"/>
              <a:t>業種</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D524078-C26C-47CF-9FF5-33012C7FD90A}"/>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86128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B0A9AB-396F-4C30-AE44-E617626C0A72}"/>
              </a:ext>
            </a:extLst>
          </p:cNvPr>
          <p:cNvSpPr>
            <a:spLocks noGrp="1"/>
          </p:cNvSpPr>
          <p:nvPr>
            <p:ph type="title"/>
          </p:nvPr>
        </p:nvSpPr>
        <p:spPr/>
        <p:txBody>
          <a:bodyPr/>
          <a:lstStyle/>
          <a:p>
            <a:r>
              <a:rPr kumimoji="1" lang="ja-JP" altLang="en-US" dirty="0"/>
              <a:t>対象とする年代</a:t>
            </a:r>
          </a:p>
        </p:txBody>
      </p:sp>
      <p:sp>
        <p:nvSpPr>
          <p:cNvPr id="3" name="コンテンツ プレースホルダー 2">
            <a:extLst>
              <a:ext uri="{FF2B5EF4-FFF2-40B4-BE49-F238E27FC236}">
                <a16:creationId xmlns:a16="http://schemas.microsoft.com/office/drawing/2014/main" id="{AA0D01DD-68F1-4DD6-B124-2230CD89186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659129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221AC4-50DA-4E6B-9BA7-8A3BDEE0EA4C}"/>
              </a:ext>
            </a:extLst>
          </p:cNvPr>
          <p:cNvSpPr>
            <a:spLocks noGrp="1"/>
          </p:cNvSpPr>
          <p:nvPr>
            <p:ph type="title"/>
          </p:nvPr>
        </p:nvSpPr>
        <p:spPr/>
        <p:txBody>
          <a:bodyPr/>
          <a:lstStyle/>
          <a:p>
            <a:r>
              <a:rPr kumimoji="1" lang="ja-JP" altLang="en-US" dirty="0"/>
              <a:t>対象とする情報</a:t>
            </a:r>
          </a:p>
        </p:txBody>
      </p:sp>
      <p:sp>
        <p:nvSpPr>
          <p:cNvPr id="3" name="コンテンツ プレースホルダー 2">
            <a:extLst>
              <a:ext uri="{FF2B5EF4-FFF2-40B4-BE49-F238E27FC236}">
                <a16:creationId xmlns:a16="http://schemas.microsoft.com/office/drawing/2014/main" id="{2B24CA91-8E81-4A08-87D5-485ADA5005B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127348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BAD76-1BDE-418A-9BCF-ED54101F19D3}"/>
              </a:ext>
            </a:extLst>
          </p:cNvPr>
          <p:cNvSpPr>
            <a:spLocks noGrp="1"/>
          </p:cNvSpPr>
          <p:nvPr>
            <p:ph type="title"/>
          </p:nvPr>
        </p:nvSpPr>
        <p:spPr/>
        <p:txBody>
          <a:bodyPr/>
          <a:lstStyle/>
          <a:p>
            <a:r>
              <a:rPr kumimoji="1" lang="ja-JP" altLang="en-US" dirty="0"/>
              <a:t>問題点①</a:t>
            </a:r>
          </a:p>
        </p:txBody>
      </p:sp>
      <p:sp>
        <p:nvSpPr>
          <p:cNvPr id="3" name="コンテンツ プレースホルダー 2">
            <a:extLst>
              <a:ext uri="{FF2B5EF4-FFF2-40B4-BE49-F238E27FC236}">
                <a16:creationId xmlns:a16="http://schemas.microsoft.com/office/drawing/2014/main" id="{31F74AB3-CE59-4669-9DA7-C0EAE8310F9E}"/>
              </a:ext>
            </a:extLst>
          </p:cNvPr>
          <p:cNvSpPr>
            <a:spLocks noGrp="1"/>
          </p:cNvSpPr>
          <p:nvPr>
            <p:ph idx="1"/>
          </p:nvPr>
        </p:nvSpPr>
        <p:spPr/>
        <p:txBody>
          <a:bodyPr/>
          <a:lstStyle/>
          <a:p>
            <a:r>
              <a:rPr lang="ja-JP" altLang="en-US" dirty="0"/>
              <a:t>定義した倒産以外の理由</a:t>
            </a:r>
            <a:r>
              <a:rPr lang="en-US" altLang="ja-JP" dirty="0"/>
              <a:t>(</a:t>
            </a:r>
            <a:r>
              <a:rPr lang="ja-JP" altLang="en-US" dirty="0"/>
              <a:t>以降倒産以外</a:t>
            </a:r>
            <a:r>
              <a:rPr lang="en-US" altLang="ja-JP" dirty="0"/>
              <a:t>)</a:t>
            </a:r>
            <a:r>
              <a:rPr lang="ja-JP" altLang="en-US" dirty="0"/>
              <a:t>により上場廃止になった企業の取り扱い</a:t>
            </a:r>
            <a:endParaRPr lang="en-US" altLang="ja-JP" dirty="0"/>
          </a:p>
          <a:p>
            <a:endParaRPr kumimoji="1" lang="en-US" altLang="ja-JP" dirty="0"/>
          </a:p>
          <a:p>
            <a:pPr marL="0" indent="0">
              <a:buNone/>
            </a:pPr>
            <a:r>
              <a:rPr kumimoji="1" lang="ja-JP" altLang="en-US" dirty="0"/>
              <a:t>単純に考えると上場企業の倒産という枠内に入らないため、対象とならない。</a:t>
            </a:r>
            <a:endParaRPr kumimoji="1" lang="en-US" altLang="ja-JP" dirty="0"/>
          </a:p>
          <a:p>
            <a:pPr marL="0" indent="0">
              <a:buNone/>
            </a:pPr>
            <a:r>
              <a:rPr lang="ja-JP" altLang="en-US" dirty="0"/>
              <a:t>↓しかし</a:t>
            </a:r>
            <a:endParaRPr lang="en-US" altLang="ja-JP" dirty="0"/>
          </a:p>
          <a:p>
            <a:pPr marL="0" indent="0">
              <a:buNone/>
            </a:pPr>
            <a:r>
              <a:rPr kumimoji="1" lang="ja-JP" altLang="en-US" dirty="0"/>
              <a:t>調べていくうちに倒産以外の理由で上場廃止となり、しばらくした後に倒産となった</a:t>
            </a:r>
            <a:r>
              <a:rPr lang="ja-JP" altLang="en-US" dirty="0"/>
              <a:t>ケースが多々あった。</a:t>
            </a:r>
            <a:endParaRPr lang="en-US" altLang="ja-JP" dirty="0"/>
          </a:p>
          <a:p>
            <a:pPr marL="0" indent="0">
              <a:buNone/>
            </a:pPr>
            <a:endParaRPr lang="en-US" altLang="ja-JP" dirty="0"/>
          </a:p>
        </p:txBody>
      </p:sp>
    </p:spTree>
    <p:extLst>
      <p:ext uri="{BB962C8B-B14F-4D97-AF65-F5344CB8AC3E}">
        <p14:creationId xmlns:p14="http://schemas.microsoft.com/office/powerpoint/2010/main" val="3415744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A6FCB1F-97F7-4F28-B702-B02E11599798}"/>
              </a:ext>
            </a:extLst>
          </p:cNvPr>
          <p:cNvSpPr>
            <a:spLocks noGrp="1"/>
          </p:cNvSpPr>
          <p:nvPr>
            <p:ph idx="1"/>
          </p:nvPr>
        </p:nvSpPr>
        <p:spPr>
          <a:xfrm>
            <a:off x="838200" y="624114"/>
            <a:ext cx="10515600" cy="5552849"/>
          </a:xfrm>
        </p:spPr>
        <p:txBody>
          <a:bodyPr>
            <a:normAutofit fontScale="92500" lnSpcReduction="10000"/>
          </a:bodyPr>
          <a:lstStyle/>
          <a:p>
            <a:pPr marL="0" indent="0">
              <a:buNone/>
            </a:pPr>
            <a:r>
              <a:rPr lang="ja-JP" altLang="en-US" dirty="0"/>
              <a:t>これらの企業を上場企業の倒産に含めないことには違和感</a:t>
            </a:r>
            <a:endParaRPr lang="en-US" altLang="ja-JP" dirty="0"/>
          </a:p>
          <a:p>
            <a:pPr marL="0" indent="0">
              <a:buNone/>
            </a:pPr>
            <a:endParaRPr lang="en-US" altLang="ja-JP" dirty="0"/>
          </a:p>
          <a:p>
            <a:pPr marL="0" indent="0">
              <a:buNone/>
            </a:pPr>
            <a:r>
              <a:rPr lang="ja-JP" altLang="en-US" dirty="0"/>
              <a:t>つまり</a:t>
            </a:r>
            <a:r>
              <a:rPr lang="en-US" altLang="ja-JP" dirty="0"/>
              <a:t>…</a:t>
            </a:r>
            <a:r>
              <a:rPr lang="ja-JP" altLang="en-US" dirty="0"/>
              <a:t>名目</a:t>
            </a:r>
            <a:r>
              <a:rPr lang="en-US" altLang="ja-JP" dirty="0"/>
              <a:t>(</a:t>
            </a:r>
            <a:r>
              <a:rPr lang="ja-JP" altLang="en-US" dirty="0"/>
              <a:t>書類</a:t>
            </a:r>
            <a:r>
              <a:rPr lang="en-US" altLang="ja-JP" dirty="0"/>
              <a:t>)</a:t>
            </a:r>
            <a:r>
              <a:rPr lang="ja-JP" altLang="en-US" dirty="0"/>
              <a:t>上の上場廃止理由のみを対象企業の判断基準とすると網羅性に欠けることになる。</a:t>
            </a:r>
            <a:endParaRPr lang="en-US" altLang="ja-JP" dirty="0"/>
          </a:p>
          <a:p>
            <a:pPr marL="0" indent="0">
              <a:buNone/>
            </a:pPr>
            <a:endParaRPr kumimoji="1" lang="en-US" altLang="ja-JP" dirty="0"/>
          </a:p>
          <a:p>
            <a:pPr marL="0" indent="0">
              <a:buNone/>
            </a:pPr>
            <a:r>
              <a:rPr kumimoji="1" lang="ja-JP" altLang="en-US" dirty="0"/>
              <a:t>かと言って上場廃止後</a:t>
            </a:r>
            <a:r>
              <a:rPr lang="en-US" altLang="ja-JP" dirty="0"/>
              <a:t>10</a:t>
            </a:r>
            <a:r>
              <a:rPr lang="ja-JP" altLang="en-US" dirty="0"/>
              <a:t>年経過したのちに倒産した企業を上場企業の倒産に含めることも不自然</a:t>
            </a:r>
            <a:endParaRPr lang="en-US" altLang="ja-JP" dirty="0"/>
          </a:p>
          <a:p>
            <a:pPr marL="0" indent="0">
              <a:buNone/>
            </a:pPr>
            <a:r>
              <a:rPr kumimoji="1" lang="ja-JP" altLang="en-US" dirty="0"/>
              <a:t>↓</a:t>
            </a:r>
            <a:endParaRPr kumimoji="1" lang="en-US" altLang="ja-JP" dirty="0"/>
          </a:p>
          <a:p>
            <a:pPr marL="0" indent="0">
              <a:buNone/>
            </a:pPr>
            <a:r>
              <a:rPr kumimoji="1" lang="ja-JP" altLang="en-US" dirty="0"/>
              <a:t>倒産以外により上場廃止となり、その後何年以内に倒産したならば上場企業の倒産としてカウントするのかが問題となる</a:t>
            </a:r>
            <a:endParaRPr kumimoji="1" lang="en-US" altLang="ja-JP" dirty="0"/>
          </a:p>
          <a:p>
            <a:pPr marL="0" indent="0">
              <a:buNone/>
            </a:pPr>
            <a:endParaRPr lang="en-US" altLang="ja-JP" dirty="0"/>
          </a:p>
          <a:p>
            <a:pPr marL="0" indent="0">
              <a:buNone/>
            </a:pPr>
            <a:r>
              <a:rPr lang="en-US" altLang="ja-JP" dirty="0"/>
              <a:t>(</a:t>
            </a:r>
            <a:r>
              <a:rPr lang="ja-JP" altLang="en-US" dirty="0"/>
              <a:t>但し、上場企業でなくなるため財務諸表の入手が難しくなることに留意しなければならない）</a:t>
            </a:r>
            <a:endParaRPr kumimoji="1" lang="ja-JP" altLang="en-US" dirty="0"/>
          </a:p>
        </p:txBody>
      </p:sp>
    </p:spTree>
    <p:extLst>
      <p:ext uri="{BB962C8B-B14F-4D97-AF65-F5344CB8AC3E}">
        <p14:creationId xmlns:p14="http://schemas.microsoft.com/office/powerpoint/2010/main" val="40757343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260</Words>
  <Application>Microsoft Office PowerPoint</Application>
  <PresentationFormat>ワイド画面</PresentationFormat>
  <Paragraphs>31</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倒産の研究(仮)  上場企業の倒産過程の分析と 倒産予想(過程)モデルの構築</vt:lpstr>
      <vt:lpstr>前回まで</vt:lpstr>
      <vt:lpstr>倒産とは </vt:lpstr>
      <vt:lpstr>対象とする企業</vt:lpstr>
      <vt:lpstr>対象とする企業(業種)</vt:lpstr>
      <vt:lpstr>対象とする年代</vt:lpstr>
      <vt:lpstr>対象とする情報</vt:lpstr>
      <vt:lpstr>問題点①</vt:lpstr>
      <vt:lpstr>PowerPoint プレゼンテーション</vt:lpstr>
      <vt:lpstr>データの収集と整理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倒産の研究(仮)  上場企業の倒産過程の分析と 倒産予想(過程)モデルの構築</dc:title>
  <dc:creator>MAGA</dc:creator>
  <cp:lastModifiedBy>MAGA</cp:lastModifiedBy>
  <cp:revision>5</cp:revision>
  <dcterms:created xsi:type="dcterms:W3CDTF">2019-05-22T07:57:51Z</dcterms:created>
  <dcterms:modified xsi:type="dcterms:W3CDTF">2019-05-31T11:56:18Z</dcterms:modified>
</cp:coreProperties>
</file>