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9" r:id="rId5"/>
    <p:sldId id="273" r:id="rId6"/>
    <p:sldId id="274" r:id="rId7"/>
    <p:sldId id="258" r:id="rId8"/>
    <p:sldId id="266" r:id="rId9"/>
    <p:sldId id="280" r:id="rId10"/>
    <p:sldId id="267" r:id="rId11"/>
    <p:sldId id="281" r:id="rId12"/>
    <p:sldId id="282" r:id="rId13"/>
    <p:sldId id="268" r:id="rId14"/>
    <p:sldId id="271" r:id="rId15"/>
    <p:sldId id="277" r:id="rId16"/>
    <p:sldId id="272" r:id="rId17"/>
    <p:sldId id="275" r:id="rId18"/>
    <p:sldId id="285" r:id="rId19"/>
    <p:sldId id="288" r:id="rId20"/>
    <p:sldId id="289" r:id="rId21"/>
    <p:sldId id="291" r:id="rId22"/>
    <p:sldId id="290" r:id="rId23"/>
    <p:sldId id="292" r:id="rId24"/>
    <p:sldId id="270" r:id="rId25"/>
    <p:sldId id="261" r:id="rId26"/>
    <p:sldId id="264" r:id="rId27"/>
    <p:sldId id="278" r:id="rId28"/>
    <p:sldId id="283" r:id="rId29"/>
    <p:sldId id="284" r:id="rId30"/>
    <p:sldId id="293"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88" d="100"/>
          <a:sy n="88" d="100"/>
        </p:scale>
        <p:origin x="102"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767355167560573E-2"/>
          <c:y val="8.6277251729723503E-2"/>
          <c:w val="0.55743019894252344"/>
          <c:h val="0.82744549654055299"/>
        </c:manualLayout>
      </c:layout>
      <c:pie3DChart>
        <c:varyColors val="1"/>
        <c:ser>
          <c:idx val="0"/>
          <c:order val="0"/>
          <c:tx>
            <c:strRef>
              <c:f>Sheet1!$B$1</c:f>
              <c:strCache>
                <c:ptCount val="1"/>
                <c:pt idx="0">
                  <c:v>会社数</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9FB-4172-AB05-2A3E3852CC3C}"/>
              </c:ext>
            </c:extLst>
          </c:dPt>
          <c:dPt>
            <c:idx val="1"/>
            <c:bubble3D val="0"/>
            <c:explosion val="6"/>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4C7B-4B47-B281-52FC893ED1C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9FB-4172-AB05-2A3E3852CC3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9FB-4172-AB05-2A3E3852CC3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9FB-4172-AB05-2A3E3852CC3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3-4C7B-4B47-B281-52FC893ED1C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4C7B-4B47-B281-52FC893ED1C9}"/>
              </c:ext>
            </c:extLst>
          </c:dPt>
          <c:dLbls>
            <c:dLbl>
              <c:idx val="0"/>
              <c:tx>
                <c:rich>
                  <a:bodyPr/>
                  <a:lstStyle/>
                  <a:p>
                    <a:r>
                      <a:rPr lang="en-US" altLang="ja-JP" baseline="0"/>
                      <a:t>457</a:t>
                    </a:r>
                    <a:r>
                      <a:rPr lang="ja-JP" altLang="en-US" baseline="0"/>
                      <a:t>社</a:t>
                    </a:r>
                    <a:r>
                      <a:rPr lang="en-US" altLang="ja-JP" baseline="0"/>
                      <a:t>, </a:t>
                    </a:r>
                    <a:fld id="{AD7C93C7-8334-4C49-B50F-6F721394ABF7}"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59FB-4172-AB05-2A3E3852CC3C}"/>
                </c:ext>
              </c:extLst>
            </c:dLbl>
            <c:dLbl>
              <c:idx val="1"/>
              <c:tx>
                <c:rich>
                  <a:bodyPr/>
                  <a:lstStyle/>
                  <a:p>
                    <a:r>
                      <a:rPr lang="en-US" altLang="ja-JP" baseline="0"/>
                      <a:t>1497</a:t>
                    </a:r>
                    <a:r>
                      <a:rPr lang="ja-JP" altLang="en-US" baseline="0"/>
                      <a:t>社</a:t>
                    </a:r>
                    <a:r>
                      <a:rPr lang="en-US" altLang="ja-JP" baseline="0"/>
                      <a:t>, </a:t>
                    </a:r>
                    <a:fld id="{18B4B6F1-F577-430E-B1FB-AC1CA835F8A2}"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4C7B-4B47-B281-52FC893ED1C9}"/>
                </c:ext>
              </c:extLst>
            </c:dLbl>
            <c:dLbl>
              <c:idx val="2"/>
              <c:tx>
                <c:rich>
                  <a:bodyPr/>
                  <a:lstStyle/>
                  <a:p>
                    <a:fld id="{EA23B7AD-DEBE-4856-9C78-9EF8ACD81DE2}" type="VALUE">
                      <a:rPr lang="en-US" altLang="ja-JP"/>
                      <a:pPr/>
                      <a:t>[値]</a:t>
                    </a:fld>
                    <a:r>
                      <a:rPr lang="en-US" altLang="ja-JP" baseline="0"/>
                      <a:t>,</a:t>
                    </a:r>
                    <a:r>
                      <a:rPr lang="ja-JP" altLang="en-US" baseline="0"/>
                      <a:t>社 </a:t>
                    </a:r>
                    <a:fld id="{4B4EAE91-8E2B-4B15-814D-679F689618E3}" type="PERCENTAGE">
                      <a:rPr lang="en-US" altLang="ja-JP" baseline="0"/>
                      <a:pPr/>
                      <a:t>[パーセンテージ]</a:t>
                    </a:fld>
                    <a:endParaRPr lang="ja-JP" altLang="en-US"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59FB-4172-AB05-2A3E3852CC3C}"/>
                </c:ext>
              </c:extLst>
            </c:dLbl>
            <c:dLbl>
              <c:idx val="3"/>
              <c:tx>
                <c:rich>
                  <a:bodyPr/>
                  <a:lstStyle/>
                  <a:p>
                    <a:fld id="{12459EB5-8AB1-4905-908E-F27D41E2D673}" type="VALUE">
                      <a:rPr lang="en-US" altLang="ja-JP" smtClean="0"/>
                      <a:pPr/>
                      <a:t>[値]</a:t>
                    </a:fld>
                    <a:r>
                      <a:rPr lang="ja-JP" altLang="en-US"/>
                      <a:t>社</a:t>
                    </a:r>
                    <a:r>
                      <a:rPr lang="en-US" altLang="ja-JP" baseline="0"/>
                      <a:t>, </a:t>
                    </a:r>
                    <a:fld id="{6DC53E93-6F82-4A9B-B2BE-D12B2657ECC4}"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59FB-4172-AB05-2A3E3852CC3C}"/>
                </c:ext>
              </c:extLst>
            </c:dLbl>
            <c:dLbl>
              <c:idx val="4"/>
              <c:tx>
                <c:rich>
                  <a:bodyPr/>
                  <a:lstStyle/>
                  <a:p>
                    <a:fld id="{6B02F47B-3093-497A-85A1-9C5763F6B5D8}" type="VALUE">
                      <a:rPr lang="en-US" altLang="ja-JP" smtClean="0"/>
                      <a:pPr/>
                      <a:t>[値]</a:t>
                    </a:fld>
                    <a:r>
                      <a:rPr lang="ja-JP" altLang="en-US"/>
                      <a:t>社</a:t>
                    </a:r>
                    <a:r>
                      <a:rPr lang="en-US" altLang="ja-JP" baseline="0"/>
                      <a:t>, </a:t>
                    </a:r>
                    <a:fld id="{6A6C6EAC-E78A-47C2-8F7D-8068BC7DDBF3}"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59FB-4172-AB05-2A3E3852CC3C}"/>
                </c:ext>
              </c:extLst>
            </c:dLbl>
            <c:dLbl>
              <c:idx val="5"/>
              <c:layout>
                <c:manualLayout>
                  <c:x val="-2.4154589371980697E-2"/>
                  <c:y val="-3.026197028574076E-2"/>
                </c:manualLayout>
              </c:layout>
              <c:tx>
                <c:rich>
                  <a:bodyPr/>
                  <a:lstStyle/>
                  <a:p>
                    <a:fld id="{2B221F3F-2C85-46F5-838B-797181803E03}" type="VALUE">
                      <a:rPr lang="en-US" altLang="ja-JP" smtClean="0"/>
                      <a:pPr/>
                      <a:t>[値]</a:t>
                    </a:fld>
                    <a:r>
                      <a:rPr lang="ja-JP" altLang="en-US" baseline="0" dirty="0"/>
                      <a:t>社</a:t>
                    </a:r>
                    <a:r>
                      <a:rPr lang="en-US" altLang="ja-JP" baseline="0" dirty="0"/>
                      <a:t>,</a:t>
                    </a:r>
                    <a:fld id="{06889D96-0589-4DD7-9168-BD14F5E3CEEB}" type="PERCENTAGE">
                      <a:rPr lang="en-US" altLang="ja-JP" baseline="0" smtClean="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4C7B-4B47-B281-52FC893ED1C9}"/>
                </c:ext>
              </c:extLst>
            </c:dLbl>
            <c:dLbl>
              <c:idx val="6"/>
              <c:layout>
                <c:manualLayout>
                  <c:x val="1.4492753623188361E-2"/>
                  <c:y val="-3.2423539591865079E-2"/>
                </c:manualLayout>
              </c:layout>
              <c:tx>
                <c:rich>
                  <a:bodyPr/>
                  <a:lstStyle/>
                  <a:p>
                    <a:fld id="{D965A0EB-07BE-4332-8B33-73F3E4AA2808}" type="VALUE">
                      <a:rPr lang="en-US" altLang="ja-JP" smtClean="0"/>
                      <a:pPr/>
                      <a:t>[値]</a:t>
                    </a:fld>
                    <a:r>
                      <a:rPr lang="ja-JP" altLang="en-US" dirty="0"/>
                      <a:t>社</a:t>
                    </a:r>
                    <a:r>
                      <a:rPr lang="en-US" altLang="ja-JP" baseline="0" dirty="0"/>
                      <a:t>, </a:t>
                    </a:r>
                    <a:fld id="{837995A0-4BB3-4824-8BE4-A9BEE694323E}" type="PERCENTAGE">
                      <a:rPr lang="en-US" altLang="ja-JP" baseline="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2-4C7B-4B47-B281-52FC893ED1C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情報通信</c:v>
                </c:pt>
                <c:pt idx="1">
                  <c:v>製造業</c:v>
                </c:pt>
                <c:pt idx="2">
                  <c:v>銀行  保険  証券、商品先物取引  その他金融</c:v>
                </c:pt>
                <c:pt idx="3">
                  <c:v>建設  不動産</c:v>
                </c:pt>
                <c:pt idx="4">
                  <c:v>小売 卸売  サービス</c:v>
                </c:pt>
                <c:pt idx="5">
                  <c:v>水産・農林  鉱業</c:v>
                </c:pt>
                <c:pt idx="6">
                  <c:v>陸運・海運・空運  倉庫・運輸関連  電力・ガス</c:v>
                </c:pt>
              </c:strCache>
            </c:strRef>
          </c:cat>
          <c:val>
            <c:numRef>
              <c:f>Sheet1!$B$2:$B$8</c:f>
              <c:numCache>
                <c:formatCode>General</c:formatCode>
                <c:ptCount val="7"/>
                <c:pt idx="0">
                  <c:v>457</c:v>
                </c:pt>
                <c:pt idx="1">
                  <c:v>1497</c:v>
                </c:pt>
                <c:pt idx="2">
                  <c:v>183</c:v>
                </c:pt>
                <c:pt idx="3">
                  <c:v>313</c:v>
                </c:pt>
                <c:pt idx="4">
                  <c:v>1169</c:v>
                </c:pt>
                <c:pt idx="5">
                  <c:v>16</c:v>
                </c:pt>
                <c:pt idx="6">
                  <c:v>147</c:v>
                </c:pt>
              </c:numCache>
            </c:numRef>
          </c:val>
          <c:extLst>
            <c:ext xmlns:c16="http://schemas.microsoft.com/office/drawing/2014/chart" uri="{C3380CC4-5D6E-409C-BE32-E72D297353CC}">
              <c16:uniqueId val="{00000000-4C7B-4B47-B281-52FC893ED1C9}"/>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1_3" csCatId="accent1"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5_4" csCatId="accent5"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custLinFactNeighborX="3531" custLinFactNeighborY="13070">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1">
                <a:shade val="80000"/>
                <a:hueOff val="-188714"/>
                <a:satOff val="-14850"/>
                <a:lumOff val="15827"/>
                <a:alphaOff val="0"/>
                <a:satMod val="103000"/>
                <a:lumMod val="102000"/>
                <a:tint val="94000"/>
              </a:schemeClr>
            </a:gs>
            <a:gs pos="50000">
              <a:schemeClr val="accent1">
                <a:shade val="80000"/>
                <a:hueOff val="-188714"/>
                <a:satOff val="-14850"/>
                <a:lumOff val="15827"/>
                <a:alphaOff val="0"/>
                <a:satMod val="110000"/>
                <a:lumMod val="100000"/>
                <a:shade val="100000"/>
              </a:schemeClr>
            </a:gs>
            <a:gs pos="100000">
              <a:schemeClr val="accent1">
                <a:shade val="80000"/>
                <a:hueOff val="-188714"/>
                <a:satOff val="-14850"/>
                <a:lumOff val="158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09379" y="0"/>
          <a:ext cx="3753179" cy="877957"/>
        </a:xfrm>
        <a:prstGeom prst="chevron">
          <a:avLst/>
        </a:prstGeom>
        <a:gradFill rotWithShape="0">
          <a:gsLst>
            <a:gs pos="0">
              <a:schemeClr val="accent1">
                <a:shade val="80000"/>
                <a:hueOff val="-377429"/>
                <a:satOff val="-29699"/>
                <a:lumOff val="31655"/>
                <a:alphaOff val="0"/>
                <a:satMod val="103000"/>
                <a:lumMod val="102000"/>
                <a:tint val="94000"/>
              </a:schemeClr>
            </a:gs>
            <a:gs pos="50000">
              <a:schemeClr val="accent1">
                <a:shade val="80000"/>
                <a:hueOff val="-377429"/>
                <a:satOff val="-29699"/>
                <a:lumOff val="31655"/>
                <a:alphaOff val="0"/>
                <a:satMod val="110000"/>
                <a:lumMod val="100000"/>
                <a:shade val="100000"/>
              </a:schemeClr>
            </a:gs>
            <a:gs pos="100000">
              <a:schemeClr val="accent1">
                <a:shade val="80000"/>
                <a:hueOff val="-377429"/>
                <a:satOff val="-29699"/>
                <a:lumOff val="316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48358" y="0"/>
        <a:ext cx="2875222" cy="877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13672"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52651" y="0"/>
        <a:ext cx="2875222" cy="87795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37600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20460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556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0832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41705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89693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088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78467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85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5589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59632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87BC8-DE6F-4726-95DA-1B2BF3724B67}" type="datetimeFigureOut">
              <a:rPr kumimoji="1" lang="ja-JP" altLang="en-US" smtClean="0"/>
              <a:t>2019/6/16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480801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95FE7-6E05-4EE9-B30F-14B9F4EFB23E}"/>
              </a:ext>
            </a:extLst>
          </p:cNvPr>
          <p:cNvSpPr>
            <a:spLocks noGrp="1"/>
          </p:cNvSpPr>
          <p:nvPr>
            <p:ph type="title"/>
          </p:nvPr>
        </p:nvSpPr>
        <p:spPr>
          <a:xfrm>
            <a:off x="838200" y="365125"/>
            <a:ext cx="10515600" cy="5757379"/>
          </a:xfrm>
        </p:spPr>
        <p:txBody>
          <a:bodyPr>
            <a:normAutofit/>
          </a:bodyPr>
          <a:lstStyle/>
          <a:p>
            <a:pPr algn="ctr"/>
            <a:r>
              <a:rPr kumimoji="1" lang="ja-JP" altLang="en-US" dirty="0"/>
              <a:t>倒産の研究</a:t>
            </a:r>
            <a:r>
              <a:rPr kumimoji="1" lang="en-US" altLang="ja-JP" dirty="0"/>
              <a:t>(</a:t>
            </a:r>
            <a:r>
              <a:rPr kumimoji="1" lang="ja-JP" altLang="en-US" dirty="0"/>
              <a:t>仮</a:t>
            </a:r>
            <a:r>
              <a:rPr kumimoji="1" lang="en-US" altLang="ja-JP" dirty="0"/>
              <a:t>)</a:t>
            </a:r>
            <a:br>
              <a:rPr kumimoji="1" lang="en-US" altLang="ja-JP" dirty="0"/>
            </a:br>
            <a:br>
              <a:rPr kumimoji="1" lang="en-US" altLang="ja-JP" dirty="0"/>
            </a:br>
            <a:r>
              <a:rPr kumimoji="1" lang="ja-JP" altLang="en-US" dirty="0"/>
              <a:t>上場企業の倒産過程の分析と</a:t>
            </a:r>
            <a:br>
              <a:rPr kumimoji="1" lang="en-US" altLang="ja-JP" dirty="0"/>
            </a:br>
            <a:r>
              <a:rPr kumimoji="1" lang="ja-JP" altLang="en-US" dirty="0"/>
              <a:t>倒産予想</a:t>
            </a:r>
            <a:r>
              <a:rPr kumimoji="1" lang="en-US" altLang="ja-JP" dirty="0"/>
              <a:t>(</a:t>
            </a:r>
            <a:r>
              <a:rPr kumimoji="1" lang="ja-JP" altLang="en-US" dirty="0"/>
              <a:t>過程</a:t>
            </a:r>
            <a:r>
              <a:rPr kumimoji="1" lang="en-US" altLang="ja-JP" dirty="0"/>
              <a:t>)</a:t>
            </a:r>
            <a:r>
              <a:rPr kumimoji="1" lang="ja-JP" altLang="en-US" dirty="0"/>
              <a:t>モデルの構築</a:t>
            </a:r>
          </a:p>
        </p:txBody>
      </p:sp>
    </p:spTree>
    <p:extLst>
      <p:ext uri="{BB962C8B-B14F-4D97-AF65-F5344CB8AC3E}">
        <p14:creationId xmlns:p14="http://schemas.microsoft.com/office/powerpoint/2010/main" val="17038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9874983-CFB4-482A-9002-249C20F82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0" y="334530"/>
            <a:ext cx="6326294" cy="5564331"/>
          </a:xfrm>
        </p:spPr>
      </p:pic>
      <p:sp>
        <p:nvSpPr>
          <p:cNvPr id="8" name="テキスト ボックス 7">
            <a:extLst>
              <a:ext uri="{FF2B5EF4-FFF2-40B4-BE49-F238E27FC236}">
                <a16:creationId xmlns:a16="http://schemas.microsoft.com/office/drawing/2014/main" id="{4B4CB30B-95B6-45AA-BB02-32520685035D}"/>
              </a:ext>
            </a:extLst>
          </p:cNvPr>
          <p:cNvSpPr txBox="1"/>
          <p:nvPr/>
        </p:nvSpPr>
        <p:spPr>
          <a:xfrm>
            <a:off x="6929866" y="6211669"/>
            <a:ext cx="5262134" cy="646331"/>
          </a:xfrm>
          <a:prstGeom prst="rect">
            <a:avLst/>
          </a:prstGeom>
          <a:noFill/>
        </p:spPr>
        <p:txBody>
          <a:bodyPr wrap="square" rtlCol="0">
            <a:spAutoFit/>
          </a:bodyPr>
          <a:lstStyle/>
          <a:p>
            <a:r>
              <a:rPr kumimoji="1" lang="ja-JP" altLang="en-US" dirty="0"/>
              <a:t>東京商工リサーチ</a:t>
            </a:r>
            <a:r>
              <a:rPr kumimoji="1" lang="en-US" altLang="ja-JP" dirty="0"/>
              <a:t>(TSR)HP</a:t>
            </a:r>
            <a:r>
              <a:rPr kumimoji="1" lang="ja-JP" altLang="en-US" dirty="0"/>
              <a:t>より引用</a:t>
            </a:r>
            <a:endParaRPr kumimoji="1" lang="en-US" altLang="ja-JP" dirty="0"/>
          </a:p>
          <a:p>
            <a:r>
              <a:rPr lang="en-US" altLang="ja-JP" dirty="0"/>
              <a:t>http://www.tsrnet.co.jp/guide/feature/establishment/</a:t>
            </a:r>
            <a:endParaRPr kumimoji="1" lang="ja-JP" altLang="en-US" dirty="0"/>
          </a:p>
        </p:txBody>
      </p:sp>
      <p:sp>
        <p:nvSpPr>
          <p:cNvPr id="9" name="右中かっこ 8">
            <a:extLst>
              <a:ext uri="{FF2B5EF4-FFF2-40B4-BE49-F238E27FC236}">
                <a16:creationId xmlns:a16="http://schemas.microsoft.com/office/drawing/2014/main" id="{6B37B460-79D9-44F8-B80F-856BAFE77022}"/>
              </a:ext>
            </a:extLst>
          </p:cNvPr>
          <p:cNvSpPr/>
          <p:nvPr/>
        </p:nvSpPr>
        <p:spPr>
          <a:xfrm>
            <a:off x="6515764" y="350337"/>
            <a:ext cx="414102" cy="33204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BDD551-9C3C-4D74-8290-6F3247F46020}"/>
              </a:ext>
            </a:extLst>
          </p:cNvPr>
          <p:cNvSpPr txBox="1"/>
          <p:nvPr/>
        </p:nvSpPr>
        <p:spPr>
          <a:xfrm>
            <a:off x="7025159" y="1826631"/>
            <a:ext cx="4849457" cy="367853"/>
          </a:xfrm>
          <a:prstGeom prst="rect">
            <a:avLst/>
          </a:prstGeom>
          <a:noFill/>
        </p:spPr>
        <p:txBody>
          <a:bodyPr wrap="square" rtlCol="0">
            <a:spAutoFit/>
          </a:bodyPr>
          <a:lstStyle/>
          <a:p>
            <a:r>
              <a:rPr kumimoji="1" lang="ja-JP" altLang="en-US" dirty="0"/>
              <a:t>裁判所の関与と監督により整理が行われる</a:t>
            </a:r>
          </a:p>
        </p:txBody>
      </p:sp>
      <p:sp>
        <p:nvSpPr>
          <p:cNvPr id="11" name="右中かっこ 10">
            <a:extLst>
              <a:ext uri="{FF2B5EF4-FFF2-40B4-BE49-F238E27FC236}">
                <a16:creationId xmlns:a16="http://schemas.microsoft.com/office/drawing/2014/main" id="{4A005CA1-2F16-47C5-B50D-B1AD5D96AAE0}"/>
              </a:ext>
            </a:extLst>
          </p:cNvPr>
          <p:cNvSpPr/>
          <p:nvPr/>
        </p:nvSpPr>
        <p:spPr>
          <a:xfrm>
            <a:off x="6515764" y="5378366"/>
            <a:ext cx="414102" cy="451266"/>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74CB73A-C64D-465A-B62E-1CAC06FF6EC2}"/>
              </a:ext>
            </a:extLst>
          </p:cNvPr>
          <p:cNvSpPr txBox="1"/>
          <p:nvPr/>
        </p:nvSpPr>
        <p:spPr>
          <a:xfrm>
            <a:off x="7025158" y="5282127"/>
            <a:ext cx="5036424" cy="646331"/>
          </a:xfrm>
          <a:prstGeom prst="rect">
            <a:avLst/>
          </a:prstGeom>
          <a:noFill/>
        </p:spPr>
        <p:txBody>
          <a:bodyPr wrap="square" rtlCol="0">
            <a:spAutoFit/>
          </a:bodyPr>
          <a:lstStyle/>
          <a:p>
            <a:r>
              <a:rPr kumimoji="1" lang="ja-JP" altLang="en-US" dirty="0"/>
              <a:t>倒産会社と債権者との話し合いによる整理。</a:t>
            </a:r>
            <a:endParaRPr kumimoji="1" lang="en-US" altLang="ja-JP" dirty="0"/>
          </a:p>
          <a:p>
            <a:r>
              <a:rPr kumimoji="1" lang="ja-JP" altLang="en-US" dirty="0"/>
              <a:t>法的な拘束はない</a:t>
            </a:r>
            <a:r>
              <a:rPr kumimoji="1" lang="en-US" altLang="ja-JP" dirty="0"/>
              <a:t>(</a:t>
            </a:r>
            <a:r>
              <a:rPr kumimoji="1" lang="ja-JP" altLang="en-US" dirty="0"/>
              <a:t>解散による清算の場合は別</a:t>
            </a:r>
            <a:r>
              <a:rPr kumimoji="1" lang="en-US" altLang="ja-JP" dirty="0"/>
              <a:t>)</a:t>
            </a:r>
            <a:endParaRPr kumimoji="1" lang="ja-JP" altLang="en-US" dirty="0"/>
          </a:p>
        </p:txBody>
      </p:sp>
      <p:sp>
        <p:nvSpPr>
          <p:cNvPr id="13" name="右中かっこ 12">
            <a:extLst>
              <a:ext uri="{FF2B5EF4-FFF2-40B4-BE49-F238E27FC236}">
                <a16:creationId xmlns:a16="http://schemas.microsoft.com/office/drawing/2014/main" id="{715F9872-68A1-43DC-83A6-443012F9EC8A}"/>
              </a:ext>
            </a:extLst>
          </p:cNvPr>
          <p:cNvSpPr/>
          <p:nvPr/>
        </p:nvSpPr>
        <p:spPr>
          <a:xfrm>
            <a:off x="6515764" y="3983587"/>
            <a:ext cx="414102" cy="1259117"/>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48A63CA-1F32-4C06-9E19-D606F0919047}"/>
              </a:ext>
            </a:extLst>
          </p:cNvPr>
          <p:cNvSpPr txBox="1"/>
          <p:nvPr/>
        </p:nvSpPr>
        <p:spPr>
          <a:xfrm>
            <a:off x="7025158" y="4075586"/>
            <a:ext cx="5036424" cy="923330"/>
          </a:xfrm>
          <a:prstGeom prst="rect">
            <a:avLst/>
          </a:prstGeom>
          <a:noFill/>
        </p:spPr>
        <p:txBody>
          <a:bodyPr wrap="square" rtlCol="0">
            <a:spAutoFit/>
          </a:bodyPr>
          <a:lstStyle/>
          <a:p>
            <a:r>
              <a:rPr kumimoji="1" lang="ja-JP" altLang="en-US" dirty="0"/>
              <a:t>法的倒産ではないが銀行取引なしに事業活動を行うことは不可能に等しいため、実質的に倒産したとみなされる</a:t>
            </a:r>
          </a:p>
        </p:txBody>
      </p:sp>
    </p:spTree>
    <p:extLst>
      <p:ext uri="{BB962C8B-B14F-4D97-AF65-F5344CB8AC3E}">
        <p14:creationId xmlns:p14="http://schemas.microsoft.com/office/powerpoint/2010/main" val="402737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内整理</a:t>
            </a:r>
            <a:r>
              <a:rPr lang="en-US" altLang="ja-JP" dirty="0"/>
              <a:t>(</a:t>
            </a:r>
            <a:r>
              <a:rPr lang="ja-JP" altLang="en-US" dirty="0"/>
              <a:t>私的整理</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646501"/>
          </a:xfrm>
        </p:spPr>
        <p:txBody>
          <a:bodyPr>
            <a:normAutofit/>
          </a:bodyPr>
          <a:lstStyle/>
          <a:p>
            <a:pPr marL="0" indent="0">
              <a:buNone/>
            </a:pPr>
            <a:r>
              <a:rPr lang="ja-JP" altLang="en-US" dirty="0"/>
              <a:t>企業が支払不能または債務超過に陥った場合、債権者と任意で話し合い整理を行うこと。</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負債が資産を上回り、</a:t>
            </a:r>
            <a:r>
              <a:rPr lang="ja-JP" altLang="en-US" dirty="0">
                <a:solidFill>
                  <a:srgbClr val="00B0F0"/>
                </a:solidFill>
              </a:rPr>
              <a:t>かつ</a:t>
            </a:r>
            <a:r>
              <a:rPr lang="ja-JP" altLang="en-US" dirty="0"/>
              <a:t>事業停止もしくは清算手続が確認できた場合、法的手続をとっていない企業を「内整理」としてカウントする。</a:t>
            </a:r>
            <a:endParaRPr lang="en-US" altLang="ja-JP" dirty="0"/>
          </a:p>
          <a:p>
            <a:pPr marL="0" indent="0">
              <a:buNone/>
            </a:pPr>
            <a:br>
              <a:rPr lang="ja-JP" altLang="en-US" dirty="0"/>
            </a:br>
            <a:r>
              <a:rPr lang="ja-JP" altLang="en-US" dirty="0"/>
              <a:t>「廃業」は、資産超過で金融機関や取引先、従業員に金銭的な迷惑をかけずに事業を停止する場合をいう。</a:t>
            </a:r>
            <a:endParaRPr lang="en-US" altLang="ja-JP" dirty="0"/>
          </a:p>
          <a:p>
            <a:pPr marL="0" indent="0">
              <a:buNone/>
            </a:pPr>
            <a:endParaRPr lang="en-US" altLang="ja-JP" dirty="0"/>
          </a:p>
          <a:p>
            <a:pPr marL="0" indent="0">
              <a:buNone/>
            </a:pPr>
            <a:r>
              <a:rPr lang="ja-JP" altLang="en-US" dirty="0"/>
              <a:t>また、事業継続を前提に「債権者集会」を開催し、債務免除や個別交渉を行った場合や、事業継続を前提にした「特定調停法」、「私的整理のガイドライン」、「事業再生ＡＤＲ」などは</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倒産に集計しない。</a:t>
            </a:r>
            <a:endParaRPr lang="en-US" altLang="ja-JP" sz="2000" dirty="0"/>
          </a:p>
          <a:p>
            <a:pPr marL="0" indent="0" algn="r">
              <a:buNone/>
            </a:pPr>
            <a:r>
              <a:rPr lang="en-US" altLang="ja-JP" sz="2000" dirty="0"/>
              <a:t>-</a:t>
            </a:r>
            <a:r>
              <a:rPr lang="ja-JP" altLang="en-US" sz="2000" dirty="0"/>
              <a:t>東京商工リサーチ</a:t>
            </a:r>
            <a:r>
              <a:rPr lang="en-US" altLang="ja-JP" sz="2000" dirty="0"/>
              <a:t>HP</a:t>
            </a:r>
            <a:r>
              <a:rPr lang="ja-JP" altLang="en-US" sz="2000" dirty="0"/>
              <a:t>より引用。青文字は加筆</a:t>
            </a:r>
            <a:endParaRPr lang="en-US" altLang="ja-JP" dirty="0"/>
          </a:p>
        </p:txBody>
      </p:sp>
      <p:cxnSp>
        <p:nvCxnSpPr>
          <p:cNvPr id="5" name="直線コネクタ 4">
            <a:extLst>
              <a:ext uri="{FF2B5EF4-FFF2-40B4-BE49-F238E27FC236}">
                <a16:creationId xmlns:a16="http://schemas.microsoft.com/office/drawing/2014/main" id="{66AB46A3-EAAF-4D4E-92E7-870C1CB47256}"/>
              </a:ext>
            </a:extLst>
          </p:cNvPr>
          <p:cNvCxnSpPr>
            <a:cxnSpLocks/>
          </p:cNvCxnSpPr>
          <p:nvPr/>
        </p:nvCxnSpPr>
        <p:spPr>
          <a:xfrm>
            <a:off x="-215347" y="2603362"/>
            <a:ext cx="124073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03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en-US" altLang="ja-JP" dirty="0"/>
              <a:t>(</a:t>
            </a:r>
            <a:r>
              <a:rPr lang="ja-JP" altLang="en-US" dirty="0"/>
              <a:t>参考</a:t>
            </a:r>
            <a:r>
              <a:rPr lang="en-US" altLang="ja-JP" dirty="0"/>
              <a:t>)</a:t>
            </a:r>
            <a:r>
              <a:rPr lang="ja-JP" altLang="en-US" dirty="0"/>
              <a:t>内整理の事例</a:t>
            </a:r>
            <a:endParaRPr kumimoji="1" lang="ja-JP" altLang="en-US" dirty="0"/>
          </a:p>
        </p:txBody>
      </p:sp>
      <p:sp>
        <p:nvSpPr>
          <p:cNvPr id="4" name="テキスト ボックス 3">
            <a:extLst>
              <a:ext uri="{FF2B5EF4-FFF2-40B4-BE49-F238E27FC236}">
                <a16:creationId xmlns:a16="http://schemas.microsoft.com/office/drawing/2014/main" id="{0D78F82B-A7D0-4DDB-A641-86CFD347C0A8}"/>
              </a:ext>
            </a:extLst>
          </p:cNvPr>
          <p:cNvSpPr txBox="1"/>
          <p:nvPr/>
        </p:nvSpPr>
        <p:spPr>
          <a:xfrm>
            <a:off x="0" y="746983"/>
            <a:ext cx="12192000" cy="5262979"/>
          </a:xfrm>
          <a:prstGeom prst="rect">
            <a:avLst/>
          </a:prstGeom>
          <a:noFill/>
        </p:spPr>
        <p:txBody>
          <a:bodyPr wrap="square" rtlCol="0">
            <a:spAutoFit/>
          </a:bodyPr>
          <a:lstStyle/>
          <a:p>
            <a:r>
              <a:rPr kumimoji="1" lang="ja-JP" altLang="en-US" sz="2800" dirty="0"/>
              <a:t>曙ブレーキ工業</a:t>
            </a:r>
            <a:r>
              <a:rPr kumimoji="1" lang="en-US" altLang="ja-JP" sz="2800" dirty="0"/>
              <a:t>(7238)</a:t>
            </a:r>
          </a:p>
          <a:p>
            <a:r>
              <a:rPr lang="ja-JP" altLang="en-US" sz="2400" dirty="0"/>
              <a:t>曙ブレーキ工業は</a:t>
            </a:r>
            <a:r>
              <a:rPr lang="en-US" altLang="ja-JP" sz="2400" dirty="0"/>
              <a:t>30</a:t>
            </a:r>
            <a:r>
              <a:rPr lang="ja-JP" altLang="en-US" sz="2400" dirty="0"/>
              <a:t>日、私的整理の一つである事業再生</a:t>
            </a:r>
            <a:r>
              <a:rPr lang="en-US" altLang="ja-JP" sz="2400" dirty="0"/>
              <a:t>ADR</a:t>
            </a:r>
            <a:r>
              <a:rPr lang="ja-JP" altLang="en-US" sz="2400" dirty="0"/>
              <a:t>（裁判以外の紛争解決）を使って再建を目指すと発表した。</a:t>
            </a:r>
            <a:endParaRPr lang="en-US" altLang="ja-JP" sz="2400" dirty="0"/>
          </a:p>
          <a:p>
            <a:r>
              <a:rPr lang="en-US" altLang="ja-JP" sz="2400" dirty="0"/>
              <a:t>(</a:t>
            </a:r>
            <a:r>
              <a:rPr lang="ja-JP" altLang="en-US" sz="2400" dirty="0"/>
              <a:t>中略</a:t>
            </a:r>
            <a:r>
              <a:rPr lang="en-US" altLang="ja-JP" sz="2400" dirty="0"/>
              <a:t>)</a:t>
            </a:r>
            <a:endParaRPr lang="ja-JP" altLang="en-US" sz="2400" dirty="0"/>
          </a:p>
          <a:p>
            <a:r>
              <a:rPr lang="en-US" altLang="ja-JP" sz="2400" dirty="0"/>
              <a:t>1</a:t>
            </a:r>
            <a:r>
              <a:rPr lang="ja-JP" altLang="en-US" sz="2400" dirty="0"/>
              <a:t>月初め、ある地方銀行が債務の返済を曙ブレーキに強く迫ってきたのが引き金だった。</a:t>
            </a:r>
          </a:p>
          <a:p>
            <a:endParaRPr kumimoji="1" lang="en-US" altLang="ja-JP" sz="2400" dirty="0"/>
          </a:p>
          <a:p>
            <a:r>
              <a:rPr lang="ja-JP" altLang="en-US" sz="2400" u="sng" dirty="0"/>
              <a:t>曙ブレーキは債務超過でもなく、資金繰りに窮しているわけでもない。</a:t>
            </a:r>
            <a:r>
              <a:rPr lang="ja-JP" altLang="en-US" sz="2400" dirty="0"/>
              <a:t>しかし、ゼロ金利政策で追い込まれている地銀各行にとって、債務返済の延長を訴える曙ブレーキの要求はのめる話ではなかった。</a:t>
            </a:r>
            <a:endParaRPr lang="en-US" altLang="ja-JP" sz="2400" dirty="0"/>
          </a:p>
          <a:p>
            <a:r>
              <a:rPr lang="ja-JP" altLang="en-US" sz="2400" u="sng" dirty="0"/>
              <a:t>取引のある約</a:t>
            </a:r>
            <a:r>
              <a:rPr lang="en-US" altLang="ja-JP" sz="2400" u="sng" dirty="0"/>
              <a:t>30</a:t>
            </a:r>
            <a:r>
              <a:rPr lang="ja-JP" altLang="en-US" sz="2400" u="sng" dirty="0"/>
              <a:t>の地銀が足並みをそろえて債権回収を迫れば曙ブレーキの資金繰りは一気に悪化してしまう。この事態を避けるため</a:t>
            </a:r>
            <a:r>
              <a:rPr lang="ja-JP" altLang="en-US" sz="2400" dirty="0"/>
              <a:t>、曙ブレーキはメインバンクと協議して</a:t>
            </a:r>
            <a:r>
              <a:rPr lang="en-US" altLang="ja-JP" sz="2400" dirty="0"/>
              <a:t>ADR</a:t>
            </a:r>
            <a:r>
              <a:rPr lang="ja-JP" altLang="en-US" sz="2400" dirty="0"/>
              <a:t>を申請することを決めた。</a:t>
            </a:r>
            <a:endParaRPr lang="en-US" altLang="ja-JP" sz="2400" dirty="0"/>
          </a:p>
          <a:p>
            <a:endParaRPr lang="en-US" altLang="ja-JP" sz="2400" dirty="0"/>
          </a:p>
          <a:p>
            <a:pPr algn="r"/>
            <a:r>
              <a:rPr lang="en-US" altLang="ja-JP" sz="2000" dirty="0"/>
              <a:t>(</a:t>
            </a:r>
            <a:r>
              <a:rPr lang="ja-JP" altLang="en-US" sz="2000" dirty="0"/>
              <a:t>日経新聞電子版 </a:t>
            </a:r>
            <a:r>
              <a:rPr lang="en-US" altLang="ja-JP" sz="2000" dirty="0"/>
              <a:t>2019</a:t>
            </a:r>
            <a:r>
              <a:rPr lang="ja-JP" altLang="en-US" sz="2000" dirty="0"/>
              <a:t>年</a:t>
            </a:r>
            <a:r>
              <a:rPr lang="en-US" altLang="ja-JP" sz="2000" dirty="0"/>
              <a:t>1</a:t>
            </a:r>
            <a:r>
              <a:rPr lang="ja-JP" altLang="en-US" sz="2000" dirty="0"/>
              <a:t>月</a:t>
            </a:r>
            <a:r>
              <a:rPr lang="en-US" altLang="ja-JP" sz="2000" dirty="0"/>
              <a:t>30</a:t>
            </a:r>
            <a:r>
              <a:rPr lang="ja-JP" altLang="en-US" sz="2000" dirty="0"/>
              <a:t>日付、曙ブレーキ、</a:t>
            </a:r>
            <a:r>
              <a:rPr lang="en-US" altLang="ja-JP" sz="2000" dirty="0"/>
              <a:t>ADR</a:t>
            </a:r>
            <a:r>
              <a:rPr lang="ja-JP" altLang="en-US" sz="2000" dirty="0"/>
              <a:t>申請　</a:t>
            </a:r>
            <a:r>
              <a:rPr lang="en-US" altLang="ja-JP" sz="2000" dirty="0"/>
              <a:t>CASE</a:t>
            </a:r>
            <a:r>
              <a:rPr lang="ja-JP" altLang="en-US" sz="2000" dirty="0"/>
              <a:t>で綻ぶケイレツより引用</a:t>
            </a:r>
            <a:r>
              <a:rPr lang="en-US" altLang="ja-JP" sz="2000" dirty="0"/>
              <a:t>)</a:t>
            </a:r>
            <a:r>
              <a:rPr lang="ja-JP" altLang="en-US" sz="2000" dirty="0"/>
              <a:t> </a:t>
            </a:r>
            <a:endParaRPr lang="en-US" altLang="ja-JP" sz="2000" dirty="0"/>
          </a:p>
        </p:txBody>
      </p:sp>
    </p:spTree>
    <p:extLst>
      <p:ext uri="{BB962C8B-B14F-4D97-AF65-F5344CB8AC3E}">
        <p14:creationId xmlns:p14="http://schemas.microsoft.com/office/powerpoint/2010/main" val="414063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0617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対象とする企業について</a:t>
            </a:r>
            <a:r>
              <a:rPr lang="en-US" altLang="ja-JP" dirty="0"/>
              <a:t>(</a:t>
            </a:r>
            <a:r>
              <a:rPr lang="ja-JP" altLang="en-US" dirty="0"/>
              <a:t>さいけい</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ja-JP" altLang="en-US" dirty="0"/>
              <a:t>②</a:t>
            </a:r>
            <a:r>
              <a:rPr lang="en-US" altLang="ja-JP" dirty="0"/>
              <a:t>2000</a:t>
            </a:r>
            <a:r>
              <a:rPr lang="ja-JP" altLang="en-US" dirty="0"/>
              <a:t>年</a:t>
            </a:r>
            <a:r>
              <a:rPr lang="en-US" altLang="ja-JP" dirty="0"/>
              <a:t>4</a:t>
            </a:r>
            <a:r>
              <a:rPr lang="ja-JP" altLang="en-US" dirty="0"/>
              <a:t>月以降に上場廃止となった企業</a:t>
            </a: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p:txBody>
      </p:sp>
    </p:spTree>
    <p:extLst>
      <p:ext uri="{BB962C8B-B14F-4D97-AF65-F5344CB8AC3E}">
        <p14:creationId xmlns:p14="http://schemas.microsoft.com/office/powerpoint/2010/main" val="42178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19878"/>
            <a:ext cx="10515600" cy="746983"/>
          </a:xfrm>
        </p:spPr>
        <p:txBody>
          <a:bodyPr>
            <a:normAutofit/>
          </a:bodyPr>
          <a:lstStyle/>
          <a:p>
            <a:r>
              <a:rPr kumimoji="1" lang="ja-JP" altLang="en-US" dirty="0"/>
              <a:t>なぜ②が倒産ではなく上場廃止なのか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66861"/>
            <a:ext cx="12192000" cy="6091139"/>
          </a:xfrm>
        </p:spPr>
        <p:txBody>
          <a:bodyPr>
            <a:normAutofit/>
          </a:bodyPr>
          <a:lstStyle/>
          <a:p>
            <a:r>
              <a:rPr lang="ja-JP" altLang="en-US" dirty="0"/>
              <a:t>東京証券取引所の主な上場廃止基準</a:t>
            </a:r>
            <a:r>
              <a:rPr lang="en-US" altLang="ja-JP" dirty="0"/>
              <a:t>(1</a:t>
            </a:r>
            <a:r>
              <a:rPr lang="ja-JP" altLang="en-US" dirty="0"/>
              <a:t>部</a:t>
            </a:r>
            <a:r>
              <a:rPr lang="en-US" altLang="ja-JP" dirty="0"/>
              <a:t>,2</a:t>
            </a:r>
            <a:r>
              <a:rPr lang="ja-JP" altLang="en-US" dirty="0"/>
              <a:t>部の場合</a:t>
            </a:r>
            <a:r>
              <a:rPr lang="en-US" altLang="ja-JP" dirty="0"/>
              <a:t>)</a:t>
            </a:r>
          </a:p>
          <a:p>
            <a:pPr lvl="1"/>
            <a:r>
              <a:rPr lang="ja-JP" altLang="en-US" dirty="0"/>
              <a:t>株主数・流通株式数が基準を下回る</a:t>
            </a:r>
          </a:p>
          <a:p>
            <a:pPr lvl="1"/>
            <a:r>
              <a:rPr lang="ja-JP" altLang="en-US" dirty="0"/>
              <a:t>売買高・時価総額・流通株式時価総額が基準を下回る</a:t>
            </a:r>
          </a:p>
          <a:p>
            <a:pPr lvl="1"/>
            <a:r>
              <a:rPr lang="ja-JP" altLang="en-US" dirty="0"/>
              <a:t>売上高が基準を下回る</a:t>
            </a:r>
            <a:endParaRPr lang="en-US" altLang="ja-JP" dirty="0"/>
          </a:p>
          <a:p>
            <a:pPr lvl="1"/>
            <a:r>
              <a:rPr lang="ja-JP" altLang="en-US" dirty="0">
                <a:solidFill>
                  <a:srgbClr val="FF0000"/>
                </a:solidFill>
              </a:rPr>
              <a:t>債務超過・銀行取引の停止・破産手続、再生手続又は更生手続・事業</a:t>
            </a:r>
            <a:br>
              <a:rPr lang="en-US" altLang="ja-JP" dirty="0">
                <a:solidFill>
                  <a:srgbClr val="FF0000"/>
                </a:solidFill>
              </a:rPr>
            </a:br>
            <a:r>
              <a:rPr lang="ja-JP" altLang="en-US" dirty="0">
                <a:solidFill>
                  <a:srgbClr val="FF0000"/>
                </a:solidFill>
              </a:rPr>
              <a:t>活動の停止</a:t>
            </a:r>
            <a:r>
              <a:rPr lang="en-US" altLang="ja-JP" dirty="0">
                <a:solidFill>
                  <a:srgbClr val="FF0000"/>
                </a:solidFill>
              </a:rPr>
              <a:t>(</a:t>
            </a:r>
            <a:r>
              <a:rPr lang="ja-JP" altLang="en-US" dirty="0">
                <a:solidFill>
                  <a:srgbClr val="FF0000"/>
                </a:solidFill>
              </a:rPr>
              <a:t>いわゆる経営破綻</a:t>
            </a:r>
            <a:r>
              <a:rPr lang="en-US" altLang="ja-JP" dirty="0">
                <a:solidFill>
                  <a:srgbClr val="FF0000"/>
                </a:solidFill>
              </a:rPr>
              <a:t>)</a:t>
            </a:r>
          </a:p>
          <a:p>
            <a:pPr lvl="1"/>
            <a:r>
              <a:rPr lang="ja-JP" altLang="en-US" dirty="0"/>
              <a:t>不適当な合併等（いわゆる裏口上場）・有価証券報告書又は半期報告書の提出遅延・虚偽記載または監査法人による不適正意見等・上場契約違反等・内部管理体制が改善されない等</a:t>
            </a:r>
          </a:p>
          <a:p>
            <a:pPr lvl="1"/>
            <a:r>
              <a:rPr lang="ja-JP" altLang="en-US" dirty="0"/>
              <a:t>株式事務代行機関への委託契約解除・株式の譲渡制限・完全子会社化・指定保管振替機関における取扱いに係る同意の撤回・株主の権利の不当な制限・反社会的勢力の関与・全部取得・その他（公益・投資者保護）</a:t>
            </a:r>
          </a:p>
          <a:p>
            <a:pPr lvl="1"/>
            <a:r>
              <a:rPr lang="ja-JP" altLang="en-US" dirty="0">
                <a:solidFill>
                  <a:srgbClr val="FFC000"/>
                </a:solidFill>
              </a:rPr>
              <a:t>会社の解散</a:t>
            </a:r>
          </a:p>
          <a:p>
            <a:pPr lvl="1"/>
            <a:r>
              <a:rPr lang="ja-JP" altLang="en-US" dirty="0"/>
              <a:t>営業活動におけるキャッシュ・フローが基準を下回る</a:t>
            </a:r>
            <a:endParaRPr lang="en-US" altLang="ja-JP" dirty="0"/>
          </a:p>
          <a:p>
            <a:pPr marL="914400" lvl="2" indent="0" algn="r">
              <a:buNone/>
            </a:pPr>
            <a:r>
              <a:rPr lang="en-US" altLang="ja-JP" sz="1800" dirty="0"/>
              <a:t>  -</a:t>
            </a:r>
            <a:r>
              <a:rPr lang="ja-JP" altLang="en-US" sz="1800" dirty="0"/>
              <a:t>東京証券取引所上場基準より</a:t>
            </a:r>
            <a:endParaRPr lang="en-US" altLang="ja-JP" sz="1800" dirty="0"/>
          </a:p>
        </p:txBody>
      </p:sp>
    </p:spTree>
    <p:extLst>
      <p:ext uri="{BB962C8B-B14F-4D97-AF65-F5344CB8AC3E}">
        <p14:creationId xmlns:p14="http://schemas.microsoft.com/office/powerpoint/2010/main" val="3259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488091"/>
            <a:ext cx="10515600" cy="5881817"/>
          </a:xfrm>
        </p:spPr>
        <p:txBody>
          <a:bodyPr>
            <a:normAutofit/>
          </a:bodyPr>
          <a:lstStyle/>
          <a:p>
            <a:pPr marL="0" indent="0" algn="ctr">
              <a:buNone/>
            </a:pPr>
            <a:r>
              <a:rPr lang="en-US" altLang="ja-JP" dirty="0"/>
              <a:t>(</a:t>
            </a:r>
            <a:r>
              <a:rPr lang="ja-JP" altLang="en-US" dirty="0"/>
              <a:t>当たり前だが</a:t>
            </a:r>
            <a:r>
              <a:rPr lang="en-US" altLang="ja-JP" dirty="0"/>
              <a:t>)</a:t>
            </a:r>
            <a:r>
              <a:rPr lang="ja-JP" altLang="en-US" dirty="0"/>
              <a:t>倒産となった企業は上場廃止となる。</a:t>
            </a:r>
            <a:endParaRPr lang="en-US" altLang="ja-JP" dirty="0"/>
          </a:p>
          <a:p>
            <a:pPr marL="0" indent="0" algn="ctr">
              <a:buNone/>
            </a:pPr>
            <a:r>
              <a:rPr lang="ja-JP" altLang="en-US" dirty="0">
                <a:solidFill>
                  <a:srgbClr val="FF0000"/>
                </a:solidFill>
              </a:rPr>
              <a:t>しかしながら</a:t>
            </a:r>
            <a:endParaRPr lang="en-US" altLang="ja-JP" dirty="0">
              <a:solidFill>
                <a:srgbClr val="FF0000"/>
              </a:solidFill>
            </a:endParaRPr>
          </a:p>
          <a:p>
            <a:pPr marL="0" indent="0">
              <a:buNone/>
            </a:pPr>
            <a:r>
              <a:rPr lang="ja-JP" altLang="en-US" dirty="0"/>
              <a:t>倒産以外の理由で上場廃止となった企業のその後を調べると倒産となった企業が多々あった。</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倒産以外の理由で上場廃止となったがその後倒産した場合、その企業を上場企業の倒産に含めないことは不合理ではないか？</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“倒産以外の理由で上場廃止となった企業“について対象とする</a:t>
            </a:r>
            <a:br>
              <a:rPr lang="en-US" altLang="ja-JP" dirty="0"/>
            </a:br>
            <a:r>
              <a:rPr lang="ja-JP" altLang="en-US" dirty="0"/>
              <a:t>企業の中に含めるかどうかを検討する必要がある</a:t>
            </a:r>
            <a:endParaRPr lang="en-US" altLang="ja-JP" dirty="0"/>
          </a:p>
        </p:txBody>
      </p:sp>
    </p:spTree>
    <p:extLst>
      <p:ext uri="{BB962C8B-B14F-4D97-AF65-F5344CB8AC3E}">
        <p14:creationId xmlns:p14="http://schemas.microsoft.com/office/powerpoint/2010/main" val="272132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502229"/>
            <a:ext cx="10929257" cy="4887673"/>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dirty="0"/>
              <a:t>12</a:t>
            </a:r>
            <a:r>
              <a:rPr lang="ja-JP" altLang="en-US" dirty="0"/>
              <a:t>ヶ月以内に倒産したケース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p:txBody>
      </p:sp>
    </p:spTree>
    <p:extLst>
      <p:ext uri="{BB962C8B-B14F-4D97-AF65-F5344CB8AC3E}">
        <p14:creationId xmlns:p14="http://schemas.microsoft.com/office/powerpoint/2010/main" val="376404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238261"/>
            <a:ext cx="10515600" cy="1291268"/>
          </a:xfrm>
        </p:spPr>
        <p:txBody>
          <a:bodyPr>
            <a:normAutofit/>
          </a:bodyPr>
          <a:lstStyle/>
          <a:p>
            <a:r>
              <a:rPr lang="ja-JP" altLang="en-US" dirty="0"/>
              <a:t>問題点</a:t>
            </a:r>
            <a:r>
              <a:rPr lang="en-US" altLang="ja-JP" dirty="0"/>
              <a:t>#1</a:t>
            </a:r>
            <a:r>
              <a:rPr lang="ja-JP" altLang="en-US" dirty="0"/>
              <a:t>　カネボウ</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053007"/>
            <a:ext cx="12192000" cy="4887673"/>
          </a:xfrm>
        </p:spPr>
        <p:txBody>
          <a:bodyPr>
            <a:normAutofit/>
          </a:bodyPr>
          <a:lstStyle/>
          <a:p>
            <a:pPr marL="0" indent="0">
              <a:buNone/>
            </a:pPr>
            <a:r>
              <a:rPr lang="en-US" altLang="ja-JP" dirty="0"/>
              <a:t>(</a:t>
            </a:r>
            <a:r>
              <a:rPr lang="ja-JP" altLang="en-US" dirty="0"/>
              <a:t>旧</a:t>
            </a:r>
            <a:r>
              <a:rPr lang="en-US" altLang="ja-JP" dirty="0"/>
              <a:t>)</a:t>
            </a:r>
            <a:r>
              <a:rPr lang="ja-JP" altLang="en-US" dirty="0"/>
              <a:t>カネボウは</a:t>
            </a:r>
            <a:r>
              <a:rPr lang="en-US" altLang="ja-JP" dirty="0"/>
              <a:t>2001</a:t>
            </a:r>
            <a:r>
              <a:rPr lang="ja-JP" altLang="en-US" dirty="0"/>
              <a:t>年度から粉飾決算を繰り返し、</a:t>
            </a:r>
            <a:r>
              <a:rPr lang="en-US" altLang="ja-JP" dirty="0"/>
              <a:t>2003</a:t>
            </a:r>
            <a:r>
              <a:rPr lang="ja-JP" altLang="en-US" dirty="0"/>
              <a:t>年度決算で</a:t>
            </a:r>
            <a:r>
              <a:rPr lang="en-US" altLang="ja-JP" dirty="0"/>
              <a:t>3553</a:t>
            </a:r>
            <a:r>
              <a:rPr lang="ja-JP" altLang="en-US" dirty="0"/>
              <a:t>億円にも及ぶ債務超過に陥った。その後 </a:t>
            </a:r>
            <a:r>
              <a:rPr lang="en-US" altLang="ja-JP" dirty="0">
                <a:solidFill>
                  <a:srgbClr val="FFC000"/>
                </a:solidFill>
              </a:rPr>
              <a:t>2005</a:t>
            </a:r>
            <a:r>
              <a:rPr lang="ja-JP" altLang="en-US" dirty="0">
                <a:solidFill>
                  <a:srgbClr val="FFC000"/>
                </a:solidFill>
              </a:rPr>
              <a:t>年</a:t>
            </a:r>
            <a:r>
              <a:rPr lang="en-US" altLang="ja-JP" dirty="0">
                <a:solidFill>
                  <a:srgbClr val="FFC000"/>
                </a:solidFill>
              </a:rPr>
              <a:t>6</a:t>
            </a:r>
            <a:r>
              <a:rPr lang="ja-JP" altLang="en-US" dirty="0">
                <a:solidFill>
                  <a:srgbClr val="FFC000"/>
                </a:solidFill>
              </a:rPr>
              <a:t>月</a:t>
            </a:r>
            <a:r>
              <a:rPr lang="en-US" altLang="ja-JP" dirty="0">
                <a:solidFill>
                  <a:srgbClr val="FFC000"/>
                </a:solidFill>
              </a:rPr>
              <a:t>13</a:t>
            </a:r>
            <a:r>
              <a:rPr lang="ja-JP" altLang="en-US" dirty="0">
                <a:solidFill>
                  <a:srgbClr val="FFC000"/>
                </a:solidFill>
              </a:rPr>
              <a:t>日に東京証券取引所を</a:t>
            </a:r>
            <a:r>
              <a:rPr lang="ja-JP" altLang="en-US" u="sng" dirty="0">
                <a:solidFill>
                  <a:srgbClr val="FFC000"/>
                </a:solidFill>
              </a:rPr>
              <a:t>有価証券報告書の虚偽記載により</a:t>
            </a:r>
            <a:r>
              <a:rPr lang="ja-JP" altLang="en-US" dirty="0">
                <a:solidFill>
                  <a:srgbClr val="FFC000"/>
                </a:solidFill>
              </a:rPr>
              <a:t>上場廃止</a:t>
            </a:r>
            <a:r>
              <a:rPr lang="ja-JP" altLang="en-US" dirty="0"/>
              <a:t>となった。</a:t>
            </a:r>
            <a:endParaRPr lang="en-US" altLang="ja-JP" dirty="0"/>
          </a:p>
          <a:p>
            <a:pPr marL="0" indent="0">
              <a:buNone/>
            </a:pPr>
            <a:endParaRPr lang="en-US" altLang="ja-JP" dirty="0"/>
          </a:p>
          <a:p>
            <a:pPr marL="0" indent="0">
              <a:buNone/>
            </a:pPr>
            <a:r>
              <a:rPr lang="ja-JP" altLang="en-US" dirty="0"/>
              <a:t>上場廃止後には、化粧品部門を花王へ売却</a:t>
            </a:r>
            <a:r>
              <a:rPr lang="en-US" altLang="ja-JP" dirty="0"/>
              <a:t>(</a:t>
            </a:r>
            <a:r>
              <a:rPr lang="ja-JP" altLang="en-US" dirty="0"/>
              <a:t>現在の花王子会社のカネボウ化粧品</a:t>
            </a:r>
            <a:r>
              <a:rPr lang="en-US" altLang="ja-JP" dirty="0"/>
              <a:t>)</a:t>
            </a:r>
            <a:r>
              <a:rPr lang="ja-JP" altLang="en-US" dirty="0"/>
              <a:t>。他の部門はクラシエ</a:t>
            </a:r>
            <a:r>
              <a:rPr lang="en-US" altLang="ja-JP" dirty="0"/>
              <a:t>HD(</a:t>
            </a:r>
            <a:r>
              <a:rPr lang="ja-JP" altLang="en-US" dirty="0"/>
              <a:t>現在朋友</a:t>
            </a:r>
            <a:r>
              <a:rPr lang="en-US" altLang="ja-JP" dirty="0"/>
              <a:t>HD</a:t>
            </a:r>
            <a:r>
              <a:rPr lang="ja-JP" altLang="en-US" dirty="0"/>
              <a:t>傘下</a:t>
            </a:r>
            <a:r>
              <a:rPr lang="en-US" altLang="ja-JP" dirty="0"/>
              <a:t>)</a:t>
            </a:r>
            <a:r>
              <a:rPr lang="ja-JP" altLang="en-US" dirty="0"/>
              <a:t>が承継した。</a:t>
            </a:r>
            <a:endParaRPr lang="en-US" altLang="ja-JP" dirty="0"/>
          </a:p>
          <a:p>
            <a:pPr marL="0" indent="0">
              <a:buNone/>
            </a:pPr>
            <a:r>
              <a:rPr lang="ja-JP" altLang="en-US" dirty="0"/>
              <a:t>そして、</a:t>
            </a:r>
            <a:r>
              <a:rPr lang="en-US" altLang="ja-JP" dirty="0"/>
              <a:t>(</a:t>
            </a:r>
            <a:r>
              <a:rPr lang="ja-JP" altLang="en-US" dirty="0"/>
              <a:t>旧</a:t>
            </a:r>
            <a:r>
              <a:rPr lang="en-US" altLang="ja-JP" dirty="0"/>
              <a:t>)</a:t>
            </a:r>
            <a:r>
              <a:rPr lang="ja-JP" altLang="en-US" dirty="0"/>
              <a:t>カネボウ本体は</a:t>
            </a:r>
            <a:r>
              <a:rPr lang="en-US" altLang="ja-JP" dirty="0">
                <a:solidFill>
                  <a:srgbClr val="00B050"/>
                </a:solidFill>
              </a:rPr>
              <a:t>2007</a:t>
            </a:r>
            <a:r>
              <a:rPr lang="ja-JP" altLang="en-US" dirty="0">
                <a:solidFill>
                  <a:srgbClr val="00B050"/>
                </a:solidFill>
              </a:rPr>
              <a:t>年</a:t>
            </a:r>
            <a:r>
              <a:rPr lang="en-US" altLang="ja-JP" dirty="0">
                <a:solidFill>
                  <a:srgbClr val="00B050"/>
                </a:solidFill>
              </a:rPr>
              <a:t>6</a:t>
            </a:r>
            <a:r>
              <a:rPr lang="ja-JP" altLang="en-US" dirty="0">
                <a:solidFill>
                  <a:srgbClr val="00B050"/>
                </a:solidFill>
              </a:rPr>
              <a:t>月</a:t>
            </a:r>
            <a:r>
              <a:rPr lang="en-US" altLang="ja-JP" dirty="0">
                <a:solidFill>
                  <a:srgbClr val="00B050"/>
                </a:solidFill>
              </a:rPr>
              <a:t>30</a:t>
            </a:r>
            <a:r>
              <a:rPr lang="ja-JP" altLang="en-US" dirty="0">
                <a:solidFill>
                  <a:srgbClr val="00B050"/>
                </a:solidFill>
              </a:rPr>
              <a:t>日に解散決議</a:t>
            </a:r>
            <a:r>
              <a:rPr lang="ja-JP" altLang="en-US" dirty="0"/>
              <a:t>をし、同時に清算会社として海岸ベルマネジメント株式会社（かいがんベルマネジメント）に商号変更。</a:t>
            </a:r>
            <a:r>
              <a:rPr lang="en-US" altLang="ja-JP" dirty="0"/>
              <a:t>2008</a:t>
            </a:r>
            <a:r>
              <a:rPr lang="ja-JP" altLang="en-US" dirty="0"/>
              <a:t>年</a:t>
            </a:r>
            <a:r>
              <a:rPr lang="en-US" altLang="ja-JP" dirty="0"/>
              <a:t>11</a:t>
            </a:r>
            <a:r>
              <a:rPr lang="ja-JP" altLang="en-US" dirty="0"/>
              <a:t>月</a:t>
            </a:r>
            <a:r>
              <a:rPr lang="en-US" altLang="ja-JP" dirty="0"/>
              <a:t>11</a:t>
            </a:r>
            <a:r>
              <a:rPr lang="ja-JP" altLang="en-US" dirty="0"/>
              <a:t>日、トリニティ・インベストメント株式会社に清算目的で吸収合併されて消滅した。 </a:t>
            </a:r>
            <a:endParaRPr lang="en-US" altLang="ja-JP" dirty="0"/>
          </a:p>
        </p:txBody>
      </p:sp>
      <p:sp>
        <p:nvSpPr>
          <p:cNvPr id="4" name="矢印: 上下 3">
            <a:extLst>
              <a:ext uri="{FF2B5EF4-FFF2-40B4-BE49-F238E27FC236}">
                <a16:creationId xmlns:a16="http://schemas.microsoft.com/office/drawing/2014/main" id="{152B08C5-9772-4B7C-864A-0790E2417E45}"/>
              </a:ext>
            </a:extLst>
          </p:cNvPr>
          <p:cNvSpPr/>
          <p:nvPr/>
        </p:nvSpPr>
        <p:spPr>
          <a:xfrm rot="2124184">
            <a:off x="5711098" y="1541878"/>
            <a:ext cx="848139" cy="2425640"/>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38754546-27EB-4F61-9823-308A5CF37727}"/>
              </a:ext>
            </a:extLst>
          </p:cNvPr>
          <p:cNvSpPr/>
          <p:nvPr/>
        </p:nvSpPr>
        <p:spPr>
          <a:xfrm>
            <a:off x="6981057" y="2257741"/>
            <a:ext cx="2425148" cy="9939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400" dirty="0"/>
              <a:t>上場廃止から</a:t>
            </a:r>
            <a:endParaRPr kumimoji="1" lang="en-US" altLang="ja-JP" sz="2400" dirty="0"/>
          </a:p>
          <a:p>
            <a:pPr algn="ctr"/>
            <a:r>
              <a:rPr kumimoji="1" lang="en-US" altLang="ja-JP" sz="2400" dirty="0"/>
              <a:t>2</a:t>
            </a:r>
            <a:r>
              <a:rPr kumimoji="1" lang="ja-JP" altLang="en-US" sz="2400" dirty="0"/>
              <a:t>年の差がある</a:t>
            </a:r>
          </a:p>
        </p:txBody>
      </p:sp>
    </p:spTree>
    <p:extLst>
      <p:ext uri="{BB962C8B-B14F-4D97-AF65-F5344CB8AC3E}">
        <p14:creationId xmlns:p14="http://schemas.microsoft.com/office/powerpoint/2010/main" val="70208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38683"/>
            <a:ext cx="10515600" cy="1291268"/>
          </a:xfrm>
        </p:spPr>
        <p:txBody>
          <a:bodyPr>
            <a:normAutofit fontScale="90000"/>
          </a:bodyPr>
          <a:lstStyle/>
          <a:p>
            <a:r>
              <a:rPr lang="ja-JP" altLang="en-US" dirty="0"/>
              <a:t>上場廃止からいつまでに倒産したならば対象企業に含めるのか</a:t>
            </a:r>
            <a:r>
              <a:rPr lang="en-US" altLang="ja-JP" dirty="0"/>
              <a:t>(</a:t>
            </a:r>
            <a:r>
              <a:rPr lang="ja-JP" altLang="en-US" dirty="0"/>
              <a:t>再掲</a:t>
            </a:r>
            <a:r>
              <a:rPr lang="en-US" altLang="ja-JP" dirty="0"/>
              <a:t>)</a:t>
            </a:r>
            <a:endParaRPr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502229"/>
            <a:ext cx="12191999" cy="5150362"/>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u="sng" dirty="0"/>
              <a:t>12</a:t>
            </a:r>
            <a:r>
              <a:rPr lang="ja-JP" altLang="en-US" u="sng" dirty="0"/>
              <a:t>ヶ月以内</a:t>
            </a:r>
            <a:r>
              <a:rPr lang="ja-JP" altLang="en-US" dirty="0"/>
              <a:t>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sp>
        <p:nvSpPr>
          <p:cNvPr id="8" name="正方形/長方形 7">
            <a:extLst>
              <a:ext uri="{FF2B5EF4-FFF2-40B4-BE49-F238E27FC236}">
                <a16:creationId xmlns:a16="http://schemas.microsoft.com/office/drawing/2014/main" id="{6B65123B-A2E9-450B-8B55-B76B0E7586A1}"/>
              </a:ext>
            </a:extLst>
          </p:cNvPr>
          <p:cNvSpPr/>
          <p:nvPr/>
        </p:nvSpPr>
        <p:spPr>
          <a:xfrm>
            <a:off x="0" y="4446820"/>
            <a:ext cx="12191998" cy="203349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endParaRPr lang="en-US" altLang="ja-JP" dirty="0"/>
          </a:p>
          <a:p>
            <a:r>
              <a:rPr lang="ja-JP" altLang="en-US" sz="2800" dirty="0"/>
              <a:t>カネボウは多額の債務超過を有していたのにも関わらず、上場廃止から解散まで</a:t>
            </a:r>
            <a:r>
              <a:rPr lang="en-US" altLang="ja-JP" sz="2800" dirty="0"/>
              <a:t>2</a:t>
            </a:r>
            <a:r>
              <a:rPr lang="ja-JP" altLang="en-US" sz="2800" dirty="0"/>
              <a:t>年間法的整理の手続きをとっていないため、この条件では対象とならないことになる</a:t>
            </a:r>
            <a:endParaRPr lang="en-US" altLang="ja-JP" sz="2800" dirty="0"/>
          </a:p>
          <a:p>
            <a:r>
              <a:rPr lang="ja-JP" altLang="en-US" sz="2800" dirty="0"/>
              <a:t>→法的形式に囚われず実質的な財務状況を重視すべき？</a:t>
            </a:r>
            <a:endParaRPr lang="en-US" altLang="ja-JP" sz="2800" dirty="0"/>
          </a:p>
          <a:p>
            <a:pPr algn="ctr"/>
            <a:endParaRPr kumimoji="1" lang="ja-JP" altLang="en-US" dirty="0"/>
          </a:p>
        </p:txBody>
      </p:sp>
    </p:spTree>
    <p:extLst>
      <p:ext uri="{BB962C8B-B14F-4D97-AF65-F5344CB8AC3E}">
        <p14:creationId xmlns:p14="http://schemas.microsoft.com/office/powerpoint/2010/main" val="295225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a:xfrm>
            <a:off x="0" y="-310736"/>
            <a:ext cx="10515600" cy="1325563"/>
          </a:xfrm>
        </p:spPr>
        <p:txBody>
          <a:bodyPr/>
          <a:lstStyle/>
          <a:p>
            <a:r>
              <a:rPr kumimoji="1" lang="ja-JP" altLang="en-US" dirty="0"/>
              <a:t>前回まで</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a:xfrm>
            <a:off x="0" y="1149764"/>
            <a:ext cx="10515600" cy="4351338"/>
          </a:xfrm>
        </p:spPr>
        <p:txBody>
          <a:bodyPr/>
          <a:lstStyle/>
          <a:p>
            <a:pPr marL="0" indent="0">
              <a:buNone/>
            </a:pPr>
            <a:r>
              <a:rPr lang="ja-JP" altLang="en-US" dirty="0"/>
              <a:t>企業の倒産モデルの構築を目指して研究を行っていくことを決定</a:t>
            </a:r>
            <a:endParaRPr lang="en-US" altLang="ja-JP" dirty="0"/>
          </a:p>
          <a:p>
            <a:pPr marL="0" indent="0">
              <a:buNone/>
            </a:pPr>
            <a:endParaRPr lang="en-US" altLang="ja-JP" dirty="0"/>
          </a:p>
          <a:p>
            <a:r>
              <a:rPr kumimoji="1" lang="ja-JP" altLang="en-US" dirty="0"/>
              <a:t>決めなければ</a:t>
            </a:r>
            <a:r>
              <a:rPr kumimoji="1" lang="en-US" altLang="ja-JP" dirty="0"/>
              <a:t>(</a:t>
            </a:r>
            <a:r>
              <a:rPr kumimoji="1" lang="ja-JP" altLang="en-US" dirty="0"/>
              <a:t>定義しなければ</a:t>
            </a:r>
            <a:r>
              <a:rPr kumimoji="1" lang="en-US" altLang="ja-JP" dirty="0"/>
              <a:t>)</a:t>
            </a:r>
            <a:r>
              <a:rPr kumimoji="1" lang="ja-JP" altLang="en-US" dirty="0"/>
              <a:t>ならないこと</a:t>
            </a:r>
            <a:endParaRPr kumimoji="1" lang="en-US" altLang="ja-JP" dirty="0"/>
          </a:p>
          <a:p>
            <a:pPr lvl="1"/>
            <a:r>
              <a:rPr lang="ja-JP" altLang="en-US" dirty="0"/>
              <a:t>倒産とは</a:t>
            </a:r>
            <a:endParaRPr lang="en-US" altLang="ja-JP" dirty="0"/>
          </a:p>
          <a:p>
            <a:pPr lvl="1"/>
            <a:r>
              <a:rPr lang="ja-JP" altLang="en-US" dirty="0"/>
              <a:t>対象とする企業</a:t>
            </a:r>
            <a:endParaRPr lang="en-US" altLang="ja-JP" dirty="0"/>
          </a:p>
          <a:p>
            <a:pPr lvl="1"/>
            <a:r>
              <a:rPr kumimoji="1" lang="ja-JP" altLang="en-US" dirty="0"/>
              <a:t>対象とする年代</a:t>
            </a:r>
            <a:endParaRPr kumimoji="1" lang="en-US" altLang="ja-JP" dirty="0"/>
          </a:p>
          <a:p>
            <a:pPr lvl="1"/>
            <a:r>
              <a:rPr kumimoji="1" lang="ja-JP" altLang="en-US" dirty="0"/>
              <a:t>対象とする情報</a:t>
            </a:r>
            <a:endParaRPr kumimoji="1" lang="en-US" altLang="ja-JP" dirty="0"/>
          </a:p>
          <a:p>
            <a:pPr lvl="1"/>
            <a:endParaRPr lang="en-US" altLang="ja-JP" dirty="0"/>
          </a:p>
          <a:p>
            <a:pPr lvl="1"/>
            <a:r>
              <a:rPr kumimoji="1" lang="ja-JP" altLang="en-US" dirty="0"/>
              <a:t>当面の分析事項</a:t>
            </a:r>
            <a:endParaRPr lang="en-US" altLang="ja-JP" dirty="0"/>
          </a:p>
          <a:p>
            <a:pPr lvl="1"/>
            <a:r>
              <a:rPr lang="ja-JP" altLang="en-US" dirty="0"/>
              <a:t>モデルの構築方法</a:t>
            </a:r>
            <a:endParaRPr lang="en-US" altLang="ja-JP" dirty="0"/>
          </a:p>
          <a:p>
            <a:pPr marL="457200" lvl="1" indent="0">
              <a:buNone/>
            </a:pPr>
            <a:endParaRPr lang="en-US" altLang="ja-JP" dirty="0"/>
          </a:p>
          <a:p>
            <a:pPr marL="457200" lvl="1" indent="0">
              <a:buNone/>
            </a:pPr>
            <a:endParaRPr kumimoji="1" lang="en-US" altLang="ja-JP" dirty="0"/>
          </a:p>
          <a:p>
            <a:pPr lvl="1"/>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83680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normAutofit/>
          </a:bodyPr>
          <a:lstStyle/>
          <a:p>
            <a:r>
              <a:rPr lang="ja-JP" altLang="en-US" dirty="0"/>
              <a:t>カネボウと似た事例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r>
              <a:rPr lang="ja-JP" altLang="en-US" dirty="0"/>
              <a:t>雪印食品 </a:t>
            </a:r>
            <a:endParaRPr lang="en-US" altLang="ja-JP" dirty="0"/>
          </a:p>
          <a:p>
            <a:r>
              <a:rPr lang="ja-JP" altLang="en-US" dirty="0"/>
              <a:t>丸石ホールディングス </a:t>
            </a:r>
            <a:endParaRPr lang="en-US" altLang="ja-JP" dirty="0"/>
          </a:p>
          <a:p>
            <a:r>
              <a:rPr lang="ja-JP" altLang="en-US" dirty="0"/>
              <a:t>日立造船富岡機械</a:t>
            </a:r>
            <a:endParaRPr lang="en-US" altLang="ja-JP" dirty="0"/>
          </a:p>
          <a:p>
            <a:pPr marL="0" indent="0">
              <a:buNone/>
            </a:pPr>
            <a:endParaRPr lang="zh-TW" altLang="en-US" dirty="0"/>
          </a:p>
          <a:p>
            <a:endParaRPr lang="en-US" altLang="ja-JP" dirty="0"/>
          </a:p>
          <a:p>
            <a:endParaRPr lang="en-US" altLang="ja-JP" dirty="0"/>
          </a:p>
        </p:txBody>
      </p:sp>
    </p:spTree>
    <p:extLst>
      <p:ext uri="{BB962C8B-B14F-4D97-AF65-F5344CB8AC3E}">
        <p14:creationId xmlns:p14="http://schemas.microsoft.com/office/powerpoint/2010/main" val="1677586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kumimoji="1" lang="ja-JP" altLang="en-US" dirty="0"/>
              <a:t>雪印食品</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469924"/>
          </a:xfrm>
        </p:spPr>
        <p:txBody>
          <a:bodyPr/>
          <a:lstStyle/>
          <a:p>
            <a:pPr marL="0" indent="0">
              <a:buNone/>
            </a:pPr>
            <a:r>
              <a:rPr lang="ja-JP" altLang="en-US" dirty="0"/>
              <a:t>雪印乳業子会社。</a:t>
            </a:r>
            <a:endParaRPr lang="zh-TW" altLang="en-US" dirty="0"/>
          </a:p>
          <a:p>
            <a:pPr marL="0" indent="0">
              <a:buNone/>
            </a:pPr>
            <a:r>
              <a:rPr lang="en-US" altLang="ja-JP" dirty="0"/>
              <a:t>2001</a:t>
            </a:r>
            <a:r>
              <a:rPr lang="ja-JP" altLang="en-US" dirty="0"/>
              <a:t>年に牛海綿状脳症（</a:t>
            </a:r>
            <a:r>
              <a:rPr lang="en-US" altLang="ja-JP" dirty="0"/>
              <a:t>BSE</a:t>
            </a:r>
            <a:r>
              <a:rPr lang="ja-JP" altLang="en-US" dirty="0"/>
              <a:t>、いわゆる狂牛病）対策を悪用する牛肉産地</a:t>
            </a:r>
            <a:br>
              <a:rPr lang="en-US" altLang="ja-JP" dirty="0"/>
            </a:br>
            <a:r>
              <a:rPr lang="ja-JP" altLang="en-US" dirty="0"/>
              <a:t>偽装事件（雪印牛肉偽装事件）を起こした。その事件が親会社である雪印乳業の食中毒事件と時期的に重なったため、会社の信用がなくなり経営が破綻、</a:t>
            </a:r>
            <a:r>
              <a:rPr lang="en-US" altLang="ja-JP" dirty="0"/>
              <a:t>2002</a:t>
            </a:r>
            <a:r>
              <a:rPr lang="ja-JP" altLang="en-US" dirty="0"/>
              <a:t>年</a:t>
            </a:r>
            <a:r>
              <a:rPr lang="en-US" altLang="ja-JP" dirty="0"/>
              <a:t>4</a:t>
            </a:r>
            <a:r>
              <a:rPr lang="ja-JP" altLang="en-US" dirty="0"/>
              <a:t>月廃業・上場廃止、解散。</a:t>
            </a:r>
            <a:r>
              <a:rPr lang="en-US" altLang="ja-JP" dirty="0"/>
              <a:t>2005</a:t>
            </a:r>
            <a:r>
              <a:rPr lang="ja-JP" altLang="en-US" dirty="0"/>
              <a:t>年</a:t>
            </a:r>
            <a:r>
              <a:rPr lang="en-US" altLang="ja-JP" dirty="0"/>
              <a:t>8</a:t>
            </a:r>
            <a:r>
              <a:rPr lang="ja-JP" altLang="en-US" dirty="0"/>
              <a:t>月</a:t>
            </a:r>
            <a:r>
              <a:rPr lang="en-US" altLang="ja-JP" dirty="0"/>
              <a:t>12</a:t>
            </a:r>
            <a:r>
              <a:rPr lang="ja-JP" altLang="en-US" dirty="0"/>
              <a:t>日、清算結了。</a:t>
            </a:r>
            <a:endParaRPr lang="en-US" altLang="ja-JP" dirty="0"/>
          </a:p>
          <a:p>
            <a:pPr marL="0" indent="0">
              <a:buNone/>
            </a:pPr>
            <a:r>
              <a:rPr lang="ja-JP" altLang="en-US" dirty="0"/>
              <a:t>↓</a:t>
            </a:r>
            <a:endParaRPr lang="en-US" altLang="ja-JP" dirty="0"/>
          </a:p>
          <a:p>
            <a:pPr marL="0" indent="0">
              <a:buNone/>
            </a:pPr>
            <a:r>
              <a:rPr lang="ja-JP" altLang="en-US" dirty="0"/>
              <a:t>特別清算</a:t>
            </a:r>
            <a:r>
              <a:rPr lang="en-US" altLang="ja-JP" dirty="0"/>
              <a:t>(</a:t>
            </a:r>
            <a:r>
              <a:rPr lang="ja-JP" altLang="en-US" dirty="0"/>
              <a:t>倒産</a:t>
            </a:r>
            <a:r>
              <a:rPr lang="en-US" altLang="ja-JP" dirty="0"/>
              <a:t>)</a:t>
            </a:r>
            <a:r>
              <a:rPr lang="ja-JP" altLang="en-US" dirty="0"/>
              <a:t>なのか通常清算</a:t>
            </a:r>
            <a:r>
              <a:rPr lang="en-US" altLang="ja-JP" dirty="0"/>
              <a:t>(</a:t>
            </a:r>
            <a:r>
              <a:rPr lang="ja-JP" altLang="en-US" dirty="0"/>
              <a:t>廃業</a:t>
            </a:r>
            <a:r>
              <a:rPr lang="en-US" altLang="ja-JP" dirty="0"/>
              <a:t>)</a:t>
            </a:r>
            <a:r>
              <a:rPr lang="ja-JP" altLang="en-US" dirty="0"/>
              <a:t>なのかがはっきり分からないため、対象企業になるのか不明確。しかし、親会社の雪印乳業自体が複数の子会社を売却していることからも法的整理と同等と思われる。</a:t>
            </a:r>
            <a:endParaRPr lang="en-US" altLang="ja-JP" dirty="0"/>
          </a:p>
          <a:p>
            <a:pPr marL="0" indent="0">
              <a:buNone/>
            </a:pPr>
            <a:r>
              <a:rPr lang="ja-JP" altLang="en-US" dirty="0"/>
              <a:t>→対象企業への追加を検討中</a:t>
            </a:r>
            <a:endParaRPr lang="en-US" altLang="ja-JP" dirty="0"/>
          </a:p>
        </p:txBody>
      </p:sp>
    </p:spTree>
    <p:extLst>
      <p:ext uri="{BB962C8B-B14F-4D97-AF65-F5344CB8AC3E}">
        <p14:creationId xmlns:p14="http://schemas.microsoft.com/office/powerpoint/2010/main" val="4277347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丸石ホールディングス </a:t>
            </a:r>
            <a:endParaRPr lang="en-US" altLang="ja-JP"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lstStyle/>
          <a:p>
            <a:pPr marL="0" indent="0">
              <a:buNone/>
            </a:pPr>
            <a:r>
              <a:rPr lang="en-US" altLang="ja-JP" dirty="0"/>
              <a:t>9</a:t>
            </a:r>
            <a:r>
              <a:rPr lang="ja-JP" altLang="en-US" dirty="0"/>
              <a:t>月</a:t>
            </a:r>
            <a:r>
              <a:rPr lang="en-US" altLang="ja-JP" dirty="0"/>
              <a:t>1</a:t>
            </a:r>
            <a:r>
              <a:rPr lang="ja-JP" altLang="en-US" dirty="0"/>
              <a:t>日傘下の滋賀丸石自転車工業がプライムシステム（現サンライズ・テクノロジー）の出資を得て旧丸石から自転車事業を譲り受けた。</a:t>
            </a:r>
            <a:r>
              <a:rPr lang="en-US" altLang="zh-TW" dirty="0"/>
              <a:t> 2004</a:t>
            </a:r>
            <a:r>
              <a:rPr lang="ja-JP" altLang="en-US" dirty="0"/>
              <a:t>年</a:t>
            </a:r>
            <a:r>
              <a:rPr lang="en-US" altLang="ja-JP" dirty="0"/>
              <a:t>9</a:t>
            </a:r>
            <a:r>
              <a:rPr lang="ja-JP" altLang="en-US" dirty="0"/>
              <a:t>月</a:t>
            </a:r>
            <a:r>
              <a:rPr lang="en-US" altLang="ja-JP" dirty="0"/>
              <a:t>4</a:t>
            </a:r>
            <a:r>
              <a:rPr lang="ja-JP" altLang="en-US" dirty="0"/>
              <a:t>日　監査意見不表明により上場廃止、</a:t>
            </a:r>
            <a:r>
              <a:rPr lang="en-US" altLang="ja-JP" dirty="0"/>
              <a:t>9</a:t>
            </a:r>
            <a:r>
              <a:rPr lang="ja-JP" altLang="en-US" dirty="0"/>
              <a:t>月</a:t>
            </a:r>
            <a:r>
              <a:rPr lang="en-US" altLang="ja-JP" dirty="0"/>
              <a:t>16</a:t>
            </a:r>
            <a:r>
              <a:rPr lang="ja-JP" altLang="en-US" dirty="0"/>
              <a:t>日銀行取引停止処分を受け丸石</a:t>
            </a:r>
            <a:r>
              <a:rPr lang="en-US" altLang="ja-JP" dirty="0"/>
              <a:t>HD</a:t>
            </a:r>
            <a:r>
              <a:rPr lang="ja-JP" altLang="en-US" dirty="0"/>
              <a:t>は事実上の倒産となった。</a:t>
            </a:r>
            <a:endParaRPr lang="en-US" altLang="ja-JP" dirty="0"/>
          </a:p>
          <a:p>
            <a:pPr marL="0" indent="0">
              <a:buNone/>
            </a:pPr>
            <a:r>
              <a:rPr lang="ja-JP" altLang="en-US" dirty="0"/>
              <a:t>↓</a:t>
            </a:r>
            <a:endParaRPr lang="en-US" altLang="ja-JP" dirty="0"/>
          </a:p>
          <a:p>
            <a:pPr marL="0" indent="0">
              <a:buNone/>
            </a:pPr>
            <a:r>
              <a:rPr lang="ja-JP" altLang="en-US" dirty="0"/>
              <a:t>法的整理を行っていないため対象企業にならない。しかし、事業の譲渡を行っているほか、銀行取引停止処分を受けており経営は破たんしていたと思われる。</a:t>
            </a:r>
            <a:endParaRPr lang="en-US" altLang="ja-JP" dirty="0"/>
          </a:p>
          <a:p>
            <a:pPr marL="0" indent="0">
              <a:buNone/>
            </a:pPr>
            <a:r>
              <a:rPr lang="ja-JP" altLang="en-US" dirty="0"/>
              <a:t>→対象企業への追加を検討中</a:t>
            </a:r>
            <a:endParaRPr lang="en-US" altLang="ja-JP" dirty="0"/>
          </a:p>
          <a:p>
            <a:pPr marL="0" indent="0">
              <a:buNone/>
            </a:pPr>
            <a:endParaRPr lang="en-US" altLang="ja-JP" dirty="0"/>
          </a:p>
        </p:txBody>
      </p:sp>
    </p:spTree>
    <p:extLst>
      <p:ext uri="{BB962C8B-B14F-4D97-AF65-F5344CB8AC3E}">
        <p14:creationId xmlns:p14="http://schemas.microsoft.com/office/powerpoint/2010/main" val="21738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日立造船富岡機械</a:t>
            </a:r>
            <a:endParaRPr lang="en-US" altLang="ja-JP" dirty="0"/>
          </a:p>
        </p:txBody>
      </p:sp>
      <p:sp>
        <p:nvSpPr>
          <p:cNvPr id="7" name="コンテンツ プレースホルダー 6">
            <a:extLst>
              <a:ext uri="{FF2B5EF4-FFF2-40B4-BE49-F238E27FC236}">
                <a16:creationId xmlns:a16="http://schemas.microsoft.com/office/drawing/2014/main" id="{FEA305A5-A6FF-45C7-9DDC-3D02030E850F}"/>
              </a:ext>
            </a:extLst>
          </p:cNvPr>
          <p:cNvSpPr>
            <a:spLocks noGrp="1"/>
          </p:cNvSpPr>
          <p:nvPr>
            <p:ph idx="1"/>
          </p:nvPr>
        </p:nvSpPr>
        <p:spPr>
          <a:xfrm>
            <a:off x="0" y="746983"/>
            <a:ext cx="12192000" cy="5861222"/>
          </a:xfrm>
        </p:spPr>
        <p:txBody>
          <a:bodyPr>
            <a:normAutofit/>
          </a:bodyPr>
          <a:lstStyle/>
          <a:p>
            <a:pPr marL="0" indent="0">
              <a:buNone/>
            </a:pPr>
            <a:r>
              <a:rPr lang="ja-JP" altLang="en-US" sz="2400" dirty="0"/>
              <a:t>富岡機械の主力事業である製紙機械事業を取り巻く環境は、</a:t>
            </a:r>
            <a:br>
              <a:rPr lang="en-US" altLang="ja-JP" sz="2400" dirty="0"/>
            </a:br>
            <a:r>
              <a:rPr lang="ja-JP" altLang="en-US" sz="2400" dirty="0"/>
              <a:t>①製紙業界の新設抄紙機の設備投資縮小ならびに改良およびメンテナンス中心の市場への移行</a:t>
            </a:r>
            <a:br>
              <a:rPr lang="en-US" altLang="ja-JP" sz="2400" dirty="0"/>
            </a:br>
            <a:r>
              <a:rPr lang="ja-JP" altLang="en-US" sz="2400" dirty="0"/>
              <a:t>②製紙機械メーカー間の競争激化による受注量および価格の低迷</a:t>
            </a:r>
            <a:br>
              <a:rPr lang="en-US" altLang="ja-JP" sz="2400" dirty="0"/>
            </a:br>
            <a:r>
              <a:rPr lang="ja-JP" altLang="en-US" sz="2400" dirty="0"/>
              <a:t>③海外市場における現地メーカーおよび欧州勢との競争激化などにより、富岡機械の近年の受注は低迷し、業績不振が続いています。</a:t>
            </a:r>
            <a:endParaRPr lang="en-US" altLang="ja-JP" sz="2400" dirty="0"/>
          </a:p>
          <a:p>
            <a:pPr marL="0" indent="0">
              <a:buNone/>
            </a:pPr>
            <a:r>
              <a:rPr lang="ja-JP" altLang="en-US" sz="2400" dirty="0"/>
              <a:t>この結果、富岡機械は、平成</a:t>
            </a:r>
            <a:r>
              <a:rPr lang="en-US" altLang="ja-JP" sz="2400" dirty="0"/>
              <a:t>17</a:t>
            </a:r>
            <a:r>
              <a:rPr lang="ja-JP" altLang="en-US" sz="2400" dirty="0"/>
              <a:t>年</a:t>
            </a:r>
            <a:r>
              <a:rPr lang="en-US" altLang="ja-JP" sz="2400" dirty="0"/>
              <a:t>3</a:t>
            </a:r>
            <a:r>
              <a:rPr lang="ja-JP" altLang="en-US" sz="2400" dirty="0"/>
              <a:t>月期見込みを含めれば、</a:t>
            </a:r>
            <a:r>
              <a:rPr lang="en-US" altLang="ja-JP" sz="2400" dirty="0"/>
              <a:t>3</a:t>
            </a:r>
            <a:r>
              <a:rPr lang="ja-JP" altLang="en-US" sz="2400" dirty="0"/>
              <a:t>期連続の損失計上かつ無配となる状況にあります。</a:t>
            </a:r>
            <a:r>
              <a:rPr lang="en-US" altLang="ja-JP" sz="2400" dirty="0"/>
              <a:t>(</a:t>
            </a:r>
            <a:r>
              <a:rPr lang="ja-JP" altLang="en-US" sz="2400" dirty="0"/>
              <a:t>中略</a:t>
            </a:r>
            <a:r>
              <a:rPr lang="en-US" altLang="ja-JP" sz="2400" dirty="0"/>
              <a:t>)</a:t>
            </a:r>
          </a:p>
          <a:p>
            <a:pPr marL="0" indent="0">
              <a:buNone/>
            </a:pPr>
            <a:r>
              <a:rPr lang="ja-JP" altLang="en-US" sz="2400" dirty="0"/>
              <a:t>富岡機械では、以上のような明るい展望を欠く市場動向と現在の同社の経営資源からみて、先行きの経営状況は厳しさを増すのみで、このまま事業を継続した場合、富岡機械の株式価値を減少させるばかりであり、富岡機械の株主その他のステークホルダーにとって最悪の事態に立ち至ることになると判断し、解散の決断を行ったものであります。</a:t>
            </a:r>
            <a:endParaRPr lang="en-US" altLang="ja-JP" sz="2400" dirty="0"/>
          </a:p>
          <a:p>
            <a:pPr marL="0" indent="0">
              <a:buNone/>
            </a:pPr>
            <a:endParaRPr lang="en-US" altLang="ja-JP" sz="2400" dirty="0"/>
          </a:p>
          <a:p>
            <a:pPr marL="0" indent="0">
              <a:buNone/>
            </a:pPr>
            <a:r>
              <a:rPr lang="ja-JP" altLang="en-US" sz="2400" dirty="0"/>
              <a:t>→他の三社と異なり早い段階で解散しており、対象企業への追加の可能性</a:t>
            </a:r>
            <a:br>
              <a:rPr lang="en-US" altLang="ja-JP" sz="2400" dirty="0"/>
            </a:br>
            <a:r>
              <a:rPr lang="ja-JP" altLang="en-US" sz="2400" dirty="0"/>
              <a:t>　は薄い。</a:t>
            </a:r>
            <a:endParaRPr lang="en-US" altLang="ja-JP" sz="2400" dirty="0"/>
          </a:p>
        </p:txBody>
      </p:sp>
    </p:spTree>
    <p:extLst>
      <p:ext uri="{BB962C8B-B14F-4D97-AF65-F5344CB8AC3E}">
        <p14:creationId xmlns:p14="http://schemas.microsoft.com/office/powerpoint/2010/main" val="3541657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対象とする年代について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642919"/>
          </a:xfrm>
        </p:spPr>
        <p:txBody>
          <a:bodyPr>
            <a:normAutofit/>
          </a:bodyPr>
          <a:lstStyle/>
          <a:p>
            <a:pPr marL="0" indent="0">
              <a:buNone/>
            </a:pPr>
            <a:r>
              <a:rPr lang="ja-JP" altLang="en-US" dirty="0"/>
              <a:t>なぜ</a:t>
            </a:r>
            <a:r>
              <a:rPr lang="en-US" altLang="ja-JP" dirty="0"/>
              <a:t>2000</a:t>
            </a:r>
            <a:r>
              <a:rPr lang="ja-JP" altLang="en-US" dirty="0"/>
              <a:t>年</a:t>
            </a:r>
            <a:r>
              <a:rPr lang="en-US" altLang="ja-JP" dirty="0"/>
              <a:t>4</a:t>
            </a:r>
            <a:r>
              <a:rPr lang="ja-JP" altLang="en-US" dirty="0"/>
              <a:t>月以降なのか</a:t>
            </a:r>
            <a:endParaRPr lang="en-US" altLang="ja-JP" dirty="0"/>
          </a:p>
          <a:p>
            <a:pPr marL="0" indent="0">
              <a:buNone/>
            </a:pPr>
            <a:r>
              <a:rPr lang="ja-JP" altLang="en-US" dirty="0"/>
              <a:t>→</a:t>
            </a:r>
            <a:r>
              <a:rPr lang="en-US" altLang="ja-JP" dirty="0"/>
              <a:t>2000</a:t>
            </a:r>
            <a:r>
              <a:rPr lang="ja-JP" altLang="en-US" dirty="0"/>
              <a:t>年</a:t>
            </a:r>
            <a:r>
              <a:rPr lang="en-US" altLang="ja-JP" dirty="0"/>
              <a:t>4</a:t>
            </a:r>
            <a:r>
              <a:rPr lang="ja-JP" altLang="en-US" dirty="0"/>
              <a:t>月に民事再生法が施行され、和議法が廃止された。</a:t>
            </a:r>
            <a:endParaRPr lang="en-US" altLang="ja-JP" dirty="0"/>
          </a:p>
          <a:p>
            <a:pPr marL="0" indent="0">
              <a:buNone/>
            </a:pPr>
            <a:br>
              <a:rPr lang="en-US" altLang="ja-JP" dirty="0"/>
            </a:br>
            <a:r>
              <a:rPr lang="en-US" altLang="ja-JP" dirty="0"/>
              <a:t>2000</a:t>
            </a:r>
            <a:r>
              <a:rPr lang="ja-JP" altLang="en-US" dirty="0"/>
              <a:t>年</a:t>
            </a:r>
            <a:r>
              <a:rPr lang="en-US" altLang="ja-JP" dirty="0"/>
              <a:t>4</a:t>
            </a:r>
            <a:r>
              <a:rPr lang="ja-JP" altLang="en-US" dirty="0"/>
              <a:t>月以前は殆どの企業は法的整理により再建を目指す場合。会社更生法により会社の再建を目指すことが多かった。</a:t>
            </a:r>
            <a:endParaRPr lang="en-US" altLang="ja-JP" dirty="0"/>
          </a:p>
          <a:p>
            <a:pPr marL="0" indent="0" algn="ctr">
              <a:buNone/>
            </a:pPr>
            <a:r>
              <a:rPr lang="ja-JP" altLang="en-US" dirty="0"/>
              <a:t>しかし</a:t>
            </a:r>
            <a:endParaRPr lang="en-US" altLang="ja-JP" dirty="0"/>
          </a:p>
          <a:p>
            <a:pPr marL="0" indent="0">
              <a:buNone/>
            </a:pPr>
            <a:r>
              <a:rPr lang="en-US" altLang="ja-JP" dirty="0"/>
              <a:t>2000</a:t>
            </a:r>
            <a:r>
              <a:rPr lang="ja-JP" altLang="en-US" dirty="0"/>
              <a:t>年</a:t>
            </a:r>
            <a:r>
              <a:rPr lang="en-US" altLang="ja-JP" dirty="0"/>
              <a:t>4</a:t>
            </a:r>
            <a:r>
              <a:rPr lang="ja-JP" altLang="en-US" dirty="0"/>
              <a:t>月以降は使い勝手のよい民事再生手続きを用いて、会社の状況が</a:t>
            </a:r>
            <a:br>
              <a:rPr lang="en-US" altLang="ja-JP" dirty="0"/>
            </a:br>
            <a:r>
              <a:rPr lang="ja-JP" altLang="en-US" dirty="0"/>
              <a:t>より悪化する</a:t>
            </a:r>
            <a:r>
              <a:rPr lang="en-US" altLang="ja-JP" dirty="0"/>
              <a:t>(</a:t>
            </a:r>
            <a:r>
              <a:rPr lang="ja-JP" altLang="en-US" dirty="0"/>
              <a:t>再起不能になる</a:t>
            </a:r>
            <a:r>
              <a:rPr lang="en-US" altLang="ja-JP" dirty="0"/>
              <a:t>)</a:t>
            </a:r>
            <a:r>
              <a:rPr lang="ja-JP" altLang="en-US" dirty="0"/>
              <a:t>前から再建を目指すケースが多く見られた。</a:t>
            </a:r>
            <a:endParaRPr lang="en-US" altLang="ja-JP" dirty="0"/>
          </a:p>
          <a:p>
            <a:pPr marL="0" indent="0">
              <a:buNone/>
            </a:pPr>
            <a:endParaRPr lang="en-US" altLang="ja-JP" dirty="0"/>
          </a:p>
          <a:p>
            <a:pPr marL="0" indent="0">
              <a:buNone/>
            </a:pPr>
            <a:r>
              <a:rPr lang="ja-JP" altLang="en-US" dirty="0"/>
              <a:t>よって、今後の会社倒産にも対応できるモデル構築を目指すためにも民事再生法施行以後の企業のみを対象とした。</a:t>
            </a:r>
            <a:endParaRPr lang="en-US" altLang="ja-JP" dirty="0"/>
          </a:p>
        </p:txBody>
      </p:sp>
    </p:spTree>
    <p:extLst>
      <p:ext uri="{BB962C8B-B14F-4D97-AF65-F5344CB8AC3E}">
        <p14:creationId xmlns:p14="http://schemas.microsoft.com/office/powerpoint/2010/main" val="3080708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21AC4-50DA-4E6B-9BA7-8A3BDEE0EA4C}"/>
              </a:ext>
            </a:extLst>
          </p:cNvPr>
          <p:cNvSpPr>
            <a:spLocks noGrp="1"/>
          </p:cNvSpPr>
          <p:nvPr>
            <p:ph type="title"/>
          </p:nvPr>
        </p:nvSpPr>
        <p:spPr>
          <a:xfrm>
            <a:off x="0" y="-279401"/>
            <a:ext cx="10515600" cy="1325563"/>
          </a:xfrm>
        </p:spPr>
        <p:txBody>
          <a:bodyPr/>
          <a:lstStyle/>
          <a:p>
            <a:r>
              <a:rPr lang="ja-JP" altLang="en-US" dirty="0"/>
              <a:t>当面の分析対象</a:t>
            </a:r>
            <a:endParaRPr kumimoji="1" lang="ja-JP" altLang="en-US" dirty="0"/>
          </a:p>
        </p:txBody>
      </p:sp>
      <p:sp>
        <p:nvSpPr>
          <p:cNvPr id="3" name="コンテンツ プレースホルダー 2">
            <a:extLst>
              <a:ext uri="{FF2B5EF4-FFF2-40B4-BE49-F238E27FC236}">
                <a16:creationId xmlns:a16="http://schemas.microsoft.com/office/drawing/2014/main" id="{2B24CA91-8E81-4A08-87D5-485ADA5005B8}"/>
              </a:ext>
            </a:extLst>
          </p:cNvPr>
          <p:cNvSpPr>
            <a:spLocks noGrp="1"/>
          </p:cNvSpPr>
          <p:nvPr>
            <p:ph idx="1"/>
          </p:nvPr>
        </p:nvSpPr>
        <p:spPr>
          <a:xfrm>
            <a:off x="0" y="837648"/>
            <a:ext cx="11860696" cy="4351338"/>
          </a:xfrm>
        </p:spPr>
        <p:txBody>
          <a:bodyPr/>
          <a:lstStyle/>
          <a:p>
            <a:r>
              <a:rPr kumimoji="1" lang="ja-JP" altLang="en-US" dirty="0"/>
              <a:t>倒産までの直近</a:t>
            </a:r>
            <a:r>
              <a:rPr kumimoji="1" lang="en-US" altLang="ja-JP" dirty="0"/>
              <a:t>10</a:t>
            </a:r>
            <a:r>
              <a:rPr kumimoji="1" lang="ja-JP" altLang="en-US" dirty="0"/>
              <a:t>年分の貸借対照表</a:t>
            </a:r>
            <a:r>
              <a:rPr kumimoji="1" lang="en-US" altLang="ja-JP" dirty="0"/>
              <a:t>(B/S),</a:t>
            </a:r>
            <a:r>
              <a:rPr kumimoji="1" lang="ja-JP" altLang="en-US" dirty="0"/>
              <a:t>損益計算書</a:t>
            </a:r>
            <a:r>
              <a:rPr kumimoji="1" lang="en-US" altLang="ja-JP" dirty="0"/>
              <a:t>(P/L),</a:t>
            </a:r>
            <a:r>
              <a:rPr kumimoji="1" lang="ja-JP" altLang="en-US" dirty="0"/>
              <a:t>キャッシュ・フロー計算書</a:t>
            </a:r>
            <a:r>
              <a:rPr kumimoji="1" lang="en-US" altLang="ja-JP" dirty="0"/>
              <a:t>(C/F),</a:t>
            </a:r>
            <a:r>
              <a:rPr kumimoji="1" lang="ja-JP" altLang="en-US" dirty="0"/>
              <a:t>株主資本等変動計算書</a:t>
            </a:r>
            <a:r>
              <a:rPr kumimoji="1" lang="en-US" altLang="ja-JP" dirty="0"/>
              <a:t>(S/S)</a:t>
            </a:r>
          </a:p>
          <a:p>
            <a:pPr marL="0" indent="0">
              <a:buNone/>
            </a:pPr>
            <a:endParaRPr lang="en-US" altLang="ja-JP" dirty="0"/>
          </a:p>
          <a:p>
            <a:pPr marL="0" indent="0">
              <a:buNone/>
            </a:pPr>
            <a:r>
              <a:rPr lang="en-US" altLang="ja-JP" dirty="0"/>
              <a:t>※</a:t>
            </a:r>
            <a:r>
              <a:rPr lang="ja-JP" altLang="en-US" dirty="0"/>
              <a:t>但し</a:t>
            </a:r>
            <a:r>
              <a:rPr lang="en-US" altLang="ja-JP" dirty="0"/>
              <a:t>C/F</a:t>
            </a:r>
            <a:r>
              <a:rPr lang="ja-JP" altLang="en-US" dirty="0"/>
              <a:t>は</a:t>
            </a:r>
            <a:r>
              <a:rPr lang="en-US" altLang="ja-JP" dirty="0"/>
              <a:t>2000</a:t>
            </a:r>
            <a:r>
              <a:rPr lang="ja-JP" altLang="en-US" dirty="0"/>
              <a:t>年</a:t>
            </a:r>
            <a:r>
              <a:rPr lang="en-US" altLang="ja-JP" dirty="0"/>
              <a:t>3</a:t>
            </a:r>
            <a:r>
              <a:rPr lang="ja-JP" altLang="en-US" dirty="0"/>
              <a:t>月期から作成が義務づけ、</a:t>
            </a:r>
            <a:r>
              <a:rPr lang="en-US" altLang="ja-JP" dirty="0"/>
              <a:t>S/S</a:t>
            </a:r>
            <a:r>
              <a:rPr lang="ja-JP" altLang="en-US" dirty="0"/>
              <a:t>は</a:t>
            </a:r>
            <a:r>
              <a:rPr lang="en-US" altLang="ja-JP" dirty="0"/>
              <a:t>2006</a:t>
            </a:r>
            <a:r>
              <a:rPr lang="ja-JP" altLang="en-US" dirty="0"/>
              <a:t>年</a:t>
            </a:r>
            <a:r>
              <a:rPr lang="en-US" altLang="ja-JP" dirty="0"/>
              <a:t>5</a:t>
            </a:r>
            <a:r>
              <a:rPr lang="ja-JP" altLang="en-US" dirty="0"/>
              <a:t>月期から作成が義務づけられたため、それ以前の期間については対象にできない</a:t>
            </a:r>
            <a:endParaRPr lang="en-US" altLang="ja-JP" dirty="0"/>
          </a:p>
        </p:txBody>
      </p:sp>
    </p:spTree>
    <p:extLst>
      <p:ext uri="{BB962C8B-B14F-4D97-AF65-F5344CB8AC3E}">
        <p14:creationId xmlns:p14="http://schemas.microsoft.com/office/powerpoint/2010/main" val="4127348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EA8E-AA18-45DC-99A6-DE54D80C7554}"/>
              </a:ext>
            </a:extLst>
          </p:cNvPr>
          <p:cNvSpPr>
            <a:spLocks noGrp="1"/>
          </p:cNvSpPr>
          <p:nvPr>
            <p:ph type="title"/>
          </p:nvPr>
        </p:nvSpPr>
        <p:spPr>
          <a:xfrm>
            <a:off x="838200" y="0"/>
            <a:ext cx="10515600" cy="805931"/>
          </a:xfrm>
        </p:spPr>
        <p:txBody>
          <a:bodyPr/>
          <a:lstStyle/>
          <a:p>
            <a:r>
              <a:rPr kumimoji="1" lang="ja-JP" altLang="en-US" dirty="0"/>
              <a:t>データの収集と整理</a:t>
            </a:r>
          </a:p>
        </p:txBody>
      </p:sp>
      <p:sp>
        <p:nvSpPr>
          <p:cNvPr id="3" name="コンテンツ プレースホルダー 2">
            <a:extLst>
              <a:ext uri="{FF2B5EF4-FFF2-40B4-BE49-F238E27FC236}">
                <a16:creationId xmlns:a16="http://schemas.microsoft.com/office/drawing/2014/main" id="{BBB14886-88B6-4270-9D99-65451D7F9CC1}"/>
              </a:ext>
            </a:extLst>
          </p:cNvPr>
          <p:cNvSpPr>
            <a:spLocks noGrp="1"/>
          </p:cNvSpPr>
          <p:nvPr>
            <p:ph idx="1"/>
          </p:nvPr>
        </p:nvSpPr>
        <p:spPr>
          <a:xfrm>
            <a:off x="838200" y="805931"/>
            <a:ext cx="10515600" cy="4351338"/>
          </a:xfrm>
        </p:spPr>
        <p:txBody>
          <a:bodyPr/>
          <a:lstStyle/>
          <a:p>
            <a:r>
              <a:rPr kumimoji="1" lang="en-US" altLang="ja-JP" dirty="0"/>
              <a:t>Financial Quest</a:t>
            </a:r>
            <a:r>
              <a:rPr lang="ja-JP" altLang="en-US" dirty="0"/>
              <a:t>で倒産した企業の財務データを収集</a:t>
            </a:r>
            <a:endParaRPr lang="en-US" altLang="ja-JP" dirty="0"/>
          </a:p>
          <a:p>
            <a:pPr marL="0" indent="0">
              <a:buNone/>
            </a:pPr>
            <a:endParaRPr lang="en-US" altLang="ja-JP" dirty="0"/>
          </a:p>
          <a:p>
            <a:pPr marL="0" indent="0">
              <a:buNone/>
            </a:pPr>
            <a:r>
              <a:rPr lang="ja-JP" altLang="en-US" u="sng" dirty="0"/>
              <a:t>問題点</a:t>
            </a:r>
            <a:r>
              <a:rPr lang="en-US" altLang="ja-JP" u="sng" dirty="0"/>
              <a:t>#2</a:t>
            </a:r>
            <a:r>
              <a:rPr kumimoji="1" lang="ja-JP" altLang="en-US" dirty="0"/>
              <a:t>　　　　　　　　　　　　　  </a:t>
            </a:r>
            <a:r>
              <a:rPr kumimoji="1" lang="en-US" altLang="ja-JP" dirty="0">
                <a:solidFill>
                  <a:srgbClr val="FF0000"/>
                </a:solidFill>
              </a:rPr>
              <a:t>2</a:t>
            </a:r>
            <a:r>
              <a:rPr kumimoji="1" lang="ja-JP" altLang="en-US" dirty="0">
                <a:solidFill>
                  <a:srgbClr val="FF0000"/>
                </a:solidFill>
              </a:rPr>
              <a:t>月</a:t>
            </a:r>
            <a:r>
              <a:rPr kumimoji="1" lang="en-US" altLang="ja-JP" dirty="0">
                <a:solidFill>
                  <a:srgbClr val="FF0000"/>
                </a:solidFill>
              </a:rPr>
              <a:t>(</a:t>
            </a:r>
            <a:r>
              <a:rPr kumimoji="1" lang="ja-JP" altLang="en-US" dirty="0">
                <a:solidFill>
                  <a:srgbClr val="FF0000"/>
                </a:solidFill>
              </a:rPr>
              <a:t>倒産</a:t>
            </a:r>
            <a:r>
              <a:rPr kumimoji="1" lang="en-US" altLang="ja-JP" dirty="0">
                <a:solidFill>
                  <a:srgbClr val="FF0000"/>
                </a:solidFill>
              </a:rPr>
              <a:t>)</a:t>
            </a:r>
            <a:r>
              <a:rPr kumimoji="1" lang="ja-JP" altLang="en-US" dirty="0"/>
              <a:t>　　　　　</a:t>
            </a:r>
            <a:endParaRPr kumimoji="1" lang="en-US" altLang="ja-JP" dirty="0"/>
          </a:p>
          <a:p>
            <a:pPr marL="0" indent="0">
              <a:buNone/>
            </a:pPr>
            <a:r>
              <a:rPr kumimoji="1" lang="ja-JP" altLang="en-US" dirty="0"/>
              <a:t>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a:t>
            </a:r>
            <a:endParaRPr kumimoji="1" lang="ja-JP" altLang="en-US" dirty="0"/>
          </a:p>
        </p:txBody>
      </p:sp>
      <p:cxnSp>
        <p:nvCxnSpPr>
          <p:cNvPr id="9" name="直線コネクタ 8">
            <a:extLst>
              <a:ext uri="{FF2B5EF4-FFF2-40B4-BE49-F238E27FC236}">
                <a16:creationId xmlns:a16="http://schemas.microsoft.com/office/drawing/2014/main" id="{98758380-D028-454C-887A-8E6E8984D9BD}"/>
              </a:ext>
            </a:extLst>
          </p:cNvPr>
          <p:cNvCxnSpPr>
            <a:cxnSpLocks/>
          </p:cNvCxnSpPr>
          <p:nvPr/>
        </p:nvCxnSpPr>
        <p:spPr>
          <a:xfrm>
            <a:off x="1046922" y="2865608"/>
            <a:ext cx="9872869" cy="0"/>
          </a:xfrm>
          <a:prstGeom prst="line">
            <a:avLst/>
          </a:prstGeom>
          <a:ln w="76200"/>
        </p:spPr>
        <p:style>
          <a:lnRef idx="3">
            <a:schemeClr val="accent3"/>
          </a:lnRef>
          <a:fillRef idx="0">
            <a:schemeClr val="accent3"/>
          </a:fillRef>
          <a:effectRef idx="2">
            <a:schemeClr val="accent3"/>
          </a:effectRef>
          <a:fontRef idx="minor">
            <a:schemeClr val="tx1"/>
          </a:fontRef>
        </p:style>
      </p:cxnSp>
      <p:graphicFrame>
        <p:nvGraphicFramePr>
          <p:cNvPr id="13" name="図表 12">
            <a:extLst>
              <a:ext uri="{FF2B5EF4-FFF2-40B4-BE49-F238E27FC236}">
                <a16:creationId xmlns:a16="http://schemas.microsoft.com/office/drawing/2014/main" id="{37ACBBF7-E229-4C77-AE3D-3ED6BE4D1875}"/>
              </a:ext>
            </a:extLst>
          </p:cNvPr>
          <p:cNvGraphicFramePr/>
          <p:nvPr>
            <p:extLst>
              <p:ext uri="{D42A27DB-BD31-4B8C-83A1-F6EECF244321}">
                <p14:modId xmlns:p14="http://schemas.microsoft.com/office/powerpoint/2010/main" val="2222585318"/>
              </p:ext>
            </p:extLst>
          </p:nvPr>
        </p:nvGraphicFramePr>
        <p:xfrm>
          <a:off x="1046922" y="3259618"/>
          <a:ext cx="9766852" cy="87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図表 14">
            <a:extLst>
              <a:ext uri="{FF2B5EF4-FFF2-40B4-BE49-F238E27FC236}">
                <a16:creationId xmlns:a16="http://schemas.microsoft.com/office/drawing/2014/main" id="{85406DAA-0402-4B2B-9912-041E4C330486}"/>
              </a:ext>
            </a:extLst>
          </p:cNvPr>
          <p:cNvGraphicFramePr/>
          <p:nvPr>
            <p:extLst>
              <p:ext uri="{D42A27DB-BD31-4B8C-83A1-F6EECF244321}">
                <p14:modId xmlns:p14="http://schemas.microsoft.com/office/powerpoint/2010/main" val="2503134840"/>
              </p:ext>
            </p:extLst>
          </p:nvPr>
        </p:nvGraphicFramePr>
        <p:xfrm>
          <a:off x="2259496" y="4682605"/>
          <a:ext cx="9766852" cy="8779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7" name="直線コネクタ 16">
            <a:extLst>
              <a:ext uri="{FF2B5EF4-FFF2-40B4-BE49-F238E27FC236}">
                <a16:creationId xmlns:a16="http://schemas.microsoft.com/office/drawing/2014/main" id="{EEFB07AC-3839-4597-8A41-143B8F03840B}"/>
              </a:ext>
            </a:extLst>
          </p:cNvPr>
          <p:cNvCxnSpPr>
            <a:cxnSpLocks/>
          </p:cNvCxnSpPr>
          <p:nvPr/>
        </p:nvCxnSpPr>
        <p:spPr>
          <a:xfrm flipH="1">
            <a:off x="7991061" y="2227089"/>
            <a:ext cx="1" cy="3611217"/>
          </a:xfrm>
          <a:prstGeom prst="line">
            <a:avLst/>
          </a:prstGeom>
          <a:ln w="57150">
            <a:solidFill>
              <a:srgbClr val="FF0000"/>
            </a:solidFill>
          </a:ln>
        </p:spPr>
        <p:style>
          <a:lnRef idx="3">
            <a:schemeClr val="accent5"/>
          </a:lnRef>
          <a:fillRef idx="0">
            <a:schemeClr val="accent5"/>
          </a:fillRef>
          <a:effectRef idx="2">
            <a:schemeClr val="accent5"/>
          </a:effectRef>
          <a:fontRef idx="minor">
            <a:schemeClr val="tx1"/>
          </a:fontRef>
        </p:style>
      </p:cxnSp>
      <p:sp>
        <p:nvSpPr>
          <p:cNvPr id="18" name="矢印: 左右 17">
            <a:extLst>
              <a:ext uri="{FF2B5EF4-FFF2-40B4-BE49-F238E27FC236}">
                <a16:creationId xmlns:a16="http://schemas.microsoft.com/office/drawing/2014/main" id="{C2313D8E-1BEA-42C3-A1F0-E070C11CB4AE}"/>
              </a:ext>
            </a:extLst>
          </p:cNvPr>
          <p:cNvSpPr/>
          <p:nvPr/>
        </p:nvSpPr>
        <p:spPr>
          <a:xfrm>
            <a:off x="6904384" y="3795744"/>
            <a:ext cx="1086678" cy="610188"/>
          </a:xfrm>
          <a:prstGeom prst="lef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a:t>2</a:t>
            </a:r>
            <a:r>
              <a:rPr kumimoji="1" lang="ja-JP" altLang="en-US" dirty="0"/>
              <a:t>ヶ月</a:t>
            </a:r>
          </a:p>
        </p:txBody>
      </p:sp>
      <p:sp>
        <p:nvSpPr>
          <p:cNvPr id="19" name="矢印: 左右 18">
            <a:extLst>
              <a:ext uri="{FF2B5EF4-FFF2-40B4-BE49-F238E27FC236}">
                <a16:creationId xmlns:a16="http://schemas.microsoft.com/office/drawing/2014/main" id="{D2B59C4E-2A04-4A56-9128-87D3ADC5F2D4}"/>
              </a:ext>
            </a:extLst>
          </p:cNvPr>
          <p:cNvSpPr/>
          <p:nvPr/>
        </p:nvSpPr>
        <p:spPr>
          <a:xfrm>
            <a:off x="5459897" y="5168104"/>
            <a:ext cx="2517908" cy="669131"/>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11</a:t>
            </a:r>
            <a:r>
              <a:rPr kumimoji="1" lang="ja-JP" altLang="en-US" dirty="0"/>
              <a:t>ヶ月</a:t>
            </a:r>
          </a:p>
        </p:txBody>
      </p:sp>
      <p:sp>
        <p:nvSpPr>
          <p:cNvPr id="21" name="テキスト ボックス 20">
            <a:extLst>
              <a:ext uri="{FF2B5EF4-FFF2-40B4-BE49-F238E27FC236}">
                <a16:creationId xmlns:a16="http://schemas.microsoft.com/office/drawing/2014/main" id="{2B5FF209-30DF-4A48-9F88-97057012EC9C}"/>
              </a:ext>
            </a:extLst>
          </p:cNvPr>
          <p:cNvSpPr txBox="1"/>
          <p:nvPr/>
        </p:nvSpPr>
        <p:spPr>
          <a:xfrm>
            <a:off x="616226" y="6232315"/>
            <a:ext cx="10959547" cy="584775"/>
          </a:xfrm>
          <a:prstGeom prst="rect">
            <a:avLst/>
          </a:prstGeom>
          <a:noFill/>
        </p:spPr>
        <p:txBody>
          <a:bodyPr wrap="square" rtlCol="0">
            <a:spAutoFit/>
          </a:bodyPr>
          <a:lstStyle/>
          <a:p>
            <a:pPr algn="ctr"/>
            <a:r>
              <a:rPr kumimoji="1" lang="ja-JP" altLang="en-US" sz="3200" dirty="0"/>
              <a:t>“倒産直近の財務諸表“と言っても意味合いが大きく変わる</a:t>
            </a:r>
          </a:p>
        </p:txBody>
      </p:sp>
    </p:spTree>
    <p:extLst>
      <p:ext uri="{BB962C8B-B14F-4D97-AF65-F5344CB8AC3E}">
        <p14:creationId xmlns:p14="http://schemas.microsoft.com/office/powerpoint/2010/main" val="390134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normAutofit/>
          </a:bodyPr>
          <a:lstStyle/>
          <a:p>
            <a:r>
              <a:rPr kumimoji="1" lang="ja-JP" altLang="en-US" dirty="0"/>
              <a:t>期間の差をどうしていくか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642919"/>
          </a:xfrm>
        </p:spPr>
        <p:txBody>
          <a:bodyPr>
            <a:normAutofit/>
          </a:bodyPr>
          <a:lstStyle/>
          <a:p>
            <a:pPr marL="0" indent="0">
              <a:buNone/>
            </a:pPr>
            <a:r>
              <a:rPr lang="ja-JP" altLang="en-US" dirty="0"/>
              <a:t>この期間のズレをどのように調整していくかについては、結論はでていない。</a:t>
            </a:r>
            <a:endParaRPr lang="en-US" altLang="ja-JP" dirty="0"/>
          </a:p>
        </p:txBody>
      </p:sp>
    </p:spTree>
    <p:extLst>
      <p:ext uri="{BB962C8B-B14F-4D97-AF65-F5344CB8AC3E}">
        <p14:creationId xmlns:p14="http://schemas.microsoft.com/office/powerpoint/2010/main" val="288109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B4A6CFC8-2FAE-43F8-87A0-3AB8197A7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3532"/>
            <a:ext cx="12192000" cy="4810936"/>
          </a:xfrm>
        </p:spPr>
      </p:pic>
    </p:spTree>
    <p:extLst>
      <p:ext uri="{BB962C8B-B14F-4D97-AF65-F5344CB8AC3E}">
        <p14:creationId xmlns:p14="http://schemas.microsoft.com/office/powerpoint/2010/main" val="521283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316326"/>
            <a:ext cx="10515600" cy="1325563"/>
          </a:xfrm>
        </p:spPr>
        <p:txBody>
          <a:bodyPr>
            <a:normAutofit/>
          </a:bodyPr>
          <a:lstStyle/>
          <a:p>
            <a:r>
              <a:rPr kumimoji="1" lang="en-US" altLang="ja-JP" sz="3600" dirty="0"/>
              <a:t>(</a:t>
            </a:r>
            <a:r>
              <a:rPr kumimoji="1" lang="ja-JP" altLang="en-US" sz="3600" dirty="0"/>
              <a:t>参考</a:t>
            </a:r>
            <a:r>
              <a:rPr kumimoji="1" lang="en-US" altLang="ja-JP" sz="3600" dirty="0"/>
              <a:t>)2000</a:t>
            </a:r>
            <a:r>
              <a:rPr kumimoji="1" lang="ja-JP" altLang="en-US" sz="3600" dirty="0"/>
              <a:t>年以降の上場廃止企業について</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1001575"/>
            <a:ext cx="10515600" cy="4932984"/>
          </a:xfrm>
        </p:spPr>
        <p:txBody>
          <a:bodyPr>
            <a:normAutofit lnSpcReduction="10000"/>
          </a:bodyPr>
          <a:lstStyle/>
          <a:p>
            <a:pPr marL="0" indent="0">
              <a:buNone/>
            </a:pPr>
            <a:r>
              <a:rPr lang="ja-JP" altLang="en-US" dirty="0"/>
              <a:t>上場廃止企業合計</a:t>
            </a:r>
            <a:r>
              <a:rPr lang="en-US" altLang="ja-JP" dirty="0"/>
              <a:t>:169</a:t>
            </a:r>
          </a:p>
          <a:p>
            <a:pPr marL="0" indent="0">
              <a:buNone/>
            </a:pPr>
            <a:endParaRPr lang="en-US" altLang="ja-JP" dirty="0"/>
          </a:p>
          <a:p>
            <a:pPr marL="0" indent="0">
              <a:buNone/>
            </a:pPr>
            <a:r>
              <a:rPr lang="ja-JP" altLang="en-US" dirty="0"/>
              <a:t>上場廃止理由別分類</a:t>
            </a:r>
            <a:endParaRPr lang="en-US" altLang="ja-JP" dirty="0"/>
          </a:p>
          <a:p>
            <a:r>
              <a:rPr lang="ja-JP" altLang="en-US" dirty="0"/>
              <a:t>民事再生法の適用</a:t>
            </a:r>
            <a:r>
              <a:rPr lang="en-US" altLang="ja-JP" dirty="0"/>
              <a:t>:59</a:t>
            </a:r>
          </a:p>
          <a:p>
            <a:r>
              <a:rPr lang="ja-JP" altLang="en-US" dirty="0"/>
              <a:t>会社更生法</a:t>
            </a:r>
            <a:r>
              <a:rPr lang="en-US" altLang="ja-JP" dirty="0"/>
              <a:t>:</a:t>
            </a:r>
            <a:r>
              <a:rPr lang="ja-JP" altLang="en-US" dirty="0"/>
              <a:t>の適用</a:t>
            </a:r>
            <a:r>
              <a:rPr lang="en-US" altLang="ja-JP" dirty="0"/>
              <a:t>24</a:t>
            </a:r>
          </a:p>
          <a:p>
            <a:r>
              <a:rPr lang="ja-JP" altLang="en-US" dirty="0"/>
              <a:t>破産の適用</a:t>
            </a:r>
            <a:r>
              <a:rPr lang="en-US" altLang="ja-JP" dirty="0"/>
              <a:t>:14</a:t>
            </a:r>
          </a:p>
          <a:p>
            <a:r>
              <a:rPr lang="ja-JP" altLang="en-US" dirty="0"/>
              <a:t>債務超過</a:t>
            </a:r>
            <a:r>
              <a:rPr lang="en-US" altLang="ja-JP" dirty="0"/>
              <a:t>:4</a:t>
            </a:r>
          </a:p>
          <a:p>
            <a:r>
              <a:rPr lang="ja-JP" altLang="en-US" dirty="0"/>
              <a:t>有価証券報告書提出遅延</a:t>
            </a:r>
            <a:r>
              <a:rPr lang="en-US" altLang="ja-JP" dirty="0"/>
              <a:t>:3</a:t>
            </a:r>
          </a:p>
          <a:p>
            <a:r>
              <a:rPr lang="ja-JP" altLang="en-US" dirty="0"/>
              <a:t>有価証券報告書虚偽記載</a:t>
            </a:r>
            <a:r>
              <a:rPr lang="en-US" altLang="ja-JP" dirty="0"/>
              <a:t>:9</a:t>
            </a:r>
          </a:p>
          <a:p>
            <a:r>
              <a:rPr lang="ja-JP" altLang="en-US" dirty="0"/>
              <a:t>その他</a:t>
            </a:r>
            <a:r>
              <a:rPr lang="en-US" altLang="ja-JP" dirty="0"/>
              <a:t>(TOB,MBO</a:t>
            </a:r>
            <a:r>
              <a:rPr lang="ja-JP" altLang="en-US" dirty="0"/>
              <a:t>等</a:t>
            </a:r>
            <a:r>
              <a:rPr lang="en-US" altLang="ja-JP" dirty="0"/>
              <a:t>):56</a:t>
            </a:r>
          </a:p>
          <a:p>
            <a:endParaRPr kumimoji="1" lang="ja-JP" altLang="en-US" dirty="0"/>
          </a:p>
        </p:txBody>
      </p:sp>
    </p:spTree>
    <p:extLst>
      <p:ext uri="{BB962C8B-B14F-4D97-AF65-F5344CB8AC3E}">
        <p14:creationId xmlns:p14="http://schemas.microsoft.com/office/powerpoint/2010/main" val="279509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今回は、</a:t>
            </a:r>
            <a:endParaRPr lang="en-US" altLang="ja-JP" dirty="0"/>
          </a:p>
          <a:p>
            <a:pPr marL="0" indent="0">
              <a:buNone/>
            </a:pPr>
            <a:r>
              <a:rPr lang="ja-JP" altLang="en-US" dirty="0"/>
              <a:t>①対象とする企業</a:t>
            </a:r>
            <a:endParaRPr lang="en-US" altLang="ja-JP" dirty="0"/>
          </a:p>
          <a:p>
            <a:pPr marL="0" indent="0">
              <a:buNone/>
            </a:pPr>
            <a:r>
              <a:rPr lang="ja-JP" altLang="en-US" dirty="0"/>
              <a:t>②倒産とは</a:t>
            </a:r>
            <a:endParaRPr lang="en-US" altLang="ja-JP" dirty="0"/>
          </a:p>
          <a:p>
            <a:pPr marL="0" indent="0">
              <a:buNone/>
            </a:pPr>
            <a:r>
              <a:rPr lang="ja-JP" altLang="en-US" dirty="0"/>
              <a:t>③対象とする年代</a:t>
            </a:r>
            <a:endParaRPr lang="en-US" altLang="ja-JP" dirty="0"/>
          </a:p>
          <a:p>
            <a:pPr marL="0" indent="0">
              <a:buNone/>
            </a:pPr>
            <a:r>
              <a:rPr lang="ja-JP" altLang="en-US" dirty="0"/>
              <a:t>④対象とする情報</a:t>
            </a:r>
            <a:endParaRPr lang="en-US" altLang="ja-JP" dirty="0"/>
          </a:p>
          <a:p>
            <a:pPr marL="0" indent="0">
              <a:buNone/>
            </a:pPr>
            <a:r>
              <a:rPr lang="ja-JP" altLang="en-US" dirty="0"/>
              <a:t>⑤当面の分析対象</a:t>
            </a:r>
            <a:endParaRPr lang="en-US" altLang="ja-JP" dirty="0"/>
          </a:p>
          <a:p>
            <a:pPr marL="0" indent="0">
              <a:buNone/>
            </a:pPr>
            <a:r>
              <a:rPr lang="ja-JP" altLang="en-US" dirty="0"/>
              <a:t>⑥モデルの構築方法の構想　　　の順番で説明していく</a:t>
            </a:r>
            <a:endParaRPr lang="en-US" altLang="ja-JP" dirty="0"/>
          </a:p>
          <a:p>
            <a:pPr marL="0" indent="0">
              <a:buNone/>
            </a:pPr>
            <a:endParaRPr lang="en-US" altLang="ja-JP" dirty="0"/>
          </a:p>
        </p:txBody>
      </p:sp>
    </p:spTree>
    <p:extLst>
      <p:ext uri="{BB962C8B-B14F-4D97-AF65-F5344CB8AC3E}">
        <p14:creationId xmlns:p14="http://schemas.microsoft.com/office/powerpoint/2010/main" val="1237661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5426821-5844-4486-83B0-30D243C87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5013"/>
            <a:ext cx="12192000" cy="5207974"/>
          </a:xfrm>
          <a:prstGeom prst="rect">
            <a:avLst/>
          </a:prstGeom>
        </p:spPr>
      </p:pic>
    </p:spTree>
    <p:extLst>
      <p:ext uri="{BB962C8B-B14F-4D97-AF65-F5344CB8AC3E}">
        <p14:creationId xmlns:p14="http://schemas.microsoft.com/office/powerpoint/2010/main" val="2792197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0"/>
            <a:ext cx="10515600" cy="634314"/>
          </a:xfrm>
        </p:spPr>
        <p:txBody>
          <a:bodyPr>
            <a:normAutofit fontScale="90000"/>
          </a:bodyPr>
          <a:lstStyle/>
          <a:p>
            <a:r>
              <a:rPr kumimoji="1" lang="ja-JP" altLang="en-US" sz="4000" dirty="0"/>
              <a:t>現在の問題のまとめ</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634315"/>
            <a:ext cx="12192000" cy="6124294"/>
          </a:xfrm>
        </p:spPr>
        <p:txBody>
          <a:bodyPr>
            <a:normAutofit/>
          </a:bodyPr>
          <a:lstStyle/>
          <a:p>
            <a:pPr marL="0" indent="0">
              <a:buNone/>
            </a:pPr>
            <a:r>
              <a:rPr lang="ja-JP" altLang="en-US" u="sng" dirty="0"/>
              <a:t>問題点</a:t>
            </a:r>
            <a:r>
              <a:rPr lang="en-US" altLang="ja-JP" u="sng" dirty="0"/>
              <a:t>1</a:t>
            </a:r>
          </a:p>
          <a:p>
            <a:pPr marL="0" indent="0">
              <a:buNone/>
            </a:pPr>
            <a:r>
              <a:rPr lang="ja-JP" altLang="en-US" dirty="0"/>
              <a:t>カネボウの他、対象企業の条件に当てはまらなかった</a:t>
            </a:r>
            <a:r>
              <a:rPr lang="en-US" altLang="ja-JP" dirty="0"/>
              <a:t>4</a:t>
            </a:r>
            <a:r>
              <a:rPr lang="ja-JP" altLang="en-US" dirty="0"/>
              <a:t>社を対象とするか</a:t>
            </a:r>
            <a:endParaRPr lang="en-US" altLang="ja-JP" dirty="0"/>
          </a:p>
          <a:p>
            <a:pPr marL="0" indent="0">
              <a:buNone/>
            </a:pPr>
            <a:r>
              <a:rPr lang="ja-JP" altLang="en-US" u="sng" dirty="0"/>
              <a:t>焦点</a:t>
            </a:r>
            <a:endParaRPr lang="en-US" altLang="ja-JP" u="sng" dirty="0"/>
          </a:p>
          <a:p>
            <a:pPr marL="0" indent="0">
              <a:buNone/>
            </a:pPr>
            <a:r>
              <a:rPr lang="ja-JP" altLang="en-US" dirty="0"/>
              <a:t>形式</a:t>
            </a:r>
            <a:r>
              <a:rPr lang="en-US" altLang="ja-JP" dirty="0"/>
              <a:t>(</a:t>
            </a:r>
            <a:r>
              <a:rPr lang="ja-JP" altLang="en-US" dirty="0"/>
              <a:t>条件</a:t>
            </a:r>
            <a:r>
              <a:rPr lang="en-US" altLang="ja-JP" dirty="0"/>
              <a:t>)</a:t>
            </a:r>
            <a:r>
              <a:rPr lang="ja-JP" altLang="en-US" dirty="0"/>
              <a:t>を優先させるか、実質</a:t>
            </a:r>
            <a:r>
              <a:rPr lang="en-US" altLang="ja-JP" dirty="0"/>
              <a:t>(</a:t>
            </a:r>
            <a:r>
              <a:rPr lang="ja-JP" altLang="en-US" dirty="0"/>
              <a:t>上場廃止時の財務状況</a:t>
            </a:r>
            <a:r>
              <a:rPr lang="en-US" altLang="ja-JP" dirty="0"/>
              <a:t>)</a:t>
            </a:r>
            <a:r>
              <a:rPr lang="ja-JP" altLang="en-US" dirty="0"/>
              <a:t>を優先するか</a:t>
            </a:r>
            <a:endParaRPr lang="en-US" altLang="ja-JP" dirty="0"/>
          </a:p>
          <a:p>
            <a:pPr marL="0" indent="0">
              <a:buNone/>
            </a:pPr>
            <a:endParaRPr lang="en-US" altLang="ja-JP" dirty="0"/>
          </a:p>
          <a:p>
            <a:pPr marL="0" indent="0">
              <a:buNone/>
            </a:pPr>
            <a:r>
              <a:rPr lang="ja-JP" altLang="en-US" u="sng" dirty="0"/>
              <a:t>問題点</a:t>
            </a:r>
            <a:r>
              <a:rPr lang="en-US" altLang="ja-JP" u="sng" dirty="0"/>
              <a:t>2</a:t>
            </a:r>
          </a:p>
          <a:p>
            <a:pPr marL="0" indent="0">
              <a:buNone/>
            </a:pPr>
            <a:r>
              <a:rPr lang="ja-JP" altLang="en-US" dirty="0"/>
              <a:t>期間の差をどう調整するか</a:t>
            </a:r>
            <a:endParaRPr lang="en-US" altLang="ja-JP" dirty="0"/>
          </a:p>
          <a:p>
            <a:pPr marL="0" indent="0">
              <a:buNone/>
            </a:pPr>
            <a:r>
              <a:rPr lang="ja-JP" altLang="en-US" u="sng" dirty="0"/>
              <a:t>焦点</a:t>
            </a:r>
            <a:endParaRPr lang="en-US" altLang="ja-JP" u="sng" dirty="0"/>
          </a:p>
          <a:p>
            <a:pPr marL="0" indent="0">
              <a:buNone/>
            </a:pPr>
            <a:r>
              <a:rPr lang="ja-JP" altLang="en-US" dirty="0"/>
              <a:t>適切な調整方法を考える</a:t>
            </a:r>
            <a:endParaRPr lang="en-US" altLang="ja-JP" dirty="0"/>
          </a:p>
        </p:txBody>
      </p:sp>
    </p:spTree>
    <p:extLst>
      <p:ext uri="{BB962C8B-B14F-4D97-AF65-F5344CB8AC3E}">
        <p14:creationId xmlns:p14="http://schemas.microsoft.com/office/powerpoint/2010/main" val="22169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対象とする企業</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en-US" altLang="ja-JP" dirty="0"/>
              <a:t>    </a:t>
            </a:r>
            <a:r>
              <a:rPr lang="ja-JP" altLang="en-US" dirty="0"/>
              <a:t>→上場している企業は財務データの入手が容易であるため</a:t>
            </a:r>
            <a:endParaRPr lang="en-US" altLang="ja-JP" dirty="0"/>
          </a:p>
          <a:p>
            <a:pPr marL="0" indent="0">
              <a:buNone/>
            </a:pPr>
            <a:endParaRPr lang="en-US" altLang="ja-JP" dirty="0"/>
          </a:p>
          <a:p>
            <a:pPr marL="0" indent="0">
              <a:buNone/>
            </a:pPr>
            <a:r>
              <a:rPr lang="ja-JP" altLang="en-US" dirty="0"/>
              <a:t>②</a:t>
            </a:r>
            <a:r>
              <a:rPr lang="en-US" altLang="ja-JP" dirty="0"/>
              <a:t>2000</a:t>
            </a:r>
            <a:r>
              <a:rPr lang="ja-JP" altLang="en-US" dirty="0"/>
              <a:t>年以降に上場廃止かつ倒産した企業</a:t>
            </a:r>
            <a:endParaRPr lang="en-US" altLang="ja-JP" dirty="0"/>
          </a:p>
          <a:p>
            <a:pPr marL="0" indent="0">
              <a:buNone/>
            </a:pPr>
            <a:r>
              <a:rPr lang="ja-JP" altLang="en-US" dirty="0"/>
              <a:t>　→倒産に関する法律が関連</a:t>
            </a:r>
            <a:r>
              <a:rPr lang="en-US" altLang="ja-JP" dirty="0"/>
              <a:t>(</a:t>
            </a:r>
            <a:r>
              <a:rPr lang="ja-JP" altLang="en-US" dirty="0"/>
              <a:t>後述</a:t>
            </a:r>
            <a:r>
              <a:rPr lang="en-US" altLang="ja-JP" dirty="0"/>
              <a:t>)</a:t>
            </a:r>
          </a:p>
          <a:p>
            <a:pPr marL="0" indent="0">
              <a:buNone/>
            </a:pP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a:p>
            <a:pPr marL="0" indent="0">
              <a:buNone/>
            </a:pPr>
            <a:r>
              <a:rPr lang="en-US" altLang="ja-JP" dirty="0"/>
              <a:t>    </a:t>
            </a:r>
            <a:r>
              <a:rPr lang="ja-JP" altLang="en-US" dirty="0"/>
              <a:t>→日本の全上場企業のうち最も多い業種は製造業で</a:t>
            </a:r>
            <a:r>
              <a:rPr lang="en-US" altLang="ja-JP" dirty="0"/>
              <a:t>41%</a:t>
            </a:r>
          </a:p>
          <a:p>
            <a:pPr marL="0" indent="0">
              <a:buNone/>
            </a:pPr>
            <a:r>
              <a:rPr lang="ja-JP" altLang="en-US" dirty="0"/>
              <a:t>　　</a:t>
            </a:r>
            <a:r>
              <a:rPr lang="en-US" altLang="ja-JP" dirty="0"/>
              <a:t>2017</a:t>
            </a:r>
            <a:r>
              <a:rPr lang="ja-JP" altLang="en-US" dirty="0"/>
              <a:t>年にタカタ</a:t>
            </a:r>
            <a:r>
              <a:rPr lang="en-US" altLang="ja-JP" dirty="0"/>
              <a:t>(7312)</a:t>
            </a:r>
            <a:r>
              <a:rPr lang="ja-JP" altLang="en-US" dirty="0"/>
              <a:t>が負債総額</a:t>
            </a:r>
            <a:r>
              <a:rPr lang="en-US" altLang="ja-JP" dirty="0"/>
              <a:t>1</a:t>
            </a:r>
            <a:r>
              <a:rPr lang="ja-JP" altLang="en-US" dirty="0"/>
              <a:t>兆円を超えて製造業とし　　</a:t>
            </a:r>
            <a:br>
              <a:rPr lang="en-US" altLang="ja-JP" dirty="0"/>
            </a:br>
            <a:r>
              <a:rPr lang="ja-JP" altLang="en-US" dirty="0"/>
              <a:t>　　ては戦後最大の経営破たんを起こしており、話題性がある</a:t>
            </a:r>
            <a:endParaRPr lang="en-US" altLang="ja-JP" dirty="0"/>
          </a:p>
        </p:txBody>
      </p:sp>
    </p:spTree>
    <p:extLst>
      <p:ext uri="{BB962C8B-B14F-4D97-AF65-F5344CB8AC3E}">
        <p14:creationId xmlns:p14="http://schemas.microsoft.com/office/powerpoint/2010/main" val="180916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kumimoji="1" lang="en-US" altLang="ja-JP" dirty="0"/>
              <a:t>1)</a:t>
            </a:r>
            <a:r>
              <a:rPr kumimoji="1" lang="ja-JP" altLang="en-US" dirty="0"/>
              <a:t>製造業の範囲</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219200"/>
            <a:ext cx="12192000" cy="5636483"/>
          </a:xfrm>
        </p:spPr>
        <p:txBody>
          <a:bodyPr numCol="3">
            <a:normAutofit/>
          </a:bodyPr>
          <a:lstStyle/>
          <a:p>
            <a:r>
              <a:rPr lang="ja-JP" altLang="en-US" sz="2400" dirty="0"/>
              <a:t>食料品製造業</a:t>
            </a:r>
            <a:endParaRPr lang="en-US" altLang="ja-JP" sz="2400" dirty="0"/>
          </a:p>
          <a:p>
            <a:r>
              <a:rPr lang="ja-JP" altLang="en-US" sz="2400" dirty="0"/>
              <a:t>飲料・たばこ・飼料製造業</a:t>
            </a:r>
          </a:p>
          <a:p>
            <a:r>
              <a:rPr lang="ja-JP" altLang="en-US" sz="2400" dirty="0"/>
              <a:t>繊維工業</a:t>
            </a:r>
          </a:p>
          <a:p>
            <a:r>
              <a:rPr lang="ja-JP" altLang="en-US" sz="2400" dirty="0"/>
              <a:t>木材・木製品製造業</a:t>
            </a:r>
            <a:endParaRPr lang="en-US" altLang="ja-JP" sz="2400" dirty="0"/>
          </a:p>
          <a:p>
            <a:r>
              <a:rPr lang="ja-JP" altLang="en-US" sz="2400" dirty="0"/>
              <a:t>家具・装備品製造業</a:t>
            </a:r>
          </a:p>
          <a:p>
            <a:r>
              <a:rPr lang="ja-JP" altLang="en-US" sz="2400" dirty="0"/>
              <a:t>パルプ・紙・紙加工品</a:t>
            </a:r>
            <a:br>
              <a:rPr lang="en-US" altLang="ja-JP" sz="2400" dirty="0"/>
            </a:br>
            <a:r>
              <a:rPr lang="ja-JP" altLang="en-US" sz="2400" dirty="0"/>
              <a:t>製造業</a:t>
            </a:r>
          </a:p>
          <a:p>
            <a:r>
              <a:rPr lang="ja-JP" altLang="en-US" sz="2400" dirty="0"/>
              <a:t>印刷・同関連業</a:t>
            </a:r>
          </a:p>
          <a:p>
            <a:r>
              <a:rPr lang="ja-JP" altLang="en-US" sz="2400" dirty="0"/>
              <a:t>化学工業</a:t>
            </a:r>
            <a:r>
              <a:rPr lang="en-US" altLang="ja-JP" sz="2400" dirty="0"/>
              <a:t>(</a:t>
            </a:r>
            <a:r>
              <a:rPr lang="ja-JP" altLang="en-US" sz="2400" dirty="0"/>
              <a:t>医薬品・化粧品</a:t>
            </a:r>
            <a:r>
              <a:rPr lang="en-US" altLang="ja-JP" sz="2400" dirty="0"/>
              <a:t>)</a:t>
            </a:r>
            <a:endParaRPr lang="ja-JP" altLang="en-US" sz="2400" dirty="0"/>
          </a:p>
          <a:p>
            <a:r>
              <a:rPr lang="ja-JP" altLang="en-US" sz="2400" dirty="0"/>
              <a:t>石油製品・石炭製品製造業</a:t>
            </a:r>
          </a:p>
          <a:p>
            <a:r>
              <a:rPr lang="ja-JP" altLang="en-US" sz="2400" dirty="0"/>
              <a:t>プラスチック製品製造業    </a:t>
            </a:r>
            <a:endParaRPr lang="en-US" altLang="ja-JP" sz="2400" dirty="0"/>
          </a:p>
          <a:p>
            <a:r>
              <a:rPr lang="ja-JP" altLang="en-US" sz="2400" dirty="0"/>
              <a:t>ゴム製品製造業</a:t>
            </a:r>
          </a:p>
          <a:p>
            <a:r>
              <a:rPr lang="ja-JP" altLang="en-US" sz="2400" dirty="0"/>
              <a:t>なめし革・同製品・毛皮</a:t>
            </a:r>
            <a:br>
              <a:rPr lang="en-US" altLang="ja-JP" sz="2400" dirty="0"/>
            </a:br>
            <a:r>
              <a:rPr lang="ja-JP" altLang="en-US" sz="2400" dirty="0"/>
              <a:t>製造業</a:t>
            </a:r>
            <a:endParaRPr lang="en-US" altLang="ja-JP" sz="2400" dirty="0"/>
          </a:p>
          <a:p>
            <a:r>
              <a:rPr lang="ja-JP" altLang="en-US" sz="2400" dirty="0"/>
              <a:t>窯業・土石製品製造業</a:t>
            </a:r>
          </a:p>
          <a:p>
            <a:r>
              <a:rPr lang="ja-JP" altLang="en-US" sz="2400" dirty="0"/>
              <a:t>コンクリート製品</a:t>
            </a:r>
            <a:endParaRPr lang="en-US" altLang="ja-JP" sz="2400" dirty="0"/>
          </a:p>
          <a:p>
            <a:r>
              <a:rPr lang="ja-JP" altLang="en-US" sz="2400" dirty="0"/>
              <a:t> 鉄鋼業</a:t>
            </a:r>
          </a:p>
          <a:p>
            <a:r>
              <a:rPr lang="ja-JP" altLang="en-US" sz="2400" dirty="0"/>
              <a:t> 非鉄金属製造業</a:t>
            </a:r>
          </a:p>
          <a:p>
            <a:r>
              <a:rPr lang="ja-JP" altLang="en-US" sz="2400" dirty="0"/>
              <a:t> 金属製品製造業</a:t>
            </a:r>
          </a:p>
          <a:p>
            <a:r>
              <a:rPr lang="ja-JP" altLang="en-US" sz="2400" dirty="0"/>
              <a:t>はん用機械製造業</a:t>
            </a:r>
          </a:p>
          <a:p>
            <a:r>
              <a:rPr lang="ja-JP" altLang="en-US" sz="2400" dirty="0"/>
              <a:t>生産用機械製造業</a:t>
            </a:r>
          </a:p>
          <a:p>
            <a:r>
              <a:rPr lang="ja-JP" altLang="en-US" sz="2400" dirty="0"/>
              <a:t>業務用機械製造業</a:t>
            </a:r>
          </a:p>
          <a:p>
            <a:r>
              <a:rPr lang="ja-JP" altLang="en-US" sz="2400" dirty="0"/>
              <a:t>電子部品・デバイス・電子回路製造業</a:t>
            </a:r>
            <a:endParaRPr lang="en-US" altLang="ja-JP" sz="2400" dirty="0"/>
          </a:p>
          <a:p>
            <a:r>
              <a:rPr lang="ja-JP" altLang="en-US" sz="2400" dirty="0"/>
              <a:t>電気機械器具製造業</a:t>
            </a:r>
            <a:endParaRPr lang="en-US" altLang="ja-JP" sz="2400" dirty="0"/>
          </a:p>
          <a:p>
            <a:r>
              <a:rPr lang="ja-JP" altLang="en-US" sz="2400" dirty="0"/>
              <a:t>情報通信機械器具製造業</a:t>
            </a:r>
            <a:endParaRPr lang="en-US" altLang="ja-JP" sz="2400" dirty="0"/>
          </a:p>
          <a:p>
            <a:r>
              <a:rPr lang="ja-JP" altLang="en-US" sz="2400" dirty="0"/>
              <a:t>電子デバイス</a:t>
            </a:r>
            <a:r>
              <a:rPr lang="en-US" altLang="ja-JP" sz="2400" dirty="0"/>
              <a:t>,</a:t>
            </a:r>
            <a:r>
              <a:rPr lang="ja-JP" altLang="en-US" sz="2400" dirty="0"/>
              <a:t>精密機械</a:t>
            </a:r>
            <a:br>
              <a:rPr lang="en-US" altLang="ja-JP" sz="2400" dirty="0"/>
            </a:br>
            <a:r>
              <a:rPr lang="ja-JP" altLang="en-US" sz="2400" dirty="0"/>
              <a:t>以外のハードウェア</a:t>
            </a:r>
            <a:endParaRPr lang="en-US" altLang="ja-JP" sz="2400" dirty="0"/>
          </a:p>
          <a:p>
            <a:r>
              <a:rPr lang="ja-JP" altLang="en-US" sz="2400" dirty="0"/>
              <a:t>輸送用機械器具製造業</a:t>
            </a:r>
          </a:p>
          <a:p>
            <a:r>
              <a:rPr lang="ja-JP" altLang="en-US" sz="2400" dirty="0"/>
              <a:t>その他の製造業</a:t>
            </a:r>
          </a:p>
          <a:p>
            <a:pPr marL="0" indent="0">
              <a:buNone/>
            </a:pPr>
            <a:endParaRPr lang="ja-JP" altLang="en-US" dirty="0"/>
          </a:p>
        </p:txBody>
      </p:sp>
    </p:spTree>
    <p:extLst>
      <p:ext uri="{BB962C8B-B14F-4D97-AF65-F5344CB8AC3E}">
        <p14:creationId xmlns:p14="http://schemas.microsoft.com/office/powerpoint/2010/main" val="130186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lang="en-US" altLang="ja-JP" dirty="0"/>
              <a:t>2</a:t>
            </a:r>
            <a:r>
              <a:rPr kumimoji="1" lang="en-US" altLang="ja-JP" dirty="0"/>
              <a:t>)</a:t>
            </a:r>
            <a:r>
              <a:rPr kumimoji="1" lang="ja-JP" altLang="en-US" dirty="0"/>
              <a:t>上場企業の業種割合</a:t>
            </a:r>
          </a:p>
        </p:txBody>
      </p:sp>
      <p:graphicFrame>
        <p:nvGraphicFramePr>
          <p:cNvPr id="11" name="コンテンツ プレースホルダー 10">
            <a:extLst>
              <a:ext uri="{FF2B5EF4-FFF2-40B4-BE49-F238E27FC236}">
                <a16:creationId xmlns:a16="http://schemas.microsoft.com/office/drawing/2014/main" id="{846626DD-C8BD-43A9-A465-8AD1088D3922}"/>
              </a:ext>
            </a:extLst>
          </p:cNvPr>
          <p:cNvGraphicFramePr>
            <a:graphicFrameLocks noGrp="1"/>
          </p:cNvGraphicFramePr>
          <p:nvPr>
            <p:ph idx="1"/>
            <p:extLst>
              <p:ext uri="{D42A27DB-BD31-4B8C-83A1-F6EECF244321}">
                <p14:modId xmlns:p14="http://schemas.microsoft.com/office/powerpoint/2010/main" val="109923663"/>
              </p:ext>
            </p:extLst>
          </p:nvPr>
        </p:nvGraphicFramePr>
        <p:xfrm>
          <a:off x="838200" y="982639"/>
          <a:ext cx="10515600" cy="5875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417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A7389-141B-4298-A831-4BFD405E0393}"/>
              </a:ext>
            </a:extLst>
          </p:cNvPr>
          <p:cNvSpPr>
            <a:spLocks noGrp="1"/>
          </p:cNvSpPr>
          <p:nvPr>
            <p:ph type="title"/>
          </p:nvPr>
        </p:nvSpPr>
        <p:spPr>
          <a:xfrm>
            <a:off x="0" y="0"/>
            <a:ext cx="10515600" cy="730507"/>
          </a:xfrm>
        </p:spPr>
        <p:txBody>
          <a:bodyPr>
            <a:normAutofit/>
          </a:bodyPr>
          <a:lstStyle/>
          <a:p>
            <a:r>
              <a:rPr kumimoji="1" lang="ja-JP" altLang="en-US" dirty="0"/>
              <a:t>倒産とは</a:t>
            </a:r>
          </a:p>
        </p:txBody>
      </p:sp>
      <p:sp>
        <p:nvSpPr>
          <p:cNvPr id="3" name="コンテンツ プレースホルダー 2">
            <a:extLst>
              <a:ext uri="{FF2B5EF4-FFF2-40B4-BE49-F238E27FC236}">
                <a16:creationId xmlns:a16="http://schemas.microsoft.com/office/drawing/2014/main" id="{9AF6E8AB-948C-4E55-9D2A-BC0B81D0CB8E}"/>
              </a:ext>
            </a:extLst>
          </p:cNvPr>
          <p:cNvSpPr>
            <a:spLocks noGrp="1"/>
          </p:cNvSpPr>
          <p:nvPr>
            <p:ph idx="1"/>
          </p:nvPr>
        </p:nvSpPr>
        <p:spPr>
          <a:xfrm>
            <a:off x="0" y="730507"/>
            <a:ext cx="12192000" cy="5081331"/>
          </a:xfrm>
        </p:spPr>
        <p:txBody>
          <a:bodyPr/>
          <a:lstStyle/>
          <a:p>
            <a:pPr marL="0" indent="0">
              <a:buNone/>
            </a:pPr>
            <a:r>
              <a:rPr lang="ja-JP" altLang="en-US" dirty="0"/>
              <a:t>企業が経営に行き詰まり、つぶれること。</a:t>
            </a:r>
            <a:br>
              <a:rPr lang="en-US" altLang="ja-JP" dirty="0"/>
            </a:br>
            <a:r>
              <a:rPr lang="ja-JP" altLang="en-US" dirty="0"/>
              <a:t>倒産という用語は、専門語のような語感をもっているが、それ自体は</a:t>
            </a:r>
            <a:r>
              <a:rPr lang="ja-JP" altLang="en-US" dirty="0">
                <a:solidFill>
                  <a:srgbClr val="FF0000"/>
                </a:solidFill>
              </a:rPr>
              <a:t>法律用語でも経済・経営用語でもなく</a:t>
            </a:r>
            <a:r>
              <a:rPr lang="ja-JP" altLang="en-US" dirty="0"/>
              <a:t>、企業が経営に行き詰まってつぶれるに至った状況を総称する一般用語にすぎない。</a:t>
            </a:r>
            <a:endParaRPr lang="en-US" altLang="ja-JP" dirty="0"/>
          </a:p>
          <a:p>
            <a:pPr marL="0" indent="0" algn="r">
              <a:buNone/>
            </a:pPr>
            <a:r>
              <a:rPr lang="en-US" altLang="ja-JP" sz="1600" i="1" dirty="0"/>
              <a:t>-</a:t>
            </a:r>
            <a:r>
              <a:rPr lang="ja-JP" altLang="en-US" sz="1800" i="1" dirty="0"/>
              <a:t>日本大百科全書</a:t>
            </a:r>
            <a:r>
              <a:rPr lang="en-US" altLang="ja-JP" sz="1800" i="1" dirty="0"/>
              <a:t>(</a:t>
            </a:r>
            <a:r>
              <a:rPr lang="ja-JP" altLang="en-US" sz="1800" i="1" dirty="0"/>
              <a:t>ニッポニカ</a:t>
            </a:r>
            <a:r>
              <a:rPr lang="en-US" altLang="ja-JP" sz="1800" i="1" dirty="0"/>
              <a:t>)</a:t>
            </a:r>
            <a:r>
              <a:rPr lang="ja-JP" altLang="en-US" sz="1800" i="1" dirty="0"/>
              <a:t>より</a:t>
            </a:r>
            <a:endParaRPr lang="en-US" altLang="ja-JP" sz="1800" i="1" dirty="0"/>
          </a:p>
          <a:p>
            <a:pPr marL="0" indent="0">
              <a:buNone/>
            </a:pPr>
            <a:r>
              <a:rPr lang="ja-JP" altLang="en-US" dirty="0"/>
              <a:t>　→“倒産“の範囲を決めなければならない</a:t>
            </a:r>
            <a:endParaRPr lang="en-US" altLang="ja-JP" dirty="0"/>
          </a:p>
        </p:txBody>
      </p:sp>
    </p:spTree>
    <p:extLst>
      <p:ext uri="{BB962C8B-B14F-4D97-AF65-F5344CB8AC3E}">
        <p14:creationId xmlns:p14="http://schemas.microsoft.com/office/powerpoint/2010/main" val="340062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r>
              <a:rPr lang="ja-JP" altLang="en-US" dirty="0"/>
              <a:t>東京商工リサーチ</a:t>
            </a:r>
            <a:r>
              <a:rPr lang="en-US" altLang="ja-JP" dirty="0"/>
              <a:t>(TSR)</a:t>
            </a:r>
          </a:p>
          <a:p>
            <a:pPr marL="0" indent="0">
              <a:buNone/>
            </a:pPr>
            <a:r>
              <a:rPr lang="ja-JP" altLang="en-US" dirty="0"/>
              <a:t>「倒産」とは、企業が債務の支払不能に陥ったり、経済活動を続けることが困難になった状態を指す。</a:t>
            </a:r>
            <a:br>
              <a:rPr lang="en-US" altLang="ja-JP" dirty="0"/>
            </a:br>
            <a:r>
              <a:rPr lang="ja-JP" altLang="en-US" dirty="0"/>
              <a:t>「法的倒産」と「私的倒産」の</a:t>
            </a:r>
            <a:r>
              <a:rPr lang="en-US" altLang="ja-JP" dirty="0"/>
              <a:t>2</a:t>
            </a:r>
            <a:r>
              <a:rPr lang="ja-JP" altLang="en-US" dirty="0"/>
              <a:t>つに大別され、「法的倒産」では再建型の「会社更生法」と「民事再生法」、清算型の「破産」と「特別清算」に</a:t>
            </a:r>
            <a:r>
              <a:rPr lang="en-US" altLang="ja-JP" dirty="0"/>
              <a:t>4</a:t>
            </a:r>
            <a:r>
              <a:rPr lang="ja-JP" altLang="en-US" dirty="0"/>
              <a:t>分類される。「私的倒産」は、「銀行取引停止」と「内整理」に分けられる。</a:t>
            </a:r>
            <a:endParaRPr lang="en-US" altLang="ja-JP" dirty="0"/>
          </a:p>
          <a:p>
            <a:pPr marL="0" indent="0">
              <a:buNone/>
            </a:pPr>
            <a:r>
              <a:rPr lang="en-US" altLang="ja-JP" dirty="0"/>
              <a:t> (</a:t>
            </a:r>
            <a:r>
              <a:rPr lang="ja-JP" altLang="en-US" dirty="0"/>
              <a:t>中略</a:t>
            </a:r>
            <a:r>
              <a:rPr lang="en-US" altLang="ja-JP" dirty="0"/>
              <a:t>)</a:t>
            </a:r>
          </a:p>
          <a:p>
            <a:pPr marL="0" indent="0">
              <a:buNone/>
            </a:pPr>
            <a:r>
              <a:rPr lang="ja-JP" altLang="en-US" dirty="0"/>
              <a:t>東京商工リサーチは</a:t>
            </a:r>
            <a:r>
              <a:rPr lang="en-US" altLang="ja-JP" dirty="0"/>
              <a:t>1952</a:t>
            </a:r>
            <a:r>
              <a:rPr lang="ja-JP" altLang="en-US" dirty="0"/>
              <a:t>年に「全国倒産動向」の集計を開始以来、一貫して法的倒産と私的倒産を集計し、毎月発表している</a:t>
            </a:r>
            <a:endParaRPr lang="en-US" altLang="ja-JP" dirty="0"/>
          </a:p>
          <a:p>
            <a:pPr marL="0" indent="0" algn="r">
              <a:buNone/>
            </a:pPr>
            <a:r>
              <a:rPr lang="en-US" altLang="ja-JP" sz="1800" dirty="0"/>
              <a:t>-</a:t>
            </a:r>
            <a:r>
              <a:rPr lang="ja-JP" altLang="en-US" sz="1800" dirty="0"/>
              <a:t>東京商工リサーチ</a:t>
            </a:r>
            <a:r>
              <a:rPr lang="en-US" altLang="ja-JP" sz="1800" dirty="0"/>
              <a:t>HP</a:t>
            </a:r>
            <a:r>
              <a:rPr lang="ja-JP" altLang="en-US" sz="1800" dirty="0"/>
              <a:t>より引用</a:t>
            </a:r>
            <a:endParaRPr lang="en-US" altLang="ja-JP" sz="1800" dirty="0"/>
          </a:p>
          <a:p>
            <a:pPr marL="0" indent="0">
              <a:buNone/>
            </a:pPr>
            <a:endParaRPr lang="en-US" altLang="ja-JP" dirty="0"/>
          </a:p>
          <a:p>
            <a:endParaRPr lang="en-US" altLang="ja-JP" dirty="0"/>
          </a:p>
        </p:txBody>
      </p:sp>
    </p:spTree>
    <p:extLst>
      <p:ext uri="{BB962C8B-B14F-4D97-AF65-F5344CB8AC3E}">
        <p14:creationId xmlns:p14="http://schemas.microsoft.com/office/powerpoint/2010/main" val="311132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r>
              <a:rPr lang="ja-JP" altLang="en-US" dirty="0"/>
              <a:t>帝国データバンク</a:t>
            </a:r>
            <a:r>
              <a:rPr lang="en-US" altLang="ja-JP" dirty="0"/>
              <a:t>(TDB)</a:t>
            </a:r>
          </a:p>
          <a:p>
            <a:r>
              <a:rPr lang="ja-JP" altLang="en-US" dirty="0"/>
              <a:t>一般的には「企業経営が行き詰まり、弁済しなければならない債務が弁済できなくなった状態」を指します。具体的には、以下に挙げる</a:t>
            </a:r>
            <a:r>
              <a:rPr lang="en-US" altLang="ja-JP" dirty="0"/>
              <a:t>6</a:t>
            </a:r>
            <a:r>
              <a:rPr lang="ja-JP" altLang="en-US" dirty="0"/>
              <a:t>つのケースのいずれかに該当すると認められた場合を「倒産」と定めます。</a:t>
            </a:r>
          </a:p>
          <a:p>
            <a:pPr marL="0" indent="0">
              <a:buNone/>
            </a:pPr>
            <a:r>
              <a:rPr lang="en-US" altLang="ja-JP" dirty="0"/>
              <a:t>1 </a:t>
            </a:r>
            <a:r>
              <a:rPr lang="ja-JP" altLang="en-US" dirty="0"/>
              <a:t>銀行取引停止処分を受ける</a:t>
            </a:r>
            <a:br>
              <a:rPr lang="en-US" altLang="ja-JP" dirty="0"/>
            </a:br>
            <a:r>
              <a:rPr lang="en-US" altLang="ja-JP" dirty="0"/>
              <a:t>2 </a:t>
            </a:r>
            <a:r>
              <a:rPr lang="ja-JP" altLang="en-US" dirty="0"/>
              <a:t>内整理する（代表が倒産を認めた時）</a:t>
            </a:r>
            <a:br>
              <a:rPr lang="en-US" altLang="ja-JP" dirty="0"/>
            </a:br>
            <a:r>
              <a:rPr lang="en-US" altLang="ja-JP" dirty="0"/>
              <a:t>3 </a:t>
            </a:r>
            <a:r>
              <a:rPr lang="ja-JP" altLang="en-US" dirty="0"/>
              <a:t>裁判所に会社更生手続開始を申請する</a:t>
            </a:r>
            <a:br>
              <a:rPr lang="en-US" altLang="ja-JP" dirty="0"/>
            </a:br>
            <a:r>
              <a:rPr lang="en-US" altLang="ja-JP" dirty="0"/>
              <a:t>4 </a:t>
            </a:r>
            <a:r>
              <a:rPr lang="ja-JP" altLang="en-US" dirty="0"/>
              <a:t>裁判所に民事再生手続開始を申請する</a:t>
            </a:r>
            <a:br>
              <a:rPr lang="en-US" altLang="ja-JP" dirty="0"/>
            </a:br>
            <a:r>
              <a:rPr lang="en-US" altLang="ja-JP" dirty="0"/>
              <a:t>5 </a:t>
            </a:r>
            <a:r>
              <a:rPr lang="ja-JP" altLang="en-US" dirty="0"/>
              <a:t>裁判所に破産手続開始を申請する</a:t>
            </a:r>
            <a:br>
              <a:rPr lang="en-US" altLang="ja-JP" dirty="0"/>
            </a:br>
            <a:r>
              <a:rPr lang="en-US" altLang="ja-JP" dirty="0"/>
              <a:t>6 </a:t>
            </a:r>
            <a:r>
              <a:rPr lang="ja-JP" altLang="en-US" dirty="0"/>
              <a:t>裁判所に特別清算開始を申請する</a:t>
            </a:r>
            <a:endParaRPr lang="en-US" altLang="ja-JP" dirty="0"/>
          </a:p>
          <a:p>
            <a:pPr marL="0" indent="0" algn="r">
              <a:buNone/>
            </a:pPr>
            <a:r>
              <a:rPr lang="en-US" altLang="ja-JP" sz="1800" dirty="0"/>
              <a:t>-</a:t>
            </a:r>
            <a:r>
              <a:rPr lang="ja-JP" altLang="en-US" sz="1800" dirty="0"/>
              <a:t>帝国データバンク</a:t>
            </a:r>
            <a:r>
              <a:rPr lang="en-US" altLang="ja-JP" sz="1800" dirty="0"/>
              <a:t>HP</a:t>
            </a:r>
            <a:r>
              <a:rPr lang="ja-JP" altLang="en-US" sz="1800" dirty="0"/>
              <a:t>より引用</a:t>
            </a:r>
            <a:endParaRPr lang="en-US" altLang="ja-JP" sz="1800"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2489366095"/>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437</TotalTime>
  <Words>1765</Words>
  <Application>Microsoft Office PowerPoint</Application>
  <PresentationFormat>ワイド画面</PresentationFormat>
  <Paragraphs>232</Paragraphs>
  <Slides>31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Arial</vt:lpstr>
      <vt:lpstr>Calibri</vt:lpstr>
      <vt:lpstr>Calibri Light</vt:lpstr>
      <vt:lpstr>Office Theme</vt:lpstr>
      <vt:lpstr>倒産の研究(仮)  上場企業の倒産過程の分析と 倒産予想(過程)モデルの構築</vt:lpstr>
      <vt:lpstr>前回まで</vt:lpstr>
      <vt:lpstr>PowerPoint プレゼンテーション</vt:lpstr>
      <vt:lpstr>対象とする企業</vt:lpstr>
      <vt:lpstr>(参考1)製造業の範囲</vt:lpstr>
      <vt:lpstr>(参考2)上場企業の業種割合</vt:lpstr>
      <vt:lpstr>倒産とは</vt:lpstr>
      <vt:lpstr>信用調査会社での“倒産”の定義</vt:lpstr>
      <vt:lpstr>信用調査会社での“倒産”の定義</vt:lpstr>
      <vt:lpstr>PowerPoint プレゼンテーション</vt:lpstr>
      <vt:lpstr>内整理(私的整理)</vt:lpstr>
      <vt:lpstr>(参考)内整理の事例</vt:lpstr>
      <vt:lpstr>倒産の定義を決定</vt:lpstr>
      <vt:lpstr>対象とする企業について(さいけい)</vt:lpstr>
      <vt:lpstr>なぜ②が倒産ではなく上場廃止なのか</vt:lpstr>
      <vt:lpstr>PowerPoint プレゼンテーション</vt:lpstr>
      <vt:lpstr>上場廃止からいつまでに倒産したならば対象企業に含めるのか</vt:lpstr>
      <vt:lpstr>問題点#1　カネボウ</vt:lpstr>
      <vt:lpstr>上場廃止からいつまでに倒産したならば対象企業に含めるのか(再掲)</vt:lpstr>
      <vt:lpstr>カネボウと似た事例</vt:lpstr>
      <vt:lpstr>雪印食品</vt:lpstr>
      <vt:lpstr>丸石ホールディングス </vt:lpstr>
      <vt:lpstr>日立造船富岡機械</vt:lpstr>
      <vt:lpstr>対象とする年代について</vt:lpstr>
      <vt:lpstr>当面の分析対象</vt:lpstr>
      <vt:lpstr>データの収集と整理</vt:lpstr>
      <vt:lpstr>期間の差をどうしていくか</vt:lpstr>
      <vt:lpstr>PowerPoint プレゼンテーション</vt:lpstr>
      <vt:lpstr>(参考)2000年以降の上場廃止企業について</vt:lpstr>
      <vt:lpstr>PowerPoint プレゼンテーション</vt:lpstr>
      <vt:lpstr>現在の問題のまとめ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倒産の研究(仮)  上場企業の倒産過程の分析と 倒産予想(過程)モデルの構築</dc:title>
  <dc:creator>MAGA</dc:creator>
  <cp:lastModifiedBy>MAGA_Phantom</cp:lastModifiedBy>
  <cp:revision>53</cp:revision>
  <dcterms:created xsi:type="dcterms:W3CDTF">2019-05-22T07:57:51Z</dcterms:created>
  <dcterms:modified xsi:type="dcterms:W3CDTF">2019-06-15T15:06:36Z</dcterms:modified>
</cp:coreProperties>
</file>