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4" r:id="rId16"/>
    <p:sldId id="276" r:id="rId17"/>
    <p:sldId id="278" r:id="rId1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3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2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28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7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7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2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9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74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9395" y="678865"/>
            <a:ext cx="612520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9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3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3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4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9395" y="678865"/>
            <a:ext cx="6125209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47419" marR="5080">
              <a:lnSpc>
                <a:spcPct val="100299"/>
              </a:lnSpc>
              <a:spcBef>
                <a:spcPts val="80"/>
              </a:spcBef>
            </a:pPr>
            <a:r>
              <a:rPr spc="330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F9618-EDB6-43AB-A42E-9B20938AC2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7A5E-3265-42FA-801E-AC3D5F7C2A27}"/>
              </a:ext>
            </a:extLst>
          </p:cNvPr>
          <p:cNvSpPr txBox="1"/>
          <p:nvPr/>
        </p:nvSpPr>
        <p:spPr>
          <a:xfrm>
            <a:off x="1066800" y="742950"/>
            <a:ext cx="6705600" cy="172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Finding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Bump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8525" y="1034097"/>
            <a:ext cx="236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" dirty="0">
                <a:solidFill>
                  <a:srgbClr val="F46524"/>
                </a:solidFill>
                <a:latin typeface="Tahoma"/>
                <a:cs typeface="Tahoma"/>
              </a:rPr>
              <a:t>Meet</a:t>
            </a:r>
            <a:r>
              <a:rPr sz="3000" spc="-35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lang="en-IN" sz="3000" spc="-145" dirty="0">
                <a:solidFill>
                  <a:srgbClr val="F46524"/>
                </a:solidFill>
                <a:latin typeface="Tahoma"/>
                <a:cs typeface="Tahoma"/>
              </a:rPr>
              <a:t>Karen</a:t>
            </a:r>
            <a:r>
              <a:rPr sz="3000" spc="-145" dirty="0">
                <a:solidFill>
                  <a:srgbClr val="F46524"/>
                </a:solidFill>
                <a:latin typeface="Tahoma"/>
                <a:cs typeface="Tahoma"/>
              </a:rPr>
              <a:t>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525" y="1733613"/>
            <a:ext cx="4505265" cy="617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pc="70" dirty="0">
                <a:latin typeface="Tahoma"/>
                <a:cs typeface="Tahoma"/>
              </a:rPr>
              <a:t>She is 2 months pregnant, she is happy but still felt something is off.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524" y="2562288"/>
            <a:ext cx="4919275" cy="936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pc="45" dirty="0">
                <a:latin typeface="Tahoma"/>
                <a:cs typeface="Tahoma"/>
              </a:rPr>
              <a:t>She was worried about her health and her unborn child’s health, what to consume to be safe etc.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7075" y="3784581"/>
            <a:ext cx="3023272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0380" y="3633399"/>
            <a:ext cx="1093410" cy="43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600" y="3784580"/>
            <a:ext cx="2667000" cy="118173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lang="en-US"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lang="en-US" sz="1200" spc="-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If </a:t>
            </a:r>
            <a:r>
              <a:rPr lang="en-US"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one </a:t>
            </a:r>
            <a:r>
              <a:rPr lang="en-US"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example </a:t>
            </a:r>
            <a:r>
              <a:rPr lang="en-US"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isn’t  </a:t>
            </a:r>
            <a:r>
              <a:rPr lang="en-US"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suﬃcient to </a:t>
            </a:r>
            <a:r>
              <a:rPr lang="en-US"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help</a:t>
            </a:r>
            <a:r>
              <a:rPr lang="en-US" sz="1200" spc="-1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people  </a:t>
            </a:r>
            <a:r>
              <a:rPr lang="en-US"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understand </a:t>
            </a:r>
            <a:r>
              <a:rPr lang="en-US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lang="en-US"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breadth  </a:t>
            </a:r>
            <a:r>
              <a:rPr lang="en-US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lang="en-US"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 </a:t>
            </a:r>
            <a:r>
              <a:rPr lang="en-US"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idea, </a:t>
            </a:r>
            <a:r>
              <a:rPr lang="en-US"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pick a  </a:t>
            </a:r>
            <a:r>
              <a:rPr lang="en-US"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couple </a:t>
            </a:r>
            <a:r>
              <a:rPr lang="en-US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lang="en-US" sz="1200" spc="-204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examples.</a:t>
            </a:r>
            <a:endParaRPr lang="en-US"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DBDDA3-74BE-4AA7-8A8A-46585BE4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47" y="0"/>
            <a:ext cx="34136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128" y="760781"/>
            <a:ext cx="5829300" cy="370357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en-IN" sz="4800" b="1" spc="185" dirty="0">
                <a:solidFill>
                  <a:srgbClr val="FFFFFF"/>
                </a:solidFill>
                <a:latin typeface="Trebuchet MS"/>
                <a:cs typeface="Trebuchet MS"/>
              </a:rPr>
              <a:t>All these thoughts left Stacy and Karen feeling stressed and confused.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1387" y="2496116"/>
            <a:ext cx="2212049" cy="2504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0706" y="2464034"/>
            <a:ext cx="1093410" cy="43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5938" y="2699837"/>
            <a:ext cx="1708785" cy="1366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Ideally,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speak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200" spc="-2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people 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very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diﬀerent 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situations,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but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where 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each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could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beneﬁt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from 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solution.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5775" y="752161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F46524"/>
                </a:solidFill>
                <a:latin typeface="Tahoma"/>
                <a:cs typeface="Tahoma"/>
              </a:rPr>
              <a:t>A</a:t>
            </a:r>
            <a:r>
              <a:rPr sz="3000" spc="-459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F46524"/>
                </a:solidFill>
                <a:latin typeface="Tahoma"/>
                <a:cs typeface="Tahoma"/>
              </a:rPr>
              <a:t>simple </a:t>
            </a:r>
            <a:r>
              <a:rPr sz="3000" spc="-195" dirty="0">
                <a:solidFill>
                  <a:srgbClr val="F46524"/>
                </a:solidFill>
                <a:latin typeface="Tahoma"/>
                <a:cs typeface="Tahoma"/>
              </a:rPr>
              <a:t>gesture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5775" y="1433709"/>
            <a:ext cx="4009625" cy="617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z="1800" spc="15" dirty="0">
                <a:latin typeface="Tahoma"/>
                <a:cs typeface="Tahoma"/>
              </a:rPr>
              <a:t>Karen didn’t Know what to eat to be healthy.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5775" y="2281110"/>
            <a:ext cx="3796029" cy="1254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dirty="0">
                <a:latin typeface="Tahoma"/>
                <a:cs typeface="Tahoma"/>
              </a:rPr>
              <a:t>She</a:t>
            </a:r>
            <a:r>
              <a:rPr lang="en-US" sz="1800" dirty="0">
                <a:latin typeface="Tahoma"/>
                <a:cs typeface="Tahoma"/>
              </a:rPr>
              <a:t> </a:t>
            </a:r>
            <a:r>
              <a:rPr lang="en-US" sz="1800" spc="-5" dirty="0">
                <a:latin typeface="Tahoma"/>
                <a:cs typeface="Tahoma"/>
              </a:rPr>
              <a:t>used </a:t>
            </a:r>
            <a:r>
              <a:rPr lang="en-US" spc="20" dirty="0">
                <a:latin typeface="Tahoma"/>
                <a:cs typeface="Tahoma"/>
              </a:rPr>
              <a:t>Bump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to check her health and also</a:t>
            </a:r>
            <a:r>
              <a:rPr lang="en-IN" dirty="0">
                <a:latin typeface="Tahoma"/>
                <a:cs typeface="Tahoma"/>
              </a:rPr>
              <a:t>“The food she can eat to stay healthy and to provide good nutritious food to her unborn child.”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3067" y="3676395"/>
            <a:ext cx="1968445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9646" y="3586980"/>
            <a:ext cx="1093410" cy="43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89565" y="3790950"/>
            <a:ext cx="1695450" cy="11855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8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Show</a:t>
            </a:r>
            <a:r>
              <a:rPr sz="1200" spc="-10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how</a:t>
            </a:r>
            <a:r>
              <a:rPr sz="1200" spc="-1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solution 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helps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person</a:t>
            </a:r>
            <a:r>
              <a:rPr sz="1200" spc="-2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ts val="1365"/>
              </a:lnSpc>
            </a:pP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story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reach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his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or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ts val="1435"/>
              </a:lnSpc>
            </a:pP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her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goals.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E9B7B-BAC2-4CFA-84E2-21B951BCC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6" y="622190"/>
            <a:ext cx="4590035" cy="3778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278701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757575"/>
                </a:solidFill>
              </a:rPr>
              <a:t>3.</a:t>
            </a:r>
            <a:r>
              <a:rPr sz="3000" spc="-195" dirty="0">
                <a:solidFill>
                  <a:srgbClr val="757575"/>
                </a:solidFill>
              </a:rPr>
              <a:t> </a:t>
            </a:r>
            <a:r>
              <a:rPr sz="3000" spc="100" dirty="0">
                <a:solidFill>
                  <a:srgbClr val="757575"/>
                </a:solidFill>
              </a:rPr>
              <a:t>Examples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People</a:t>
            </a:r>
            <a:r>
              <a:rPr sz="12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need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understand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how</a:t>
            </a:r>
            <a:r>
              <a:rPr sz="1200" b="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rare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or 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frequent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your </a:t>
            </a:r>
            <a:r>
              <a:rPr sz="1200" b="0" spc="40" dirty="0">
                <a:solidFill>
                  <a:srgbClr val="000000"/>
                </a:solidFill>
                <a:latin typeface="Trebuchet MS"/>
                <a:cs typeface="Trebuchet MS"/>
              </a:rPr>
              <a:t>examples</a:t>
            </a:r>
            <a:r>
              <a:rPr sz="1200" b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are.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8575" y="2036859"/>
            <a:ext cx="3277870" cy="254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195">
              <a:lnSpc>
                <a:spcPct val="114599"/>
              </a:lnSpc>
              <a:spcBef>
                <a:spcPts val="100"/>
              </a:spcBef>
            </a:pPr>
            <a:r>
              <a:rPr sz="1200" spc="20" dirty="0">
                <a:solidFill>
                  <a:schemeClr val="bg1"/>
                </a:solidFill>
                <a:latin typeface="Trebuchet MS"/>
                <a:cs typeface="Trebuchet MS"/>
              </a:rPr>
              <a:t>Pick </a:t>
            </a:r>
            <a:r>
              <a:rPr sz="1200" spc="-120" dirty="0">
                <a:solidFill>
                  <a:schemeClr val="bg1"/>
                </a:solidFill>
                <a:latin typeface="Trebuchet MS"/>
                <a:cs typeface="Trebuchet MS"/>
              </a:rPr>
              <a:t>1 </a:t>
            </a:r>
            <a:r>
              <a:rPr sz="1200" spc="10" dirty="0">
                <a:solidFill>
                  <a:schemeClr val="bg1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chemeClr val="bg1"/>
                </a:solidFill>
                <a:latin typeface="Trebuchet MS"/>
                <a:cs typeface="Trebuchet MS"/>
              </a:rPr>
              <a:t>2 statistics </a:t>
            </a:r>
            <a:r>
              <a:rPr sz="1200" spc="4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200" spc="40" dirty="0">
                <a:solidFill>
                  <a:schemeClr val="bg1"/>
                </a:solidFill>
                <a:latin typeface="Trebuchet MS"/>
                <a:cs typeface="Trebuchet MS"/>
              </a:rPr>
              <a:t>make </a:t>
            </a:r>
            <a:r>
              <a:rPr sz="1200" spc="30" dirty="0">
                <a:solidFill>
                  <a:schemeClr val="bg1"/>
                </a:solidFill>
                <a:latin typeface="Trebuchet MS"/>
                <a:cs typeface="Trebuchet MS"/>
              </a:rPr>
              <a:t>them </a:t>
            </a:r>
            <a:r>
              <a:rPr sz="1200" spc="55" dirty="0">
                <a:solidFill>
                  <a:schemeClr val="bg1"/>
                </a:solidFill>
                <a:latin typeface="Trebuchet MS"/>
                <a:cs typeface="Trebuchet MS"/>
              </a:rPr>
              <a:t>as  </a:t>
            </a:r>
            <a:r>
              <a:rPr sz="1200" spc="20" dirty="0">
                <a:solidFill>
                  <a:schemeClr val="bg1"/>
                </a:solidFill>
                <a:latin typeface="Trebuchet MS"/>
                <a:cs typeface="Trebuchet MS"/>
              </a:rPr>
              <a:t>concrete</a:t>
            </a:r>
            <a:r>
              <a:rPr sz="12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1"/>
                </a:solidFill>
                <a:latin typeface="Trebuchet MS"/>
                <a:cs typeface="Trebuchet MS"/>
              </a:rPr>
              <a:t>possible.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Trebuchet MS"/>
                <a:cs typeface="Trebuchet MS"/>
              </a:rPr>
              <a:t>Stats</a:t>
            </a:r>
            <a:r>
              <a:rPr sz="12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1"/>
                </a:solidFill>
                <a:latin typeface="Trebuchet MS"/>
                <a:cs typeface="Trebuchet MS"/>
              </a:rPr>
              <a:t>generally</a:t>
            </a:r>
            <a:r>
              <a:rPr sz="120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1"/>
                </a:solidFill>
                <a:latin typeface="Trebuchet MS"/>
                <a:cs typeface="Trebuchet MS"/>
              </a:rPr>
              <a:t>not  </a:t>
            </a:r>
            <a:r>
              <a:rPr sz="1200" spc="-25" dirty="0">
                <a:solidFill>
                  <a:schemeClr val="bg1"/>
                </a:solidFill>
                <a:latin typeface="Trebuchet MS"/>
                <a:cs typeface="Trebuchet MS"/>
              </a:rPr>
              <a:t>sticky,</a:t>
            </a:r>
            <a:r>
              <a:rPr sz="12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Trebuchet MS"/>
                <a:cs typeface="Trebuchet MS"/>
              </a:rPr>
              <a:t>but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Trebuchet MS"/>
                <a:cs typeface="Trebuchet MS"/>
              </a:rPr>
              <a:t>here</a:t>
            </a:r>
            <a:r>
              <a:rPr sz="12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1"/>
                </a:solidFill>
                <a:latin typeface="Trebuchet MS"/>
                <a:cs typeface="Trebuchet MS"/>
              </a:rPr>
              <a:t>few</a:t>
            </a:r>
            <a:r>
              <a:rPr sz="12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Trebuchet MS"/>
                <a:cs typeface="Trebuchet MS"/>
              </a:rPr>
              <a:t>tactics:</a:t>
            </a:r>
            <a:endParaRPr sz="1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tabLst>
                <a:tab pos="469265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Relate</a:t>
            </a:r>
            <a:endParaRPr sz="1400" dirty="0">
              <a:latin typeface="Trebuchet MS"/>
              <a:cs typeface="Trebuchet MS"/>
            </a:endParaRPr>
          </a:p>
          <a:p>
            <a:pPr marL="469900" marR="374015">
              <a:lnSpc>
                <a:spcPct val="114599"/>
              </a:lnSpc>
              <a:spcBef>
                <a:spcPts val="70"/>
              </a:spcBef>
            </a:pP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Deliver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within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context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 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story</a:t>
            </a:r>
            <a:r>
              <a:rPr lang="en-IN"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2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you’ve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already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told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60325">
              <a:lnSpc>
                <a:spcPct val="100000"/>
              </a:lnSpc>
              <a:spcBef>
                <a:spcPts val="1175"/>
              </a:spcBef>
              <a:tabLst>
                <a:tab pos="469265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50" dirty="0">
                <a:solidFill>
                  <a:srgbClr val="F46524"/>
                </a:solidFill>
                <a:latin typeface="Trebuchet MS"/>
                <a:cs typeface="Trebuchet MS"/>
              </a:rPr>
              <a:t>Compare</a:t>
            </a:r>
            <a:endParaRPr sz="1400" dirty="0">
              <a:latin typeface="Trebuchet MS"/>
              <a:cs typeface="Trebuchet MS"/>
            </a:endParaRPr>
          </a:p>
          <a:p>
            <a:pPr marL="469900" marR="5080">
              <a:lnSpc>
                <a:spcPct val="114599"/>
              </a:lnSpc>
              <a:spcBef>
                <a:spcPts val="70"/>
              </a:spcBef>
            </a:pPr>
            <a:r>
              <a:rPr sz="1200" spc="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Make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big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numbers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digestible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by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putting 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them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context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something 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familiar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8" y="773481"/>
            <a:ext cx="6054725" cy="1072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b="0" spc="-180" dirty="0">
                <a:latin typeface="Trebuchet MS"/>
                <a:cs typeface="Trebuchet MS"/>
              </a:rPr>
              <a:t>It’s</a:t>
            </a:r>
            <a:r>
              <a:rPr sz="2300" b="0" spc="-114" dirty="0">
                <a:latin typeface="Trebuchet MS"/>
                <a:cs typeface="Trebuchet MS"/>
              </a:rPr>
              <a:t> </a:t>
            </a:r>
            <a:r>
              <a:rPr sz="2300" b="0" spc="105" dirty="0">
                <a:latin typeface="Trebuchet MS"/>
                <a:cs typeface="Trebuchet MS"/>
              </a:rPr>
              <a:t>no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45" dirty="0">
                <a:latin typeface="Trebuchet MS"/>
                <a:cs typeface="Trebuchet MS"/>
              </a:rPr>
              <a:t>surprise</a:t>
            </a:r>
            <a:r>
              <a:rPr sz="2300" b="0" spc="-114" dirty="0">
                <a:latin typeface="Trebuchet MS"/>
                <a:cs typeface="Trebuchet MS"/>
              </a:rPr>
              <a:t> </a:t>
            </a:r>
            <a:r>
              <a:rPr lang="en-IN" sz="2300" spc="120" dirty="0">
                <a:latin typeface="Trebuchet MS"/>
                <a:cs typeface="Trebuchet MS"/>
              </a:rPr>
              <a:t>Karen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140" dirty="0">
                <a:latin typeface="Trebuchet MS"/>
                <a:cs typeface="Trebuchet MS"/>
              </a:rPr>
              <a:t>uses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lang="en-IN" sz="2300" spc="110" dirty="0">
                <a:latin typeface="Trebuchet MS"/>
                <a:cs typeface="Trebuchet MS"/>
              </a:rPr>
              <a:t>Bump </a:t>
            </a:r>
            <a:r>
              <a:rPr sz="2300" b="0" spc="-35" dirty="0">
                <a:latin typeface="Trebuchet MS"/>
                <a:cs typeface="Trebuchet MS"/>
              </a:rPr>
              <a:t>regularly</a:t>
            </a:r>
            <a:r>
              <a:rPr lang="en-IN" sz="2300" b="0" spc="-35" dirty="0">
                <a:latin typeface="Trebuchet MS"/>
                <a:cs typeface="Trebuchet MS"/>
              </a:rPr>
              <a:t> for her health and also the shopping list feature for healthy eating</a:t>
            </a:r>
            <a:r>
              <a:rPr sz="2300" b="0" spc="-35" dirty="0">
                <a:latin typeface="Trebuchet MS"/>
                <a:cs typeface="Trebuchet MS"/>
              </a:rPr>
              <a:t>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82" y="2012398"/>
            <a:ext cx="5986145" cy="296491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spc="1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lang="en-IN" sz="4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4800" b="1" spc="3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lang="en-IN" sz="4800" b="1" spc="-120" dirty="0">
                <a:solidFill>
                  <a:srgbClr val="FA8C00"/>
                </a:solidFill>
                <a:latin typeface="Trebuchet MS"/>
                <a:cs typeface="Trebuchet MS"/>
              </a:rPr>
              <a:t>more things to do for pregnant women</a:t>
            </a:r>
            <a:r>
              <a:rPr lang="en-IN" sz="4800" b="1" spc="-85" dirty="0">
                <a:solidFill>
                  <a:srgbClr val="FFFFFF"/>
                </a:solidFill>
                <a:latin typeface="Trebuchet MS"/>
                <a:cs typeface="Trebuchet MS"/>
              </a:rPr>
              <a:t> and to take care of them.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9091" y="2665547"/>
            <a:ext cx="2212049" cy="2504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0706" y="2464034"/>
            <a:ext cx="1093410" cy="43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1672" y="3028950"/>
            <a:ext cx="1746885" cy="1366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Don’t </a:t>
            </a:r>
            <a:r>
              <a:rPr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let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data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stand 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alone.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Always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relate </a:t>
            </a:r>
            <a:r>
              <a:rPr sz="12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it 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back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story </a:t>
            </a:r>
            <a:r>
              <a:rPr sz="12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you’ve 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already</a:t>
            </a:r>
            <a:r>
              <a:rPr sz="1200" spc="-28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told, 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this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case</a:t>
            </a:r>
            <a:r>
              <a:rPr sz="1200" spc="10" dirty="0">
                <a:latin typeface="Trebuchet MS"/>
                <a:cs typeface="Trebuchet MS"/>
              </a:rPr>
              <a:t>,  </a:t>
            </a:r>
            <a:r>
              <a:rPr lang="en-IN"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Karen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320738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757575"/>
                </a:solidFill>
              </a:rPr>
              <a:t>4.</a:t>
            </a:r>
            <a:r>
              <a:rPr sz="3000" spc="-190" dirty="0">
                <a:solidFill>
                  <a:srgbClr val="757575"/>
                </a:solidFill>
              </a:rPr>
              <a:t> </a:t>
            </a:r>
            <a:r>
              <a:rPr sz="3000" spc="125" dirty="0">
                <a:solidFill>
                  <a:srgbClr val="757575"/>
                </a:solidFill>
              </a:rPr>
              <a:t>Closing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Build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5" dirty="0">
                <a:solidFill>
                  <a:srgbClr val="000000"/>
                </a:solidFill>
                <a:latin typeface="Trebuchet MS"/>
                <a:cs typeface="Trebuchet MS"/>
              </a:rPr>
              <a:t>conﬁdence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around</a:t>
            </a:r>
            <a:r>
              <a:rPr sz="120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your</a:t>
            </a:r>
            <a:r>
              <a:rPr sz="1200" b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product</a:t>
            </a:r>
            <a:r>
              <a:rPr sz="1200" b="0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1200" b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5" dirty="0">
                <a:solidFill>
                  <a:srgbClr val="000000"/>
                </a:solidFill>
                <a:latin typeface="Trebuchet MS"/>
                <a:cs typeface="Trebuchet MS"/>
              </a:rPr>
              <a:t>idea 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120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including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30" dirty="0">
                <a:solidFill>
                  <a:srgbClr val="000000"/>
                </a:solidFill>
                <a:latin typeface="Trebuchet MS"/>
                <a:cs typeface="Trebuchet MS"/>
              </a:rPr>
              <a:t>at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least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one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120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" dirty="0">
                <a:solidFill>
                  <a:srgbClr val="000000"/>
                </a:solidFill>
                <a:latin typeface="Trebuchet MS"/>
                <a:cs typeface="Trebuchet MS"/>
              </a:rPr>
              <a:t>slides: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200" y="2021322"/>
            <a:ext cx="3222625" cy="1282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15" dirty="0">
                <a:solidFill>
                  <a:srgbClr val="F46524"/>
                </a:solidFill>
                <a:latin typeface="Trebuchet MS"/>
                <a:cs typeface="Trebuchet MS"/>
              </a:rPr>
              <a:t>Testimonials</a:t>
            </a:r>
            <a:endParaRPr sz="1400" dirty="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275"/>
              </a:spcBef>
            </a:pPr>
            <a:r>
              <a:rPr sz="1200" spc="114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Who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supports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idea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(or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doesn’t</a:t>
            </a:r>
            <a:r>
              <a:rPr sz="1200" spc="-10" dirty="0">
                <a:latin typeface="Trebuchet MS"/>
                <a:cs typeface="Trebuchet MS"/>
              </a:rPr>
              <a:t>)?</a:t>
            </a:r>
            <a:endParaRPr sz="1200" dirty="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1180"/>
              </a:spcBef>
              <a:tabLst>
                <a:tab pos="421640" algn="l"/>
              </a:tabLst>
            </a:pPr>
            <a:r>
              <a:rPr sz="1200" b="1" spc="-5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dirty="0">
                <a:solidFill>
                  <a:srgbClr val="F46524"/>
                </a:solidFill>
                <a:latin typeface="Trebuchet MS"/>
                <a:cs typeface="Trebuchet MS"/>
              </a:rPr>
              <a:t>What’s</a:t>
            </a:r>
            <a:r>
              <a:rPr sz="1400" b="1" spc="-9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next?</a:t>
            </a:r>
            <a:endParaRPr sz="1400" dirty="0">
              <a:latin typeface="Trebuchet MS"/>
              <a:cs typeface="Trebuchet MS"/>
            </a:endParaRPr>
          </a:p>
          <a:p>
            <a:pPr marL="422275" marR="132715">
              <a:lnSpc>
                <a:spcPct val="114599"/>
              </a:lnSpc>
              <a:spcBef>
                <a:spcPts val="65"/>
              </a:spcBef>
            </a:pPr>
            <a:r>
              <a:rPr sz="1200" spc="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How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can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audience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get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involved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or  ﬁnd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out</a:t>
            </a:r>
            <a:r>
              <a:rPr sz="1200" spc="-1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more?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5" y="760791"/>
            <a:ext cx="6953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What</a:t>
            </a:r>
            <a:r>
              <a:rPr spc="-315" dirty="0"/>
              <a:t> </a:t>
            </a:r>
            <a:r>
              <a:rPr spc="170" dirty="0"/>
              <a:t>people</a:t>
            </a:r>
            <a:r>
              <a:rPr spc="-315" dirty="0"/>
              <a:t> </a:t>
            </a:r>
            <a:r>
              <a:rPr spc="30" dirty="0"/>
              <a:t>are</a:t>
            </a:r>
            <a:r>
              <a:rPr spc="-315" dirty="0"/>
              <a:t> </a:t>
            </a:r>
            <a:r>
              <a:rPr spc="160" dirty="0"/>
              <a:t>saying</a:t>
            </a:r>
          </a:p>
        </p:txBody>
      </p:sp>
      <p:sp>
        <p:nvSpPr>
          <p:cNvPr id="5" name="object 5"/>
          <p:cNvSpPr/>
          <p:nvPr/>
        </p:nvSpPr>
        <p:spPr>
          <a:xfrm>
            <a:off x="371775" y="1988899"/>
            <a:ext cx="2629535" cy="2526030"/>
          </a:xfrm>
          <a:custGeom>
            <a:avLst/>
            <a:gdLst/>
            <a:ahLst/>
            <a:cxnLst/>
            <a:rect l="l" t="t" r="r" b="b"/>
            <a:pathLst>
              <a:path w="2629535" h="2526029">
                <a:moveTo>
                  <a:pt x="2629499" y="2244899"/>
                </a:moveTo>
                <a:lnTo>
                  <a:pt x="0" y="2244899"/>
                </a:lnTo>
                <a:lnTo>
                  <a:pt x="0" y="0"/>
                </a:lnTo>
                <a:lnTo>
                  <a:pt x="2629499" y="0"/>
                </a:lnTo>
                <a:lnTo>
                  <a:pt x="2629499" y="2244899"/>
                </a:lnTo>
                <a:close/>
              </a:path>
              <a:path w="2629535" h="2526029">
                <a:moveTo>
                  <a:pt x="766946" y="2525512"/>
                </a:moveTo>
                <a:lnTo>
                  <a:pt x="438249" y="2244899"/>
                </a:lnTo>
                <a:lnTo>
                  <a:pt x="1095624" y="2244899"/>
                </a:lnTo>
                <a:lnTo>
                  <a:pt x="766946" y="2525512"/>
                </a:lnTo>
                <a:close/>
              </a:path>
            </a:pathLst>
          </a:custGeom>
          <a:solidFill>
            <a:srgbClr val="27C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0432" y="1988899"/>
            <a:ext cx="2629535" cy="2526030"/>
          </a:xfrm>
          <a:custGeom>
            <a:avLst/>
            <a:gdLst/>
            <a:ahLst/>
            <a:cxnLst/>
            <a:rect l="l" t="t" r="r" b="b"/>
            <a:pathLst>
              <a:path w="2629535" h="2526029">
                <a:moveTo>
                  <a:pt x="2629500" y="2244899"/>
                </a:moveTo>
                <a:lnTo>
                  <a:pt x="0" y="2244899"/>
                </a:lnTo>
                <a:lnTo>
                  <a:pt x="0" y="0"/>
                </a:lnTo>
                <a:lnTo>
                  <a:pt x="2629500" y="0"/>
                </a:lnTo>
                <a:lnTo>
                  <a:pt x="2629500" y="2244899"/>
                </a:lnTo>
                <a:close/>
              </a:path>
              <a:path w="2629535" h="2526029">
                <a:moveTo>
                  <a:pt x="766946" y="2525512"/>
                </a:moveTo>
                <a:lnTo>
                  <a:pt x="438250" y="2244899"/>
                </a:lnTo>
                <a:lnTo>
                  <a:pt x="1095625" y="2244899"/>
                </a:lnTo>
                <a:lnTo>
                  <a:pt x="766946" y="2525512"/>
                </a:lnTo>
                <a:close/>
              </a:path>
            </a:pathLst>
          </a:custGeom>
          <a:solidFill>
            <a:srgbClr val="FA8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000" y="2124256"/>
            <a:ext cx="2298400" cy="16966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00" b="1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lang="en-IN"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100" b="1" spc="-114" dirty="0">
                <a:solidFill>
                  <a:srgbClr val="FFFFFF"/>
                </a:solidFill>
                <a:latin typeface="Trebuchet MS"/>
                <a:cs typeface="Trebuchet MS"/>
              </a:rPr>
              <a:t>I’m  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conﬁdent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plan  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lang="en-IN"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healthy diet.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lang="en-IN" sz="1400" spc="85" dirty="0">
                <a:solidFill>
                  <a:srgbClr val="FFFFFF"/>
                </a:solidFill>
                <a:latin typeface="Trebuchet MS"/>
                <a:cs typeface="Trebuchet MS"/>
              </a:rPr>
              <a:t>Bharathi,India.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9650" y="2124256"/>
            <a:ext cx="2386530" cy="137024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b="1" spc="5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healthy food for pregnant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feels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100" b="1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rebuchet MS"/>
                <a:cs typeface="Trebuchet MS"/>
              </a:rPr>
              <a:t>magic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4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a m a </a:t>
            </a:r>
            <a:r>
              <a:rPr lang="en-IN" sz="1400" spc="-24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NYC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ACD61529-B7E5-4DCE-9B01-C7960D27BBDC}"/>
              </a:ext>
            </a:extLst>
          </p:cNvPr>
          <p:cNvGrpSpPr/>
          <p:nvPr/>
        </p:nvGrpSpPr>
        <p:grpSpPr>
          <a:xfrm>
            <a:off x="0" y="3810"/>
            <a:ext cx="9144000" cy="5143500"/>
            <a:chOff x="0" y="0"/>
            <a:chExt cx="9144000" cy="514350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564A839C-12F3-4406-9C09-2038C4D1745B}"/>
                </a:ext>
              </a:extLst>
            </p:cNvPr>
            <p:cNvSpPr/>
            <p:nvPr/>
          </p:nvSpPr>
          <p:spPr>
            <a:xfrm>
              <a:off x="425198" y="41565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B565AD4-E7ED-4A36-A12F-A5E9DAE50D45}"/>
                </a:ext>
              </a:extLst>
            </p:cNvPr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901723-2484-4257-A403-5D3B48B3C3F1}"/>
              </a:ext>
            </a:extLst>
          </p:cNvPr>
          <p:cNvSpPr txBox="1"/>
          <p:nvPr/>
        </p:nvSpPr>
        <p:spPr>
          <a:xfrm>
            <a:off x="762000" y="590550"/>
            <a:ext cx="7239000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170" dirty="0"/>
              <a:t>Know</a:t>
            </a:r>
            <a:r>
              <a:rPr lang="en-US" sz="4200" spc="-434" dirty="0"/>
              <a:t> </a:t>
            </a:r>
            <a:r>
              <a:rPr lang="en-US" sz="4200" spc="195" dirty="0"/>
              <a:t>you are pregnant?</a:t>
            </a:r>
            <a:endParaRPr lang="en-US" sz="4200" spc="25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250" dirty="0"/>
              <a:t>Make </a:t>
            </a:r>
            <a:r>
              <a:rPr lang="en-US" sz="4200" spc="114" dirty="0"/>
              <a:t>Bump even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114" dirty="0"/>
              <a:t>better </a:t>
            </a:r>
            <a:r>
              <a:rPr lang="en-US" sz="4200" spc="40" dirty="0"/>
              <a:t>by joining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40" dirty="0"/>
              <a:t>the </a:t>
            </a:r>
            <a:r>
              <a:rPr lang="en-US" sz="4200" b="1" spc="40" dirty="0">
                <a:solidFill>
                  <a:srgbClr val="FFC000"/>
                </a:solidFill>
              </a:rPr>
              <a:t>community</a:t>
            </a:r>
            <a:r>
              <a:rPr lang="en-US" sz="4200" spc="40" dirty="0"/>
              <a:t> </a:t>
            </a:r>
            <a:endParaRPr lang="en-IN" sz="4200" dirty="0"/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5542BBD8-9418-47DD-97CE-9D7748459C76}"/>
              </a:ext>
            </a:extLst>
          </p:cNvPr>
          <p:cNvGrpSpPr/>
          <p:nvPr/>
        </p:nvGrpSpPr>
        <p:grpSpPr>
          <a:xfrm>
            <a:off x="6781387" y="2464028"/>
            <a:ext cx="2212340" cy="2537460"/>
            <a:chOff x="6781387" y="2464028"/>
            <a:chExt cx="2212340" cy="2537460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90E4C22B-F71C-475C-B40E-4B8ED7DB30C9}"/>
                </a:ext>
              </a:extLst>
            </p:cNvPr>
            <p:cNvSpPr/>
            <p:nvPr/>
          </p:nvSpPr>
          <p:spPr>
            <a:xfrm>
              <a:off x="6781387" y="2496110"/>
              <a:ext cx="2212049" cy="2504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C5854C42-1AAB-4609-AC6E-40A41D1E78C0}"/>
                </a:ext>
              </a:extLst>
            </p:cNvPr>
            <p:cNvSpPr/>
            <p:nvPr/>
          </p:nvSpPr>
          <p:spPr>
            <a:xfrm>
              <a:off x="7340706" y="2464028"/>
              <a:ext cx="1093410" cy="430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04EA86-006E-4403-96D2-A27311DB636C}"/>
              </a:ext>
            </a:extLst>
          </p:cNvPr>
          <p:cNvSpPr txBox="1"/>
          <p:nvPr/>
        </p:nvSpPr>
        <p:spPr>
          <a:xfrm>
            <a:off x="6819900" y="2579478"/>
            <a:ext cx="2173536" cy="232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lang="en-US" sz="1400" dirty="0">
              <a:latin typeface="Trebuchet MS"/>
              <a:cs typeface="Trebuchet MS"/>
            </a:endParaRPr>
          </a:p>
          <a:p>
            <a:pPr marL="12700" marR="40005">
              <a:lnSpc>
                <a:spcPts val="1430"/>
              </a:lnSpc>
              <a:spcBef>
                <a:spcPts val="860"/>
              </a:spcBef>
            </a:pPr>
            <a:r>
              <a:rPr lang="en-US" sz="14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Inspire</a:t>
            </a:r>
            <a:r>
              <a:rPr lang="en-US" sz="1400" spc="-10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lang="en-US" sz="14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audience</a:t>
            </a:r>
            <a:r>
              <a:rPr lang="en-US" sz="14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  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act </a:t>
            </a:r>
            <a:r>
              <a:rPr lang="en-US" sz="14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lang="en-US" sz="14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lang="en-US" sz="14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information  </a:t>
            </a:r>
            <a:r>
              <a:rPr lang="en-US" sz="14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they </a:t>
            </a:r>
            <a:r>
              <a:rPr lang="en-US" sz="14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just</a:t>
            </a:r>
            <a:r>
              <a:rPr lang="en-US" sz="1400" spc="-1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learned.</a:t>
            </a:r>
            <a:endParaRPr lang="en-US" sz="14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10"/>
              </a:spcBef>
            </a:pPr>
            <a:r>
              <a:rPr lang="en-US" sz="14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Depending</a:t>
            </a:r>
            <a:r>
              <a:rPr lang="en-US" sz="14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</a:t>
            </a:r>
            <a:r>
              <a:rPr lang="en-US" sz="1400" spc="-1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lang="en-US" sz="1400" spc="-10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idea,  </a:t>
            </a:r>
            <a:r>
              <a:rPr lang="en-US" sz="14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this </a:t>
            </a:r>
            <a:r>
              <a:rPr lang="en-US" sz="14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can </a:t>
            </a:r>
            <a:r>
              <a:rPr lang="en-US" sz="1400" spc="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be </a:t>
            </a:r>
            <a:r>
              <a:rPr lang="en-US" sz="14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anything  </a:t>
            </a:r>
            <a:r>
              <a:rPr lang="en-US" sz="14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from</a:t>
            </a:r>
            <a:r>
              <a:rPr lang="en-US" sz="14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downloading</a:t>
            </a:r>
            <a:endParaRPr lang="en-US" sz="14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ts val="1360"/>
              </a:lnSpc>
            </a:pPr>
            <a:r>
              <a:rPr lang="en-US" sz="14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 </a:t>
            </a:r>
            <a:r>
              <a:rPr lang="en-US" sz="14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app</a:t>
            </a:r>
            <a:r>
              <a:rPr lang="en-US" sz="1400" spc="-2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lang="en-US" sz="14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joining</a:t>
            </a:r>
            <a:endParaRPr lang="en-US" sz="14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</a:pPr>
            <a:r>
              <a:rPr lang="en-US" sz="14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</a:t>
            </a:r>
            <a:r>
              <a:rPr lang="en-US" sz="14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organization</a:t>
            </a:r>
            <a:r>
              <a:rPr lang="en-US" sz="18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.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52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447" y="766886"/>
            <a:ext cx="429635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F46524"/>
                </a:solidFill>
              </a:rPr>
              <a:t>What </a:t>
            </a:r>
            <a:r>
              <a:rPr sz="3600" spc="35" dirty="0">
                <a:solidFill>
                  <a:srgbClr val="F46524"/>
                </a:solidFill>
              </a:rPr>
              <a:t>is</a:t>
            </a:r>
            <a:r>
              <a:rPr sz="3600" spc="-710" dirty="0">
                <a:solidFill>
                  <a:srgbClr val="F46524"/>
                </a:solidFill>
              </a:rPr>
              <a:t> </a:t>
            </a:r>
            <a:r>
              <a:rPr lang="en-IN" sz="3600" spc="35" dirty="0">
                <a:solidFill>
                  <a:srgbClr val="F46524"/>
                </a:solidFill>
              </a:rPr>
              <a:t>Bump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08800" y="1504025"/>
            <a:ext cx="5639600" cy="158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Promoting healthy pregnancies, Bump is a website which helps to ensure soon-to-be moms are eating right and getting enough exercise. We also have application’s like sugar tracking and shopping list features to promote healthy eating.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3775" y="2804500"/>
            <a:ext cx="1572274" cy="205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3133090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  <a:endParaRPr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95" dirty="0">
                <a:solidFill>
                  <a:srgbClr val="000000"/>
                </a:solidFill>
                <a:latin typeface="Trebuchet MS"/>
                <a:cs typeface="Trebuchet MS"/>
              </a:rPr>
              <a:t>We </a:t>
            </a: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will </a:t>
            </a:r>
            <a:r>
              <a:rPr sz="1200" b="0" spc="-20" dirty="0">
                <a:solidFill>
                  <a:srgbClr val="000000"/>
                </a:solidFill>
                <a:latin typeface="Trebuchet MS"/>
                <a:cs typeface="Trebuchet MS"/>
              </a:rPr>
              <a:t>start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methodology by </a:t>
            </a:r>
            <a:r>
              <a:rPr sz="1200" b="0" spc="-30" dirty="0">
                <a:solidFill>
                  <a:srgbClr val="000000"/>
                </a:solidFill>
                <a:latin typeface="Trebuchet MS"/>
                <a:cs typeface="Trebuchet MS"/>
              </a:rPr>
              <a:t>ﬁrst  </a:t>
            </a:r>
            <a:r>
              <a:rPr sz="1200" spc="30" dirty="0">
                <a:solidFill>
                  <a:srgbClr val="000000"/>
                </a:solidFill>
              </a:rPr>
              <a:t>gathering</a:t>
            </a:r>
            <a:r>
              <a:rPr sz="1200" spc="-65" dirty="0">
                <a:solidFill>
                  <a:srgbClr val="000000"/>
                </a:solidFill>
              </a:rPr>
              <a:t> </a:t>
            </a:r>
            <a:r>
              <a:rPr sz="1200" b="0" spc="40" dirty="0">
                <a:solidFill>
                  <a:srgbClr val="000000"/>
                </a:solidFill>
                <a:latin typeface="Trebuchet MS"/>
                <a:cs typeface="Trebuchet MS"/>
              </a:rPr>
              <a:t>more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000000"/>
                </a:solidFill>
              </a:rPr>
              <a:t>data</a:t>
            </a:r>
            <a:r>
              <a:rPr sz="1200" spc="-60" dirty="0">
                <a:solidFill>
                  <a:srgbClr val="000000"/>
                </a:solidFill>
              </a:rPr>
              <a:t> 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on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2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000000"/>
                </a:solidFill>
              </a:rPr>
              <a:t>requirement</a:t>
            </a:r>
            <a:r>
              <a:rPr sz="1200" spc="-60" dirty="0">
                <a:solidFill>
                  <a:srgbClr val="000000"/>
                </a:solidFill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of  the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design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or </a:t>
            </a:r>
            <a:r>
              <a:rPr sz="1200" spc="25" dirty="0">
                <a:solidFill>
                  <a:srgbClr val="000000"/>
                </a:solidFill>
              </a:rPr>
              <a:t>product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by </a:t>
            </a:r>
            <a:r>
              <a:rPr sz="1200" spc="5" dirty="0">
                <a:solidFill>
                  <a:srgbClr val="000000"/>
                </a:solidFill>
              </a:rPr>
              <a:t>interviewing 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people.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200" y="2440427"/>
            <a:ext cx="3097530" cy="1870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Planning </a:t>
            </a:r>
            <a:r>
              <a:rPr sz="1400" b="1" spc="55" dirty="0">
                <a:solidFill>
                  <a:srgbClr val="F46524"/>
                </a:solidFill>
                <a:latin typeface="Trebuchet MS"/>
                <a:cs typeface="Trebuchet MS"/>
              </a:rPr>
              <a:t>and</a:t>
            </a:r>
            <a:r>
              <a:rPr sz="1400" b="1" spc="-229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60" dirty="0">
                <a:solidFill>
                  <a:srgbClr val="F46524"/>
                </a:solidFill>
                <a:latin typeface="Trebuchet MS"/>
                <a:cs typeface="Trebuchet MS"/>
              </a:rPr>
              <a:t>Design</a:t>
            </a:r>
            <a:endParaRPr sz="1400" dirty="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275"/>
              </a:spcBef>
            </a:pPr>
            <a:r>
              <a:rPr sz="1200" spc="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Pose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few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questions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for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insights</a:t>
            </a:r>
            <a:r>
              <a:rPr sz="1200" spc="-5" dirty="0"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Execution</a:t>
            </a:r>
            <a:endParaRPr sz="1400" dirty="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275"/>
              </a:spcBef>
            </a:pPr>
            <a:r>
              <a:rPr sz="1200" spc="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Make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note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answers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given.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Analysis</a:t>
            </a:r>
            <a:endParaRPr sz="1400" dirty="0">
              <a:latin typeface="Trebuchet MS"/>
              <a:cs typeface="Trebuchet MS"/>
            </a:endParaRPr>
          </a:p>
          <a:p>
            <a:pPr marL="422275" marR="5080">
              <a:lnSpc>
                <a:spcPct val="114599"/>
              </a:lnSpc>
              <a:spcBef>
                <a:spcPts val="65"/>
              </a:spcBef>
            </a:pPr>
            <a:r>
              <a:rPr sz="1200" spc="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Make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empathy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understand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what 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happened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conclude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from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it.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767" y="2227640"/>
            <a:ext cx="6678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/>
              <a:t>1. </a:t>
            </a:r>
            <a:r>
              <a:rPr spc="135" dirty="0">
                <a:solidFill>
                  <a:srgbClr val="FA8C00"/>
                </a:solidFill>
              </a:rPr>
              <a:t>Planning </a:t>
            </a:r>
            <a:r>
              <a:rPr spc="190" dirty="0">
                <a:solidFill>
                  <a:srgbClr val="FA8C00"/>
                </a:solidFill>
              </a:rPr>
              <a:t>and</a:t>
            </a:r>
            <a:r>
              <a:rPr spc="-760" dirty="0">
                <a:solidFill>
                  <a:srgbClr val="FA8C00"/>
                </a:solidFill>
              </a:rPr>
              <a:t> </a:t>
            </a:r>
            <a:r>
              <a:rPr spc="210" dirty="0">
                <a:solidFill>
                  <a:srgbClr val="FA8C00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5" y="764854"/>
            <a:ext cx="81127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5" dirty="0"/>
              <a:t>List</a:t>
            </a:r>
            <a:r>
              <a:rPr sz="4000" spc="-254" dirty="0"/>
              <a:t> </a:t>
            </a:r>
            <a:r>
              <a:rPr sz="4000" spc="70" dirty="0"/>
              <a:t>of</a:t>
            </a:r>
            <a:r>
              <a:rPr sz="4000" spc="-335" dirty="0"/>
              <a:t> </a:t>
            </a:r>
            <a:r>
              <a:rPr sz="4000" spc="95" dirty="0"/>
              <a:t>Questions</a:t>
            </a:r>
            <a:r>
              <a:rPr sz="4000" spc="-254" dirty="0"/>
              <a:t> </a:t>
            </a:r>
            <a:r>
              <a:rPr sz="4000" spc="-10" dirty="0"/>
              <a:t>for</a:t>
            </a:r>
            <a:r>
              <a:rPr sz="4000" spc="-340" dirty="0"/>
              <a:t> </a:t>
            </a:r>
            <a:r>
              <a:rPr sz="4000" spc="35" dirty="0"/>
              <a:t>Interviewees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6200" y="1380551"/>
            <a:ext cx="883920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indent="-4845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Which food is healthy for pregnant women?</a:t>
            </a:r>
          </a:p>
          <a:p>
            <a:pPr marL="521334" indent="-4845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Which food a pregnant women shouldn’t eat?</a:t>
            </a:r>
          </a:p>
          <a:p>
            <a:pPr marL="521334" indent="-484505">
              <a:spcBef>
                <a:spcPts val="100"/>
              </a:spcBef>
              <a:buFontTx/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What are the problems faced by Pregnant women who doesn’t take healthy food.</a:t>
            </a:r>
          </a:p>
          <a:p>
            <a:pPr marL="521334" indent="-484505">
              <a:spcBef>
                <a:spcPts val="100"/>
              </a:spcBef>
              <a:buFontTx/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Do you like more info about you’re</a:t>
            </a:r>
          </a:p>
          <a:p>
            <a:pPr marL="36829">
              <a:spcBef>
                <a:spcPts val="100"/>
              </a:spcBef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    health and healthy food you should</a:t>
            </a:r>
          </a:p>
          <a:p>
            <a:pPr marL="36829">
              <a:spcBef>
                <a:spcPts val="100"/>
              </a:spcBef>
              <a:tabLst>
                <a:tab pos="521334" algn="l"/>
                <a:tab pos="521970" algn="l"/>
              </a:tabLst>
            </a:pPr>
            <a:r>
              <a:rPr lang="en-IN" sz="2800" b="1" spc="140" dirty="0">
                <a:solidFill>
                  <a:srgbClr val="FA8C00"/>
                </a:solidFill>
                <a:latin typeface="Trebuchet MS"/>
                <a:cs typeface="Trebuchet MS"/>
              </a:rPr>
              <a:t>    take when you’re pregnant?</a:t>
            </a:r>
          </a:p>
          <a:p>
            <a:pPr marL="521334" indent="-4845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334" algn="l"/>
                <a:tab pos="521970" algn="l"/>
              </a:tabLst>
            </a:pPr>
            <a:endParaRPr lang="en-IN" sz="2800" b="1" spc="140" dirty="0">
              <a:solidFill>
                <a:srgbClr val="FA8C0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6600" y="3171347"/>
            <a:ext cx="2075884" cy="1972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8998" y="3077788"/>
            <a:ext cx="923955" cy="43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8660" y="3293188"/>
            <a:ext cx="1746740" cy="172034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Details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this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phase,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we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take 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200" spc="-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initiative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interview 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few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people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their</a:t>
            </a:r>
            <a:r>
              <a:rPr lang="en-IN"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pregnancy</a:t>
            </a:r>
            <a:r>
              <a:rPr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experience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platform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200" spc="-1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well</a:t>
            </a:r>
            <a:r>
              <a:rPr sz="1200" spc="-10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as  </a:t>
            </a:r>
            <a:r>
              <a:rPr lang="en-IN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healthy foods taken by then during pregnancy.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68" y="2227640"/>
            <a:ext cx="35801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/>
              <a:t>1.</a:t>
            </a:r>
            <a:r>
              <a:rPr spc="270" dirty="0"/>
              <a:t> </a:t>
            </a:r>
            <a:r>
              <a:rPr spc="45" dirty="0">
                <a:solidFill>
                  <a:srgbClr val="FA8C00"/>
                </a:solidFill>
              </a:rPr>
              <a:t>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98115"/>
            <a:ext cx="627327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/>
              <a:t>The</a:t>
            </a:r>
            <a:r>
              <a:rPr sz="4000" spc="-265" dirty="0"/>
              <a:t> </a:t>
            </a:r>
            <a:r>
              <a:rPr sz="4000" spc="110" dirty="0"/>
              <a:t>Feedback</a:t>
            </a:r>
            <a:r>
              <a:rPr sz="4000" spc="-375" dirty="0"/>
              <a:t> </a:t>
            </a:r>
            <a:r>
              <a:rPr sz="4000" spc="120" dirty="0"/>
              <a:t>we</a:t>
            </a:r>
            <a:r>
              <a:rPr sz="4000" spc="-265" dirty="0"/>
              <a:t> </a:t>
            </a:r>
            <a:r>
              <a:rPr sz="4000" spc="200" dirty="0"/>
              <a:t>got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0036" y="723882"/>
            <a:ext cx="8752461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indent="-4845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100" dirty="0">
                <a:solidFill>
                  <a:srgbClr val="FA8C00"/>
                </a:solidFill>
                <a:latin typeface="Trebuchet MS"/>
                <a:cs typeface="Trebuchet MS"/>
              </a:rPr>
              <a:t>Mainly fresh fruits and vegetables.</a:t>
            </a:r>
            <a:endParaRPr sz="2800" dirty="0">
              <a:latin typeface="Trebuchet MS"/>
              <a:cs typeface="Trebuchet MS"/>
            </a:endParaRPr>
          </a:p>
          <a:p>
            <a:pPr marL="521334" marR="5080" indent="-509270">
              <a:lnSpc>
                <a:spcPct val="100400"/>
              </a:lnSpc>
              <a:buAutoNum type="arabicPeriod"/>
              <a:tabLst>
                <a:tab pos="521334" algn="l"/>
                <a:tab pos="521970" algn="l"/>
              </a:tabLst>
            </a:pPr>
            <a:r>
              <a:rPr lang="en-IN" sz="2800" b="1" spc="35" dirty="0">
                <a:solidFill>
                  <a:srgbClr val="FA8C00"/>
                </a:solidFill>
                <a:latin typeface="Trebuchet MS"/>
                <a:cs typeface="Trebuchet MS"/>
              </a:rPr>
              <a:t>Pregnant women who eat an unhealthy diet may be putting their children at risk of developing long term, irreversible health issues like obesity, blood sugar etc.</a:t>
            </a:r>
          </a:p>
          <a:p>
            <a:pPr marL="526414" marR="5080" indent="-514350">
              <a:lnSpc>
                <a:spcPct val="100400"/>
              </a:lnSpc>
              <a:buAutoNum type="arabicPeriod" startAt="3"/>
              <a:tabLst>
                <a:tab pos="521334" algn="l"/>
                <a:tab pos="521970" algn="l"/>
              </a:tabLst>
            </a:pPr>
            <a:r>
              <a:rPr lang="en-IN" sz="2800" b="1" spc="35" dirty="0">
                <a:solidFill>
                  <a:srgbClr val="FA8C00"/>
                </a:solidFill>
                <a:latin typeface="Trebuchet MS"/>
                <a:cs typeface="Trebuchet MS"/>
              </a:rPr>
              <a:t>I would like to know more about my health and healthy foods I should take.</a:t>
            </a:r>
          </a:p>
          <a:p>
            <a:pPr marL="12064" marR="5080">
              <a:lnSpc>
                <a:spcPct val="100400"/>
              </a:lnSpc>
              <a:tabLst>
                <a:tab pos="521334" algn="l"/>
                <a:tab pos="521970" algn="l"/>
              </a:tabLst>
            </a:pPr>
            <a:r>
              <a:rPr lang="en-IN" sz="2800" b="1" spc="35" dirty="0">
                <a:solidFill>
                  <a:srgbClr val="FA8C00"/>
                </a:solidFill>
                <a:latin typeface="Trebuchet MS"/>
                <a:cs typeface="Trebuchet MS"/>
              </a:rPr>
              <a:t>4. Uncooked seafood, Deli meat,</a:t>
            </a:r>
          </a:p>
          <a:p>
            <a:pPr marL="12064" marR="5080">
              <a:lnSpc>
                <a:spcPct val="100400"/>
              </a:lnSpc>
              <a:tabLst>
                <a:tab pos="521334" algn="l"/>
                <a:tab pos="521970" algn="l"/>
              </a:tabLst>
            </a:pPr>
            <a:r>
              <a:rPr lang="en-IN" sz="2800" b="1" spc="35" dirty="0">
                <a:solidFill>
                  <a:srgbClr val="FA8C00"/>
                </a:solidFill>
                <a:latin typeface="Trebuchet MS"/>
                <a:cs typeface="Trebuchet MS"/>
              </a:rPr>
              <a:t>    unpasteurized milk, cheese which</a:t>
            </a:r>
          </a:p>
          <a:p>
            <a:pPr marL="12064" marR="5080">
              <a:lnSpc>
                <a:spcPct val="100400"/>
              </a:lnSpc>
              <a:tabLst>
                <a:tab pos="521334" algn="l"/>
                <a:tab pos="521970" algn="l"/>
              </a:tabLst>
            </a:pPr>
            <a:r>
              <a:rPr lang="en-IN" sz="2800" b="1" spc="35" dirty="0">
                <a:solidFill>
                  <a:srgbClr val="FA8C00"/>
                </a:solidFill>
                <a:latin typeface="Trebuchet MS"/>
                <a:cs typeface="Trebuchet MS"/>
              </a:rPr>
              <a:t>    contains listeria, Papaya etc. </a:t>
            </a:r>
          </a:p>
        </p:txBody>
      </p:sp>
      <p:sp>
        <p:nvSpPr>
          <p:cNvPr id="7" name="object 7"/>
          <p:cNvSpPr/>
          <p:nvPr/>
        </p:nvSpPr>
        <p:spPr>
          <a:xfrm>
            <a:off x="6584744" y="3421190"/>
            <a:ext cx="2652132" cy="176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3663" y="3370205"/>
            <a:ext cx="1029724" cy="364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28136" y="3379514"/>
            <a:ext cx="2365348" cy="172034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In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this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phase,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we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make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  </a:t>
            </a:r>
            <a:r>
              <a:rPr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list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of the </a:t>
            </a:r>
            <a:r>
              <a:rPr sz="1200" spc="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answers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given 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feedback </a:t>
            </a:r>
            <a:r>
              <a:rPr sz="1200" spc="-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for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 </a:t>
            </a:r>
            <a:r>
              <a:rPr sz="1200" spc="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posed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questions </a:t>
            </a: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people </a:t>
            </a:r>
            <a:r>
              <a:rPr lang="en-US"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lang="en-US" sz="1200" spc="-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their pregnancy </a:t>
            </a:r>
            <a:r>
              <a:rPr lang="en-US"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experience </a:t>
            </a:r>
            <a:r>
              <a:rPr lang="en-US"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on  </a:t>
            </a:r>
            <a:r>
              <a:rPr lang="en-US"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lang="en-US"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platform</a:t>
            </a:r>
            <a:r>
              <a:rPr lang="en-US"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lang="en-US"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as</a:t>
            </a:r>
            <a:r>
              <a:rPr lang="en-US" sz="1200" spc="-1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well</a:t>
            </a:r>
            <a:r>
              <a:rPr lang="en-US" sz="1200" spc="-10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as  </a:t>
            </a:r>
            <a:r>
              <a:rPr lang="en-US"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healthy foods taken by then during pregnancy.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286702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0" dirty="0">
                <a:solidFill>
                  <a:srgbClr val="757575"/>
                </a:solidFill>
              </a:rPr>
              <a:t>2.</a:t>
            </a:r>
            <a:r>
              <a:rPr sz="3000" spc="-195" dirty="0">
                <a:solidFill>
                  <a:srgbClr val="757575"/>
                </a:solidFill>
              </a:rPr>
              <a:t> </a:t>
            </a:r>
            <a:r>
              <a:rPr sz="3000" spc="100" dirty="0">
                <a:solidFill>
                  <a:srgbClr val="757575"/>
                </a:solidFill>
              </a:rPr>
              <a:t>Examples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1200" b="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2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end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120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" dirty="0">
                <a:solidFill>
                  <a:srgbClr val="000000"/>
                </a:solidFill>
                <a:latin typeface="Trebuchet MS"/>
                <a:cs typeface="Trebuchet MS"/>
              </a:rPr>
              <a:t>this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" dirty="0">
                <a:solidFill>
                  <a:srgbClr val="000000"/>
                </a:solidFill>
                <a:latin typeface="Trebuchet MS"/>
                <a:cs typeface="Trebuchet MS"/>
              </a:rPr>
              <a:t>section,</a:t>
            </a:r>
            <a:r>
              <a:rPr sz="1200" b="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your</a:t>
            </a:r>
            <a:r>
              <a:rPr sz="120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5" dirty="0">
                <a:solidFill>
                  <a:srgbClr val="000000"/>
                </a:solidFill>
                <a:latin typeface="Trebuchet MS"/>
                <a:cs typeface="Trebuchet MS"/>
              </a:rPr>
              <a:t>audience 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should</a:t>
            </a:r>
            <a:r>
              <a:rPr sz="1200"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60" dirty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able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120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visualize: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200" y="2021327"/>
            <a:ext cx="2899410" cy="1498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What</a:t>
            </a:r>
            <a:endParaRPr sz="1400" dirty="0">
              <a:latin typeface="Trebuchet MS"/>
              <a:cs typeface="Trebuchet MS"/>
            </a:endParaRPr>
          </a:p>
          <a:p>
            <a:pPr marL="422275" marR="5080">
              <a:lnSpc>
                <a:spcPct val="114599"/>
              </a:lnSpc>
              <a:spcBef>
                <a:spcPts val="65"/>
              </a:spcBef>
            </a:pPr>
            <a:r>
              <a:rPr sz="1200" spc="5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What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pain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</a:t>
            </a:r>
            <a:r>
              <a:rPr sz="1200" spc="-6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cure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  solution?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21640" algn="l"/>
              </a:tabLst>
            </a:pPr>
            <a:r>
              <a:rPr sz="1400" b="1" spc="-10" dirty="0">
                <a:solidFill>
                  <a:srgbClr val="F46524"/>
                </a:solidFill>
                <a:latin typeface="MS PGothic"/>
                <a:cs typeface="MS PGothic"/>
              </a:rPr>
              <a:t>➔	</a:t>
            </a:r>
            <a:r>
              <a:rPr sz="1400" b="1" spc="100" dirty="0">
                <a:solidFill>
                  <a:srgbClr val="F46524"/>
                </a:solidFill>
                <a:latin typeface="Trebuchet MS"/>
                <a:cs typeface="Trebuchet MS"/>
              </a:rPr>
              <a:t>Who</a:t>
            </a:r>
            <a:endParaRPr sz="1400" dirty="0">
              <a:latin typeface="Trebuchet MS"/>
              <a:cs typeface="Trebuchet MS"/>
            </a:endParaRPr>
          </a:p>
          <a:p>
            <a:pPr marL="422275" marR="109220">
              <a:lnSpc>
                <a:spcPct val="114599"/>
              </a:lnSpc>
              <a:spcBef>
                <a:spcPts val="65"/>
              </a:spcBef>
            </a:pPr>
            <a:r>
              <a:rPr sz="1200" spc="8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Show</a:t>
            </a:r>
            <a:r>
              <a:rPr sz="1200" spc="-1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them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speciﬁc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person</a:t>
            </a:r>
            <a:r>
              <a:rPr sz="1200" spc="-10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who  </a:t>
            </a:r>
            <a:r>
              <a:rPr sz="1200" spc="4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would</a:t>
            </a:r>
            <a:r>
              <a:rPr sz="1200" spc="-7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beneﬁt</a:t>
            </a:r>
            <a:r>
              <a:rPr sz="1200" spc="-6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from</a:t>
            </a:r>
            <a:r>
              <a:rPr sz="1200" spc="-9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your</a:t>
            </a:r>
            <a:r>
              <a:rPr sz="1200" spc="-9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solution.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2915" y="770756"/>
            <a:ext cx="2408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" dirty="0">
                <a:solidFill>
                  <a:srgbClr val="F46524"/>
                </a:solidFill>
                <a:latin typeface="Tahoma"/>
                <a:cs typeface="Tahoma"/>
              </a:rPr>
              <a:t>Meet</a:t>
            </a:r>
            <a:r>
              <a:rPr sz="3000" spc="-37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lang="en-IN" sz="3000" spc="-120" dirty="0">
                <a:solidFill>
                  <a:srgbClr val="F46524"/>
                </a:solidFill>
                <a:latin typeface="Tahoma"/>
                <a:cs typeface="Tahoma"/>
              </a:rPr>
              <a:t>Stacy</a:t>
            </a:r>
            <a:r>
              <a:rPr sz="3000" spc="-120" dirty="0">
                <a:solidFill>
                  <a:srgbClr val="F46524"/>
                </a:solidFill>
                <a:latin typeface="Tahoma"/>
                <a:cs typeface="Tahoma"/>
              </a:rPr>
              <a:t>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3273" y="1589980"/>
            <a:ext cx="3444240" cy="617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pc="70" dirty="0">
                <a:latin typeface="Tahoma"/>
                <a:cs typeface="Tahoma"/>
              </a:rPr>
              <a:t>She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recently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lang="en-IN" spc="-10" dirty="0">
                <a:latin typeface="Tahoma"/>
                <a:cs typeface="Tahoma"/>
              </a:rPr>
              <a:t>Got to know that she is pregnant, she is so excited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590" y="2544337"/>
            <a:ext cx="3721735" cy="1254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IN" spc="70" dirty="0">
                <a:latin typeface="Tahoma"/>
                <a:cs typeface="Tahoma"/>
              </a:rPr>
              <a:t>She is so happy, but feared she would make any mistakes in taking healthy food for her unborn child’s growth. 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5393" y="4039585"/>
            <a:ext cx="2293808" cy="106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4810" y="3940245"/>
            <a:ext cx="754464" cy="272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28458" y="4023629"/>
            <a:ext cx="2072558" cy="1002197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Tip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Tell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audience</a:t>
            </a:r>
            <a:r>
              <a:rPr sz="1200" spc="-2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about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200" spc="3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problem </a:t>
            </a:r>
            <a:r>
              <a:rPr sz="1200" spc="3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through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  </a:t>
            </a:r>
            <a:r>
              <a:rPr sz="1200" b="1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story</a:t>
            </a:r>
            <a:r>
              <a:rPr sz="1200" spc="-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, </a:t>
            </a:r>
            <a:r>
              <a:rPr sz="1200" spc="5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ideally </a:t>
            </a:r>
            <a:r>
              <a:rPr sz="1200" spc="2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200" spc="-24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/>
                <a:cs typeface="Trebuchet MS"/>
              </a:rPr>
              <a:t>person.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106614-770F-436E-9E86-510C7CC47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810"/>
            <a:ext cx="3688400" cy="50296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1220</TotalTime>
  <Words>828</Words>
  <Application>Microsoft Office PowerPoint</Application>
  <PresentationFormat>On-screen Show (16:9)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Arial</vt:lpstr>
      <vt:lpstr>Calibri</vt:lpstr>
      <vt:lpstr>Century Gothic</vt:lpstr>
      <vt:lpstr>Tahoma</vt:lpstr>
      <vt:lpstr>Times New Roman</vt:lpstr>
      <vt:lpstr>Trebuchet MS</vt:lpstr>
      <vt:lpstr>Wingdings 3</vt:lpstr>
      <vt:lpstr>Ion</vt:lpstr>
      <vt:lpstr>Map</vt:lpstr>
      <vt:lpstr>What is Bump</vt:lpstr>
      <vt:lpstr>Methodology We will start the methodology by ﬁrst  gathering more data on the requirement of  the design or product by interviewing  people.</vt:lpstr>
      <vt:lpstr>1. Planning and Design</vt:lpstr>
      <vt:lpstr>List of Questions for Interviewees</vt:lpstr>
      <vt:lpstr>1. Execution</vt:lpstr>
      <vt:lpstr>The Feedback we got</vt:lpstr>
      <vt:lpstr>2. Examples By the end of this section, your audience  should be able to visualize:</vt:lpstr>
      <vt:lpstr>Meet Stacy.</vt:lpstr>
      <vt:lpstr>Meet Karen.</vt:lpstr>
      <vt:lpstr>PowerPoint Presentation</vt:lpstr>
      <vt:lpstr>A simple gesture</vt:lpstr>
      <vt:lpstr>3. Examples People need to understand how rare or  frequent your examples are.</vt:lpstr>
      <vt:lpstr>It’s no surprise Karen uses Bump regularly for her health and also the shopping list feature for healthy eating.</vt:lpstr>
      <vt:lpstr>4. Closing Build conﬁdence around your product or idea  by including at least one of the these slides:</vt:lpstr>
      <vt:lpstr>What people are saying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 and  Empathy Map</dc:title>
  <cp:lastModifiedBy>arumilli meghana</cp:lastModifiedBy>
  <cp:revision>22</cp:revision>
  <dcterms:created xsi:type="dcterms:W3CDTF">2020-11-19T17:43:10Z</dcterms:created>
  <dcterms:modified xsi:type="dcterms:W3CDTF">2020-11-20T14:55:00Z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