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11879263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DEEBF7"/>
    <a:srgbClr val="DAE3F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4" autoAdjust="0"/>
    <p:restoredTop sz="94703"/>
  </p:normalViewPr>
  <p:slideViewPr>
    <p:cSldViewPr snapToGrid="0" snapToObjects="1">
      <p:cViewPr varScale="1">
        <p:scale>
          <a:sx n="89" d="100"/>
          <a:sy n="89" d="100"/>
        </p:scale>
        <p:origin x="27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09FA6-432F-0B4F-B8BD-32B5E47933DB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F86FC-09D5-AB40-AFAF-303F794DE6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19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F86FC-09D5-AB40-AFAF-303F794DE6C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7986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945" y="1944130"/>
            <a:ext cx="10097374" cy="4135743"/>
          </a:xfrm>
        </p:spPr>
        <p:txBody>
          <a:bodyPr anchor="b"/>
          <a:lstStyle>
            <a:lvl1pPr algn="ctr">
              <a:defRPr sz="77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6239364"/>
            <a:ext cx="8909447" cy="2868071"/>
          </a:xfrm>
        </p:spPr>
        <p:txBody>
          <a:bodyPr/>
          <a:lstStyle>
            <a:lvl1pPr marL="0" indent="0" algn="ctr">
              <a:buNone/>
              <a:defRPr sz="3118"/>
            </a:lvl1pPr>
            <a:lvl2pPr marL="593949" indent="0" algn="ctr">
              <a:buNone/>
              <a:defRPr sz="2598"/>
            </a:lvl2pPr>
            <a:lvl3pPr marL="1187897" indent="0" algn="ctr">
              <a:buNone/>
              <a:defRPr sz="2338"/>
            </a:lvl3pPr>
            <a:lvl4pPr marL="1781846" indent="0" algn="ctr">
              <a:buNone/>
              <a:defRPr sz="2079"/>
            </a:lvl4pPr>
            <a:lvl5pPr marL="2375794" indent="0" algn="ctr">
              <a:buNone/>
              <a:defRPr sz="2079"/>
            </a:lvl5pPr>
            <a:lvl6pPr marL="2969743" indent="0" algn="ctr">
              <a:buNone/>
              <a:defRPr sz="2079"/>
            </a:lvl6pPr>
            <a:lvl7pPr marL="3563691" indent="0" algn="ctr">
              <a:buNone/>
              <a:defRPr sz="2079"/>
            </a:lvl7pPr>
            <a:lvl8pPr marL="4157640" indent="0" algn="ctr">
              <a:buNone/>
              <a:defRPr sz="2079"/>
            </a:lvl8pPr>
            <a:lvl9pPr marL="4751588" indent="0" algn="ctr">
              <a:buNone/>
              <a:defRPr sz="207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734F-C10E-E348-9E41-160E907B8AC6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AE4-C89A-8B4F-9015-8CFF49E9D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097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734F-C10E-E348-9E41-160E907B8AC6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AE4-C89A-8B4F-9015-8CFF49E9D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617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632461"/>
            <a:ext cx="2561466" cy="1006712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632461"/>
            <a:ext cx="7535907" cy="1006712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734F-C10E-E348-9E41-160E907B8AC6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AE4-C89A-8B4F-9015-8CFF49E9D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080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734F-C10E-E348-9E41-160E907B8AC6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AE4-C89A-8B4F-9015-8CFF49E9D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26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3" y="2961570"/>
            <a:ext cx="10245864" cy="4941443"/>
          </a:xfrm>
        </p:spPr>
        <p:txBody>
          <a:bodyPr anchor="b"/>
          <a:lstStyle>
            <a:lvl1pPr>
              <a:defRPr sz="77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3" y="7949760"/>
            <a:ext cx="10245864" cy="2598588"/>
          </a:xfrm>
        </p:spPr>
        <p:txBody>
          <a:bodyPr/>
          <a:lstStyle>
            <a:lvl1pPr marL="0" indent="0">
              <a:buNone/>
              <a:defRPr sz="3118">
                <a:solidFill>
                  <a:schemeClr val="tx1"/>
                </a:solidFill>
              </a:defRPr>
            </a:lvl1pPr>
            <a:lvl2pPr marL="593949" indent="0">
              <a:buNone/>
              <a:defRPr sz="2598">
                <a:solidFill>
                  <a:schemeClr val="tx1">
                    <a:tint val="75000"/>
                  </a:schemeClr>
                </a:solidFill>
              </a:defRPr>
            </a:lvl2pPr>
            <a:lvl3pPr marL="1187897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3pPr>
            <a:lvl4pPr marL="1781846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4pPr>
            <a:lvl5pPr marL="2375794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5pPr>
            <a:lvl6pPr marL="2969743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6pPr>
            <a:lvl7pPr marL="356369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7pPr>
            <a:lvl8pPr marL="4157640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8pPr>
            <a:lvl9pPr marL="4751588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734F-C10E-E348-9E41-160E907B8AC6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AE4-C89A-8B4F-9015-8CFF49E9D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406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3162304"/>
            <a:ext cx="5048687" cy="7537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3162304"/>
            <a:ext cx="5048687" cy="7537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734F-C10E-E348-9E41-160E907B8AC6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AE4-C89A-8B4F-9015-8CFF49E9D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411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632464"/>
            <a:ext cx="10245864" cy="229610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8" y="2912070"/>
            <a:ext cx="5025484" cy="1427161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8" y="4339231"/>
            <a:ext cx="5025484" cy="63823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8" y="2912070"/>
            <a:ext cx="5050234" cy="1427161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8" y="4339231"/>
            <a:ext cx="5050234" cy="63823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734F-C10E-E348-9E41-160E907B8AC6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AE4-C89A-8B4F-9015-8CFF49E9D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91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734F-C10E-E348-9E41-160E907B8AC6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AE4-C89A-8B4F-9015-8CFF49E9D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788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734F-C10E-E348-9E41-160E907B8AC6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AE4-C89A-8B4F-9015-8CFF49E9D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854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791951"/>
            <a:ext cx="3831372" cy="2771828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1710397"/>
            <a:ext cx="6013877" cy="8441976"/>
          </a:xfrm>
        </p:spPr>
        <p:txBody>
          <a:bodyPr/>
          <a:lstStyle>
            <a:lvl1pPr>
              <a:defRPr sz="4157"/>
            </a:lvl1pPr>
            <a:lvl2pPr>
              <a:defRPr sz="3637"/>
            </a:lvl2pPr>
            <a:lvl3pPr>
              <a:defRPr sz="3118"/>
            </a:lvl3pPr>
            <a:lvl4pPr>
              <a:defRPr sz="2598"/>
            </a:lvl4pPr>
            <a:lvl5pPr>
              <a:defRPr sz="2598"/>
            </a:lvl5pPr>
            <a:lvl6pPr>
              <a:defRPr sz="2598"/>
            </a:lvl6pPr>
            <a:lvl7pPr>
              <a:defRPr sz="2598"/>
            </a:lvl7pPr>
            <a:lvl8pPr>
              <a:defRPr sz="2598"/>
            </a:lvl8pPr>
            <a:lvl9pPr>
              <a:defRPr sz="25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3563779"/>
            <a:ext cx="3831372" cy="6602341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734F-C10E-E348-9E41-160E907B8AC6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AE4-C89A-8B4F-9015-8CFF49E9D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099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791951"/>
            <a:ext cx="3831372" cy="2771828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1710397"/>
            <a:ext cx="6013877" cy="8441976"/>
          </a:xfrm>
        </p:spPr>
        <p:txBody>
          <a:bodyPr anchor="t"/>
          <a:lstStyle>
            <a:lvl1pPr marL="0" indent="0">
              <a:buNone/>
              <a:defRPr sz="4157"/>
            </a:lvl1pPr>
            <a:lvl2pPr marL="593949" indent="0">
              <a:buNone/>
              <a:defRPr sz="3637"/>
            </a:lvl2pPr>
            <a:lvl3pPr marL="1187897" indent="0">
              <a:buNone/>
              <a:defRPr sz="3118"/>
            </a:lvl3pPr>
            <a:lvl4pPr marL="1781846" indent="0">
              <a:buNone/>
              <a:defRPr sz="2598"/>
            </a:lvl4pPr>
            <a:lvl5pPr marL="2375794" indent="0">
              <a:buNone/>
              <a:defRPr sz="2598"/>
            </a:lvl5pPr>
            <a:lvl6pPr marL="2969743" indent="0">
              <a:buNone/>
              <a:defRPr sz="2598"/>
            </a:lvl6pPr>
            <a:lvl7pPr marL="3563691" indent="0">
              <a:buNone/>
              <a:defRPr sz="2598"/>
            </a:lvl7pPr>
            <a:lvl8pPr marL="4157640" indent="0">
              <a:buNone/>
              <a:defRPr sz="2598"/>
            </a:lvl8pPr>
            <a:lvl9pPr marL="4751588" indent="0">
              <a:buNone/>
              <a:defRPr sz="259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3563779"/>
            <a:ext cx="3831372" cy="6602341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734F-C10E-E348-9E41-160E907B8AC6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AE4-C89A-8B4F-9015-8CFF49E9D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01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632464"/>
            <a:ext cx="10245864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3162304"/>
            <a:ext cx="10245864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11010319"/>
            <a:ext cx="2672834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0734F-C10E-E348-9E41-160E907B8AC6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11010319"/>
            <a:ext cx="4009251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11010319"/>
            <a:ext cx="2672834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79AE4-C89A-8B4F-9015-8CFF49E9D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55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87897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74" indent="-296974" algn="l" defTabSz="1187897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7" kern="1200">
          <a:solidFill>
            <a:schemeClr val="tx1"/>
          </a:solidFill>
          <a:latin typeface="+mn-lt"/>
          <a:ea typeface="+mn-ea"/>
          <a:cs typeface="+mn-cs"/>
        </a:defRPr>
      </a:lvl1pPr>
      <a:lvl2pPr marL="890923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871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820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768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717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665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614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562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49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897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846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794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691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64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588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77B62A7A-6674-054A-9CB6-F5A5765100FA}"/>
              </a:ext>
            </a:extLst>
          </p:cNvPr>
          <p:cNvSpPr/>
          <p:nvPr/>
        </p:nvSpPr>
        <p:spPr>
          <a:xfrm>
            <a:off x="597610" y="946674"/>
            <a:ext cx="10684042" cy="10644194"/>
          </a:xfrm>
          <a:prstGeom prst="roundRect">
            <a:avLst>
              <a:gd name="adj" fmla="val 1318"/>
            </a:avLst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46FB91E7-B16A-9A4C-B6BE-7F4BA15BAD07}"/>
              </a:ext>
            </a:extLst>
          </p:cNvPr>
          <p:cNvSpPr/>
          <p:nvPr/>
        </p:nvSpPr>
        <p:spPr>
          <a:xfrm>
            <a:off x="2472575" y="663363"/>
            <a:ext cx="6898106" cy="43710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Breast: Case 3</a:t>
            </a:r>
            <a:endParaRPr kumimoji="1" lang="zh-CN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93F5BF-E6F4-0D46-A281-CA7CDF0A9643}"/>
              </a:ext>
            </a:extLst>
          </p:cNvPr>
          <p:cNvSpPr/>
          <p:nvPr/>
        </p:nvSpPr>
        <p:spPr>
          <a:xfrm>
            <a:off x="761762" y="1056385"/>
            <a:ext cx="436209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Prompt: 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May you please write a report for the images?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F3F03F0-0718-EC40-8921-90DD8A9782F1}"/>
              </a:ext>
            </a:extLst>
          </p:cNvPr>
          <p:cNvSpPr/>
          <p:nvPr/>
        </p:nvSpPr>
        <p:spPr>
          <a:xfrm>
            <a:off x="761762" y="3306052"/>
            <a:ext cx="10323005" cy="5078313"/>
          </a:xfrm>
          <a:prstGeom prst="rect">
            <a:avLst/>
          </a:prstGeom>
          <a:solidFill>
            <a:srgbClr val="DEEBF7">
              <a:alpha val="4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GPT-4V: </a:t>
            </a:r>
          </a:p>
          <a:p>
            <a:pPr algn="l"/>
            <a:r>
              <a:rPr lang="en-US" altLang="zh-CN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Patient:</a:t>
            </a:r>
            <a:r>
              <a:rPr lang="en-US" altLang="zh-CN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[Name Not Provided] </a:t>
            </a:r>
          </a:p>
          <a:p>
            <a:pPr algn="l"/>
            <a:r>
              <a:rPr lang="en-US" altLang="zh-CN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 of Study:</a:t>
            </a:r>
            <a:r>
              <a:rPr lang="en-US" altLang="zh-CN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[Date Not Provided]</a:t>
            </a:r>
          </a:p>
          <a:p>
            <a:pPr algn="l"/>
            <a:r>
              <a:rPr lang="en-US" altLang="zh-CN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Procedure:</a:t>
            </a:r>
            <a:r>
              <a:rPr lang="en-US" altLang="zh-CN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0" i="0" dirty="0">
                <a:effectLst/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Bilateral mammography, craniocaudal (CC) and mediolateral oblique (MLO) views.</a:t>
            </a:r>
          </a:p>
          <a:p>
            <a:pPr algn="l"/>
            <a:r>
              <a:rPr lang="en-US" altLang="zh-CN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Findings:</a:t>
            </a:r>
            <a:endParaRPr lang="en-US" altLang="zh-CN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breast tissue appears to be heterogeneously dense. This may reduce the sensitivity of mammography.</a:t>
            </a:r>
          </a:p>
          <a:p>
            <a:pPr algn="l">
              <a:buFont typeface="+mj-lt"/>
              <a:buAutoNum type="arabicPeriod"/>
            </a:pPr>
            <a:r>
              <a:rPr lang="en-US" altLang="zh-CN" sz="1600" b="0" i="0" dirty="0"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 masses, calcifications, or other abnormalities are readily apparent </a:t>
            </a:r>
            <a:r>
              <a:rPr lang="en-US" altLang="zh-CN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 provided images. However, this does not rule out the possibility of an underlying lesion or abnormality, especially given the density of the breast tissue.</a:t>
            </a:r>
          </a:p>
          <a:p>
            <a:pPr algn="l">
              <a:buFont typeface="+mj-lt"/>
              <a:buAutoNum type="arabicPeriod"/>
            </a:pPr>
            <a:r>
              <a:rPr lang="en-US" altLang="zh-CN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skin and nipple-areolar complex appear normal in the images provided.</a:t>
            </a:r>
          </a:p>
          <a:p>
            <a:pPr algn="l">
              <a:buFont typeface="+mj-lt"/>
              <a:buAutoNum type="arabicPeriod"/>
            </a:pPr>
            <a:r>
              <a:rPr lang="en-US" altLang="zh-CN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evidence of skin thickening, nipple retraction, or other abnormal features in the provided views.</a:t>
            </a:r>
          </a:p>
          <a:p>
            <a:pPr algn="l">
              <a:buFont typeface="+mj-lt"/>
              <a:buAutoNum type="arabicPeriod"/>
            </a:pPr>
            <a:r>
              <a:rPr lang="en-US" altLang="zh-CN" sz="1600" b="0" i="0" dirty="0"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 axillary lymphadenopathy is observed.</a:t>
            </a:r>
          </a:p>
          <a:p>
            <a:pPr algn="l"/>
            <a:r>
              <a:rPr lang="en-US" altLang="zh-CN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Impression:</a:t>
            </a:r>
            <a:endParaRPr lang="en-US" altLang="zh-CN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 obvious abnormality detected in the provided mammogram views. However, given the density of the breast tissue, further evaluation, such as ultrasound or MRI, may be warranted to ensure comprehensive assessment.</a:t>
            </a:r>
          </a:p>
          <a:p>
            <a:pPr algn="l"/>
            <a:r>
              <a:rPr lang="en-US" altLang="zh-CN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Recommendation: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Follow-up with a radiologist or breast specialist to ensure a comprehensive review and evaluation of these mammographic findings. They may recommend additional imaging or clinical correlation based on the patient's history and risk factors.</a:t>
            </a:r>
          </a:p>
          <a:p>
            <a:r>
              <a:rPr lang="e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AD8BB0-5E9A-8149-A9A2-F4D7880E19A4}"/>
              </a:ext>
            </a:extLst>
          </p:cNvPr>
          <p:cNvSpPr/>
          <p:nvPr/>
        </p:nvSpPr>
        <p:spPr>
          <a:xfrm>
            <a:off x="788115" y="10066635"/>
            <a:ext cx="10323005" cy="1354217"/>
          </a:xfrm>
          <a:prstGeom prst="rect">
            <a:avLst/>
          </a:prstGeom>
          <a:solidFill>
            <a:srgbClr val="FFF2CC">
              <a:alpha val="4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Reference answer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Modality: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Mammogram (First CC, Second),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Anatomy: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Breast,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Diagnosis: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Invasive ductal carcinoma</a:t>
            </a:r>
          </a:p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is focal asymmetry with architectural distortion in the upper outer quadrant of the left breast.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Left-sided enlarged lymph nodes.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4FAEC9-3094-941F-AC82-673F0FE86D40}"/>
              </a:ext>
            </a:extLst>
          </p:cNvPr>
          <p:cNvSpPr/>
          <p:nvPr/>
        </p:nvSpPr>
        <p:spPr>
          <a:xfrm>
            <a:off x="760125" y="8384365"/>
            <a:ext cx="6221575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Prompt: 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What is your diagnosis for this patient based on the mammogram?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8AAEC0-BB9D-242F-26C4-A03AA266A358}"/>
              </a:ext>
            </a:extLst>
          </p:cNvPr>
          <p:cNvSpPr/>
          <p:nvPr/>
        </p:nvSpPr>
        <p:spPr>
          <a:xfrm>
            <a:off x="760125" y="9087991"/>
            <a:ext cx="10323005" cy="861774"/>
          </a:xfrm>
          <a:prstGeom prst="rect">
            <a:avLst/>
          </a:prstGeom>
          <a:solidFill>
            <a:srgbClr val="DEEBF7">
              <a:alpha val="4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GPT-4V: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Sorry, I cannot help with that. It's important to consult with a medical professional for an accurate diagnosis based on medical images.</a:t>
            </a:r>
            <a:endParaRPr lang="en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C6F354-85B3-D74C-7252-B405030FB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86" y="1671939"/>
            <a:ext cx="1650914" cy="152799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D9FF82D-3F20-F808-7AC1-8BD690969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524" y="1668331"/>
            <a:ext cx="1650417" cy="153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29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314</Words>
  <Application>Microsoft Office PowerPoint</Application>
  <PresentationFormat>自定义</PresentationFormat>
  <Paragraphs>28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张小嫚</dc:creator>
  <cp:lastModifiedBy>Chaoyi Wu</cp:lastModifiedBy>
  <cp:revision>22</cp:revision>
  <dcterms:created xsi:type="dcterms:W3CDTF">2023-10-12T02:57:33Z</dcterms:created>
  <dcterms:modified xsi:type="dcterms:W3CDTF">2023-10-12T08:45:12Z</dcterms:modified>
</cp:coreProperties>
</file>