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43" r:id="rId3"/>
    <p:sldId id="345" r:id="rId4"/>
    <p:sldId id="366" r:id="rId5"/>
    <p:sldId id="352" r:id="rId6"/>
    <p:sldId id="353" r:id="rId7"/>
    <p:sldId id="355" r:id="rId8"/>
    <p:sldId id="357" r:id="rId9"/>
    <p:sldId id="359" r:id="rId10"/>
    <p:sldId id="361" r:id="rId11"/>
    <p:sldId id="362" r:id="rId12"/>
    <p:sldId id="363" r:id="rId13"/>
    <p:sldId id="367" r:id="rId14"/>
    <p:sldId id="334" r:id="rId15"/>
    <p:sldId id="340" r:id="rId16"/>
    <p:sldId id="315" r:id="rId17"/>
    <p:sldId id="294" r:id="rId18"/>
    <p:sldId id="316" r:id="rId19"/>
    <p:sldId id="318" r:id="rId20"/>
    <p:sldId id="326" r:id="rId21"/>
    <p:sldId id="321" r:id="rId22"/>
    <p:sldId id="327" r:id="rId23"/>
    <p:sldId id="295" r:id="rId24"/>
    <p:sldId id="364" r:id="rId25"/>
    <p:sldId id="368" r:id="rId26"/>
    <p:sldId id="369" r:id="rId27"/>
    <p:sldId id="365" r:id="rId28"/>
    <p:sldId id="270"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1689"/>
    <a:srgbClr val="85BB08"/>
    <a:srgbClr val="F0821D"/>
    <a:srgbClr val="A191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28" autoAdjust="0"/>
  </p:normalViewPr>
  <p:slideViewPr>
    <p:cSldViewPr snapToGrid="0">
      <p:cViewPr varScale="1">
        <p:scale>
          <a:sx n="99" d="100"/>
          <a:sy n="99" d="100"/>
        </p:scale>
        <p:origin x="10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B72CC-1259-4D4D-B7FA-F62A8C63FEBC}" type="datetimeFigureOut">
              <a:rPr lang="fr-FR" smtClean="0"/>
              <a:t>02/11/2022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4A74-D99A-4F58-AB78-6B146C448955}" type="slidenum">
              <a:rPr lang="fr-FR" smtClean="0"/>
              <a:t>‹N°›</a:t>
            </a:fld>
            <a:endParaRPr lang="fr-FR"/>
          </a:p>
        </p:txBody>
      </p:sp>
    </p:spTree>
    <p:extLst>
      <p:ext uri="{BB962C8B-B14F-4D97-AF65-F5344CB8AC3E}">
        <p14:creationId xmlns:p14="http://schemas.microsoft.com/office/powerpoint/2010/main" val="3178894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4A74-D99A-4F58-AB78-6B146C44895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74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d575a968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d575a96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fr-FR" sz="1600">
                <a:solidFill>
                  <a:srgbClr val="44546A"/>
                </a:solidFill>
                <a:latin typeface="Calibri"/>
                <a:ea typeface="Calibri"/>
                <a:cs typeface="Calibri"/>
                <a:sym typeface="Calibri"/>
              </a:rPr>
              <a:t>Cette approche permet aujourd’hui de retenir certaines catégories d’objets ou de relations plutôt que d’autres, d’en spécifier de nouveaux par regroupement d’autres ou pour représenter des nœuds de type texte, de leur donner des libellés compréhensibles dans la langue qu’on souhaite, de définir un ordre d’affichage pour les points d’entrée principaux, de spécifier comment les noeuds cibles d’une relation s’affichent, d’exploiter des vocabulaires, etc.</a:t>
            </a:r>
            <a:endParaRPr sz="1600">
              <a:solidFill>
                <a:srgbClr val="44546A"/>
              </a:solidFill>
              <a:latin typeface="Calibri"/>
              <a:ea typeface="Calibri"/>
              <a:cs typeface="Calibri"/>
              <a:sym typeface="Calibri"/>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3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4A74-D99A-4F58-AB78-6B146C44895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38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40292a6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40292a6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4ACDA-E9F6-454C-804A-B2D4249149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B4BF842-E364-47BC-91AE-6B518B594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EB09E4-77F8-4862-ABAA-ACE1ED71195F}"/>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CDFE224D-48C8-44C1-BC57-8F0D62E745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310078-9F30-4682-B51C-589567524FF1}"/>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280996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01758-E0E5-49DD-A0C4-DC00910C1C0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D3DC1BB-7BC2-4EBA-83E3-4B01C049D4C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C50F81-5FE4-406C-AA43-AF987246A31D}"/>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3CD7100D-771F-48B4-947B-01AD418438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A49D3E-EFA2-4836-8D5A-63BA6BFB6365}"/>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7298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1489A94-3901-4874-BEA8-E2CE54FB0BE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3970F1E-1C90-45BA-A0B5-18E37353C93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C67644-05EB-4DA5-AA26-47E68074C6EF}"/>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71851EDD-6A8E-4A5A-9504-4938C731AC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0458CD-CA26-49BA-BEE4-665E1D599804}"/>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65212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30B8E-8BC7-49BA-8620-5185CE2C93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1A23DD-655F-48BB-A747-067DCD092F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CC2F45-A011-4719-9F14-3FE01FD3EE9C}"/>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46F060A5-BEE1-4088-8552-DBAC60C2C4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EB6B83-9FF4-4CE2-BDFA-4795CA57D767}"/>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143025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17299-4798-4481-872C-85397C79207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7A151A6-668B-4C8A-A574-EFCD31F97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530086-6AD4-401B-9D87-4FBFD8E88DFE}"/>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C120B577-2E84-4A75-8FD9-FB14E40AA2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9C3EA2-2704-44D7-B435-B081245BB53F}"/>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256337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402D4-2A72-40F3-A018-A3AD377A1B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6D4587-16AD-4152-960C-E8DF735FA6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A8D817-0596-44A2-AE61-635F2E960C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8D89A19-EC4F-41D1-94AF-8051E84A2559}"/>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6" name="Espace réservé du pied de page 5">
            <a:extLst>
              <a:ext uri="{FF2B5EF4-FFF2-40B4-BE49-F238E27FC236}">
                <a16:creationId xmlns:a16="http://schemas.microsoft.com/office/drawing/2014/main" id="{C1E6C2E0-4F38-43F5-A7AE-EB93798679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3FD9DA-FE47-4804-8BB8-CB22C008D722}"/>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406326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5BD6E-68A6-4C84-80CF-1B7C0D04DA1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1B05EC-EE6D-4791-B4F7-1E1C8EAE2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BE0B7AE-776E-48D0-A19F-3B828CC55F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3E94BC-FE07-4127-8482-4B8046A16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D5FB75-6198-4E92-9A30-A77133B16C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2976A54-0E9B-46A7-BC3F-AB0E13679072}"/>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8" name="Espace réservé du pied de page 7">
            <a:extLst>
              <a:ext uri="{FF2B5EF4-FFF2-40B4-BE49-F238E27FC236}">
                <a16:creationId xmlns:a16="http://schemas.microsoft.com/office/drawing/2014/main" id="{99DADBF7-FDE5-4C9E-A20F-B33B6412EBB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60EF9C-B659-4674-B396-CC5D3CB5ABBF}"/>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423105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3EF49-84A5-4697-A739-0F9F3A4C97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9D18E39-B86F-4274-8BE8-8EDC503BC71F}"/>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4" name="Espace réservé du pied de page 3">
            <a:extLst>
              <a:ext uri="{FF2B5EF4-FFF2-40B4-BE49-F238E27FC236}">
                <a16:creationId xmlns:a16="http://schemas.microsoft.com/office/drawing/2014/main" id="{C11AC505-4F59-4AB0-9F7F-0E5A69C3D9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78C5CB-9D9B-4F59-84F7-C7DB75F15B62}"/>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279234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5C02B6A-6304-4566-97B1-0FE80256C374}"/>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3" name="Espace réservé du pied de page 2">
            <a:extLst>
              <a:ext uri="{FF2B5EF4-FFF2-40B4-BE49-F238E27FC236}">
                <a16:creationId xmlns:a16="http://schemas.microsoft.com/office/drawing/2014/main" id="{4AEA972C-261A-47EF-8258-7A24358875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9F07AFE-06BB-4D67-9C7E-A42AFDB268F4}"/>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307867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08D0E-64CF-4BCD-AFDB-0218CD22193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8C8C23-5B7C-48DD-91B1-B0133FD49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EBFDF61-0247-4A5A-8A65-1CD88FFA1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D8714C-BDF3-4C67-831C-82E1E1E2688E}"/>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6" name="Espace réservé du pied de page 5">
            <a:extLst>
              <a:ext uri="{FF2B5EF4-FFF2-40B4-BE49-F238E27FC236}">
                <a16:creationId xmlns:a16="http://schemas.microsoft.com/office/drawing/2014/main" id="{83224F39-9F15-435A-9D3B-286124AF16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1D96B1-D431-4D80-9A25-A39925C89D12}"/>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390834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E16B8-E241-4125-867D-1EF1FAFE30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9624EF2-C78E-4983-9676-24A268734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C534034-607C-4B54-96BB-9CFE8FDD6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FC6B2B2-327A-4A60-A80D-95785A7740FB}"/>
              </a:ext>
            </a:extLst>
          </p:cNvPr>
          <p:cNvSpPr>
            <a:spLocks noGrp="1"/>
          </p:cNvSpPr>
          <p:nvPr>
            <p:ph type="dt" sz="half" idx="10"/>
          </p:nvPr>
        </p:nvSpPr>
        <p:spPr/>
        <p:txBody>
          <a:bodyPr/>
          <a:lstStyle/>
          <a:p>
            <a:fld id="{7F0868D4-F59A-48E8-AFED-CAD761A33D39}" type="datetimeFigureOut">
              <a:rPr lang="fr-FR" smtClean="0"/>
              <a:t>02/11/2022</a:t>
            </a:fld>
            <a:endParaRPr lang="fr-FR"/>
          </a:p>
        </p:txBody>
      </p:sp>
      <p:sp>
        <p:nvSpPr>
          <p:cNvPr id="6" name="Espace réservé du pied de page 5">
            <a:extLst>
              <a:ext uri="{FF2B5EF4-FFF2-40B4-BE49-F238E27FC236}">
                <a16:creationId xmlns:a16="http://schemas.microsoft.com/office/drawing/2014/main" id="{47F1264C-2CA1-4D09-8119-0270E64E0C3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41D7F-6109-4BEA-A5D8-2714F2D6CCE1}"/>
              </a:ext>
            </a:extLst>
          </p:cNvPr>
          <p:cNvSpPr>
            <a:spLocks noGrp="1"/>
          </p:cNvSpPr>
          <p:nvPr>
            <p:ph type="sldNum" sz="quarter" idx="12"/>
          </p:nvPr>
        </p:nvSpPr>
        <p:spPr/>
        <p:txBody>
          <a:bodyPr/>
          <a:lstStyle/>
          <a:p>
            <a:fld id="{4A23983A-9496-4843-9CD7-7665297596A3}" type="slidenum">
              <a:rPr lang="fr-FR" smtClean="0"/>
              <a:t>‹N°›</a:t>
            </a:fld>
            <a:endParaRPr lang="fr-FR"/>
          </a:p>
        </p:txBody>
      </p:sp>
    </p:spTree>
    <p:extLst>
      <p:ext uri="{BB962C8B-B14F-4D97-AF65-F5344CB8AC3E}">
        <p14:creationId xmlns:p14="http://schemas.microsoft.com/office/powerpoint/2010/main" val="374649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2C6DBC-FDE1-4780-826E-2BDBC9122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D12157-1A26-4EFD-B20A-63FEEB8BD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03CA93-1CC2-4069-9EA7-180A36623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868D4-F59A-48E8-AFED-CAD761A33D39}" type="datetimeFigureOut">
              <a:rPr lang="fr-FR" smtClean="0"/>
              <a:t>02/11/2022</a:t>
            </a:fld>
            <a:endParaRPr lang="fr-FR"/>
          </a:p>
        </p:txBody>
      </p:sp>
      <p:sp>
        <p:nvSpPr>
          <p:cNvPr id="5" name="Espace réservé du pied de page 4">
            <a:extLst>
              <a:ext uri="{FF2B5EF4-FFF2-40B4-BE49-F238E27FC236}">
                <a16:creationId xmlns:a16="http://schemas.microsoft.com/office/drawing/2014/main" id="{93254D22-553A-4386-8C43-E76165E81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98801BF-0313-4E46-BD3B-66D138047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3983A-9496-4843-9CD7-7665297596A3}" type="slidenum">
              <a:rPr lang="fr-FR" smtClean="0"/>
              <a:t>‹N°›</a:t>
            </a:fld>
            <a:endParaRPr lang="fr-FR"/>
          </a:p>
        </p:txBody>
      </p:sp>
    </p:spTree>
    <p:extLst>
      <p:ext uri="{BB962C8B-B14F-4D97-AF65-F5344CB8AC3E}">
        <p14:creationId xmlns:p14="http://schemas.microsoft.com/office/powerpoint/2010/main" val="37726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chivesNationalesFR/Referentiels/tree/main/concepts/rdf" TargetMode="External"/><Relationship Id="rId2" Type="http://schemas.openxmlformats.org/officeDocument/2006/relationships/hyperlink" Target="https://github.com/ArchivesNationalesFR/rico-converter" TargetMode="External"/><Relationship Id="rId1" Type="http://schemas.openxmlformats.org/officeDocument/2006/relationships/slideLayout" Target="../slideLayouts/slideLayout2.xml"/><Relationship Id="rId5" Type="http://schemas.openxmlformats.org/officeDocument/2006/relationships/hyperlink" Target="mailto:florence.clavaud@culture.gouv.fr" TargetMode="External"/><Relationship Id="rId4" Type="http://schemas.openxmlformats.org/officeDocument/2006/relationships/hyperlink" Target="https://sparna-git.github.io/sparnatural-demonstrateur-an/presentation-fr.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parna-git.github.io/sparnatural-demonstrateur-an/presentation-fr.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sparnatural.eu/OWL-based-configuration" TargetMode="External"/><Relationship Id="rId2" Type="http://schemas.openxmlformats.org/officeDocument/2006/relationships/hyperlink" Target="https://github.com/sparna-git/Sparnatural/wiki/OWL-based-configuratio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s://sparna-git.github.io/sparnatural-demonstrateur-an/" TargetMode="External"/><Relationship Id="rId2" Type="http://schemas.openxmlformats.org/officeDocument/2006/relationships/hyperlink" Target="https://youtu.be/mdhllEKSkg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sparnatural.eu/"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yEQdvtBvCg" TargetMode="External"/><Relationship Id="rId2" Type="http://schemas.openxmlformats.org/officeDocument/2006/relationships/hyperlink" Target="http://data.bnf.fr/sparnatura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docs.sparnatural.eu/" TargetMode="External"/><Relationship Id="rId4" Type="http://schemas.openxmlformats.org/officeDocument/2006/relationships/hyperlink" Target="https://github.com/sparna-git/Sparnatura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rs.sealitproject.eu/resource/sealit:Search" TargetMode="External"/><Relationship Id="rId2" Type="http://schemas.openxmlformats.org/officeDocument/2006/relationships/hyperlink" Target="http://researchspace.org/" TargetMode="Externa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openarchaeo.huma-num.f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sparnatural.eu/" TargetMode="External"/><Relationship Id="rId2" Type="http://schemas.openxmlformats.org/officeDocument/2006/relationships/hyperlink" Target="https://sparna-git.github.io/sparnatural-demonstrateur-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FF87288D-2058-4674-B4E1-5115D120B9B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9334" b="1"/>
          <a:stretch/>
        </p:blipFill>
        <p:spPr>
          <a:xfrm>
            <a:off x="20" y="1"/>
            <a:ext cx="12191980" cy="6857999"/>
          </a:xfrm>
          <a:prstGeom prst="rect">
            <a:avLst/>
          </a:prstGeom>
        </p:spPr>
      </p:pic>
      <p:sp>
        <p:nvSpPr>
          <p:cNvPr id="2" name="Titre 1">
            <a:extLst>
              <a:ext uri="{FF2B5EF4-FFF2-40B4-BE49-F238E27FC236}">
                <a16:creationId xmlns:a16="http://schemas.microsoft.com/office/drawing/2014/main" id="{3F890A4B-BA8B-4981-BF27-5EABA77D6E31}"/>
              </a:ext>
            </a:extLst>
          </p:cNvPr>
          <p:cNvSpPr>
            <a:spLocks noGrp="1"/>
          </p:cNvSpPr>
          <p:nvPr>
            <p:ph type="ctrTitle"/>
          </p:nvPr>
        </p:nvSpPr>
        <p:spPr>
          <a:xfrm>
            <a:off x="1599414" y="528481"/>
            <a:ext cx="9144000" cy="2900518"/>
          </a:xfrm>
        </p:spPr>
        <p:txBody>
          <a:bodyPr>
            <a:normAutofit fontScale="90000"/>
          </a:bodyPr>
          <a:lstStyle/>
          <a:p>
            <a:r>
              <a:rPr lang="fr-FR" sz="13800" b="1" dirty="0">
                <a:solidFill>
                  <a:srgbClr val="FFFFFF"/>
                </a:solidFill>
              </a:rPr>
              <a:t>SPARNATURAL</a:t>
            </a:r>
            <a:endParaRPr lang="fr-FR" sz="9600" b="1" dirty="0">
              <a:solidFill>
                <a:srgbClr val="FFFFFF"/>
              </a:solidFill>
            </a:endParaRPr>
          </a:p>
        </p:txBody>
      </p:sp>
      <p:sp>
        <p:nvSpPr>
          <p:cNvPr id="3" name="Sous-titre 2">
            <a:extLst>
              <a:ext uri="{FF2B5EF4-FFF2-40B4-BE49-F238E27FC236}">
                <a16:creationId xmlns:a16="http://schemas.microsoft.com/office/drawing/2014/main" id="{BF845E9B-2849-4C93-81A5-0614B0D9935B}"/>
              </a:ext>
            </a:extLst>
          </p:cNvPr>
          <p:cNvSpPr>
            <a:spLocks noGrp="1"/>
          </p:cNvSpPr>
          <p:nvPr>
            <p:ph type="subTitle" idx="1"/>
          </p:nvPr>
        </p:nvSpPr>
        <p:spPr>
          <a:xfrm>
            <a:off x="-20" y="3428999"/>
            <a:ext cx="12192000" cy="1098395"/>
          </a:xfrm>
        </p:spPr>
        <p:txBody>
          <a:bodyPr>
            <a:normAutofit/>
          </a:bodyPr>
          <a:lstStyle/>
          <a:p>
            <a:r>
              <a:rPr lang="fr-FR" sz="3200" i="1" dirty="0">
                <a:solidFill>
                  <a:srgbClr val="FFFFFF"/>
                </a:solidFill>
              </a:rPr>
              <a:t>Un explorateur de graphes de connaissances intuitif et configurable</a:t>
            </a:r>
          </a:p>
          <a:p>
            <a:r>
              <a:rPr lang="fr-FR" sz="1800" dirty="0">
                <a:solidFill>
                  <a:srgbClr val="FFFFFF"/>
                </a:solidFill>
              </a:rPr>
              <a:t>thomas.francart@sparna.fr / florence.clavaud@culture.gouv.fr</a:t>
            </a:r>
          </a:p>
        </p:txBody>
      </p:sp>
      <p:sp>
        <p:nvSpPr>
          <p:cNvPr id="7" name="ZoneTexte 6">
            <a:extLst>
              <a:ext uri="{FF2B5EF4-FFF2-40B4-BE49-F238E27FC236}">
                <a16:creationId xmlns:a16="http://schemas.microsoft.com/office/drawing/2014/main" id="{6CE268AA-8B8B-483E-859D-AF67676CA435}"/>
              </a:ext>
            </a:extLst>
          </p:cNvPr>
          <p:cNvSpPr txBox="1"/>
          <p:nvPr/>
        </p:nvSpPr>
        <p:spPr>
          <a:xfrm>
            <a:off x="-20" y="4841554"/>
            <a:ext cx="12192020" cy="1107996"/>
          </a:xfrm>
          <a:prstGeom prst="rect">
            <a:avLst/>
          </a:prstGeom>
          <a:solidFill>
            <a:schemeClr val="tx1">
              <a:alpha val="63000"/>
            </a:schemeClr>
          </a:solidFill>
        </p:spPr>
        <p:txBody>
          <a:bodyPr wrap="square" rtlCol="0">
            <a:spAutoFit/>
          </a:bodyPr>
          <a:lstStyle/>
          <a:p>
            <a:pPr algn="ctr"/>
            <a:r>
              <a:rPr lang="fr-FR" sz="6600" b="1" dirty="0" err="1">
                <a:solidFill>
                  <a:srgbClr val="F0821D"/>
                </a:solidFill>
              </a:rPr>
              <a:t>Sem</a:t>
            </a:r>
            <a:r>
              <a:rPr lang="fr-FR" sz="6600" b="1" dirty="0" err="1">
                <a:solidFill>
                  <a:srgbClr val="85BB08"/>
                </a:solidFill>
              </a:rPr>
              <a:t>Web</a:t>
            </a:r>
            <a:r>
              <a:rPr lang="fr-FR" sz="6600" b="1" dirty="0" err="1">
                <a:solidFill>
                  <a:schemeClr val="bg1"/>
                </a:solidFill>
              </a:rPr>
              <a:t>.</a:t>
            </a:r>
            <a:r>
              <a:rPr lang="fr-FR" sz="6600" b="1" dirty="0" err="1">
                <a:solidFill>
                  <a:srgbClr val="BC1689"/>
                </a:solidFill>
              </a:rPr>
              <a:t>Pro</a:t>
            </a:r>
            <a:r>
              <a:rPr lang="fr-FR" sz="6600" b="1" dirty="0">
                <a:solidFill>
                  <a:srgbClr val="BC1689"/>
                </a:solidFill>
              </a:rPr>
              <a:t> </a:t>
            </a:r>
            <a:r>
              <a:rPr lang="fr-FR" sz="6600" b="1" dirty="0">
                <a:solidFill>
                  <a:schemeClr val="bg1"/>
                </a:solidFill>
              </a:rPr>
              <a:t>2022</a:t>
            </a:r>
          </a:p>
        </p:txBody>
      </p:sp>
    </p:spTree>
    <p:extLst>
      <p:ext uri="{BB962C8B-B14F-4D97-AF65-F5344CB8AC3E}">
        <p14:creationId xmlns:p14="http://schemas.microsoft.com/office/powerpoint/2010/main" val="10008484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595C78E-156F-4299-A281-B49D3D9D877D}"/>
              </a:ext>
            </a:extLst>
          </p:cNvPr>
          <p:cNvSpPr>
            <a:spLocks noGrp="1"/>
          </p:cNvSpPr>
          <p:nvPr>
            <p:ph idx="1"/>
          </p:nvPr>
        </p:nvSpPr>
        <p:spPr>
          <a:xfrm>
            <a:off x="711969" y="1825625"/>
            <a:ext cx="10641831" cy="4351338"/>
          </a:xfrm>
        </p:spPr>
        <p:txBody>
          <a:bodyPr/>
          <a:lstStyle/>
          <a:p>
            <a:r>
              <a:rPr lang="fr-FR" dirty="0"/>
              <a:t>Le jeu de données des AN a été constitué pour l’occasion</a:t>
            </a:r>
          </a:p>
          <a:p>
            <a:r>
              <a:rPr lang="fr-FR" dirty="0"/>
              <a:t>Partie des métadonnées décrivant les archives des </a:t>
            </a:r>
            <a:r>
              <a:rPr lang="fr-FR" b="1" dirty="0"/>
              <a:t>notaires de Paris du XVe siècle à nos jours (soit environ 9 km linéaires d’archives papier)</a:t>
            </a:r>
          </a:p>
          <a:p>
            <a:pPr lvl="1"/>
            <a:r>
              <a:rPr lang="fr-FR" i="1" dirty="0"/>
              <a:t>Cohérentes / riches / très consultées / des archives de même nature existent dans les services d’archives départementales</a:t>
            </a:r>
          </a:p>
          <a:p>
            <a:pPr lvl="1"/>
            <a:r>
              <a:rPr lang="fr-FR" dirty="0"/>
              <a:t>40 études notariales (sur 122), 1079 notaires, 1577 instruments de recherche</a:t>
            </a:r>
          </a:p>
          <a:p>
            <a:pPr lvl="1"/>
            <a:r>
              <a:rPr lang="fr-FR" dirty="0"/>
              <a:t>+ les vocabulaires contrôlés</a:t>
            </a:r>
            <a:endParaRPr lang="fr-FR" sz="2800" dirty="0"/>
          </a:p>
          <a:p>
            <a:pPr lvl="1"/>
            <a:endParaRPr lang="fr-FR" dirty="0"/>
          </a:p>
        </p:txBody>
      </p:sp>
      <p:sp>
        <p:nvSpPr>
          <p:cNvPr id="4" name="Titre 1">
            <a:extLst>
              <a:ext uri="{FF2B5EF4-FFF2-40B4-BE49-F238E27FC236}">
                <a16:creationId xmlns:a16="http://schemas.microsoft.com/office/drawing/2014/main" id="{7977BDB1-8326-4A64-86BB-126E9089211D}"/>
              </a:ext>
            </a:extLst>
          </p:cNvPr>
          <p:cNvSpPr txBox="1">
            <a:spLocks/>
          </p:cNvSpPr>
          <p:nvPr/>
        </p:nvSpPr>
        <p:spPr>
          <a:xfrm>
            <a:off x="711969" y="384376"/>
            <a:ext cx="1102403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Les données des AN</a:t>
            </a:r>
            <a:endParaRPr lang="fr-FR" dirty="0">
              <a:latin typeface="Century Gothic" panose="020B0502020202020204" pitchFamily="34" charset="0"/>
            </a:endParaRPr>
          </a:p>
        </p:txBody>
      </p:sp>
    </p:spTree>
    <p:extLst>
      <p:ext uri="{BB962C8B-B14F-4D97-AF65-F5344CB8AC3E}">
        <p14:creationId xmlns:p14="http://schemas.microsoft.com/office/powerpoint/2010/main" val="357322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595C78E-156F-4299-A281-B49D3D9D877D}"/>
              </a:ext>
            </a:extLst>
          </p:cNvPr>
          <p:cNvSpPr>
            <a:spLocks noGrp="1"/>
          </p:cNvSpPr>
          <p:nvPr>
            <p:ph idx="1"/>
          </p:nvPr>
        </p:nvSpPr>
        <p:spPr>
          <a:xfrm>
            <a:off x="711969" y="1825625"/>
            <a:ext cx="10641831" cy="4351338"/>
          </a:xfrm>
        </p:spPr>
        <p:txBody>
          <a:bodyPr>
            <a:normAutofit fontScale="92500" lnSpcReduction="20000"/>
          </a:bodyPr>
          <a:lstStyle/>
          <a:p>
            <a:r>
              <a:rPr lang="fr-FR" dirty="0"/>
              <a:t>Conversion de fichiers EAD et EAC-CPF</a:t>
            </a:r>
            <a:endParaRPr lang="fr-FR" sz="2400" dirty="0"/>
          </a:p>
          <a:p>
            <a:pPr lvl="1"/>
            <a:r>
              <a:rPr lang="fr-FR" sz="2000" dirty="0"/>
              <a:t>Utilisation pour l’essentiel du logiciel open source</a:t>
            </a:r>
            <a:r>
              <a:rPr lang="fr-FR" sz="2000" u="sng" dirty="0">
                <a:hlinkClick r:id="rId2"/>
              </a:rPr>
              <a:t> </a:t>
            </a:r>
            <a:r>
              <a:rPr lang="fr-FR" sz="2000" u="sng" dirty="0" err="1">
                <a:hlinkClick r:id="rId2"/>
              </a:rPr>
              <a:t>RiC-O</a:t>
            </a:r>
            <a:r>
              <a:rPr lang="fr-FR" sz="2000" u="sng" dirty="0">
                <a:hlinkClick r:id="rId2"/>
              </a:rPr>
              <a:t> Converter</a:t>
            </a:r>
            <a:r>
              <a:rPr lang="fr-FR" sz="2000" dirty="0"/>
              <a:t>, développé pour les Archives nationales en 2019, disponible sur GitHub depuis avril 2020 : </a:t>
            </a:r>
            <a:r>
              <a:rPr lang="fr-FR" sz="2000" u="sng" dirty="0">
                <a:hlinkClick r:id="rId2"/>
              </a:rPr>
              <a:t>https://github.com/ArchivesNationalesFR/rico-converter</a:t>
            </a:r>
            <a:endParaRPr lang="fr-FR" sz="2000" u="sng" dirty="0"/>
          </a:p>
          <a:p>
            <a:r>
              <a:rPr lang="fr-FR" sz="2400" dirty="0"/>
              <a:t>Intégration dans le graphe de certains référentiels des Archives nationales (eux-mêmes convertis en SKOS et </a:t>
            </a:r>
            <a:r>
              <a:rPr lang="fr-FR" sz="2400" dirty="0" err="1"/>
              <a:t>RiC-O</a:t>
            </a:r>
            <a:r>
              <a:rPr lang="fr-FR" sz="2400"/>
              <a:t> ; </a:t>
            </a:r>
            <a:r>
              <a:rPr lang="fr-FR" sz="2400" dirty="0"/>
              <a:t>voir </a:t>
            </a:r>
            <a:r>
              <a:rPr lang="fr-FR" sz="2400" u="sng" dirty="0">
                <a:hlinkClick r:id="rId3"/>
              </a:rPr>
              <a:t>https://github.com/ArchivesNationalesFR/Referentiels/tree/main/concepts/rdf</a:t>
            </a:r>
            <a:r>
              <a:rPr lang="fr-FR" sz="2400" u="sng" dirty="0"/>
              <a:t>)</a:t>
            </a:r>
          </a:p>
          <a:p>
            <a:r>
              <a:rPr lang="fr-FR" sz="2400" dirty="0"/>
              <a:t>Données par la suite enrichies via des requêtes SPARQL de type INSERT</a:t>
            </a:r>
          </a:p>
          <a:p>
            <a:pPr lvl="1"/>
            <a:r>
              <a:rPr lang="fr-FR" sz="2400" dirty="0"/>
              <a:t>Environ 58 millions de triplets en tout actuellement</a:t>
            </a:r>
          </a:p>
          <a:p>
            <a:pPr lvl="1"/>
            <a:r>
              <a:rPr lang="fr-FR" dirty="0"/>
              <a:t>Première utilisation de </a:t>
            </a:r>
            <a:r>
              <a:rPr lang="fr-FR" dirty="0" err="1"/>
              <a:t>RiC-O</a:t>
            </a:r>
            <a:r>
              <a:rPr lang="fr-FR" dirty="0"/>
              <a:t> à grande échelle en France</a:t>
            </a:r>
            <a:endParaRPr lang="fr-FR" sz="2400" dirty="0"/>
          </a:p>
          <a:p>
            <a:r>
              <a:rPr lang="fr-FR" dirty="0"/>
              <a:t>Tous les détails sur la documentation du démonstrateur :</a:t>
            </a:r>
          </a:p>
          <a:p>
            <a:pPr lvl="1"/>
            <a:r>
              <a:rPr lang="fr-FR" sz="2000" dirty="0">
                <a:hlinkClick r:id="rId4"/>
              </a:rPr>
              <a:t>https://sparna-git.github.io/sparnatural-demonstrateur-an/presentation-fr.html</a:t>
            </a:r>
            <a:r>
              <a:rPr lang="fr-FR" sz="2000" dirty="0"/>
              <a:t> </a:t>
            </a:r>
          </a:p>
          <a:p>
            <a:r>
              <a:rPr lang="fr-FR" dirty="0"/>
              <a:t>Les données sont disponibles sur demande (</a:t>
            </a:r>
            <a:r>
              <a:rPr lang="fr-FR" dirty="0">
                <a:hlinkClick r:id="rId5"/>
              </a:rPr>
              <a:t>florence.clavaud@culture.gouv.fr</a:t>
            </a:r>
            <a:r>
              <a:rPr lang="fr-FR" dirty="0"/>
              <a:t>) </a:t>
            </a:r>
          </a:p>
          <a:p>
            <a:endParaRPr lang="fr-FR" sz="2400" dirty="0"/>
          </a:p>
          <a:p>
            <a:pPr marL="457200" indent="-311308" algn="just">
              <a:lnSpc>
                <a:spcPct val="95000"/>
              </a:lnSpc>
              <a:spcBef>
                <a:spcPts val="0"/>
              </a:spcBef>
              <a:buSzPts val="1303"/>
              <a:buFont typeface="Arial" panose="020B0604020202020204" pitchFamily="34" charset="0"/>
              <a:buChar char="●"/>
            </a:pPr>
            <a:endParaRPr lang="fr-FR" sz="2400" dirty="0"/>
          </a:p>
          <a:p>
            <a:pPr marL="457200" lvl="0" indent="-311308" algn="just" rtl="0">
              <a:lnSpc>
                <a:spcPct val="95000"/>
              </a:lnSpc>
              <a:spcBef>
                <a:spcPts val="0"/>
              </a:spcBef>
              <a:spcAft>
                <a:spcPts val="0"/>
              </a:spcAft>
              <a:buSzPts val="1303"/>
              <a:buChar char="●"/>
            </a:pPr>
            <a:endParaRPr lang="fr-FR" sz="2400" u="sng" dirty="0"/>
          </a:p>
          <a:p>
            <a:pPr marL="457200" lvl="0" indent="-311308" algn="just" rtl="0">
              <a:lnSpc>
                <a:spcPct val="95000"/>
              </a:lnSpc>
              <a:spcBef>
                <a:spcPts val="0"/>
              </a:spcBef>
              <a:spcAft>
                <a:spcPts val="0"/>
              </a:spcAft>
              <a:buSzPts val="1303"/>
              <a:buChar char="●"/>
            </a:pPr>
            <a:endParaRPr lang="fr-FR" sz="2400" dirty="0"/>
          </a:p>
          <a:p>
            <a:pPr lvl="1"/>
            <a:endParaRPr lang="fr-FR" dirty="0"/>
          </a:p>
        </p:txBody>
      </p:sp>
      <p:sp>
        <p:nvSpPr>
          <p:cNvPr id="4" name="Titre 1">
            <a:extLst>
              <a:ext uri="{FF2B5EF4-FFF2-40B4-BE49-F238E27FC236}">
                <a16:creationId xmlns:a16="http://schemas.microsoft.com/office/drawing/2014/main" id="{7977BDB1-8326-4A64-86BB-126E9089211D}"/>
              </a:ext>
            </a:extLst>
          </p:cNvPr>
          <p:cNvSpPr txBox="1">
            <a:spLocks/>
          </p:cNvSpPr>
          <p:nvPr/>
        </p:nvSpPr>
        <p:spPr>
          <a:xfrm>
            <a:off x="711969" y="384376"/>
            <a:ext cx="1102403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Les données des AN</a:t>
            </a:r>
            <a:endParaRPr lang="fr-FR" dirty="0">
              <a:latin typeface="Century Gothic" panose="020B0502020202020204" pitchFamily="34" charset="0"/>
            </a:endParaRPr>
          </a:p>
        </p:txBody>
      </p:sp>
    </p:spTree>
    <p:extLst>
      <p:ext uri="{BB962C8B-B14F-4D97-AF65-F5344CB8AC3E}">
        <p14:creationId xmlns:p14="http://schemas.microsoft.com/office/powerpoint/2010/main" val="258307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977BDB1-8326-4A64-86BB-126E9089211D}"/>
              </a:ext>
            </a:extLst>
          </p:cNvPr>
          <p:cNvSpPr txBox="1">
            <a:spLocks/>
          </p:cNvSpPr>
          <p:nvPr/>
        </p:nvSpPr>
        <p:spPr>
          <a:xfrm>
            <a:off x="423211" y="239997"/>
            <a:ext cx="1102403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Structure </a:t>
            </a:r>
            <a:r>
              <a:rPr lang="fr-FR" sz="7200" dirty="0" err="1">
                <a:latin typeface="Century Gothic" panose="020B0502020202020204" pitchFamily="34" charset="0"/>
              </a:rPr>
              <a:t>RiC-O</a:t>
            </a:r>
            <a:endParaRPr lang="fr-FR" dirty="0">
              <a:latin typeface="Century Gothic" panose="020B0502020202020204" pitchFamily="34" charset="0"/>
            </a:endParaRPr>
          </a:p>
        </p:txBody>
      </p:sp>
      <p:pic>
        <p:nvPicPr>
          <p:cNvPr id="9" name="Image 8">
            <a:extLst>
              <a:ext uri="{FF2B5EF4-FFF2-40B4-BE49-F238E27FC236}">
                <a16:creationId xmlns:a16="http://schemas.microsoft.com/office/drawing/2014/main" id="{389D37E5-B26E-484D-8E94-599279446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17" y="1474648"/>
            <a:ext cx="9288378" cy="5272135"/>
          </a:xfrm>
          <a:prstGeom prst="rect">
            <a:avLst/>
          </a:prstGeom>
        </p:spPr>
      </p:pic>
      <p:sp>
        <p:nvSpPr>
          <p:cNvPr id="10" name="ZoneTexte 9">
            <a:extLst>
              <a:ext uri="{FF2B5EF4-FFF2-40B4-BE49-F238E27FC236}">
                <a16:creationId xmlns:a16="http://schemas.microsoft.com/office/drawing/2014/main" id="{A5671784-AEC8-4AD9-8F3C-91340682E994}"/>
              </a:ext>
            </a:extLst>
          </p:cNvPr>
          <p:cNvSpPr txBox="1"/>
          <p:nvPr/>
        </p:nvSpPr>
        <p:spPr>
          <a:xfrm>
            <a:off x="173105" y="5255394"/>
            <a:ext cx="2646947" cy="1200329"/>
          </a:xfrm>
          <a:prstGeom prst="rect">
            <a:avLst/>
          </a:prstGeom>
          <a:noFill/>
        </p:spPr>
        <p:txBody>
          <a:bodyPr wrap="square" rtlCol="0">
            <a:spAutoFit/>
          </a:bodyPr>
          <a:lstStyle/>
          <a:p>
            <a:r>
              <a:rPr lang="fr-FR" dirty="0">
                <a:hlinkClick r:id="rId3"/>
              </a:rPr>
              <a:t>https://sparna-git.github.io/sparnatural-demonstrateur-an/presentation-fr.html</a:t>
            </a:r>
            <a:r>
              <a:rPr lang="fr-FR" dirty="0"/>
              <a:t> </a:t>
            </a:r>
          </a:p>
        </p:txBody>
      </p:sp>
    </p:spTree>
    <p:extLst>
      <p:ext uri="{BB962C8B-B14F-4D97-AF65-F5344CB8AC3E}">
        <p14:creationId xmlns:p14="http://schemas.microsoft.com/office/powerpoint/2010/main" val="306128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977BDB1-8326-4A64-86BB-126E9089211D}"/>
              </a:ext>
            </a:extLst>
          </p:cNvPr>
          <p:cNvSpPr txBox="1">
            <a:spLocks/>
          </p:cNvSpPr>
          <p:nvPr/>
        </p:nvSpPr>
        <p:spPr>
          <a:xfrm>
            <a:off x="711969" y="384376"/>
            <a:ext cx="1102403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Bilan : dispositif d’exploration et de recherche</a:t>
            </a:r>
            <a:endParaRPr lang="fr-FR" dirty="0">
              <a:latin typeface="Century Gothic" panose="020B0502020202020204" pitchFamily="34" charset="0"/>
            </a:endParaRPr>
          </a:p>
        </p:txBody>
      </p:sp>
      <p:sp>
        <p:nvSpPr>
          <p:cNvPr id="5" name="Espace réservé du contenu 4">
            <a:extLst>
              <a:ext uri="{FF2B5EF4-FFF2-40B4-BE49-F238E27FC236}">
                <a16:creationId xmlns:a16="http://schemas.microsoft.com/office/drawing/2014/main" id="{6797EC8F-2387-4B02-9EC1-133987097A4A}"/>
              </a:ext>
            </a:extLst>
          </p:cNvPr>
          <p:cNvSpPr>
            <a:spLocks noGrp="1"/>
          </p:cNvSpPr>
          <p:nvPr>
            <p:ph idx="1"/>
          </p:nvPr>
        </p:nvSpPr>
        <p:spPr/>
        <p:txBody>
          <a:bodyPr>
            <a:normAutofit fontScale="92500" lnSpcReduction="10000"/>
          </a:bodyPr>
          <a:lstStyle/>
          <a:p>
            <a:r>
              <a:rPr lang="fr-FR" dirty="0">
                <a:solidFill>
                  <a:srgbClr val="666666"/>
                </a:solidFill>
                <a:latin typeface="Open Sans" panose="020B0606030504020204" pitchFamily="34" charset="0"/>
              </a:rPr>
              <a:t>« exploration du graphe »</a:t>
            </a:r>
          </a:p>
          <a:p>
            <a:r>
              <a:rPr lang="fr-FR" dirty="0">
                <a:solidFill>
                  <a:srgbClr val="666666"/>
                </a:solidFill>
                <a:latin typeface="Open Sans" panose="020B0606030504020204" pitchFamily="34" charset="0"/>
              </a:rPr>
              <a:t>« </a:t>
            </a:r>
            <a:r>
              <a:rPr lang="fr-FR" b="1" dirty="0">
                <a:solidFill>
                  <a:srgbClr val="666666"/>
                </a:solidFill>
                <a:latin typeface="Open Sans" panose="020B0606030504020204" pitchFamily="34" charset="0"/>
              </a:rPr>
              <a:t>nouvelles possibilités </a:t>
            </a:r>
            <a:r>
              <a:rPr lang="fr-FR" dirty="0">
                <a:solidFill>
                  <a:srgbClr val="666666"/>
                </a:solidFill>
                <a:latin typeface="Open Sans" panose="020B0606030504020204" pitchFamily="34" charset="0"/>
              </a:rPr>
              <a:t>de recherche »</a:t>
            </a:r>
          </a:p>
          <a:p>
            <a:r>
              <a:rPr lang="fr-FR" dirty="0"/>
              <a:t>« </a:t>
            </a:r>
            <a:r>
              <a:rPr lang="fr-FR" b="0" i="0" dirty="0">
                <a:solidFill>
                  <a:srgbClr val="666666"/>
                </a:solidFill>
                <a:effectLst/>
                <a:latin typeface="Open Sans" panose="020B0606030504020204" pitchFamily="34" charset="0"/>
              </a:rPr>
              <a:t> une fois passé l’effet de surprise, on peut mentionner </a:t>
            </a:r>
            <a:r>
              <a:rPr lang="fr-FR" i="0" dirty="0">
                <a:solidFill>
                  <a:srgbClr val="666666"/>
                </a:solidFill>
                <a:effectLst/>
                <a:latin typeface="Open Sans" panose="020B0606030504020204" pitchFamily="34" charset="0"/>
              </a:rPr>
              <a:t>le caractère à la fois </a:t>
            </a:r>
            <a:r>
              <a:rPr lang="fr-FR" b="1" i="0" dirty="0">
                <a:solidFill>
                  <a:srgbClr val="666666"/>
                </a:solidFill>
                <a:effectLst/>
                <a:latin typeface="Open Sans" panose="020B0606030504020204" pitchFamily="34" charset="0"/>
              </a:rPr>
              <a:t>intuitif, souple et interactif </a:t>
            </a:r>
            <a:r>
              <a:rPr lang="fr-FR" i="0" dirty="0">
                <a:solidFill>
                  <a:srgbClr val="666666"/>
                </a:solidFill>
                <a:effectLst/>
                <a:latin typeface="Open Sans" panose="020B0606030504020204" pitchFamily="34" charset="0"/>
              </a:rPr>
              <a:t>de ce type d’interface »</a:t>
            </a:r>
          </a:p>
          <a:p>
            <a:r>
              <a:rPr lang="fr-FR" dirty="0">
                <a:solidFill>
                  <a:srgbClr val="666666"/>
                </a:solidFill>
                <a:latin typeface="Open Sans" panose="020B0606030504020204" pitchFamily="34" charset="0"/>
              </a:rPr>
              <a:t>« </a:t>
            </a:r>
            <a:r>
              <a:rPr lang="fr-FR" b="0" i="0" dirty="0">
                <a:solidFill>
                  <a:srgbClr val="666666"/>
                </a:solidFill>
                <a:effectLst/>
                <a:latin typeface="Open Sans" panose="020B0606030504020204" pitchFamily="34" charset="0"/>
              </a:rPr>
              <a:t> </a:t>
            </a:r>
            <a:r>
              <a:rPr lang="fr-FR" b="1" i="0" dirty="0">
                <a:solidFill>
                  <a:srgbClr val="666666"/>
                </a:solidFill>
                <a:effectLst/>
                <a:latin typeface="Open Sans" panose="020B0606030504020204" pitchFamily="34" charset="0"/>
              </a:rPr>
              <a:t>plus grand engagement intellectuel </a:t>
            </a:r>
            <a:r>
              <a:rPr lang="fr-FR" b="0" i="0" dirty="0">
                <a:solidFill>
                  <a:srgbClr val="666666"/>
                </a:solidFill>
                <a:effectLst/>
                <a:latin typeface="Open Sans" panose="020B0606030504020204" pitchFamily="34" charset="0"/>
              </a:rPr>
              <a:t>pour l’utilisateur que de remplir un classique formulaire de recherche</a:t>
            </a:r>
            <a:r>
              <a:rPr lang="fr-FR" b="1" dirty="0">
                <a:solidFill>
                  <a:srgbClr val="666666"/>
                </a:solidFill>
                <a:latin typeface="Open Sans" panose="020B0606030504020204" pitchFamily="34" charset="0"/>
              </a:rPr>
              <a:t> »</a:t>
            </a:r>
          </a:p>
          <a:p>
            <a:r>
              <a:rPr lang="fr-FR" dirty="0">
                <a:solidFill>
                  <a:srgbClr val="666666"/>
                </a:solidFill>
                <a:latin typeface="Open Sans" panose="020B0606030504020204" pitchFamily="34" charset="0"/>
              </a:rPr>
              <a:t>« l’utilisateur </a:t>
            </a:r>
            <a:r>
              <a:rPr lang="fr-FR" b="0" i="0" dirty="0">
                <a:solidFill>
                  <a:srgbClr val="666666"/>
                </a:solidFill>
                <a:effectLst/>
                <a:latin typeface="Open Sans" panose="020B0606030504020204" pitchFamily="34" charset="0"/>
              </a:rPr>
              <a:t>découvre le contenu du graphe en même temps qu’il construit cette recherche ; il prend véritablement la main »</a:t>
            </a:r>
          </a:p>
          <a:p>
            <a:r>
              <a:rPr lang="fr-FR" b="0" i="0" dirty="0">
                <a:solidFill>
                  <a:srgbClr val="666666"/>
                </a:solidFill>
                <a:effectLst/>
                <a:latin typeface="Open Sans" panose="020B0606030504020204" pitchFamily="34" charset="0"/>
              </a:rPr>
              <a:t>« il peut </a:t>
            </a:r>
            <a:r>
              <a:rPr lang="fr-FR" b="1" i="0" dirty="0">
                <a:solidFill>
                  <a:srgbClr val="666666"/>
                </a:solidFill>
                <a:effectLst/>
                <a:latin typeface="Open Sans" panose="020B0606030504020204" pitchFamily="34" charset="0"/>
              </a:rPr>
              <a:t>partager la requête exécutée </a:t>
            </a:r>
            <a:r>
              <a:rPr lang="fr-FR" b="0" i="0" dirty="0">
                <a:solidFill>
                  <a:srgbClr val="666666"/>
                </a:solidFill>
                <a:effectLst/>
                <a:latin typeface="Open Sans" panose="020B0606030504020204" pitchFamily="34" charset="0"/>
              </a:rPr>
              <a:t>ou encore exporter les résultats de sa recherche »</a:t>
            </a:r>
            <a:endParaRPr lang="fr-FR" dirty="0"/>
          </a:p>
        </p:txBody>
      </p:sp>
    </p:spTree>
    <p:extLst>
      <p:ext uri="{BB962C8B-B14F-4D97-AF65-F5344CB8AC3E}">
        <p14:creationId xmlns:p14="http://schemas.microsoft.com/office/powerpoint/2010/main" val="218051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8CD94E-440C-455E-A804-6A969DF0E0C0}"/>
              </a:ext>
            </a:extLst>
          </p:cNvPr>
          <p:cNvSpPr txBox="1"/>
          <p:nvPr/>
        </p:nvSpPr>
        <p:spPr>
          <a:xfrm>
            <a:off x="492369" y="582067"/>
            <a:ext cx="11354638" cy="56938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Il y aurait beaucoup à dire sur</a:t>
            </a:r>
          </a:p>
          <a:p>
            <a:pPr marL="1143000" marR="0" lvl="0" indent="-11430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fr-FR" sz="4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pPr marL="1143000" marR="0" lvl="0" indent="-11430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4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les fonctionnalités d’exploration offertes par </a:t>
            </a:r>
            <a:r>
              <a:rPr kumimoji="0" lang="fr-FR" sz="4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Sparnatural</a:t>
            </a:r>
            <a:r>
              <a:rPr kumimoji="0" lang="fr-FR" sz="4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a:t>
            </a:r>
          </a:p>
          <a:p>
            <a:pPr marL="1143000" marR="0" lvl="0" indent="-1143000" algn="l" defTabSz="914400" rtl="0" eaLnBrk="1" fontAlgn="auto" latinLnBrk="0" hangingPunct="1">
              <a:lnSpc>
                <a:spcPct val="100000"/>
              </a:lnSpc>
              <a:spcBef>
                <a:spcPts val="0"/>
              </a:spcBef>
              <a:spcAft>
                <a:spcPts val="0"/>
              </a:spcAft>
              <a:buClrTx/>
              <a:buSzTx/>
              <a:buFont typeface="+mj-lt"/>
              <a:buAutoNum type="arabicPeriod"/>
              <a:tabLst/>
              <a:defRPr/>
            </a:pPr>
            <a:r>
              <a:rPr lang="fr-FR" sz="4800" dirty="0">
                <a:solidFill>
                  <a:prstClr val="white"/>
                </a:solidFill>
                <a:latin typeface="Century Gothic" panose="020B0502020202020204" pitchFamily="34" charset="0"/>
              </a:rPr>
              <a:t>l</a:t>
            </a:r>
            <a:r>
              <a:rPr kumimoji="0" lang="fr-FR" sz="4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’UX et la « ludification » de l’expérience de recherche</a:t>
            </a:r>
          </a:p>
          <a:p>
            <a:pPr lvl="4">
              <a:defRPr/>
            </a:pPr>
            <a:r>
              <a:rPr lang="fr-FR" sz="3200" i="1" dirty="0">
                <a:solidFill>
                  <a:prstClr val="white"/>
                </a:solidFill>
                <a:latin typeface="Century Gothic" panose="020B0502020202020204" pitchFamily="34" charset="0"/>
              </a:rPr>
              <a:t>Interactions « essai/erreur », « retour arrière », requêtage par l’exemple, etc.</a:t>
            </a:r>
            <a:endParaRPr kumimoji="0" lang="fr-FR" sz="32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97606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DE928-E5CC-4721-8698-851BCBAD7E59}"/>
              </a:ext>
            </a:extLst>
          </p:cNvPr>
          <p:cNvSpPr txBox="1">
            <a:spLocks/>
          </p:cNvSpPr>
          <p:nvPr/>
        </p:nvSpPr>
        <p:spPr>
          <a:xfrm>
            <a:off x="455997" y="268949"/>
            <a:ext cx="1128000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72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100 % côté client</a:t>
            </a:r>
            <a:endParaRPr kumimoji="0" lang="fr-FR"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pic>
        <p:nvPicPr>
          <p:cNvPr id="4" name="Graphique 3">
            <a:extLst>
              <a:ext uri="{FF2B5EF4-FFF2-40B4-BE49-F238E27FC236}">
                <a16:creationId xmlns:a16="http://schemas.microsoft.com/office/drawing/2014/main" id="{3D7400A8-005E-4A0F-B50E-AFCE2D9FC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838" y="2170443"/>
            <a:ext cx="3322759" cy="3797439"/>
          </a:xfrm>
          <a:prstGeom prst="rect">
            <a:avLst/>
          </a:prstGeom>
        </p:spPr>
      </p:pic>
      <p:sp>
        <p:nvSpPr>
          <p:cNvPr id="5" name="Espace réservé du contenu 2">
            <a:extLst>
              <a:ext uri="{FF2B5EF4-FFF2-40B4-BE49-F238E27FC236}">
                <a16:creationId xmlns:a16="http://schemas.microsoft.com/office/drawing/2014/main" id="{2AC90F9A-7DEB-429E-BE4B-269A9C0FDB19}"/>
              </a:ext>
            </a:extLst>
          </p:cNvPr>
          <p:cNvSpPr txBox="1">
            <a:spLocks/>
          </p:cNvSpPr>
          <p:nvPr/>
        </p:nvSpPr>
        <p:spPr>
          <a:xfrm>
            <a:off x="5707463" y="1762667"/>
            <a:ext cx="5335676" cy="48263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Composant javascript </a:t>
            </a:r>
            <a:r>
              <a:rPr kumimoji="0" lang="fr-FR" sz="2800" b="1" i="0" u="none" strike="noStrike" kern="1200" cap="none" spc="0" normalizeH="0" baseline="0" noProof="0" dirty="0">
                <a:ln>
                  <a:noFill/>
                </a:ln>
                <a:solidFill>
                  <a:prstClr val="black"/>
                </a:solidFill>
                <a:effectLst/>
                <a:uLnTx/>
                <a:uFillTx/>
                <a:latin typeface="Calibri" panose="020F0502020204030204"/>
                <a:ea typeface="+mn-ea"/>
                <a:cs typeface="+mn-cs"/>
              </a:rPr>
              <a:t>côté client</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dans le navigateur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Aucun déploiement de serveur supplémentaire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Seul prérequis:</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un service SPARQL</a:t>
            </a:r>
          </a:p>
          <a:p>
            <a:pPr lvl="1">
              <a:spcBef>
                <a:spcPts val="1000"/>
              </a:spcBef>
              <a:defRPr/>
            </a:pPr>
            <a:r>
              <a:rPr lang="fr-FR" sz="2000" i="1" dirty="0">
                <a:solidFill>
                  <a:prstClr val="black"/>
                </a:solidFill>
                <a:latin typeface="Calibri" panose="020F0502020204030204"/>
              </a:rPr>
              <a:t>(« CORS-</a:t>
            </a:r>
            <a:r>
              <a:rPr lang="fr-FR" sz="2000" i="1" dirty="0" err="1">
                <a:solidFill>
                  <a:prstClr val="black"/>
                </a:solidFill>
                <a:latin typeface="Calibri" panose="020F0502020204030204"/>
              </a:rPr>
              <a:t>enabled</a:t>
            </a:r>
            <a:r>
              <a:rPr lang="fr-FR" sz="2000" i="1" dirty="0">
                <a:solidFill>
                  <a:prstClr val="black"/>
                </a:solidFill>
                <a:latin typeface="Calibri" panose="020F0502020204030204"/>
              </a:rPr>
              <a:t> »)</a:t>
            </a:r>
            <a:endParaRPr kumimoji="0" lang="fr-FR"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Un déploiement facilité</a:t>
            </a:r>
          </a:p>
          <a:p>
            <a:pPr lvl="1">
              <a:spcBef>
                <a:spcPts val="1000"/>
              </a:spcBef>
              <a:defRPr/>
            </a:pPr>
            <a:r>
              <a:rPr lang="fr-FR" i="1" dirty="0">
                <a:solidFill>
                  <a:prstClr val="black"/>
                </a:solidFill>
                <a:latin typeface="Calibri" panose="020F0502020204030204"/>
              </a:rPr>
              <a:t>« Votre démo en 15 minutes ! »</a:t>
            </a:r>
            <a:endParaRPr kumimoji="0" lang="fr-FR"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92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8CD94E-440C-455E-A804-6A969DF0E0C0}"/>
              </a:ext>
            </a:extLst>
          </p:cNvPr>
          <p:cNvSpPr txBox="1"/>
          <p:nvPr/>
        </p:nvSpPr>
        <p:spPr>
          <a:xfrm>
            <a:off x="622999" y="859398"/>
            <a:ext cx="11354638"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Configuration : Comment </a:t>
            </a:r>
            <a:r>
              <a:rPr kumimoji="0" lang="fr-FR" sz="6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réconcilier</a:t>
            </a: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des modèles conceptuels abstraits avec les points de vue des </a:t>
            </a:r>
            <a:r>
              <a:rPr kumimoji="0" lang="fr-FR" sz="6000" b="1" i="0" u="sng"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utilisateurs finaux</a:t>
            </a: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a:t>
            </a:r>
          </a:p>
        </p:txBody>
      </p:sp>
    </p:spTree>
    <p:extLst>
      <p:ext uri="{BB962C8B-B14F-4D97-AF65-F5344CB8AC3E}">
        <p14:creationId xmlns:p14="http://schemas.microsoft.com/office/powerpoint/2010/main" val="6592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8FC1337-9742-4AF9-B364-B3EE48B1F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28" y="2175078"/>
            <a:ext cx="4013406" cy="3873699"/>
          </a:xfrm>
          <a:prstGeom prst="rect">
            <a:avLst/>
          </a:prstGeom>
        </p:spPr>
      </p:pic>
      <p:pic>
        <p:nvPicPr>
          <p:cNvPr id="5" name="Image 4">
            <a:extLst>
              <a:ext uri="{FF2B5EF4-FFF2-40B4-BE49-F238E27FC236}">
                <a16:creationId xmlns:a16="http://schemas.microsoft.com/office/drawing/2014/main" id="{BFDE0B42-8026-47FB-971B-DA82C773F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662" y="873819"/>
            <a:ext cx="2066925" cy="1781175"/>
          </a:xfrm>
          <a:prstGeom prst="rect">
            <a:avLst/>
          </a:prstGeom>
        </p:spPr>
      </p:pic>
      <p:cxnSp>
        <p:nvCxnSpPr>
          <p:cNvPr id="7" name="Connecteur droit 6">
            <a:extLst>
              <a:ext uri="{FF2B5EF4-FFF2-40B4-BE49-F238E27FC236}">
                <a16:creationId xmlns:a16="http://schemas.microsoft.com/office/drawing/2014/main" id="{764C5EE1-005B-48E7-9321-61260ABABFE2}"/>
              </a:ext>
            </a:extLst>
          </p:cNvPr>
          <p:cNvCxnSpPr>
            <a:cxnSpLocks/>
          </p:cNvCxnSpPr>
          <p:nvPr/>
        </p:nvCxnSpPr>
        <p:spPr>
          <a:xfrm flipV="1">
            <a:off x="1339405" y="1433937"/>
            <a:ext cx="3033872" cy="854977"/>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EA87CC41-EC98-4FAA-AB5C-217E33E299E2}"/>
              </a:ext>
            </a:extLst>
          </p:cNvPr>
          <p:cNvCxnSpPr>
            <a:cxnSpLocks/>
          </p:cNvCxnSpPr>
          <p:nvPr/>
        </p:nvCxnSpPr>
        <p:spPr>
          <a:xfrm flipV="1">
            <a:off x="3738958" y="2055733"/>
            <a:ext cx="1779831" cy="310494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A0FC33CB-AA74-4CC3-8175-CC7064ECCD0F}"/>
              </a:ext>
            </a:extLst>
          </p:cNvPr>
          <p:cNvSpPr txBox="1"/>
          <p:nvPr/>
        </p:nvSpPr>
        <p:spPr>
          <a:xfrm>
            <a:off x="5947519" y="309833"/>
            <a:ext cx="5999972"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Montrer un graphe de connaissances nécessite une étape d’</a:t>
            </a:r>
            <a:r>
              <a:rPr kumimoji="0" lang="fr-FR" sz="4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éditorialisation</a:t>
            </a:r>
          </a:p>
        </p:txBody>
      </p:sp>
      <p:sp>
        <p:nvSpPr>
          <p:cNvPr id="17" name="ZoneTexte 16">
            <a:extLst>
              <a:ext uri="{FF2B5EF4-FFF2-40B4-BE49-F238E27FC236}">
                <a16:creationId xmlns:a16="http://schemas.microsoft.com/office/drawing/2014/main" id="{A5CFF59D-24D7-426B-A561-849777441D2A}"/>
              </a:ext>
            </a:extLst>
          </p:cNvPr>
          <p:cNvSpPr txBox="1"/>
          <p:nvPr/>
        </p:nvSpPr>
        <p:spPr>
          <a:xfrm>
            <a:off x="6021587" y="4194162"/>
            <a:ext cx="5999972" cy="2246769"/>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Choisir des icônes, des libellés, des « </a:t>
            </a:r>
            <a:r>
              <a:rPr kumimoji="0" lang="fr-FR" sz="2000" b="0" i="1"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tooltips</a:t>
            </a: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Ne pas tout montrer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Prendre des raccourcis dans le graphe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Montrer les liens « à l’envers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Généraliser ou au contraire préciser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t>
            </a:r>
          </a:p>
        </p:txBody>
      </p:sp>
    </p:spTree>
    <p:extLst>
      <p:ext uri="{BB962C8B-B14F-4D97-AF65-F5344CB8AC3E}">
        <p14:creationId xmlns:p14="http://schemas.microsoft.com/office/powerpoint/2010/main" val="100860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3;p23">
            <a:extLst>
              <a:ext uri="{FF2B5EF4-FFF2-40B4-BE49-F238E27FC236}">
                <a16:creationId xmlns:a16="http://schemas.microsoft.com/office/drawing/2014/main" id="{344B8EEA-7971-46D6-A6AC-B0DCA11F6D07}"/>
              </a:ext>
            </a:extLst>
          </p:cNvPr>
          <p:cNvSpPr/>
          <p:nvPr/>
        </p:nvSpPr>
        <p:spPr>
          <a:xfrm>
            <a:off x="987429" y="1819923"/>
            <a:ext cx="3191700" cy="2368905"/>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Modèle conceptuel d’interopérabilité : FRBR, CIDOC-CRM,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RiC-O</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etc.</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Niveau d’abstraction élevé</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Vocabulaire conceptuel</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Logique d’interopérabilité métier</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Google Shape;154;p23">
            <a:extLst>
              <a:ext uri="{FF2B5EF4-FFF2-40B4-BE49-F238E27FC236}">
                <a16:creationId xmlns:a16="http://schemas.microsoft.com/office/drawing/2014/main" id="{AD005D41-55FE-4095-B6A7-75993C387A54}"/>
              </a:ext>
            </a:extLst>
          </p:cNvPr>
          <p:cNvSpPr/>
          <p:nvPr/>
        </p:nvSpPr>
        <p:spPr>
          <a:xfrm>
            <a:off x="8251529" y="1819924"/>
            <a:ext cx="3191700" cy="2368904"/>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Utilisateurs finaux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Niveau d’abstraction “usuel dans la communauté”</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Vocabulaire précis</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17500" algn="l" defTabSz="914400" rtl="0" eaLnBrk="1" fontAlgn="auto" latinLnBrk="0" hangingPunct="1">
              <a:lnSpc>
                <a:spcPct val="100000"/>
              </a:lnSpc>
              <a:spcBef>
                <a:spcPts val="0"/>
              </a:spcBef>
              <a:spcAft>
                <a:spcPts val="0"/>
              </a:spcAft>
              <a:buClrTx/>
              <a:buSzPts val="1400"/>
              <a:buFontTx/>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Logique de recherche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Google Shape;155;p23">
            <a:extLst>
              <a:ext uri="{FF2B5EF4-FFF2-40B4-BE49-F238E27FC236}">
                <a16:creationId xmlns:a16="http://schemas.microsoft.com/office/drawing/2014/main" id="{7E8CA4F4-2E5D-4175-84EB-CB6112C3E5A1}"/>
              </a:ext>
            </a:extLst>
          </p:cNvPr>
          <p:cNvSpPr/>
          <p:nvPr/>
        </p:nvSpPr>
        <p:spPr>
          <a:xfrm>
            <a:off x="4680829" y="2404127"/>
            <a:ext cx="3069000" cy="8265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mapping</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 carré corné 6">
            <a:extLst>
              <a:ext uri="{FF2B5EF4-FFF2-40B4-BE49-F238E27FC236}">
                <a16:creationId xmlns:a16="http://schemas.microsoft.com/office/drawing/2014/main" id="{2E4B6502-5F38-4833-8344-3B3FDD0B4D16}"/>
              </a:ext>
            </a:extLst>
          </p:cNvPr>
          <p:cNvSpPr/>
          <p:nvPr/>
        </p:nvSpPr>
        <p:spPr>
          <a:xfrm rot="20874184">
            <a:off x="10126773" y="579960"/>
            <a:ext cx="1389344" cy="616016"/>
          </a:xfrm>
          <a:custGeom>
            <a:avLst/>
            <a:gdLst>
              <a:gd name="connsiteX0" fmla="*/ 0 w 1389344"/>
              <a:gd name="connsiteY0" fmla="*/ 0 h 616016"/>
              <a:gd name="connsiteX1" fmla="*/ 449221 w 1389344"/>
              <a:gd name="connsiteY1" fmla="*/ 0 h 616016"/>
              <a:gd name="connsiteX2" fmla="*/ 870656 w 1389344"/>
              <a:gd name="connsiteY2" fmla="*/ 0 h 616016"/>
              <a:gd name="connsiteX3" fmla="*/ 1389344 w 1389344"/>
              <a:gd name="connsiteY3" fmla="*/ 0 h 616016"/>
              <a:gd name="connsiteX4" fmla="*/ 1389344 w 1389344"/>
              <a:gd name="connsiteY4" fmla="*/ 431334 h 616016"/>
              <a:gd name="connsiteX5" fmla="*/ 1204662 w 1389344"/>
              <a:gd name="connsiteY5" fmla="*/ 616016 h 616016"/>
              <a:gd name="connsiteX6" fmla="*/ 779015 w 1389344"/>
              <a:gd name="connsiteY6" fmla="*/ 616016 h 616016"/>
              <a:gd name="connsiteX7" fmla="*/ 353368 w 1389344"/>
              <a:gd name="connsiteY7" fmla="*/ 616016 h 616016"/>
              <a:gd name="connsiteX8" fmla="*/ 0 w 1389344"/>
              <a:gd name="connsiteY8" fmla="*/ 616016 h 616016"/>
              <a:gd name="connsiteX9" fmla="*/ 0 w 1389344"/>
              <a:gd name="connsiteY9" fmla="*/ 295688 h 616016"/>
              <a:gd name="connsiteX10" fmla="*/ 0 w 1389344"/>
              <a:gd name="connsiteY10" fmla="*/ 0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4" fmla="*/ 839248 w 1389344"/>
              <a:gd name="connsiteY4" fmla="*/ 616016 h 616016"/>
              <a:gd name="connsiteX5" fmla="*/ 473834 w 1389344"/>
              <a:gd name="connsiteY5" fmla="*/ 616016 h 616016"/>
              <a:gd name="connsiteX6" fmla="*/ 0 w 1389344"/>
              <a:gd name="connsiteY6" fmla="*/ 616016 h 616016"/>
              <a:gd name="connsiteX7" fmla="*/ 0 w 1389344"/>
              <a:gd name="connsiteY7" fmla="*/ 326488 h 616016"/>
              <a:gd name="connsiteX8" fmla="*/ 0 w 1389344"/>
              <a:gd name="connsiteY8" fmla="*/ 0 h 616016"/>
              <a:gd name="connsiteX9" fmla="*/ 463115 w 1389344"/>
              <a:gd name="connsiteY9" fmla="*/ 0 h 616016"/>
              <a:gd name="connsiteX10" fmla="*/ 940123 w 1389344"/>
              <a:gd name="connsiteY10" fmla="*/ 0 h 616016"/>
              <a:gd name="connsiteX11" fmla="*/ 1389344 w 1389344"/>
              <a:gd name="connsiteY11" fmla="*/ 0 h 616016"/>
              <a:gd name="connsiteX12" fmla="*/ 1389344 w 1389344"/>
              <a:gd name="connsiteY12" fmla="*/ 431334 h 61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9344" h="616016" stroke="0" extrusionOk="0">
                <a:moveTo>
                  <a:pt x="0" y="0"/>
                </a:moveTo>
                <a:cubicBezTo>
                  <a:pt x="162826" y="-2283"/>
                  <a:pt x="284884" y="10150"/>
                  <a:pt x="449221" y="0"/>
                </a:cubicBezTo>
                <a:cubicBezTo>
                  <a:pt x="613558" y="-10150"/>
                  <a:pt x="783628" y="34720"/>
                  <a:pt x="870656" y="0"/>
                </a:cubicBezTo>
                <a:cubicBezTo>
                  <a:pt x="957685" y="-34720"/>
                  <a:pt x="1135406" y="2228"/>
                  <a:pt x="1389344" y="0"/>
                </a:cubicBezTo>
                <a:cubicBezTo>
                  <a:pt x="1413868" y="192355"/>
                  <a:pt x="1341723" y="222721"/>
                  <a:pt x="1389344" y="431334"/>
                </a:cubicBezTo>
                <a:cubicBezTo>
                  <a:pt x="1336888" y="513742"/>
                  <a:pt x="1244953" y="553712"/>
                  <a:pt x="1204662" y="616016"/>
                </a:cubicBezTo>
                <a:cubicBezTo>
                  <a:pt x="1076562" y="664336"/>
                  <a:pt x="936709" y="573385"/>
                  <a:pt x="779015" y="616016"/>
                </a:cubicBezTo>
                <a:cubicBezTo>
                  <a:pt x="621321" y="658647"/>
                  <a:pt x="535567" y="567205"/>
                  <a:pt x="353368" y="616016"/>
                </a:cubicBezTo>
                <a:cubicBezTo>
                  <a:pt x="171169" y="664827"/>
                  <a:pt x="147937" y="612616"/>
                  <a:pt x="0" y="616016"/>
                </a:cubicBezTo>
                <a:cubicBezTo>
                  <a:pt x="-15410" y="536712"/>
                  <a:pt x="26801" y="430739"/>
                  <a:pt x="0" y="295688"/>
                </a:cubicBezTo>
                <a:cubicBezTo>
                  <a:pt x="-26801" y="160637"/>
                  <a:pt x="31051" y="138942"/>
                  <a:pt x="0" y="0"/>
                </a:cubicBezTo>
                <a:close/>
              </a:path>
              <a:path w="1389344" h="616016" fill="darkenLess" stroke="0" extrusionOk="0">
                <a:moveTo>
                  <a:pt x="1204662" y="616016"/>
                </a:moveTo>
                <a:cubicBezTo>
                  <a:pt x="1207343" y="558015"/>
                  <a:pt x="1235610" y="543190"/>
                  <a:pt x="1241599" y="468271"/>
                </a:cubicBezTo>
                <a:cubicBezTo>
                  <a:pt x="1269356" y="450282"/>
                  <a:pt x="1339249" y="445403"/>
                  <a:pt x="1389344" y="431334"/>
                </a:cubicBezTo>
                <a:cubicBezTo>
                  <a:pt x="1310626" y="528084"/>
                  <a:pt x="1263704" y="534072"/>
                  <a:pt x="1204662" y="616016"/>
                </a:cubicBezTo>
                <a:close/>
              </a:path>
              <a:path w="1389344" h="616016" fill="none" extrusionOk="0">
                <a:moveTo>
                  <a:pt x="1204662" y="616016"/>
                </a:moveTo>
                <a:cubicBezTo>
                  <a:pt x="1197967" y="576878"/>
                  <a:pt x="1244115" y="512989"/>
                  <a:pt x="1241599" y="468271"/>
                </a:cubicBezTo>
                <a:cubicBezTo>
                  <a:pt x="1310263" y="450517"/>
                  <a:pt x="1326858" y="465474"/>
                  <a:pt x="1389344" y="431334"/>
                </a:cubicBezTo>
                <a:cubicBezTo>
                  <a:pt x="1346035" y="516715"/>
                  <a:pt x="1286605" y="533849"/>
                  <a:pt x="1204662" y="616016"/>
                </a:cubicBezTo>
                <a:cubicBezTo>
                  <a:pt x="1100471" y="624971"/>
                  <a:pt x="992063" y="605277"/>
                  <a:pt x="839248" y="616016"/>
                </a:cubicBezTo>
                <a:cubicBezTo>
                  <a:pt x="686433" y="626755"/>
                  <a:pt x="642056" y="584188"/>
                  <a:pt x="473834" y="616016"/>
                </a:cubicBezTo>
                <a:cubicBezTo>
                  <a:pt x="305612" y="647844"/>
                  <a:pt x="156415" y="609496"/>
                  <a:pt x="0" y="616016"/>
                </a:cubicBezTo>
                <a:cubicBezTo>
                  <a:pt x="-6761" y="533853"/>
                  <a:pt x="9049" y="414737"/>
                  <a:pt x="0" y="326488"/>
                </a:cubicBezTo>
                <a:cubicBezTo>
                  <a:pt x="-9049" y="238239"/>
                  <a:pt x="3993" y="143250"/>
                  <a:pt x="0" y="0"/>
                </a:cubicBezTo>
                <a:cubicBezTo>
                  <a:pt x="103136" y="-6076"/>
                  <a:pt x="253967" y="7675"/>
                  <a:pt x="463115" y="0"/>
                </a:cubicBezTo>
                <a:cubicBezTo>
                  <a:pt x="672263" y="-7675"/>
                  <a:pt x="799474" y="8100"/>
                  <a:pt x="940123" y="0"/>
                </a:cubicBezTo>
                <a:cubicBezTo>
                  <a:pt x="1080772" y="-8100"/>
                  <a:pt x="1264470" y="9517"/>
                  <a:pt x="1389344" y="0"/>
                </a:cubicBezTo>
                <a:cubicBezTo>
                  <a:pt x="1399538" y="96248"/>
                  <a:pt x="1381778" y="228570"/>
                  <a:pt x="1389344" y="431334"/>
                </a:cubicBezTo>
              </a:path>
              <a:path w="1389344" h="616016" fill="none" stroke="0" extrusionOk="0">
                <a:moveTo>
                  <a:pt x="1204662" y="616016"/>
                </a:moveTo>
                <a:cubicBezTo>
                  <a:pt x="1207872" y="548981"/>
                  <a:pt x="1250703" y="505121"/>
                  <a:pt x="1241599" y="468271"/>
                </a:cubicBezTo>
                <a:cubicBezTo>
                  <a:pt x="1292943" y="437475"/>
                  <a:pt x="1337221" y="456777"/>
                  <a:pt x="1389344" y="431334"/>
                </a:cubicBezTo>
                <a:cubicBezTo>
                  <a:pt x="1326671" y="535154"/>
                  <a:pt x="1260928" y="546151"/>
                  <a:pt x="1204662" y="616016"/>
                </a:cubicBezTo>
                <a:cubicBezTo>
                  <a:pt x="1026439" y="651541"/>
                  <a:pt x="912599" y="591322"/>
                  <a:pt x="815155" y="616016"/>
                </a:cubicBezTo>
                <a:cubicBezTo>
                  <a:pt x="717711" y="640710"/>
                  <a:pt x="513024" y="582372"/>
                  <a:pt x="413601" y="616016"/>
                </a:cubicBezTo>
                <a:cubicBezTo>
                  <a:pt x="314178" y="649660"/>
                  <a:pt x="95918" y="577095"/>
                  <a:pt x="0" y="616016"/>
                </a:cubicBezTo>
                <a:cubicBezTo>
                  <a:pt x="-7740" y="498863"/>
                  <a:pt x="26229" y="442057"/>
                  <a:pt x="0" y="326488"/>
                </a:cubicBezTo>
                <a:cubicBezTo>
                  <a:pt x="-26229" y="210919"/>
                  <a:pt x="25179" y="122284"/>
                  <a:pt x="0" y="0"/>
                </a:cubicBezTo>
                <a:cubicBezTo>
                  <a:pt x="202350" y="-22963"/>
                  <a:pt x="280771" y="47203"/>
                  <a:pt x="435328" y="0"/>
                </a:cubicBezTo>
                <a:cubicBezTo>
                  <a:pt x="589885" y="-47203"/>
                  <a:pt x="665700" y="51747"/>
                  <a:pt x="884549" y="0"/>
                </a:cubicBezTo>
                <a:cubicBezTo>
                  <a:pt x="1103398" y="-51747"/>
                  <a:pt x="1268983" y="1645"/>
                  <a:pt x="1389344" y="0"/>
                </a:cubicBezTo>
                <a:cubicBezTo>
                  <a:pt x="1397992" y="101380"/>
                  <a:pt x="1376676" y="290875"/>
                  <a:pt x="1389344" y="431334"/>
                </a:cubicBezTo>
              </a:path>
            </a:pathLst>
          </a:custGeom>
          <a:solidFill>
            <a:schemeClr val="accent4">
              <a:lumMod val="40000"/>
              <a:lumOff val="60000"/>
            </a:schemeClr>
          </a:solidFill>
          <a:ln>
            <a:solidFill>
              <a:schemeClr val="accent4">
                <a:lumMod val="60000"/>
                <a:lumOff val="40000"/>
              </a:schemeClr>
            </a:solidFill>
            <a:extLst>
              <a:ext uri="{C807C97D-BFC1-408E-A445-0C87EB9F89A2}">
                <ask:lineSketchStyleProps xmlns:ask="http://schemas.microsoft.com/office/drawing/2018/sketchyshapes" sd="1219033472">
                  <a:prstGeom prst="foldedCorner">
                    <a:avLst>
                      <a:gd name="adj" fmla="val 2998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lumMod val="75000"/>
                  </a:schemeClr>
                </a:solidFill>
                <a:latin typeface="Mistral" panose="03090702030407020403" pitchFamily="66" charset="0"/>
              </a:rPr>
              <a:t>les vrais gens !</a:t>
            </a:r>
          </a:p>
        </p:txBody>
      </p:sp>
      <p:sp>
        <p:nvSpPr>
          <p:cNvPr id="8" name="Forme libre : forme 7">
            <a:extLst>
              <a:ext uri="{FF2B5EF4-FFF2-40B4-BE49-F238E27FC236}">
                <a16:creationId xmlns:a16="http://schemas.microsoft.com/office/drawing/2014/main" id="{1F259C03-2422-4C03-A88D-65A4618FF36D}"/>
              </a:ext>
            </a:extLst>
          </p:cNvPr>
          <p:cNvSpPr/>
          <p:nvPr/>
        </p:nvSpPr>
        <p:spPr>
          <a:xfrm>
            <a:off x="9047747" y="1087950"/>
            <a:ext cx="1029903" cy="664143"/>
          </a:xfrm>
          <a:custGeom>
            <a:avLst/>
            <a:gdLst>
              <a:gd name="connsiteX0" fmla="*/ 1029903 w 1029903"/>
              <a:gd name="connsiteY0" fmla="*/ 0 h 664143"/>
              <a:gd name="connsiteX1" fmla="*/ 231006 w 1029903"/>
              <a:gd name="connsiteY1" fmla="*/ 317634 h 664143"/>
              <a:gd name="connsiteX2" fmla="*/ 0 w 1029903"/>
              <a:gd name="connsiteY2" fmla="*/ 664143 h 664143"/>
            </a:gdLst>
            <a:ahLst/>
            <a:cxnLst>
              <a:cxn ang="0">
                <a:pos x="connsiteX0" y="connsiteY0"/>
              </a:cxn>
              <a:cxn ang="0">
                <a:pos x="connsiteX1" y="connsiteY1"/>
              </a:cxn>
              <a:cxn ang="0">
                <a:pos x="connsiteX2" y="connsiteY2"/>
              </a:cxn>
            </a:cxnLst>
            <a:rect l="l" t="t" r="r" b="b"/>
            <a:pathLst>
              <a:path w="1029903" h="664143">
                <a:moveTo>
                  <a:pt x="1029903" y="0"/>
                </a:moveTo>
                <a:cubicBezTo>
                  <a:pt x="716279" y="103472"/>
                  <a:pt x="402656" y="206944"/>
                  <a:pt x="231006" y="317634"/>
                </a:cubicBezTo>
                <a:cubicBezTo>
                  <a:pt x="59356" y="428324"/>
                  <a:pt x="29678" y="546233"/>
                  <a:pt x="0" y="664143"/>
                </a:cubicBezTo>
              </a:path>
            </a:pathLst>
          </a:cu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3EE2E12-D92A-4AEF-A336-EE07FF98EB8E}"/>
              </a:ext>
            </a:extLst>
          </p:cNvPr>
          <p:cNvSpPr txBox="1"/>
          <p:nvPr/>
        </p:nvSpPr>
        <p:spPr>
          <a:xfrm>
            <a:off x="6468176" y="4550924"/>
            <a:ext cx="2281186" cy="646331"/>
          </a:xfrm>
          <a:prstGeom prst="rect">
            <a:avLst/>
          </a:prstGeom>
          <a:noFill/>
          <a:ln>
            <a:solidFill>
              <a:schemeClr val="tx1"/>
            </a:solidFill>
          </a:ln>
        </p:spPr>
        <p:txBody>
          <a:bodyPr wrap="square" rtlCol="0">
            <a:spAutoFit/>
          </a:bodyPr>
          <a:lstStyle/>
          <a:p>
            <a:pPr algn="ctr"/>
            <a:r>
              <a:rPr lang="fr-FR" dirty="0"/>
              <a:t>Ontologie de configuration en OWL</a:t>
            </a:r>
          </a:p>
        </p:txBody>
      </p:sp>
      <p:cxnSp>
        <p:nvCxnSpPr>
          <p:cNvPr id="11" name="Connecteur droit avec flèche 10">
            <a:extLst>
              <a:ext uri="{FF2B5EF4-FFF2-40B4-BE49-F238E27FC236}">
                <a16:creationId xmlns:a16="http://schemas.microsoft.com/office/drawing/2014/main" id="{914E199D-A4BB-4282-AE58-86E6F11BA858}"/>
              </a:ext>
            </a:extLst>
          </p:cNvPr>
          <p:cNvCxnSpPr>
            <a:cxnSpLocks/>
          </p:cNvCxnSpPr>
          <p:nvPr/>
        </p:nvCxnSpPr>
        <p:spPr>
          <a:xfrm flipH="1" flipV="1">
            <a:off x="6304548" y="3149299"/>
            <a:ext cx="943274" cy="136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11C8BF5C-4BA8-4ACE-8ADC-007CAA12D7FD}"/>
              </a:ext>
            </a:extLst>
          </p:cNvPr>
          <p:cNvCxnSpPr>
            <a:cxnSpLocks/>
          </p:cNvCxnSpPr>
          <p:nvPr/>
        </p:nvCxnSpPr>
        <p:spPr>
          <a:xfrm flipV="1">
            <a:off x="7247822" y="3669063"/>
            <a:ext cx="721895" cy="84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01953D2-3409-49FE-B660-BBCBB4392D83}"/>
              </a:ext>
            </a:extLst>
          </p:cNvPr>
          <p:cNvSpPr txBox="1"/>
          <p:nvPr/>
        </p:nvSpPr>
        <p:spPr>
          <a:xfrm>
            <a:off x="873913" y="5567532"/>
            <a:ext cx="10822768" cy="1051570"/>
          </a:xfrm>
          <a:prstGeom prst="rect">
            <a:avLst/>
          </a:prstGeom>
          <a:noFill/>
        </p:spPr>
        <p:txBody>
          <a:bodyPr wrap="square">
            <a:spAutoFit/>
          </a:bodyPr>
          <a:lstStyle/>
          <a:p>
            <a:pPr marL="0" lvl="0" indent="0" algn="l" rtl="0">
              <a:spcBef>
                <a:spcPts val="1000"/>
              </a:spcBef>
              <a:spcAft>
                <a:spcPts val="0"/>
              </a:spcAft>
              <a:buClr>
                <a:schemeClr val="dk1"/>
              </a:buClr>
              <a:buSzPts val="1100"/>
              <a:buFont typeface="Arial"/>
              <a:buNone/>
            </a:pPr>
            <a:r>
              <a:rPr lang="fr-FR" sz="1800" dirty="0">
                <a:solidFill>
                  <a:srgbClr val="44546A"/>
                </a:solidFill>
              </a:rPr>
              <a:t>On définit donc </a:t>
            </a:r>
            <a:r>
              <a:rPr lang="fr-FR" sz="1800" b="1" i="1" dirty="0">
                <a:solidFill>
                  <a:srgbClr val="44546A"/>
                </a:solidFill>
              </a:rPr>
              <a:t>un modèle ontologique pour la recherche</a:t>
            </a:r>
            <a:r>
              <a:rPr lang="fr-FR" sz="1800" dirty="0">
                <a:solidFill>
                  <a:srgbClr val="44546A"/>
                </a:solidFill>
              </a:rPr>
              <a:t> et </a:t>
            </a:r>
            <a:r>
              <a:rPr lang="fr-FR" sz="1800" b="1" i="1" dirty="0">
                <a:solidFill>
                  <a:srgbClr val="44546A"/>
                </a:solidFill>
              </a:rPr>
              <a:t>ses correspondances, simples ou plus élaborées, avec les classes et propriétés de l’ontologie métier</a:t>
            </a:r>
            <a:r>
              <a:rPr lang="fr-FR" sz="1800" dirty="0">
                <a:solidFill>
                  <a:srgbClr val="44546A"/>
                </a:solidFill>
              </a:rPr>
              <a:t>.</a:t>
            </a:r>
          </a:p>
          <a:p>
            <a:pPr marL="0" lvl="0" indent="0" algn="l" rtl="0">
              <a:spcBef>
                <a:spcPts val="1000"/>
              </a:spcBef>
              <a:spcAft>
                <a:spcPts val="0"/>
              </a:spcAft>
              <a:buClr>
                <a:schemeClr val="dk1"/>
              </a:buClr>
              <a:buSzPts val="1100"/>
              <a:buFont typeface="Arial"/>
              <a:buNone/>
            </a:pPr>
            <a:r>
              <a:rPr lang="fr-FR" sz="1800" dirty="0">
                <a:solidFill>
                  <a:srgbClr val="44546A"/>
                </a:solidFill>
              </a:rPr>
              <a:t>Voir la documentation à :</a:t>
            </a:r>
            <a:r>
              <a:rPr lang="fr-FR" sz="1800" dirty="0">
                <a:solidFill>
                  <a:srgbClr val="44546A"/>
                </a:solidFill>
                <a:uFill>
                  <a:noFill/>
                </a:uFill>
                <a:hlinkClick r:id="rId2">
                  <a:extLst>
                    <a:ext uri="{A12FA001-AC4F-418D-AE19-62706E023703}">
                      <ahyp:hlinkClr xmlns:ahyp="http://schemas.microsoft.com/office/drawing/2018/hyperlinkcolor" val="tx"/>
                    </a:ext>
                  </a:extLst>
                </a:hlinkClick>
              </a:rPr>
              <a:t> </a:t>
            </a:r>
            <a:r>
              <a:rPr lang="fr-FR" sz="1800" u="sng" dirty="0">
                <a:solidFill>
                  <a:schemeClr val="hlink"/>
                </a:solidFill>
                <a:hlinkClick r:id="rId3"/>
              </a:rPr>
              <a:t>https://docs.sparnatural.eu/OWL-based-configuration</a:t>
            </a:r>
            <a:r>
              <a:rPr lang="fr-FR" sz="1800" u="sng" dirty="0">
                <a:solidFill>
                  <a:schemeClr val="hlink"/>
                </a:solidFill>
              </a:rPr>
              <a:t> </a:t>
            </a:r>
          </a:p>
        </p:txBody>
      </p:sp>
    </p:spTree>
    <p:extLst>
      <p:ext uri="{BB962C8B-B14F-4D97-AF65-F5344CB8AC3E}">
        <p14:creationId xmlns:p14="http://schemas.microsoft.com/office/powerpoint/2010/main" val="304529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573125" y="365125"/>
            <a:ext cx="107808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dirty="0"/>
              <a:t>Edition de la configuration en OWL</a:t>
            </a:r>
            <a:endParaRPr dirty="0"/>
          </a:p>
        </p:txBody>
      </p:sp>
      <p:sp>
        <p:nvSpPr>
          <p:cNvPr id="173" name="Google Shape;173;p26"/>
          <p:cNvSpPr txBox="1">
            <a:spLocks noGrp="1"/>
          </p:cNvSpPr>
          <p:nvPr>
            <p:ph type="body" idx="1"/>
          </p:nvPr>
        </p:nvSpPr>
        <p:spPr>
          <a:xfrm>
            <a:off x="524225" y="1825625"/>
            <a:ext cx="4642500" cy="4667250"/>
          </a:xfrm>
          <a:prstGeom prst="rect">
            <a:avLst/>
          </a:prstGeom>
        </p:spPr>
        <p:txBody>
          <a:bodyPr spcFirstLastPara="1" wrap="square" lIns="91425" tIns="45700" rIns="91425" bIns="45700" anchor="t" anchorCtr="0">
            <a:normAutofit fontScale="32500" lnSpcReduction="20000"/>
          </a:bodyPr>
          <a:lstStyle/>
          <a:p>
            <a:pPr marL="0" lvl="0" indent="0" algn="l" rtl="0">
              <a:lnSpc>
                <a:spcPct val="120000"/>
              </a:lnSpc>
              <a:spcBef>
                <a:spcPts val="1000"/>
              </a:spcBef>
              <a:spcAft>
                <a:spcPts val="0"/>
              </a:spcAft>
              <a:buClr>
                <a:schemeClr val="dk1"/>
              </a:buClr>
              <a:buSzPts val="275"/>
              <a:buFont typeface="Arial"/>
              <a:buNone/>
            </a:pPr>
            <a:r>
              <a:rPr lang="fr-FR" sz="7350" dirty="0"/>
              <a:t>Exemple de configuration très simple pour une classe.</a:t>
            </a:r>
            <a:endParaRPr sz="7350" dirty="0"/>
          </a:p>
          <a:p>
            <a:pPr marL="0" lvl="0" indent="0" algn="l" rtl="0">
              <a:lnSpc>
                <a:spcPct val="120000"/>
              </a:lnSpc>
              <a:spcBef>
                <a:spcPts val="1000"/>
              </a:spcBef>
              <a:spcAft>
                <a:spcPts val="0"/>
              </a:spcAft>
              <a:buClr>
                <a:schemeClr val="dk1"/>
              </a:buClr>
              <a:buSzPts val="275"/>
              <a:buFont typeface="Arial"/>
              <a:buNone/>
            </a:pPr>
            <a:endParaRPr sz="7350" dirty="0"/>
          </a:p>
          <a:p>
            <a:pPr marL="0" lvl="0" indent="0" algn="l" rtl="0">
              <a:lnSpc>
                <a:spcPct val="120000"/>
              </a:lnSpc>
              <a:spcBef>
                <a:spcPts val="1000"/>
              </a:spcBef>
              <a:spcAft>
                <a:spcPts val="0"/>
              </a:spcAft>
              <a:buClr>
                <a:schemeClr val="dk1"/>
              </a:buClr>
              <a:buSzPts val="275"/>
              <a:buFont typeface="Arial"/>
              <a:buNone/>
            </a:pPr>
            <a:r>
              <a:rPr lang="fr-FR" sz="7350" b="1" dirty="0">
                <a:solidFill>
                  <a:schemeClr val="dk2"/>
                </a:solidFill>
              </a:rPr>
              <a:t>Fichier OWL, donc : 1/ éditable dans Protégé et 2/ partageable pour d’autres projets utilisant la même ontologie</a:t>
            </a:r>
          </a:p>
          <a:p>
            <a:pPr marL="0" lvl="0" indent="0" algn="l" rtl="0">
              <a:lnSpc>
                <a:spcPct val="120000"/>
              </a:lnSpc>
              <a:spcBef>
                <a:spcPts val="1000"/>
              </a:spcBef>
              <a:spcAft>
                <a:spcPts val="0"/>
              </a:spcAft>
              <a:buClr>
                <a:schemeClr val="dk1"/>
              </a:buClr>
              <a:buSzPts val="275"/>
              <a:buFont typeface="Arial"/>
              <a:buNone/>
            </a:pPr>
            <a:br>
              <a:rPr lang="fr-FR" sz="7350" b="1" dirty="0">
                <a:solidFill>
                  <a:schemeClr val="dk2"/>
                </a:solidFill>
              </a:rPr>
            </a:br>
            <a:r>
              <a:rPr lang="fr-FR" sz="7350" dirty="0">
                <a:solidFill>
                  <a:schemeClr val="dk2"/>
                </a:solidFill>
              </a:rPr>
              <a:t>On envisage de proposer une ontologie générique de navigation basée sur </a:t>
            </a:r>
            <a:r>
              <a:rPr lang="fr-FR" sz="7350" dirty="0" err="1">
                <a:solidFill>
                  <a:schemeClr val="dk2"/>
                </a:solidFill>
              </a:rPr>
              <a:t>RiC-O</a:t>
            </a:r>
            <a:r>
              <a:rPr lang="fr-FR" sz="7350" dirty="0">
                <a:solidFill>
                  <a:schemeClr val="dk2"/>
                </a:solidFill>
              </a:rPr>
              <a:t>.</a:t>
            </a:r>
          </a:p>
          <a:p>
            <a:pPr marL="0" lvl="0" indent="0" algn="l" rtl="0">
              <a:lnSpc>
                <a:spcPct val="120000"/>
              </a:lnSpc>
              <a:spcBef>
                <a:spcPts val="1000"/>
              </a:spcBef>
              <a:spcAft>
                <a:spcPts val="0"/>
              </a:spcAft>
              <a:buClr>
                <a:schemeClr val="dk1"/>
              </a:buClr>
              <a:buSzPts val="275"/>
              <a:buFont typeface="Arial"/>
              <a:buNone/>
            </a:pPr>
            <a:endParaRPr lang="fr-FR" sz="7350" dirty="0">
              <a:solidFill>
                <a:schemeClr val="dk2"/>
              </a:solidFill>
            </a:endParaRPr>
          </a:p>
          <a:p>
            <a:pPr marL="0" lvl="0" indent="0" algn="l" rtl="0">
              <a:lnSpc>
                <a:spcPct val="120000"/>
              </a:lnSpc>
              <a:spcBef>
                <a:spcPts val="1000"/>
              </a:spcBef>
              <a:spcAft>
                <a:spcPts val="0"/>
              </a:spcAft>
              <a:buClr>
                <a:schemeClr val="dk1"/>
              </a:buClr>
              <a:buSzPts val="275"/>
              <a:buFont typeface="Arial"/>
              <a:buNone/>
            </a:pPr>
            <a:endParaRPr lang="fr-FR" sz="7350" dirty="0">
              <a:solidFill>
                <a:schemeClr val="dk2"/>
              </a:solidFill>
            </a:endParaRPr>
          </a:p>
          <a:p>
            <a:pPr marL="0" lvl="0" indent="0" algn="l" rtl="0">
              <a:spcBef>
                <a:spcPts val="1000"/>
              </a:spcBef>
              <a:spcAft>
                <a:spcPts val="0"/>
              </a:spcAft>
              <a:buClr>
                <a:schemeClr val="dk1"/>
              </a:buClr>
              <a:buSzPts val="275"/>
              <a:buFont typeface="Arial"/>
              <a:buNone/>
            </a:pPr>
            <a:endParaRPr sz="7350" dirty="0"/>
          </a:p>
          <a:p>
            <a:pPr marL="0" lvl="0" indent="0" algn="l" rtl="0">
              <a:spcBef>
                <a:spcPts val="1000"/>
              </a:spcBef>
              <a:spcAft>
                <a:spcPts val="0"/>
              </a:spcAft>
              <a:buClr>
                <a:schemeClr val="dk1"/>
              </a:buClr>
              <a:buSzPts val="275"/>
              <a:buFont typeface="Arial"/>
              <a:buNone/>
            </a:pPr>
            <a:endParaRPr sz="7350"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Clr>
                <a:schemeClr val="dk1"/>
              </a:buClr>
              <a:buSzPct val="39285"/>
              <a:buFont typeface="Arial"/>
              <a:buNone/>
            </a:pPr>
            <a:endParaRPr dirty="0"/>
          </a:p>
        </p:txBody>
      </p:sp>
      <p:pic>
        <p:nvPicPr>
          <p:cNvPr id="174" name="Google Shape;174;p26"/>
          <p:cNvPicPr preferRelativeResize="0"/>
          <p:nvPr/>
        </p:nvPicPr>
        <p:blipFill>
          <a:blip r:embed="rId3">
            <a:alphaModFix/>
          </a:blip>
          <a:stretch>
            <a:fillRect/>
          </a:stretch>
        </p:blipFill>
        <p:spPr>
          <a:xfrm>
            <a:off x="5311601" y="2144548"/>
            <a:ext cx="6880399" cy="3890625"/>
          </a:xfrm>
          <a:prstGeom prst="rect">
            <a:avLst/>
          </a:prstGeom>
          <a:noFill/>
          <a:ln>
            <a:noFill/>
          </a:ln>
        </p:spPr>
      </p:pic>
    </p:spTree>
    <p:extLst>
      <p:ext uri="{BB962C8B-B14F-4D97-AF65-F5344CB8AC3E}">
        <p14:creationId xmlns:p14="http://schemas.microsoft.com/office/powerpoint/2010/main" val="233617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4A476BB-EBC4-40D6-BBBA-5E28D54C01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918" r="5193"/>
          <a:stretch/>
        </p:blipFill>
        <p:spPr>
          <a:xfrm>
            <a:off x="20" y="-1"/>
            <a:ext cx="12191980" cy="6857999"/>
          </a:xfrm>
          <a:prstGeom prst="rect">
            <a:avLst/>
          </a:prstGeom>
        </p:spPr>
      </p:pic>
      <p:sp>
        <p:nvSpPr>
          <p:cNvPr id="4" name="Titre 1">
            <a:extLst>
              <a:ext uri="{FF2B5EF4-FFF2-40B4-BE49-F238E27FC236}">
                <a16:creationId xmlns:a16="http://schemas.microsoft.com/office/drawing/2014/main" id="{BABF03D7-6FDA-4733-A40B-08B79E3E3172}"/>
              </a:ext>
            </a:extLst>
          </p:cNvPr>
          <p:cNvSpPr txBox="1">
            <a:spLocks/>
          </p:cNvSpPr>
          <p:nvPr/>
        </p:nvSpPr>
        <p:spPr>
          <a:xfrm>
            <a:off x="0" y="528481"/>
            <a:ext cx="12192000" cy="18393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fontAlgn="auto">
              <a:spcAft>
                <a:spcPts val="600"/>
              </a:spcAft>
              <a:buClrTx/>
              <a:buSzTx/>
              <a:tabLst/>
              <a:defRPr/>
            </a:pPr>
            <a:r>
              <a:rPr kumimoji="0" lang="en-US" sz="4800" b="0" i="0" u="none" strike="noStrike" cap="none" spc="0" normalizeH="0" baseline="0" noProof="0" dirty="0" err="1">
                <a:ln>
                  <a:noFill/>
                </a:ln>
                <a:solidFill>
                  <a:srgbClr val="FFFFFF"/>
                </a:solidFill>
                <a:effectLst/>
                <a:uLnTx/>
                <a:uFillTx/>
              </a:rPr>
              <a:t>Combien</a:t>
            </a:r>
            <a:r>
              <a:rPr kumimoji="0" lang="en-US" sz="4800" b="0" i="0" u="none" strike="noStrike" cap="none" spc="0" normalizeH="0" baseline="0" noProof="0" dirty="0">
                <a:ln>
                  <a:noFill/>
                </a:ln>
                <a:solidFill>
                  <a:srgbClr val="FFFFFF"/>
                </a:solidFill>
                <a:effectLst/>
                <a:uLnTx/>
                <a:uFillTx/>
              </a:rPr>
              <a:t> de participants à semweb.pro </a:t>
            </a:r>
            <a:r>
              <a:rPr kumimoji="0" lang="en-US" sz="4800" b="0" i="0" u="none" strike="noStrike" cap="none" spc="0" normalizeH="0" baseline="0" noProof="0" dirty="0" err="1">
                <a:ln>
                  <a:noFill/>
                </a:ln>
                <a:solidFill>
                  <a:srgbClr val="FFFFFF"/>
                </a:solidFill>
                <a:effectLst/>
                <a:uLnTx/>
                <a:uFillTx/>
              </a:rPr>
              <a:t>savent</a:t>
            </a:r>
            <a:r>
              <a:rPr kumimoji="0" lang="en-US" sz="4800" b="0" i="0" u="none" strike="noStrike" cap="none" spc="0" normalizeH="0" baseline="0" noProof="0" dirty="0">
                <a:ln>
                  <a:noFill/>
                </a:ln>
                <a:solidFill>
                  <a:srgbClr val="FFFFFF"/>
                </a:solidFill>
                <a:effectLst/>
                <a:uLnTx/>
                <a:uFillTx/>
              </a:rPr>
              <a:t> </a:t>
            </a:r>
          </a:p>
          <a:p>
            <a:pPr marL="0" marR="0" lvl="0" indent="0" algn="ctr" fontAlgn="auto">
              <a:spcAft>
                <a:spcPts val="600"/>
              </a:spcAft>
              <a:buClrTx/>
              <a:buSzTx/>
              <a:tabLst/>
              <a:defRPr/>
            </a:pPr>
            <a:r>
              <a:rPr kumimoji="0" lang="en-US" sz="6600" i="0" u="none" strike="noStrike" cap="none" spc="0" normalizeH="0" baseline="0" noProof="0" dirty="0" err="1">
                <a:ln>
                  <a:noFill/>
                </a:ln>
                <a:solidFill>
                  <a:srgbClr val="FFFFFF"/>
                </a:solidFill>
                <a:effectLst/>
                <a:uLnTx/>
                <a:uFillTx/>
              </a:rPr>
              <a:t>écrire</a:t>
            </a:r>
            <a:r>
              <a:rPr kumimoji="0" lang="en-US" sz="6600" i="0" u="none" strike="noStrike" cap="none" spc="0" normalizeH="0" baseline="0" noProof="0" dirty="0">
                <a:ln>
                  <a:noFill/>
                </a:ln>
                <a:solidFill>
                  <a:srgbClr val="FFFFFF"/>
                </a:solidFill>
                <a:effectLst/>
                <a:uLnTx/>
                <a:uFillTx/>
              </a:rPr>
              <a:t> </a:t>
            </a:r>
            <a:r>
              <a:rPr kumimoji="0" lang="en-US" sz="6600" i="0" u="none" strike="noStrike" cap="none" spc="0" normalizeH="0" baseline="0" noProof="0" dirty="0" err="1">
                <a:ln>
                  <a:noFill/>
                </a:ln>
                <a:solidFill>
                  <a:srgbClr val="FFFFFF"/>
                </a:solidFill>
                <a:effectLst/>
                <a:uLnTx/>
                <a:uFillTx/>
              </a:rPr>
              <a:t>une</a:t>
            </a:r>
            <a:r>
              <a:rPr kumimoji="0" lang="en-US" sz="6600" i="0" u="none" strike="noStrike" cap="none" spc="0" normalizeH="0" baseline="0" noProof="0" dirty="0">
                <a:ln>
                  <a:noFill/>
                </a:ln>
                <a:solidFill>
                  <a:srgbClr val="FFFFFF"/>
                </a:solidFill>
                <a:effectLst/>
                <a:uLnTx/>
                <a:uFillTx/>
              </a:rPr>
              <a:t> </a:t>
            </a:r>
            <a:r>
              <a:rPr kumimoji="0" lang="en-US" sz="6600" i="0" u="none" strike="noStrike" cap="none" spc="0" normalizeH="0" baseline="0" noProof="0" dirty="0" err="1">
                <a:ln>
                  <a:noFill/>
                </a:ln>
                <a:solidFill>
                  <a:srgbClr val="FFFFFF"/>
                </a:solidFill>
                <a:effectLst/>
                <a:uLnTx/>
                <a:uFillTx/>
              </a:rPr>
              <a:t>requête</a:t>
            </a:r>
            <a:r>
              <a:rPr kumimoji="0" lang="en-US" sz="6600" i="0" u="none" strike="noStrike" cap="none" spc="0" normalizeH="0" baseline="0" noProof="0" dirty="0">
                <a:ln>
                  <a:noFill/>
                </a:ln>
                <a:solidFill>
                  <a:srgbClr val="FFFFFF"/>
                </a:solidFill>
                <a:effectLst/>
                <a:uLnTx/>
                <a:uFillTx/>
              </a:rPr>
              <a:t> SPARQL ?</a:t>
            </a:r>
          </a:p>
        </p:txBody>
      </p:sp>
    </p:spTree>
    <p:extLst>
      <p:ext uri="{BB962C8B-B14F-4D97-AF65-F5344CB8AC3E}">
        <p14:creationId xmlns:p14="http://schemas.microsoft.com/office/powerpoint/2010/main" val="276962662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C96658D-B55C-44F5-AA3C-CBA0821289DD}"/>
              </a:ext>
            </a:extLst>
          </p:cNvPr>
          <p:cNvSpPr txBox="1">
            <a:spLocks/>
          </p:cNvSpPr>
          <p:nvPr/>
        </p:nvSpPr>
        <p:spPr>
          <a:xfrm>
            <a:off x="455997" y="268949"/>
            <a:ext cx="1128000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72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Le principe du mapping</a:t>
            </a:r>
            <a:endParaRPr kumimoji="0" lang="fr-FR"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
        <p:nvSpPr>
          <p:cNvPr id="4" name="Espace réservé du contenu 2">
            <a:extLst>
              <a:ext uri="{FF2B5EF4-FFF2-40B4-BE49-F238E27FC236}">
                <a16:creationId xmlns:a16="http://schemas.microsoft.com/office/drawing/2014/main" id="{A30D7D1B-1DB7-4716-9700-3ADF727350C7}"/>
              </a:ext>
            </a:extLst>
          </p:cNvPr>
          <p:cNvSpPr txBox="1">
            <a:spLocks/>
          </p:cNvSpPr>
          <p:nvPr/>
        </p:nvSpPr>
        <p:spPr>
          <a:xfrm>
            <a:off x="697523" y="198332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latin typeface="Century Gothic" panose="020B0502020202020204" pitchFamily="34" charset="0"/>
              </a:rPr>
              <a:t>La génération de la requête finale se fait en 2 étapes :</a:t>
            </a:r>
          </a:p>
          <a:p>
            <a:pPr marL="0" indent="0">
              <a:buFont typeface="Arial" panose="020B0604020202020204" pitchFamily="34" charset="0"/>
              <a:buNone/>
            </a:pPr>
            <a:endParaRPr lang="fr-FR" dirty="0">
              <a:latin typeface="Century Gothic" panose="020B0502020202020204" pitchFamily="34" charset="0"/>
            </a:endParaRPr>
          </a:p>
          <a:p>
            <a:pPr marL="0" indent="0">
              <a:buFont typeface="Arial" panose="020B0604020202020204" pitchFamily="34" charset="0"/>
              <a:buNone/>
            </a:pPr>
            <a:r>
              <a:rPr lang="fr-FR" dirty="0">
                <a:latin typeface="Century Gothic" panose="020B0502020202020204" pitchFamily="34" charset="0"/>
              </a:rPr>
              <a:t>1. D’abord une requête SPARQL est générée en utilisant seulement les identifiants de classes et de propriétés connus dans la configuration </a:t>
            </a:r>
            <a:r>
              <a:rPr lang="fr-FR" dirty="0" err="1">
                <a:latin typeface="Century Gothic" panose="020B0502020202020204" pitchFamily="34" charset="0"/>
              </a:rPr>
              <a:t>Sparnatural</a:t>
            </a:r>
            <a:endParaRPr lang="fr-FR" dirty="0">
              <a:latin typeface="Century Gothic" panose="020B0502020202020204" pitchFamily="34" charset="0"/>
            </a:endParaRPr>
          </a:p>
          <a:p>
            <a:pPr marL="0" indent="0">
              <a:buFont typeface="Arial" panose="020B0604020202020204" pitchFamily="34" charset="0"/>
              <a:buNone/>
            </a:pPr>
            <a:endParaRPr lang="fr-FR" dirty="0">
              <a:latin typeface="Century Gothic" panose="020B0502020202020204" pitchFamily="34" charset="0"/>
            </a:endParaRPr>
          </a:p>
          <a:p>
            <a:pPr marL="0" indent="0">
              <a:buFont typeface="Arial" panose="020B0604020202020204" pitchFamily="34" charset="0"/>
              <a:buNone/>
            </a:pPr>
            <a:r>
              <a:rPr lang="fr-FR" dirty="0">
                <a:latin typeface="Century Gothic" panose="020B0502020202020204" pitchFamily="34" charset="0"/>
              </a:rPr>
              <a:t>2. Les identifiants de classes et de propriétés dans la requête sont </a:t>
            </a:r>
            <a:r>
              <a:rPr lang="fr-FR" b="1" dirty="0">
                <a:latin typeface="Century Gothic" panose="020B0502020202020204" pitchFamily="34" charset="0"/>
              </a:rPr>
              <a:t>remplacées</a:t>
            </a:r>
            <a:r>
              <a:rPr lang="fr-FR" dirty="0">
                <a:latin typeface="Century Gothic" panose="020B0502020202020204" pitchFamily="34" charset="0"/>
              </a:rPr>
              <a:t> par des identifiants de classes/propriétés du modèle de graphe </a:t>
            </a:r>
            <a:r>
              <a:rPr lang="fr-FR" b="1" dirty="0">
                <a:latin typeface="Century Gothic" panose="020B0502020202020204" pitchFamily="34" charset="0"/>
              </a:rPr>
              <a:t>ou des expressions d’identifiant plus complexes</a:t>
            </a:r>
          </a:p>
        </p:txBody>
      </p:sp>
    </p:spTree>
    <p:extLst>
      <p:ext uri="{BB962C8B-B14F-4D97-AF65-F5344CB8AC3E}">
        <p14:creationId xmlns:p14="http://schemas.microsoft.com/office/powerpoint/2010/main" val="37181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6BBAC025-A667-4A4C-A498-831FBC788523}"/>
              </a:ext>
            </a:extLst>
          </p:cNvPr>
          <p:cNvSpPr/>
          <p:nvPr/>
        </p:nvSpPr>
        <p:spPr>
          <a:xfrm>
            <a:off x="1336431" y="4943790"/>
            <a:ext cx="562708" cy="58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a:extLst>
              <a:ext uri="{FF2B5EF4-FFF2-40B4-BE49-F238E27FC236}">
                <a16:creationId xmlns:a16="http://schemas.microsoft.com/office/drawing/2014/main" id="{159C74EE-D6F1-4808-9DE8-7161552F54AF}"/>
              </a:ext>
            </a:extLst>
          </p:cNvPr>
          <p:cNvSpPr/>
          <p:nvPr/>
        </p:nvSpPr>
        <p:spPr>
          <a:xfrm>
            <a:off x="5563437" y="4943790"/>
            <a:ext cx="562708" cy="58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6631DF12-FEDA-414B-9AAE-652F5166EB97}"/>
              </a:ext>
            </a:extLst>
          </p:cNvPr>
          <p:cNvSpPr/>
          <p:nvPr/>
        </p:nvSpPr>
        <p:spPr>
          <a:xfrm>
            <a:off x="9951218" y="4943790"/>
            <a:ext cx="562708" cy="58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8554B1E6-0503-4948-AF8E-9BAD82E18B02}"/>
              </a:ext>
            </a:extLst>
          </p:cNvPr>
          <p:cNvSpPr txBox="1"/>
          <p:nvPr/>
        </p:nvSpPr>
        <p:spPr>
          <a:xfrm>
            <a:off x="2828611" y="4734170"/>
            <a:ext cx="1909187" cy="369332"/>
          </a:xfrm>
          <a:prstGeom prst="rect">
            <a:avLst/>
          </a:prstGeom>
          <a:noFill/>
        </p:spPr>
        <p:txBody>
          <a:bodyPr wrap="square" rtlCol="0">
            <a:spAutoFit/>
          </a:bodyPr>
          <a:lstStyle/>
          <a:p>
            <a:pPr algn="ctr"/>
            <a:r>
              <a:rPr lang="fr-FR" i="1" dirty="0"/>
              <a:t>localisé dans</a:t>
            </a:r>
          </a:p>
        </p:txBody>
      </p:sp>
      <p:sp>
        <p:nvSpPr>
          <p:cNvPr id="6" name="ZoneTexte 5">
            <a:extLst>
              <a:ext uri="{FF2B5EF4-FFF2-40B4-BE49-F238E27FC236}">
                <a16:creationId xmlns:a16="http://schemas.microsoft.com/office/drawing/2014/main" id="{E865F333-3FD8-4089-8BD4-95C4A355E431}"/>
              </a:ext>
            </a:extLst>
          </p:cNvPr>
          <p:cNvSpPr txBox="1"/>
          <p:nvPr/>
        </p:nvSpPr>
        <p:spPr>
          <a:xfrm>
            <a:off x="4890197" y="4350938"/>
            <a:ext cx="1909187" cy="461665"/>
          </a:xfrm>
          <a:prstGeom prst="rect">
            <a:avLst/>
          </a:prstGeom>
          <a:noFill/>
        </p:spPr>
        <p:txBody>
          <a:bodyPr wrap="square" rtlCol="0">
            <a:spAutoFit/>
          </a:bodyPr>
          <a:lstStyle/>
          <a:p>
            <a:pPr algn="ctr"/>
            <a:r>
              <a:rPr lang="fr-FR" sz="2400" dirty="0"/>
              <a:t>Ville</a:t>
            </a:r>
          </a:p>
        </p:txBody>
      </p:sp>
      <p:sp>
        <p:nvSpPr>
          <p:cNvPr id="7" name="ZoneTexte 6">
            <a:extLst>
              <a:ext uri="{FF2B5EF4-FFF2-40B4-BE49-F238E27FC236}">
                <a16:creationId xmlns:a16="http://schemas.microsoft.com/office/drawing/2014/main" id="{308797BC-58FB-4BD4-AEFE-B4C2CE436156}"/>
              </a:ext>
            </a:extLst>
          </p:cNvPr>
          <p:cNvSpPr txBox="1"/>
          <p:nvPr/>
        </p:nvSpPr>
        <p:spPr>
          <a:xfrm>
            <a:off x="9277978" y="4350938"/>
            <a:ext cx="1909187" cy="461665"/>
          </a:xfrm>
          <a:prstGeom prst="rect">
            <a:avLst/>
          </a:prstGeom>
          <a:noFill/>
        </p:spPr>
        <p:txBody>
          <a:bodyPr wrap="square" rtlCol="0">
            <a:spAutoFit/>
          </a:bodyPr>
          <a:lstStyle/>
          <a:p>
            <a:pPr algn="ctr"/>
            <a:r>
              <a:rPr lang="fr-FR" sz="2400" dirty="0"/>
              <a:t>Pays</a:t>
            </a:r>
          </a:p>
        </p:txBody>
      </p:sp>
      <p:cxnSp>
        <p:nvCxnSpPr>
          <p:cNvPr id="9" name="Connecteur droit avec flèche 8">
            <a:extLst>
              <a:ext uri="{FF2B5EF4-FFF2-40B4-BE49-F238E27FC236}">
                <a16:creationId xmlns:a16="http://schemas.microsoft.com/office/drawing/2014/main" id="{56C681E9-9746-4D15-8F18-D77944040361}"/>
              </a:ext>
            </a:extLst>
          </p:cNvPr>
          <p:cNvCxnSpPr>
            <a:stCxn id="2" idx="6"/>
            <a:endCxn id="3" idx="2"/>
          </p:cNvCxnSpPr>
          <p:nvPr/>
        </p:nvCxnSpPr>
        <p:spPr>
          <a:xfrm>
            <a:off x="1899139" y="5235192"/>
            <a:ext cx="366429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CA3706D1-5C72-407E-A4A5-97EB00F8C65D}"/>
              </a:ext>
            </a:extLst>
          </p:cNvPr>
          <p:cNvCxnSpPr>
            <a:cxnSpLocks/>
            <a:stCxn id="3" idx="6"/>
            <a:endCxn id="4" idx="2"/>
          </p:cNvCxnSpPr>
          <p:nvPr/>
        </p:nvCxnSpPr>
        <p:spPr>
          <a:xfrm>
            <a:off x="6126145" y="5235192"/>
            <a:ext cx="38250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97845231-2061-479F-80F5-67AD42DDB872}"/>
              </a:ext>
            </a:extLst>
          </p:cNvPr>
          <p:cNvSpPr txBox="1"/>
          <p:nvPr/>
        </p:nvSpPr>
        <p:spPr>
          <a:xfrm>
            <a:off x="704221" y="4350938"/>
            <a:ext cx="1909187" cy="461665"/>
          </a:xfrm>
          <a:prstGeom prst="rect">
            <a:avLst/>
          </a:prstGeom>
          <a:noFill/>
        </p:spPr>
        <p:txBody>
          <a:bodyPr wrap="square" rtlCol="0">
            <a:spAutoFit/>
          </a:bodyPr>
          <a:lstStyle/>
          <a:p>
            <a:pPr algn="ctr"/>
            <a:r>
              <a:rPr lang="fr-FR" sz="2400" dirty="0"/>
              <a:t>Musée</a:t>
            </a:r>
          </a:p>
        </p:txBody>
      </p:sp>
      <p:sp>
        <p:nvSpPr>
          <p:cNvPr id="14" name="ZoneTexte 13">
            <a:extLst>
              <a:ext uri="{FF2B5EF4-FFF2-40B4-BE49-F238E27FC236}">
                <a16:creationId xmlns:a16="http://schemas.microsoft.com/office/drawing/2014/main" id="{FFE80EE4-C4AC-40F0-AFD4-21E59BC1D530}"/>
              </a:ext>
            </a:extLst>
          </p:cNvPr>
          <p:cNvSpPr txBox="1"/>
          <p:nvPr/>
        </p:nvSpPr>
        <p:spPr>
          <a:xfrm>
            <a:off x="7368791" y="4734170"/>
            <a:ext cx="1909187" cy="369332"/>
          </a:xfrm>
          <a:prstGeom prst="rect">
            <a:avLst/>
          </a:prstGeom>
          <a:noFill/>
        </p:spPr>
        <p:txBody>
          <a:bodyPr wrap="square" rtlCol="0">
            <a:spAutoFit/>
          </a:bodyPr>
          <a:lstStyle/>
          <a:p>
            <a:pPr algn="ctr"/>
            <a:r>
              <a:rPr lang="fr-FR" i="1" dirty="0"/>
              <a:t>fait partie de </a:t>
            </a:r>
          </a:p>
        </p:txBody>
      </p:sp>
      <p:cxnSp>
        <p:nvCxnSpPr>
          <p:cNvPr id="16" name="Connecteur droit 15">
            <a:extLst>
              <a:ext uri="{FF2B5EF4-FFF2-40B4-BE49-F238E27FC236}">
                <a16:creationId xmlns:a16="http://schemas.microsoft.com/office/drawing/2014/main" id="{85221A5B-B4EE-4E34-87F9-C5C8A5347336}"/>
              </a:ext>
            </a:extLst>
          </p:cNvPr>
          <p:cNvCxnSpPr/>
          <p:nvPr/>
        </p:nvCxnSpPr>
        <p:spPr>
          <a:xfrm>
            <a:off x="0" y="3429000"/>
            <a:ext cx="12192000" cy="0"/>
          </a:xfrm>
          <a:prstGeom prst="line">
            <a:avLst/>
          </a:prstGeom>
          <a:ln w="19050">
            <a:solidFill>
              <a:schemeClr val="bg2">
                <a:lumMod val="2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EEFBB144-211E-40FF-BD4A-40744658BCB3}"/>
              </a:ext>
            </a:extLst>
          </p:cNvPr>
          <p:cNvSpPr txBox="1"/>
          <p:nvPr/>
        </p:nvSpPr>
        <p:spPr>
          <a:xfrm>
            <a:off x="-98810" y="3592847"/>
            <a:ext cx="1909187" cy="461665"/>
          </a:xfrm>
          <a:prstGeom prst="rect">
            <a:avLst/>
          </a:prstGeom>
          <a:noFill/>
        </p:spPr>
        <p:txBody>
          <a:bodyPr wrap="square" rtlCol="0">
            <a:spAutoFit/>
          </a:bodyPr>
          <a:lstStyle/>
          <a:p>
            <a:pPr algn="ctr"/>
            <a:r>
              <a:rPr lang="fr-FR" sz="2400" b="1" i="1" dirty="0"/>
              <a:t>Le graphe</a:t>
            </a:r>
          </a:p>
        </p:txBody>
      </p:sp>
      <p:sp>
        <p:nvSpPr>
          <p:cNvPr id="18" name="ZoneTexte 17">
            <a:extLst>
              <a:ext uri="{FF2B5EF4-FFF2-40B4-BE49-F238E27FC236}">
                <a16:creationId xmlns:a16="http://schemas.microsoft.com/office/drawing/2014/main" id="{92761A30-FE4B-4961-A604-A335E59C6820}"/>
              </a:ext>
            </a:extLst>
          </p:cNvPr>
          <p:cNvSpPr txBox="1"/>
          <p:nvPr/>
        </p:nvSpPr>
        <p:spPr>
          <a:xfrm>
            <a:off x="127280" y="2845014"/>
            <a:ext cx="5837256" cy="461665"/>
          </a:xfrm>
          <a:prstGeom prst="rect">
            <a:avLst/>
          </a:prstGeom>
          <a:noFill/>
        </p:spPr>
        <p:txBody>
          <a:bodyPr wrap="square" rtlCol="0">
            <a:spAutoFit/>
          </a:bodyPr>
          <a:lstStyle/>
          <a:p>
            <a:r>
              <a:rPr lang="fr-FR" sz="2400" b="1" i="1" dirty="0"/>
              <a:t>Ce qu’on veut montrer</a:t>
            </a:r>
          </a:p>
        </p:txBody>
      </p:sp>
      <p:sp>
        <p:nvSpPr>
          <p:cNvPr id="19" name="Ellipse 18">
            <a:extLst>
              <a:ext uri="{FF2B5EF4-FFF2-40B4-BE49-F238E27FC236}">
                <a16:creationId xmlns:a16="http://schemas.microsoft.com/office/drawing/2014/main" id="{7F66BF57-CC31-4759-B761-98BF5D0B15D9}"/>
              </a:ext>
            </a:extLst>
          </p:cNvPr>
          <p:cNvSpPr/>
          <p:nvPr/>
        </p:nvSpPr>
        <p:spPr>
          <a:xfrm>
            <a:off x="1349828" y="1441916"/>
            <a:ext cx="562708" cy="58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2D5E9BFB-2D17-4160-B874-07888A809052}"/>
              </a:ext>
            </a:extLst>
          </p:cNvPr>
          <p:cNvSpPr txBox="1"/>
          <p:nvPr/>
        </p:nvSpPr>
        <p:spPr>
          <a:xfrm>
            <a:off x="717618" y="849064"/>
            <a:ext cx="1909187" cy="461665"/>
          </a:xfrm>
          <a:prstGeom prst="rect">
            <a:avLst/>
          </a:prstGeom>
          <a:noFill/>
        </p:spPr>
        <p:txBody>
          <a:bodyPr wrap="square" rtlCol="0">
            <a:spAutoFit/>
          </a:bodyPr>
          <a:lstStyle/>
          <a:p>
            <a:pPr algn="ctr"/>
            <a:r>
              <a:rPr lang="fr-FR" sz="2400" dirty="0"/>
              <a:t>Musée</a:t>
            </a:r>
          </a:p>
        </p:txBody>
      </p:sp>
      <p:sp>
        <p:nvSpPr>
          <p:cNvPr id="21" name="Ellipse 20">
            <a:extLst>
              <a:ext uri="{FF2B5EF4-FFF2-40B4-BE49-F238E27FC236}">
                <a16:creationId xmlns:a16="http://schemas.microsoft.com/office/drawing/2014/main" id="{8B071F89-D892-42E5-AD21-672F7BB994AE}"/>
              </a:ext>
            </a:extLst>
          </p:cNvPr>
          <p:cNvSpPr/>
          <p:nvPr/>
        </p:nvSpPr>
        <p:spPr>
          <a:xfrm>
            <a:off x="9875855" y="1441916"/>
            <a:ext cx="562708" cy="58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1D06A935-A102-4385-96A0-89B4DF21C7C6}"/>
              </a:ext>
            </a:extLst>
          </p:cNvPr>
          <p:cNvSpPr txBox="1"/>
          <p:nvPr/>
        </p:nvSpPr>
        <p:spPr>
          <a:xfrm>
            <a:off x="9202615" y="849064"/>
            <a:ext cx="1909187" cy="461665"/>
          </a:xfrm>
          <a:prstGeom prst="rect">
            <a:avLst/>
          </a:prstGeom>
          <a:noFill/>
        </p:spPr>
        <p:txBody>
          <a:bodyPr wrap="square" rtlCol="0">
            <a:spAutoFit/>
          </a:bodyPr>
          <a:lstStyle/>
          <a:p>
            <a:pPr algn="ctr"/>
            <a:r>
              <a:rPr lang="fr-FR" sz="2400" dirty="0"/>
              <a:t>Pays</a:t>
            </a:r>
          </a:p>
        </p:txBody>
      </p:sp>
      <p:cxnSp>
        <p:nvCxnSpPr>
          <p:cNvPr id="23" name="Connecteur droit avec flèche 22">
            <a:extLst>
              <a:ext uri="{FF2B5EF4-FFF2-40B4-BE49-F238E27FC236}">
                <a16:creationId xmlns:a16="http://schemas.microsoft.com/office/drawing/2014/main" id="{6FD74AD1-4A2E-441E-9C7D-CE759DE75657}"/>
              </a:ext>
            </a:extLst>
          </p:cNvPr>
          <p:cNvCxnSpPr>
            <a:cxnSpLocks/>
            <a:stCxn id="19" idx="6"/>
            <a:endCxn id="21" idx="2"/>
          </p:cNvCxnSpPr>
          <p:nvPr/>
        </p:nvCxnSpPr>
        <p:spPr>
          <a:xfrm>
            <a:off x="1912536" y="1733318"/>
            <a:ext cx="79633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EE867783-A8FD-4A03-A59B-FC35FD36D683}"/>
              </a:ext>
            </a:extLst>
          </p:cNvPr>
          <p:cNvSpPr txBox="1"/>
          <p:nvPr/>
        </p:nvSpPr>
        <p:spPr>
          <a:xfrm>
            <a:off x="4903593" y="1210695"/>
            <a:ext cx="1909187" cy="369332"/>
          </a:xfrm>
          <a:prstGeom prst="rect">
            <a:avLst/>
          </a:prstGeom>
          <a:noFill/>
        </p:spPr>
        <p:txBody>
          <a:bodyPr wrap="square" rtlCol="0">
            <a:spAutoFit/>
          </a:bodyPr>
          <a:lstStyle/>
          <a:p>
            <a:pPr algn="ctr"/>
            <a:r>
              <a:rPr lang="fr-FR" i="1" dirty="0"/>
              <a:t>situé dans</a:t>
            </a:r>
          </a:p>
        </p:txBody>
      </p:sp>
      <p:sp>
        <p:nvSpPr>
          <p:cNvPr id="27" name="Titre 1">
            <a:extLst>
              <a:ext uri="{FF2B5EF4-FFF2-40B4-BE49-F238E27FC236}">
                <a16:creationId xmlns:a16="http://schemas.microsoft.com/office/drawing/2014/main" id="{5A61FE5A-11D1-4BA0-867F-614CAF46549C}"/>
              </a:ext>
            </a:extLst>
          </p:cNvPr>
          <p:cNvSpPr txBox="1">
            <a:spLocks/>
          </p:cNvSpPr>
          <p:nvPr/>
        </p:nvSpPr>
        <p:spPr>
          <a:xfrm>
            <a:off x="3370384" y="17164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Créer un raccourci</a:t>
            </a:r>
            <a:endParaRPr lang="fr-FR" dirty="0"/>
          </a:p>
        </p:txBody>
      </p:sp>
      <p:sp>
        <p:nvSpPr>
          <p:cNvPr id="28" name="ZoneTexte 27">
            <a:extLst>
              <a:ext uri="{FF2B5EF4-FFF2-40B4-BE49-F238E27FC236}">
                <a16:creationId xmlns:a16="http://schemas.microsoft.com/office/drawing/2014/main" id="{37EBD5DC-D149-425F-8CD0-A47EC1524024}"/>
              </a:ext>
            </a:extLst>
          </p:cNvPr>
          <p:cNvSpPr txBox="1"/>
          <p:nvPr/>
        </p:nvSpPr>
        <p:spPr>
          <a:xfrm>
            <a:off x="5563437" y="1908411"/>
            <a:ext cx="6501283" cy="1015663"/>
          </a:xfrm>
          <a:prstGeom prst="rect">
            <a:avLst/>
          </a:prstGeom>
          <a:noFill/>
        </p:spPr>
        <p:txBody>
          <a:bodyPr wrap="square" rtlCol="0">
            <a:spAutoFit/>
          </a:bodyPr>
          <a:lstStyle/>
          <a:p>
            <a:r>
              <a:rPr lang="fr-FR" i="1" dirty="0"/>
              <a:t>Config :</a:t>
            </a:r>
          </a:p>
          <a:p>
            <a:r>
              <a:rPr lang="fr-FR" i="1" dirty="0"/>
              <a:t>« Situé dans » = chemin « localisé dans » puis « fait partie de »</a:t>
            </a:r>
          </a:p>
          <a:p>
            <a:r>
              <a:rPr lang="fr-FR" i="1" dirty="0" err="1"/>
              <a:t>sparqlString</a:t>
            </a:r>
            <a:r>
              <a:rPr lang="fr-FR" i="1" dirty="0"/>
              <a:t> = </a:t>
            </a:r>
            <a:r>
              <a:rPr lang="fr-FR" i="1" dirty="0">
                <a:solidFill>
                  <a:srgbClr val="FF0000"/>
                </a:solidFill>
              </a:rPr>
              <a:t>&lt;http://.../</a:t>
            </a:r>
            <a:r>
              <a:rPr lang="fr-FR" i="1" dirty="0" err="1">
                <a:solidFill>
                  <a:srgbClr val="FF0000"/>
                </a:solidFill>
              </a:rPr>
              <a:t>localiseDans</a:t>
            </a:r>
            <a:r>
              <a:rPr lang="fr-FR" i="1" dirty="0">
                <a:solidFill>
                  <a:srgbClr val="FF0000"/>
                </a:solidFill>
              </a:rPr>
              <a:t>&gt;</a:t>
            </a:r>
            <a:r>
              <a:rPr lang="fr-FR" sz="2400" b="1" i="1" dirty="0">
                <a:solidFill>
                  <a:srgbClr val="FF0000"/>
                </a:solidFill>
              </a:rPr>
              <a:t>/</a:t>
            </a:r>
            <a:r>
              <a:rPr lang="fr-FR" i="1" dirty="0">
                <a:solidFill>
                  <a:srgbClr val="FF0000"/>
                </a:solidFill>
              </a:rPr>
              <a:t>&lt;http://.../</a:t>
            </a:r>
            <a:r>
              <a:rPr lang="fr-FR" i="1" dirty="0" err="1">
                <a:solidFill>
                  <a:srgbClr val="FF0000"/>
                </a:solidFill>
              </a:rPr>
              <a:t>faitPartieDe</a:t>
            </a:r>
            <a:r>
              <a:rPr lang="fr-FR" i="1" dirty="0">
                <a:solidFill>
                  <a:srgbClr val="FF0000"/>
                </a:solidFill>
              </a:rPr>
              <a:t>&gt;</a:t>
            </a:r>
          </a:p>
        </p:txBody>
      </p:sp>
    </p:spTree>
    <p:extLst>
      <p:ext uri="{BB962C8B-B14F-4D97-AF65-F5344CB8AC3E}">
        <p14:creationId xmlns:p14="http://schemas.microsoft.com/office/powerpoint/2010/main" val="266791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6"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3D9068F7-4562-41D2-BEA5-FFDC23AF0B53}"/>
              </a:ext>
            </a:extLst>
          </p:cNvPr>
          <p:cNvCxnSpPr/>
          <p:nvPr/>
        </p:nvCxnSpPr>
        <p:spPr>
          <a:xfrm>
            <a:off x="0" y="3429000"/>
            <a:ext cx="12192000" cy="0"/>
          </a:xfrm>
          <a:prstGeom prst="line">
            <a:avLst/>
          </a:prstGeom>
          <a:ln w="19050">
            <a:solidFill>
              <a:schemeClr val="bg2">
                <a:lumMod val="2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F683984-9264-41C2-ABB5-35F574E0501C}"/>
              </a:ext>
            </a:extLst>
          </p:cNvPr>
          <p:cNvSpPr txBox="1"/>
          <p:nvPr/>
        </p:nvSpPr>
        <p:spPr>
          <a:xfrm>
            <a:off x="127280" y="3605840"/>
            <a:ext cx="9406439" cy="461665"/>
          </a:xfrm>
          <a:prstGeom prst="rect">
            <a:avLst/>
          </a:prstGeom>
          <a:noFill/>
        </p:spPr>
        <p:txBody>
          <a:bodyPr wrap="square" rtlCol="0">
            <a:spAutoFit/>
          </a:bodyPr>
          <a:lstStyle/>
          <a:p>
            <a:r>
              <a:rPr lang="fr-FR" sz="2400" b="1" i="1" dirty="0"/>
              <a:t>La requête transformée (« </a:t>
            </a:r>
            <a:r>
              <a:rPr lang="fr-FR" sz="2400" b="1" i="1" dirty="0" err="1"/>
              <a:t>backward-chaining</a:t>
            </a:r>
            <a:r>
              <a:rPr lang="fr-FR" sz="2400" b="1" i="1" dirty="0"/>
              <a:t> ») </a:t>
            </a:r>
          </a:p>
        </p:txBody>
      </p:sp>
      <p:sp>
        <p:nvSpPr>
          <p:cNvPr id="4" name="ZoneTexte 3">
            <a:extLst>
              <a:ext uri="{FF2B5EF4-FFF2-40B4-BE49-F238E27FC236}">
                <a16:creationId xmlns:a16="http://schemas.microsoft.com/office/drawing/2014/main" id="{D2AB1777-F6A7-4604-8F7F-B88E4BA92BA7}"/>
              </a:ext>
            </a:extLst>
          </p:cNvPr>
          <p:cNvSpPr txBox="1"/>
          <p:nvPr/>
        </p:nvSpPr>
        <p:spPr>
          <a:xfrm>
            <a:off x="127280" y="2845014"/>
            <a:ext cx="5837256" cy="461665"/>
          </a:xfrm>
          <a:prstGeom prst="rect">
            <a:avLst/>
          </a:prstGeom>
          <a:noFill/>
        </p:spPr>
        <p:txBody>
          <a:bodyPr wrap="square" rtlCol="0">
            <a:spAutoFit/>
          </a:bodyPr>
          <a:lstStyle/>
          <a:p>
            <a:r>
              <a:rPr lang="fr-FR" sz="2400" b="1" i="1" dirty="0"/>
              <a:t>La requête initiale</a:t>
            </a:r>
          </a:p>
        </p:txBody>
      </p:sp>
      <p:pic>
        <p:nvPicPr>
          <p:cNvPr id="6" name="Image 5">
            <a:extLst>
              <a:ext uri="{FF2B5EF4-FFF2-40B4-BE49-F238E27FC236}">
                <a16:creationId xmlns:a16="http://schemas.microsoft.com/office/drawing/2014/main" id="{E0F10D76-E607-417E-9398-84A8F7F147AA}"/>
              </a:ext>
            </a:extLst>
          </p:cNvPr>
          <p:cNvPicPr>
            <a:picLocks noChangeAspect="1"/>
          </p:cNvPicPr>
          <p:nvPr/>
        </p:nvPicPr>
        <p:blipFill>
          <a:blip r:embed="rId2"/>
          <a:stretch>
            <a:fillRect/>
          </a:stretch>
        </p:blipFill>
        <p:spPr>
          <a:xfrm>
            <a:off x="653091" y="401627"/>
            <a:ext cx="8041383" cy="1702881"/>
          </a:xfrm>
          <a:prstGeom prst="rect">
            <a:avLst/>
          </a:prstGeom>
        </p:spPr>
      </p:pic>
      <p:pic>
        <p:nvPicPr>
          <p:cNvPr id="8" name="Image 7">
            <a:extLst>
              <a:ext uri="{FF2B5EF4-FFF2-40B4-BE49-F238E27FC236}">
                <a16:creationId xmlns:a16="http://schemas.microsoft.com/office/drawing/2014/main" id="{53DF6FEA-AC79-4A72-9C3E-F26A51C5F718}"/>
              </a:ext>
            </a:extLst>
          </p:cNvPr>
          <p:cNvPicPr>
            <a:picLocks noChangeAspect="1"/>
          </p:cNvPicPr>
          <p:nvPr/>
        </p:nvPicPr>
        <p:blipFill>
          <a:blip r:embed="rId3"/>
          <a:stretch>
            <a:fillRect/>
          </a:stretch>
        </p:blipFill>
        <p:spPr>
          <a:xfrm>
            <a:off x="653091" y="4580477"/>
            <a:ext cx="11026998" cy="1590780"/>
          </a:xfrm>
          <a:prstGeom prst="rect">
            <a:avLst/>
          </a:prstGeom>
        </p:spPr>
      </p:pic>
      <p:sp>
        <p:nvSpPr>
          <p:cNvPr id="9" name="Rectangle 8">
            <a:extLst>
              <a:ext uri="{FF2B5EF4-FFF2-40B4-BE49-F238E27FC236}">
                <a16:creationId xmlns:a16="http://schemas.microsoft.com/office/drawing/2014/main" id="{F3946511-664E-4257-85F4-BBB6D7E6BC1D}"/>
              </a:ext>
            </a:extLst>
          </p:cNvPr>
          <p:cNvSpPr/>
          <p:nvPr/>
        </p:nvSpPr>
        <p:spPr>
          <a:xfrm>
            <a:off x="2502040" y="5144756"/>
            <a:ext cx="3593960" cy="341644"/>
          </a:xfrm>
          <a:prstGeom prst="rect">
            <a:avLst/>
          </a:prstGeom>
          <a:solidFill>
            <a:srgbClr val="FFFF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AD1472A3-5318-489B-B1E4-AE43AFBC3E1F}"/>
              </a:ext>
            </a:extLst>
          </p:cNvPr>
          <p:cNvSpPr/>
          <p:nvPr/>
        </p:nvSpPr>
        <p:spPr>
          <a:xfrm>
            <a:off x="2370575" y="5467978"/>
            <a:ext cx="8391209" cy="341644"/>
          </a:xfrm>
          <a:prstGeom prst="rect">
            <a:avLst/>
          </a:prstGeom>
          <a:solidFill>
            <a:srgbClr val="FFFF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F6DE46CC-369F-4C50-97B3-9B8CB0B02F07}"/>
              </a:ext>
            </a:extLst>
          </p:cNvPr>
          <p:cNvPicPr>
            <a:picLocks noChangeAspect="1"/>
          </p:cNvPicPr>
          <p:nvPr/>
        </p:nvPicPr>
        <p:blipFill>
          <a:blip r:embed="rId4"/>
          <a:stretch>
            <a:fillRect/>
          </a:stretch>
        </p:blipFill>
        <p:spPr>
          <a:xfrm>
            <a:off x="2041962" y="401627"/>
            <a:ext cx="657225" cy="333375"/>
          </a:xfrm>
          <a:prstGeom prst="rect">
            <a:avLst/>
          </a:prstGeom>
        </p:spPr>
      </p:pic>
      <p:pic>
        <p:nvPicPr>
          <p:cNvPr id="11" name="Image 10">
            <a:extLst>
              <a:ext uri="{FF2B5EF4-FFF2-40B4-BE49-F238E27FC236}">
                <a16:creationId xmlns:a16="http://schemas.microsoft.com/office/drawing/2014/main" id="{1CCBB0C4-0365-40DD-ABE3-432A28959279}"/>
              </a:ext>
            </a:extLst>
          </p:cNvPr>
          <p:cNvPicPr>
            <a:picLocks noChangeAspect="1"/>
          </p:cNvPicPr>
          <p:nvPr/>
        </p:nvPicPr>
        <p:blipFill>
          <a:blip r:embed="rId4"/>
          <a:stretch>
            <a:fillRect/>
          </a:stretch>
        </p:blipFill>
        <p:spPr>
          <a:xfrm>
            <a:off x="2041961" y="4580477"/>
            <a:ext cx="657225" cy="333375"/>
          </a:xfrm>
          <a:prstGeom prst="rect">
            <a:avLst/>
          </a:prstGeom>
        </p:spPr>
      </p:pic>
    </p:spTree>
    <p:extLst>
      <p:ext uri="{BB962C8B-B14F-4D97-AF65-F5344CB8AC3E}">
        <p14:creationId xmlns:p14="http://schemas.microsoft.com/office/powerpoint/2010/main" val="110767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8FC1337-9742-4AF9-B364-B3EE48B1F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28" y="2175078"/>
            <a:ext cx="4013406" cy="3873699"/>
          </a:xfrm>
          <a:prstGeom prst="rect">
            <a:avLst/>
          </a:prstGeom>
        </p:spPr>
      </p:pic>
      <p:pic>
        <p:nvPicPr>
          <p:cNvPr id="5" name="Image 4">
            <a:extLst>
              <a:ext uri="{FF2B5EF4-FFF2-40B4-BE49-F238E27FC236}">
                <a16:creationId xmlns:a16="http://schemas.microsoft.com/office/drawing/2014/main" id="{BFDE0B42-8026-47FB-971B-DA82C773F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491" y="385832"/>
            <a:ext cx="2066925" cy="1781175"/>
          </a:xfrm>
          <a:prstGeom prst="rect">
            <a:avLst/>
          </a:prstGeom>
        </p:spPr>
      </p:pic>
      <p:cxnSp>
        <p:nvCxnSpPr>
          <p:cNvPr id="7" name="Connecteur droit 6">
            <a:extLst>
              <a:ext uri="{FF2B5EF4-FFF2-40B4-BE49-F238E27FC236}">
                <a16:creationId xmlns:a16="http://schemas.microsoft.com/office/drawing/2014/main" id="{764C5EE1-005B-48E7-9321-61260ABABFE2}"/>
              </a:ext>
            </a:extLst>
          </p:cNvPr>
          <p:cNvCxnSpPr>
            <a:cxnSpLocks/>
          </p:cNvCxnSpPr>
          <p:nvPr/>
        </p:nvCxnSpPr>
        <p:spPr>
          <a:xfrm flipV="1">
            <a:off x="1339405" y="904352"/>
            <a:ext cx="1829482" cy="1384563"/>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EA87CC41-EC98-4FAA-AB5C-217E33E299E2}"/>
              </a:ext>
            </a:extLst>
          </p:cNvPr>
          <p:cNvCxnSpPr>
            <a:cxnSpLocks/>
          </p:cNvCxnSpPr>
          <p:nvPr/>
        </p:nvCxnSpPr>
        <p:spPr>
          <a:xfrm flipV="1">
            <a:off x="4009292" y="1596633"/>
            <a:ext cx="410605" cy="2945222"/>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7CCB91B1-AA18-40E7-91ED-C8A06167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8144" y="1981084"/>
            <a:ext cx="1109327" cy="1204490"/>
          </a:xfrm>
          <a:prstGeom prst="rect">
            <a:avLst/>
          </a:prstGeom>
        </p:spPr>
      </p:pic>
      <p:cxnSp>
        <p:nvCxnSpPr>
          <p:cNvPr id="15" name="Connecteur droit 14">
            <a:extLst>
              <a:ext uri="{FF2B5EF4-FFF2-40B4-BE49-F238E27FC236}">
                <a16:creationId xmlns:a16="http://schemas.microsoft.com/office/drawing/2014/main" id="{C45BC9C7-70D6-4223-96E1-9112CF8E5912}"/>
              </a:ext>
            </a:extLst>
          </p:cNvPr>
          <p:cNvCxnSpPr>
            <a:cxnSpLocks/>
          </p:cNvCxnSpPr>
          <p:nvPr/>
        </p:nvCxnSpPr>
        <p:spPr>
          <a:xfrm flipV="1">
            <a:off x="3297176" y="3185574"/>
            <a:ext cx="2159079" cy="243145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B7CABBC-288E-4FAB-B570-5E79497A4C81}"/>
              </a:ext>
            </a:extLst>
          </p:cNvPr>
          <p:cNvCxnSpPr>
            <a:cxnSpLocks/>
          </p:cNvCxnSpPr>
          <p:nvPr/>
        </p:nvCxnSpPr>
        <p:spPr>
          <a:xfrm flipV="1">
            <a:off x="1698171" y="1969786"/>
            <a:ext cx="3054699" cy="20529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F9A8285A-3B12-4646-A9CD-D16DAC11F20C}"/>
              </a:ext>
            </a:extLst>
          </p:cNvPr>
          <p:cNvSpPr txBox="1"/>
          <p:nvPr/>
        </p:nvSpPr>
        <p:spPr>
          <a:xfrm>
            <a:off x="6096000" y="3185574"/>
            <a:ext cx="5999972"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Plusieurs points de vues peuvent coexister sur les mêmes données</a:t>
            </a:r>
          </a:p>
        </p:txBody>
      </p:sp>
    </p:spTree>
    <p:extLst>
      <p:ext uri="{BB962C8B-B14F-4D97-AF65-F5344CB8AC3E}">
        <p14:creationId xmlns:p14="http://schemas.microsoft.com/office/powerpoint/2010/main" val="318816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A856A146-8D44-4A6B-98B4-53E3F93890C3}"/>
              </a:ext>
            </a:extLst>
          </p:cNvPr>
          <p:cNvSpPr txBox="1">
            <a:spLocks/>
          </p:cNvSpPr>
          <p:nvPr/>
        </p:nvSpPr>
        <p:spPr>
          <a:xfrm>
            <a:off x="455997" y="268949"/>
            <a:ext cx="1128000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72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Le démonstrateur</a:t>
            </a:r>
            <a:endParaRPr kumimoji="0" lang="fr-FR"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
        <p:nvSpPr>
          <p:cNvPr id="4" name="Espace réservé du contenu 2">
            <a:extLst>
              <a:ext uri="{FF2B5EF4-FFF2-40B4-BE49-F238E27FC236}">
                <a16:creationId xmlns:a16="http://schemas.microsoft.com/office/drawing/2014/main" id="{37B9FB30-F5BC-44C3-A661-361CF281B65D}"/>
              </a:ext>
            </a:extLst>
          </p:cNvPr>
          <p:cNvSpPr txBox="1">
            <a:spLocks/>
          </p:cNvSpPr>
          <p:nvPr/>
        </p:nvSpPr>
        <p:spPr>
          <a:xfrm>
            <a:off x="668648" y="2858966"/>
            <a:ext cx="10515600" cy="2905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4400" b="1" dirty="0">
                <a:latin typeface="Century Gothic" panose="020B0502020202020204" pitchFamily="34" charset="0"/>
                <a:hlinkClick r:id="rId2"/>
              </a:rPr>
              <a:t>https://youtu.be/mdhllEKSkgs</a:t>
            </a:r>
            <a:endParaRPr lang="fr-FR" sz="4400" b="1" dirty="0">
              <a:latin typeface="Century Gothic" panose="020B0502020202020204" pitchFamily="34" charset="0"/>
            </a:endParaRPr>
          </a:p>
          <a:p>
            <a:pPr marL="0" indent="0">
              <a:buFont typeface="Arial" panose="020B0604020202020204" pitchFamily="34" charset="0"/>
              <a:buNone/>
            </a:pPr>
            <a:endParaRPr lang="fr-FR" sz="4400" b="1" dirty="0">
              <a:latin typeface="Century Gothic" panose="020B0502020202020204" pitchFamily="34" charset="0"/>
            </a:endParaRPr>
          </a:p>
          <a:p>
            <a:pPr marL="0" indent="0">
              <a:buFont typeface="Arial" panose="020B0604020202020204" pitchFamily="34" charset="0"/>
              <a:buNone/>
            </a:pPr>
            <a:r>
              <a:rPr lang="fr-FR" i="1" dirty="0">
                <a:latin typeface="Century Gothic" panose="020B0502020202020204" pitchFamily="34" charset="0"/>
                <a:hlinkClick r:id="rId3"/>
              </a:rPr>
              <a:t>https://sparna-git.github.io/sparnatural-demonstrateur-an/</a:t>
            </a:r>
            <a:r>
              <a:rPr lang="fr-FR" i="1" dirty="0">
                <a:latin typeface="Century Gothic" panose="020B0502020202020204" pitchFamily="34" charset="0"/>
              </a:rPr>
              <a:t>  </a:t>
            </a:r>
          </a:p>
        </p:txBody>
      </p:sp>
    </p:spTree>
    <p:extLst>
      <p:ext uri="{BB962C8B-B14F-4D97-AF65-F5344CB8AC3E}">
        <p14:creationId xmlns:p14="http://schemas.microsoft.com/office/powerpoint/2010/main" val="395848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 4">
            <a:extLst>
              <a:ext uri="{FF2B5EF4-FFF2-40B4-BE49-F238E27FC236}">
                <a16:creationId xmlns:a16="http://schemas.microsoft.com/office/drawing/2014/main" id="{394518F8-8226-4270-BF32-AA272FED6F60}"/>
              </a:ext>
            </a:extLst>
          </p:cNvPr>
          <p:cNvPicPr>
            <a:picLocks noChangeAspect="1"/>
          </p:cNvPicPr>
          <p:nvPr/>
        </p:nvPicPr>
        <p:blipFill>
          <a:blip r:embed="rId2"/>
          <a:stretch>
            <a:fillRect/>
          </a:stretch>
        </p:blipFill>
        <p:spPr>
          <a:xfrm>
            <a:off x="824119" y="0"/>
            <a:ext cx="10543761" cy="6858000"/>
          </a:xfrm>
          <a:prstGeom prst="rect">
            <a:avLst/>
          </a:prstGeom>
        </p:spPr>
      </p:pic>
    </p:spTree>
    <p:extLst>
      <p:ext uri="{BB962C8B-B14F-4D97-AF65-F5344CB8AC3E}">
        <p14:creationId xmlns:p14="http://schemas.microsoft.com/office/powerpoint/2010/main" val="16094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A856A146-8D44-4A6B-98B4-53E3F93890C3}"/>
              </a:ext>
            </a:extLst>
          </p:cNvPr>
          <p:cNvSpPr txBox="1">
            <a:spLocks/>
          </p:cNvSpPr>
          <p:nvPr/>
        </p:nvSpPr>
        <p:spPr>
          <a:xfrm>
            <a:off x="455997" y="268949"/>
            <a:ext cx="1128000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72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D’autres démos</a:t>
            </a:r>
            <a:endParaRPr kumimoji="0" lang="fr-FR"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
        <p:nvSpPr>
          <p:cNvPr id="4" name="Espace réservé du contenu 2">
            <a:extLst>
              <a:ext uri="{FF2B5EF4-FFF2-40B4-BE49-F238E27FC236}">
                <a16:creationId xmlns:a16="http://schemas.microsoft.com/office/drawing/2014/main" id="{37B9FB30-F5BC-44C3-A661-361CF281B65D}"/>
              </a:ext>
            </a:extLst>
          </p:cNvPr>
          <p:cNvSpPr txBox="1">
            <a:spLocks/>
          </p:cNvSpPr>
          <p:nvPr/>
        </p:nvSpPr>
        <p:spPr>
          <a:xfrm>
            <a:off x="639772" y="2464330"/>
            <a:ext cx="10515600" cy="2905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i="1" dirty="0">
                <a:latin typeface="Century Gothic" panose="020B0502020202020204" pitchFamily="34" charset="0"/>
                <a:hlinkClick r:id="rId2"/>
              </a:rPr>
              <a:t>https://sparnatural.eu</a:t>
            </a:r>
            <a:r>
              <a:rPr lang="fr-FR" i="1" dirty="0">
                <a:latin typeface="Century Gothic" panose="020B0502020202020204" pitchFamily="34" charset="0"/>
              </a:rPr>
              <a:t> :</a:t>
            </a:r>
          </a:p>
          <a:p>
            <a:pPr lvl="1"/>
            <a:r>
              <a:rPr lang="fr-FR" i="1" dirty="0">
                <a:latin typeface="Century Gothic" panose="020B0502020202020204" pitchFamily="34" charset="0"/>
              </a:rPr>
              <a:t>Partitions musicales (Cité de la Musique)</a:t>
            </a:r>
          </a:p>
          <a:p>
            <a:pPr lvl="1"/>
            <a:r>
              <a:rPr lang="fr-FR" i="1" dirty="0">
                <a:latin typeface="Century Gothic" panose="020B0502020202020204" pitchFamily="34" charset="0"/>
              </a:rPr>
              <a:t>Référentiel d’interopérabilité du médicament (maquette) (ANS)</a:t>
            </a:r>
          </a:p>
          <a:p>
            <a:pPr lvl="1"/>
            <a:r>
              <a:rPr lang="fr-FR" i="1" dirty="0" err="1">
                <a:latin typeface="Century Gothic" panose="020B0502020202020204" pitchFamily="34" charset="0"/>
              </a:rPr>
              <a:t>DBPedia</a:t>
            </a:r>
            <a:endParaRPr lang="fr-FR" i="1" dirty="0">
              <a:latin typeface="Century Gothic" panose="020B0502020202020204" pitchFamily="34" charset="0"/>
            </a:endParaRPr>
          </a:p>
          <a:p>
            <a:pPr lvl="1"/>
            <a:r>
              <a:rPr lang="fr-FR" i="1" dirty="0">
                <a:latin typeface="Century Gothic" panose="020B0502020202020204" pitchFamily="34" charset="0"/>
              </a:rPr>
              <a:t>La vôtre ?</a:t>
            </a:r>
          </a:p>
        </p:txBody>
      </p:sp>
    </p:spTree>
    <p:extLst>
      <p:ext uri="{BB962C8B-B14F-4D97-AF65-F5344CB8AC3E}">
        <p14:creationId xmlns:p14="http://schemas.microsoft.com/office/powerpoint/2010/main" val="256801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8CD94E-440C-455E-A804-6A969DF0E0C0}"/>
              </a:ext>
            </a:extLst>
          </p:cNvPr>
          <p:cNvSpPr txBox="1"/>
          <p:nvPr/>
        </p:nvSpPr>
        <p:spPr>
          <a:xfrm>
            <a:off x="492369" y="1074509"/>
            <a:ext cx="1135463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Un outil de valorisation des données des institutions s’inscrivant dans leurs missions de </a:t>
            </a:r>
            <a:r>
              <a:rPr kumimoji="0" lang="fr-FR" sz="6000" b="1" i="0" u="sng"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service public</a:t>
            </a: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a:t>
            </a:r>
            <a:endParaRPr kumimoji="0" lang="fr-FR" sz="6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4" name="Rectangle : carré corné 3">
            <a:extLst>
              <a:ext uri="{FF2B5EF4-FFF2-40B4-BE49-F238E27FC236}">
                <a16:creationId xmlns:a16="http://schemas.microsoft.com/office/drawing/2014/main" id="{BADF0190-404D-405E-8ECE-7D010768F88C}"/>
              </a:ext>
            </a:extLst>
          </p:cNvPr>
          <p:cNvSpPr/>
          <p:nvPr/>
        </p:nvSpPr>
        <p:spPr>
          <a:xfrm rot="20874184">
            <a:off x="7843865" y="5043219"/>
            <a:ext cx="1743087" cy="533718"/>
          </a:xfrm>
          <a:custGeom>
            <a:avLst/>
            <a:gdLst>
              <a:gd name="connsiteX0" fmla="*/ 0 w 1743087"/>
              <a:gd name="connsiteY0" fmla="*/ 0 h 533718"/>
              <a:gd name="connsiteX1" fmla="*/ 563598 w 1743087"/>
              <a:gd name="connsiteY1" fmla="*/ 0 h 533718"/>
              <a:gd name="connsiteX2" fmla="*/ 1092335 w 1743087"/>
              <a:gd name="connsiteY2" fmla="*/ 0 h 533718"/>
              <a:gd name="connsiteX3" fmla="*/ 1743087 w 1743087"/>
              <a:gd name="connsiteY3" fmla="*/ 0 h 533718"/>
              <a:gd name="connsiteX4" fmla="*/ 1743087 w 1743087"/>
              <a:gd name="connsiteY4" fmla="*/ 373709 h 533718"/>
              <a:gd name="connsiteX5" fmla="*/ 1583078 w 1743087"/>
              <a:gd name="connsiteY5" fmla="*/ 533718 h 533718"/>
              <a:gd name="connsiteX6" fmla="*/ 1023724 w 1743087"/>
              <a:gd name="connsiteY6" fmla="*/ 533718 h 533718"/>
              <a:gd name="connsiteX7" fmla="*/ 464370 w 1743087"/>
              <a:gd name="connsiteY7" fmla="*/ 533718 h 533718"/>
              <a:gd name="connsiteX8" fmla="*/ 0 w 1743087"/>
              <a:gd name="connsiteY8" fmla="*/ 533718 h 533718"/>
              <a:gd name="connsiteX9" fmla="*/ 0 w 1743087"/>
              <a:gd name="connsiteY9" fmla="*/ 0 h 533718"/>
              <a:gd name="connsiteX0" fmla="*/ 1583078 w 1743087"/>
              <a:gd name="connsiteY0" fmla="*/ 533718 h 533718"/>
              <a:gd name="connsiteX1" fmla="*/ 1615080 w 1743087"/>
              <a:gd name="connsiteY1" fmla="*/ 405711 h 533718"/>
              <a:gd name="connsiteX2" fmla="*/ 1743087 w 1743087"/>
              <a:gd name="connsiteY2" fmla="*/ 373709 h 533718"/>
              <a:gd name="connsiteX3" fmla="*/ 1583078 w 1743087"/>
              <a:gd name="connsiteY3" fmla="*/ 533718 h 533718"/>
              <a:gd name="connsiteX0" fmla="*/ 1583078 w 1743087"/>
              <a:gd name="connsiteY0" fmla="*/ 533718 h 533718"/>
              <a:gd name="connsiteX1" fmla="*/ 1615080 w 1743087"/>
              <a:gd name="connsiteY1" fmla="*/ 405711 h 533718"/>
              <a:gd name="connsiteX2" fmla="*/ 1743087 w 1743087"/>
              <a:gd name="connsiteY2" fmla="*/ 373709 h 533718"/>
              <a:gd name="connsiteX3" fmla="*/ 1583078 w 1743087"/>
              <a:gd name="connsiteY3" fmla="*/ 533718 h 533718"/>
              <a:gd name="connsiteX4" fmla="*/ 1039555 w 1743087"/>
              <a:gd name="connsiteY4" fmla="*/ 533718 h 533718"/>
              <a:gd name="connsiteX5" fmla="*/ 543523 w 1743087"/>
              <a:gd name="connsiteY5" fmla="*/ 533718 h 533718"/>
              <a:gd name="connsiteX6" fmla="*/ 0 w 1743087"/>
              <a:gd name="connsiteY6" fmla="*/ 533718 h 533718"/>
              <a:gd name="connsiteX7" fmla="*/ 0 w 1743087"/>
              <a:gd name="connsiteY7" fmla="*/ 0 h 533718"/>
              <a:gd name="connsiteX8" fmla="*/ 528736 w 1743087"/>
              <a:gd name="connsiteY8" fmla="*/ 0 h 533718"/>
              <a:gd name="connsiteX9" fmla="*/ 1144627 w 1743087"/>
              <a:gd name="connsiteY9" fmla="*/ 0 h 533718"/>
              <a:gd name="connsiteX10" fmla="*/ 1743087 w 1743087"/>
              <a:gd name="connsiteY10" fmla="*/ 0 h 533718"/>
              <a:gd name="connsiteX11" fmla="*/ 1743087 w 1743087"/>
              <a:gd name="connsiteY11" fmla="*/ 373709 h 53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3087" h="533718" stroke="0" extrusionOk="0">
                <a:moveTo>
                  <a:pt x="0" y="0"/>
                </a:moveTo>
                <a:cubicBezTo>
                  <a:pt x="217093" y="-34509"/>
                  <a:pt x="359303" y="17947"/>
                  <a:pt x="563598" y="0"/>
                </a:cubicBezTo>
                <a:cubicBezTo>
                  <a:pt x="767893" y="-17947"/>
                  <a:pt x="856154" y="63049"/>
                  <a:pt x="1092335" y="0"/>
                </a:cubicBezTo>
                <a:cubicBezTo>
                  <a:pt x="1328516" y="-63049"/>
                  <a:pt x="1556567" y="65327"/>
                  <a:pt x="1743087" y="0"/>
                </a:cubicBezTo>
                <a:cubicBezTo>
                  <a:pt x="1771248" y="141814"/>
                  <a:pt x="1712264" y="282414"/>
                  <a:pt x="1743087" y="373709"/>
                </a:cubicBezTo>
                <a:cubicBezTo>
                  <a:pt x="1694955" y="447048"/>
                  <a:pt x="1610152" y="487189"/>
                  <a:pt x="1583078" y="533718"/>
                </a:cubicBezTo>
                <a:cubicBezTo>
                  <a:pt x="1365814" y="570016"/>
                  <a:pt x="1191440" y="508463"/>
                  <a:pt x="1023724" y="533718"/>
                </a:cubicBezTo>
                <a:cubicBezTo>
                  <a:pt x="856008" y="558973"/>
                  <a:pt x="639143" y="472722"/>
                  <a:pt x="464370" y="533718"/>
                </a:cubicBezTo>
                <a:cubicBezTo>
                  <a:pt x="289597" y="594714"/>
                  <a:pt x="204701" y="509589"/>
                  <a:pt x="0" y="533718"/>
                </a:cubicBezTo>
                <a:cubicBezTo>
                  <a:pt x="-43920" y="326227"/>
                  <a:pt x="37467" y="260209"/>
                  <a:pt x="0" y="0"/>
                </a:cubicBezTo>
                <a:close/>
              </a:path>
              <a:path w="1743087" h="533718" fill="darkenLess" stroke="0" extrusionOk="0">
                <a:moveTo>
                  <a:pt x="1583078" y="533718"/>
                </a:moveTo>
                <a:cubicBezTo>
                  <a:pt x="1582812" y="488846"/>
                  <a:pt x="1609827" y="436915"/>
                  <a:pt x="1615080" y="405711"/>
                </a:cubicBezTo>
                <a:cubicBezTo>
                  <a:pt x="1651962" y="385159"/>
                  <a:pt x="1690790" y="402753"/>
                  <a:pt x="1743087" y="373709"/>
                </a:cubicBezTo>
                <a:cubicBezTo>
                  <a:pt x="1693227" y="461136"/>
                  <a:pt x="1628015" y="470433"/>
                  <a:pt x="1583078" y="533718"/>
                </a:cubicBezTo>
                <a:close/>
              </a:path>
              <a:path w="1743087" h="533718" fill="none" extrusionOk="0">
                <a:moveTo>
                  <a:pt x="1583078" y="533718"/>
                </a:moveTo>
                <a:cubicBezTo>
                  <a:pt x="1591648" y="471313"/>
                  <a:pt x="1606652" y="442482"/>
                  <a:pt x="1615080" y="405711"/>
                </a:cubicBezTo>
                <a:cubicBezTo>
                  <a:pt x="1638945" y="386506"/>
                  <a:pt x="1689552" y="395912"/>
                  <a:pt x="1743087" y="373709"/>
                </a:cubicBezTo>
                <a:cubicBezTo>
                  <a:pt x="1680755" y="448063"/>
                  <a:pt x="1607569" y="476722"/>
                  <a:pt x="1583078" y="533718"/>
                </a:cubicBezTo>
                <a:cubicBezTo>
                  <a:pt x="1389757" y="543172"/>
                  <a:pt x="1298628" y="510512"/>
                  <a:pt x="1039555" y="533718"/>
                </a:cubicBezTo>
                <a:cubicBezTo>
                  <a:pt x="780482" y="556924"/>
                  <a:pt x="655809" y="494151"/>
                  <a:pt x="543523" y="533718"/>
                </a:cubicBezTo>
                <a:cubicBezTo>
                  <a:pt x="431237" y="573285"/>
                  <a:pt x="158383" y="516230"/>
                  <a:pt x="0" y="533718"/>
                </a:cubicBezTo>
                <a:cubicBezTo>
                  <a:pt x="-825" y="278964"/>
                  <a:pt x="34917" y="164529"/>
                  <a:pt x="0" y="0"/>
                </a:cubicBezTo>
                <a:cubicBezTo>
                  <a:pt x="212984" y="-7730"/>
                  <a:pt x="358280" y="60657"/>
                  <a:pt x="528736" y="0"/>
                </a:cubicBezTo>
                <a:cubicBezTo>
                  <a:pt x="699192" y="-60657"/>
                  <a:pt x="843217" y="55457"/>
                  <a:pt x="1144627" y="0"/>
                </a:cubicBezTo>
                <a:cubicBezTo>
                  <a:pt x="1446037" y="-55457"/>
                  <a:pt x="1567471" y="518"/>
                  <a:pt x="1743087" y="0"/>
                </a:cubicBezTo>
                <a:cubicBezTo>
                  <a:pt x="1756419" y="146075"/>
                  <a:pt x="1707900" y="285853"/>
                  <a:pt x="1743087" y="373709"/>
                </a:cubicBezTo>
              </a:path>
              <a:path w="1743087" h="533718" fill="none" stroke="0" extrusionOk="0">
                <a:moveTo>
                  <a:pt x="1583078" y="533718"/>
                </a:moveTo>
                <a:cubicBezTo>
                  <a:pt x="1577651" y="494986"/>
                  <a:pt x="1620355" y="439828"/>
                  <a:pt x="1615080" y="405711"/>
                </a:cubicBezTo>
                <a:cubicBezTo>
                  <a:pt x="1655076" y="384309"/>
                  <a:pt x="1714484" y="391681"/>
                  <a:pt x="1743087" y="373709"/>
                </a:cubicBezTo>
                <a:cubicBezTo>
                  <a:pt x="1705413" y="427756"/>
                  <a:pt x="1638201" y="443430"/>
                  <a:pt x="1583078" y="533718"/>
                </a:cubicBezTo>
                <a:cubicBezTo>
                  <a:pt x="1402208" y="553102"/>
                  <a:pt x="1188052" y="511314"/>
                  <a:pt x="1039555" y="533718"/>
                </a:cubicBezTo>
                <a:cubicBezTo>
                  <a:pt x="891058" y="556122"/>
                  <a:pt x="769241" y="492598"/>
                  <a:pt x="543523" y="533718"/>
                </a:cubicBezTo>
                <a:cubicBezTo>
                  <a:pt x="317805" y="574838"/>
                  <a:pt x="165624" y="505439"/>
                  <a:pt x="0" y="533718"/>
                </a:cubicBezTo>
                <a:cubicBezTo>
                  <a:pt x="-23938" y="396522"/>
                  <a:pt x="44319" y="154500"/>
                  <a:pt x="0" y="0"/>
                </a:cubicBezTo>
                <a:cubicBezTo>
                  <a:pt x="222622" y="-53704"/>
                  <a:pt x="370079" y="16607"/>
                  <a:pt x="528736" y="0"/>
                </a:cubicBezTo>
                <a:cubicBezTo>
                  <a:pt x="687393" y="-16607"/>
                  <a:pt x="942465" y="54065"/>
                  <a:pt x="1127196" y="0"/>
                </a:cubicBezTo>
                <a:cubicBezTo>
                  <a:pt x="1311927" y="-54065"/>
                  <a:pt x="1512960" y="64880"/>
                  <a:pt x="1743087" y="0"/>
                </a:cubicBezTo>
                <a:cubicBezTo>
                  <a:pt x="1746326" y="184591"/>
                  <a:pt x="1703451" y="295353"/>
                  <a:pt x="1743087" y="373709"/>
                </a:cubicBezTo>
              </a:path>
            </a:pathLst>
          </a:custGeom>
          <a:solidFill>
            <a:schemeClr val="accent4">
              <a:lumMod val="40000"/>
              <a:lumOff val="60000"/>
            </a:schemeClr>
          </a:solidFill>
          <a:ln>
            <a:solidFill>
              <a:schemeClr val="accent4">
                <a:lumMod val="60000"/>
                <a:lumOff val="40000"/>
              </a:schemeClr>
            </a:solidFill>
            <a:extLst>
              <a:ext uri="{C807C97D-BFC1-408E-A445-0C87EB9F89A2}">
                <ask:lineSketchStyleProps xmlns:ask="http://schemas.microsoft.com/office/drawing/2018/sketchyshapes" sd="1219033472">
                  <a:prstGeom prst="foldedCorner">
                    <a:avLst>
                      <a:gd name="adj" fmla="val 2998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lumMod val="75000"/>
                  </a:schemeClr>
                </a:solidFill>
                <a:latin typeface="Mistral" panose="03090702030407020403" pitchFamily="66" charset="0"/>
              </a:rPr>
              <a:t>Pour les vrais gens !</a:t>
            </a:r>
          </a:p>
        </p:txBody>
      </p:sp>
      <p:cxnSp>
        <p:nvCxnSpPr>
          <p:cNvPr id="5" name="Connecteur droit 4">
            <a:extLst>
              <a:ext uri="{FF2B5EF4-FFF2-40B4-BE49-F238E27FC236}">
                <a16:creationId xmlns:a16="http://schemas.microsoft.com/office/drawing/2014/main" id="{2629439E-5B84-4AB0-B5C4-4D08F992BFF4}"/>
              </a:ext>
            </a:extLst>
          </p:cNvPr>
          <p:cNvCxnSpPr>
            <a:cxnSpLocks/>
          </p:cNvCxnSpPr>
          <p:nvPr/>
        </p:nvCxnSpPr>
        <p:spPr>
          <a:xfrm flipH="1" flipV="1">
            <a:off x="5881036" y="4860161"/>
            <a:ext cx="1909011" cy="570706"/>
          </a:xfrm>
          <a:prstGeom prst="lin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62411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831850" y="1216429"/>
            <a:ext cx="10515600" cy="26586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br>
              <a:rPr lang="fr-FR" dirty="0"/>
            </a:br>
            <a:r>
              <a:rPr lang="fr-FR" dirty="0"/>
              <a:t>Merci de votre attention</a:t>
            </a:r>
            <a:endParaRPr dirty="0"/>
          </a:p>
        </p:txBody>
      </p:sp>
      <p:sp>
        <p:nvSpPr>
          <p:cNvPr id="197" name="Google Shape;197;p30"/>
          <p:cNvSpPr txBox="1">
            <a:spLocks noGrp="1"/>
          </p:cNvSpPr>
          <p:nvPr>
            <p:ph type="body" idx="1"/>
          </p:nvPr>
        </p:nvSpPr>
        <p:spPr>
          <a:xfrm>
            <a:off x="831850" y="3776475"/>
            <a:ext cx="10515600" cy="2313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6" name="Google Shape;105;p16">
            <a:extLst>
              <a:ext uri="{FF2B5EF4-FFF2-40B4-BE49-F238E27FC236}">
                <a16:creationId xmlns:a16="http://schemas.microsoft.com/office/drawing/2014/main" id="{CE04E6F0-4175-4EF6-B286-5A0B8456A20D}"/>
              </a:ext>
            </a:extLst>
          </p:cNvPr>
          <p:cNvPicPr preferRelativeResize="0"/>
          <p:nvPr/>
        </p:nvPicPr>
        <p:blipFill>
          <a:blip r:embed="rId3">
            <a:alphaModFix/>
          </a:blip>
          <a:stretch>
            <a:fillRect/>
          </a:stretch>
        </p:blipFill>
        <p:spPr>
          <a:xfrm>
            <a:off x="330454" y="300834"/>
            <a:ext cx="4374357" cy="1660603"/>
          </a:xfrm>
          <a:prstGeom prst="rect">
            <a:avLst/>
          </a:prstGeom>
          <a:noFill/>
          <a:ln>
            <a:noFill/>
          </a:ln>
        </p:spPr>
      </p:pic>
      <p:pic>
        <p:nvPicPr>
          <p:cNvPr id="7" name="Google Shape;87;p17">
            <a:extLst>
              <a:ext uri="{FF2B5EF4-FFF2-40B4-BE49-F238E27FC236}">
                <a16:creationId xmlns:a16="http://schemas.microsoft.com/office/drawing/2014/main" id="{A88555DA-61D1-4DC1-9E7D-EE817C4A5AA9}"/>
              </a:ext>
            </a:extLst>
          </p:cNvPr>
          <p:cNvPicPr preferRelativeResize="0"/>
          <p:nvPr/>
        </p:nvPicPr>
        <p:blipFill>
          <a:blip r:embed="rId4">
            <a:alphaModFix/>
          </a:blip>
          <a:stretch>
            <a:fillRect/>
          </a:stretch>
        </p:blipFill>
        <p:spPr>
          <a:xfrm>
            <a:off x="7343689" y="10744"/>
            <a:ext cx="4517857" cy="2240782"/>
          </a:xfrm>
          <a:prstGeom prst="rect">
            <a:avLst/>
          </a:prstGeom>
          <a:noFill/>
          <a:ln>
            <a:noFill/>
          </a:ln>
        </p:spPr>
      </p:pic>
      <p:pic>
        <p:nvPicPr>
          <p:cNvPr id="8" name="Picture 2" descr="S:\08 - Marketing Communication\logo\logos-sparna-finaux-suite-a-site-web\Logo SPARNA rouge aligné.png">
            <a:extLst>
              <a:ext uri="{FF2B5EF4-FFF2-40B4-BE49-F238E27FC236}">
                <a16:creationId xmlns:a16="http://schemas.microsoft.com/office/drawing/2014/main" id="{825DDC3D-1271-4E43-A0E9-122433D5D2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400" y="5690067"/>
            <a:ext cx="3640500" cy="6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E4A476BB-EBC4-40D6-BBBA-5E28D54C01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918" r="5193"/>
          <a:stretch/>
        </p:blipFill>
        <p:spPr>
          <a:xfrm>
            <a:off x="20" y="0"/>
            <a:ext cx="12191980" cy="6857999"/>
          </a:xfrm>
          <a:prstGeom prst="rect">
            <a:avLst/>
          </a:prstGeom>
        </p:spPr>
      </p:pic>
      <p:sp>
        <p:nvSpPr>
          <p:cNvPr id="4" name="Titre 1">
            <a:extLst>
              <a:ext uri="{FF2B5EF4-FFF2-40B4-BE49-F238E27FC236}">
                <a16:creationId xmlns:a16="http://schemas.microsoft.com/office/drawing/2014/main" id="{BABF03D7-6FDA-4733-A40B-08B79E3E3172}"/>
              </a:ext>
            </a:extLst>
          </p:cNvPr>
          <p:cNvSpPr txBox="1">
            <a:spLocks/>
          </p:cNvSpPr>
          <p:nvPr/>
        </p:nvSpPr>
        <p:spPr>
          <a:xfrm>
            <a:off x="0" y="159443"/>
            <a:ext cx="12192000" cy="38226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fr-FR" sz="4800" b="0" i="0" u="none" strike="noStrike" kern="1200" cap="none" spc="0" normalizeH="0" baseline="0" noProof="0" dirty="0">
                <a:ln>
                  <a:noFill/>
                </a:ln>
                <a:solidFill>
                  <a:srgbClr val="FFFFFF"/>
                </a:solidFill>
                <a:effectLst/>
                <a:uLnTx/>
                <a:uFillTx/>
                <a:latin typeface="Calibri Light" panose="020F0302020204030204"/>
                <a:ea typeface="+mj-ea"/>
                <a:cs typeface="+mj-cs"/>
              </a:rPr>
              <a:t>Combien de participants à semweb.pro  savent</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fr-FR" sz="6600" b="0" i="0" u="none" strike="noStrike" kern="1200" cap="none" spc="0" normalizeH="0" baseline="0" noProof="0" dirty="0">
                <a:ln>
                  <a:noFill/>
                </a:ln>
                <a:solidFill>
                  <a:srgbClr val="FFFFFF"/>
                </a:solidFill>
                <a:effectLst/>
                <a:uLnTx/>
                <a:uFillTx/>
                <a:latin typeface="Calibri Light" panose="020F0302020204030204"/>
                <a:ea typeface="+mj-ea"/>
                <a:cs typeface="+mj-cs"/>
              </a:rPr>
              <a:t>requêter data.bnf.fr en SPARQL pour trouver les éditions des œuvres de Victor Hugo en anglais ?</a:t>
            </a:r>
          </a:p>
        </p:txBody>
      </p:sp>
    </p:spTree>
    <p:extLst>
      <p:ext uri="{BB962C8B-B14F-4D97-AF65-F5344CB8AC3E}">
        <p14:creationId xmlns:p14="http://schemas.microsoft.com/office/powerpoint/2010/main" val="26500764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A856A146-8D44-4A6B-98B4-53E3F93890C3}"/>
              </a:ext>
            </a:extLst>
          </p:cNvPr>
          <p:cNvSpPr txBox="1">
            <a:spLocks/>
          </p:cNvSpPr>
          <p:nvPr/>
        </p:nvSpPr>
        <p:spPr>
          <a:xfrm>
            <a:off x="455997" y="268949"/>
            <a:ext cx="11280006" cy="132556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72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Pour tous les autres « vrais gens »</a:t>
            </a:r>
            <a:endParaRPr kumimoji="0" lang="fr-FR"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
        <p:nvSpPr>
          <p:cNvPr id="4" name="Espace réservé du contenu 2">
            <a:extLst>
              <a:ext uri="{FF2B5EF4-FFF2-40B4-BE49-F238E27FC236}">
                <a16:creationId xmlns:a16="http://schemas.microsoft.com/office/drawing/2014/main" id="{37B9FB30-F5BC-44C3-A661-361CF281B65D}"/>
              </a:ext>
            </a:extLst>
          </p:cNvPr>
          <p:cNvSpPr txBox="1">
            <a:spLocks/>
          </p:cNvSpPr>
          <p:nvPr/>
        </p:nvSpPr>
        <p:spPr>
          <a:xfrm>
            <a:off x="668648" y="1944304"/>
            <a:ext cx="10515600" cy="38203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5400" u="sng" dirty="0">
                <a:hlinkClick r:id="rId2"/>
              </a:rPr>
              <a:t>http://data.bnf.fr/sparnatural</a:t>
            </a:r>
            <a:endParaRPr lang="en-US" sz="5400" u="sng" dirty="0"/>
          </a:p>
          <a:p>
            <a:pPr marL="0" indent="0">
              <a:spcBef>
                <a:spcPts val="0"/>
              </a:spcBef>
              <a:buFont typeface="Arial" panose="020B0604020202020204" pitchFamily="34" charset="0"/>
              <a:buNone/>
            </a:pPr>
            <a:r>
              <a:rPr lang="en-US" sz="5400" b="1" u="sng" dirty="0"/>
              <a:t> </a:t>
            </a:r>
            <a:br>
              <a:rPr lang="en-US" sz="8800" b="1" dirty="0"/>
            </a:br>
            <a:r>
              <a:rPr lang="en-US" sz="4400" dirty="0" err="1"/>
              <a:t>Interrogez</a:t>
            </a:r>
            <a:r>
              <a:rPr lang="en-US" sz="4400" dirty="0"/>
              <a:t> data.bnf.fr sans </a:t>
            </a:r>
            <a:r>
              <a:rPr lang="en-US" sz="4400" dirty="0" err="1"/>
              <a:t>connaître</a:t>
            </a:r>
            <a:r>
              <a:rPr lang="en-US" sz="4400" dirty="0"/>
              <a:t> </a:t>
            </a:r>
            <a:r>
              <a:rPr lang="en-US" sz="4400" dirty="0" err="1"/>
              <a:t>ni</a:t>
            </a:r>
            <a:r>
              <a:rPr lang="en-US" sz="4400" dirty="0"/>
              <a:t> SPARQL </a:t>
            </a:r>
            <a:r>
              <a:rPr lang="en-US" sz="4400" dirty="0" err="1"/>
              <a:t>ni</a:t>
            </a:r>
            <a:r>
              <a:rPr lang="en-US" sz="4400" dirty="0"/>
              <a:t> le </a:t>
            </a:r>
            <a:r>
              <a:rPr lang="en-US" sz="4400" dirty="0" err="1"/>
              <a:t>modèle</a:t>
            </a:r>
            <a:r>
              <a:rPr lang="en-US" sz="4400" dirty="0"/>
              <a:t> de </a:t>
            </a:r>
            <a:r>
              <a:rPr lang="en-US" sz="4400" dirty="0" err="1"/>
              <a:t>données</a:t>
            </a:r>
            <a:br>
              <a:rPr lang="en-US" sz="4400" dirty="0"/>
            </a:br>
            <a:br>
              <a:rPr lang="en-US" sz="4400" dirty="0"/>
            </a:br>
            <a:r>
              <a:rPr lang="en-US" sz="4400" dirty="0"/>
              <a:t>Demo : </a:t>
            </a:r>
            <a:r>
              <a:rPr lang="en-US" sz="4400" b="1" dirty="0">
                <a:hlinkClick r:id="rId3">
                  <a:extLst>
                    <a:ext uri="{A12FA001-AC4F-418D-AE19-62706E023703}">
                      <ahyp:hlinkClr xmlns:ahyp="http://schemas.microsoft.com/office/drawing/2018/hyperlinkcolor" val="tx"/>
                    </a:ext>
                  </a:extLst>
                </a:hlinkClick>
              </a:rPr>
              <a:t>https://youtu.be/-yEQdvtBvCg</a:t>
            </a:r>
            <a:endParaRPr lang="fr-FR" i="1" dirty="0">
              <a:latin typeface="Century Gothic" panose="020B0502020202020204" pitchFamily="34" charset="0"/>
            </a:endParaRPr>
          </a:p>
        </p:txBody>
      </p:sp>
    </p:spTree>
    <p:extLst>
      <p:ext uri="{BB962C8B-B14F-4D97-AF65-F5344CB8AC3E}">
        <p14:creationId xmlns:p14="http://schemas.microsoft.com/office/powerpoint/2010/main" val="143249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8CD94E-440C-455E-A804-6A969DF0E0C0}"/>
              </a:ext>
            </a:extLst>
          </p:cNvPr>
          <p:cNvSpPr txBox="1"/>
          <p:nvPr/>
        </p:nvSpPr>
        <p:spPr>
          <a:xfrm>
            <a:off x="622999" y="522513"/>
            <a:ext cx="11354638"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Le projet : comment </a:t>
            </a:r>
            <a:r>
              <a:rPr kumimoji="0" lang="fr-FR" sz="6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donner à voir les graphes de connaissances</a:t>
            </a:r>
            <a:r>
              <a:rPr kumimoji="0" lang="fr-FR"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de deux institutions patrimoniales nationales : AN &amp; BNF ?</a:t>
            </a:r>
          </a:p>
        </p:txBody>
      </p:sp>
    </p:spTree>
    <p:extLst>
      <p:ext uri="{BB962C8B-B14F-4D97-AF65-F5344CB8AC3E}">
        <p14:creationId xmlns:p14="http://schemas.microsoft.com/office/powerpoint/2010/main" val="159056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A5890A-31B7-41D8-AB65-FF788C67ABF2}"/>
              </a:ext>
            </a:extLst>
          </p:cNvPr>
          <p:cNvSpPr>
            <a:spLocks noGrp="1"/>
          </p:cNvSpPr>
          <p:nvPr>
            <p:ph type="title"/>
          </p:nvPr>
        </p:nvSpPr>
        <p:spPr>
          <a:xfrm>
            <a:off x="455997" y="384376"/>
            <a:ext cx="11280006" cy="1325563"/>
          </a:xfrm>
        </p:spPr>
        <p:txBody>
          <a:bodyPr>
            <a:normAutofit/>
          </a:bodyPr>
          <a:lstStyle/>
          <a:p>
            <a:r>
              <a:rPr lang="fr-FR" sz="7200" dirty="0">
                <a:latin typeface="Century Gothic" panose="020B0502020202020204" pitchFamily="34" charset="0"/>
              </a:rPr>
              <a:t>Contexte du projet</a:t>
            </a:r>
            <a:endParaRPr lang="fr-FR" dirty="0">
              <a:latin typeface="Century Gothic" panose="020B0502020202020204" pitchFamily="34" charset="0"/>
            </a:endParaRPr>
          </a:p>
        </p:txBody>
      </p:sp>
      <p:pic>
        <p:nvPicPr>
          <p:cNvPr id="10" name="Google Shape;68;p15">
            <a:extLst>
              <a:ext uri="{FF2B5EF4-FFF2-40B4-BE49-F238E27FC236}">
                <a16:creationId xmlns:a16="http://schemas.microsoft.com/office/drawing/2014/main" id="{A3617890-050D-46FA-ADBF-05F79E640563}"/>
              </a:ext>
            </a:extLst>
          </p:cNvPr>
          <p:cNvPicPr preferRelativeResize="0"/>
          <p:nvPr/>
        </p:nvPicPr>
        <p:blipFill>
          <a:blip r:embed="rId2">
            <a:alphaModFix/>
          </a:blip>
          <a:stretch>
            <a:fillRect/>
          </a:stretch>
        </p:blipFill>
        <p:spPr>
          <a:xfrm>
            <a:off x="7036883" y="1658624"/>
            <a:ext cx="5415000" cy="4264082"/>
          </a:xfrm>
          <a:prstGeom prst="rect">
            <a:avLst/>
          </a:prstGeom>
          <a:noFill/>
          <a:ln>
            <a:noFill/>
          </a:ln>
        </p:spPr>
      </p:pic>
      <p:sp>
        <p:nvSpPr>
          <p:cNvPr id="11" name="Google Shape;71;p15">
            <a:extLst>
              <a:ext uri="{FF2B5EF4-FFF2-40B4-BE49-F238E27FC236}">
                <a16:creationId xmlns:a16="http://schemas.microsoft.com/office/drawing/2014/main" id="{03E16A33-E8AA-40E6-92BC-AF947D2BE10A}"/>
              </a:ext>
            </a:extLst>
          </p:cNvPr>
          <p:cNvSpPr txBox="1"/>
          <p:nvPr/>
        </p:nvSpPr>
        <p:spPr>
          <a:xfrm>
            <a:off x="10415357" y="3732042"/>
            <a:ext cx="1606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dirty="0">
                <a:solidFill>
                  <a:srgbClr val="A64D79"/>
                </a:solidFill>
              </a:rPr>
              <a:t>Bibliothèques</a:t>
            </a:r>
            <a:endParaRPr b="1" dirty="0">
              <a:solidFill>
                <a:srgbClr val="A64D79"/>
              </a:solidFill>
            </a:endParaRPr>
          </a:p>
        </p:txBody>
      </p:sp>
      <p:sp>
        <p:nvSpPr>
          <p:cNvPr id="12" name="Google Shape;72;p15">
            <a:extLst>
              <a:ext uri="{FF2B5EF4-FFF2-40B4-BE49-F238E27FC236}">
                <a16:creationId xmlns:a16="http://schemas.microsoft.com/office/drawing/2014/main" id="{D2495913-D09B-4B84-9FFE-FA11F021DD9E}"/>
              </a:ext>
            </a:extLst>
          </p:cNvPr>
          <p:cNvSpPr txBox="1"/>
          <p:nvPr/>
        </p:nvSpPr>
        <p:spPr>
          <a:xfrm>
            <a:off x="7551107" y="4792225"/>
            <a:ext cx="1606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dirty="0">
                <a:solidFill>
                  <a:srgbClr val="A64D79"/>
                </a:solidFill>
              </a:rPr>
              <a:t>Musées</a:t>
            </a:r>
            <a:endParaRPr b="1" dirty="0">
              <a:solidFill>
                <a:srgbClr val="A64D79"/>
              </a:solidFill>
            </a:endParaRPr>
          </a:p>
        </p:txBody>
      </p:sp>
      <p:sp>
        <p:nvSpPr>
          <p:cNvPr id="13" name="Google Shape;70;p15">
            <a:extLst>
              <a:ext uri="{FF2B5EF4-FFF2-40B4-BE49-F238E27FC236}">
                <a16:creationId xmlns:a16="http://schemas.microsoft.com/office/drawing/2014/main" id="{B1AC518F-0FEF-41CC-9FC1-920480DBD2D3}"/>
              </a:ext>
            </a:extLst>
          </p:cNvPr>
          <p:cNvSpPr txBox="1"/>
          <p:nvPr/>
        </p:nvSpPr>
        <p:spPr>
          <a:xfrm>
            <a:off x="7551107" y="2494291"/>
            <a:ext cx="139477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dirty="0">
                <a:solidFill>
                  <a:srgbClr val="A64D79"/>
                </a:solidFill>
              </a:rPr>
              <a:t>Archives</a:t>
            </a:r>
            <a:endParaRPr b="1" dirty="0">
              <a:solidFill>
                <a:srgbClr val="A64D79"/>
              </a:solidFill>
            </a:endParaRPr>
          </a:p>
        </p:txBody>
      </p:sp>
      <p:sp>
        <p:nvSpPr>
          <p:cNvPr id="14" name="Espace réservé du contenu 2">
            <a:extLst>
              <a:ext uri="{FF2B5EF4-FFF2-40B4-BE49-F238E27FC236}">
                <a16:creationId xmlns:a16="http://schemas.microsoft.com/office/drawing/2014/main" id="{17A670D2-3A70-405D-BCAC-5D2D982CD4FB}"/>
              </a:ext>
            </a:extLst>
          </p:cNvPr>
          <p:cNvSpPr txBox="1">
            <a:spLocks/>
          </p:cNvSpPr>
          <p:nvPr/>
        </p:nvSpPr>
        <p:spPr>
          <a:xfrm>
            <a:off x="605980" y="1901424"/>
            <a:ext cx="6688015" cy="4353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Century Gothic" panose="020B0502020202020204" pitchFamily="34" charset="0"/>
              </a:rPr>
              <a:t>Stratégie nationale pour la mise en œuvre des principes du </a:t>
            </a:r>
            <a:r>
              <a:rPr lang="fr-FR" dirty="0" err="1">
                <a:latin typeface="Century Gothic" panose="020B0502020202020204" pitchFamily="34" charset="0"/>
              </a:rPr>
              <a:t>Linked</a:t>
            </a:r>
            <a:r>
              <a:rPr lang="fr-FR" dirty="0">
                <a:latin typeface="Century Gothic" panose="020B0502020202020204" pitchFamily="34" charset="0"/>
              </a:rPr>
              <a:t> Open Data pour les </a:t>
            </a:r>
            <a:r>
              <a:rPr lang="fr-FR" b="1" dirty="0">
                <a:latin typeface="Century Gothic" panose="020B0502020202020204" pitchFamily="34" charset="0"/>
              </a:rPr>
              <a:t>métadonnées culturelles</a:t>
            </a:r>
            <a:r>
              <a:rPr lang="fr-FR" dirty="0">
                <a:latin typeface="Century Gothic" panose="020B0502020202020204" pitchFamily="34" charset="0"/>
              </a:rPr>
              <a:t>…</a:t>
            </a:r>
          </a:p>
          <a:p>
            <a:r>
              <a:rPr lang="fr-FR" dirty="0">
                <a:latin typeface="Century Gothic" panose="020B0502020202020204" pitchFamily="34" charset="0"/>
              </a:rPr>
              <a:t>… qui sont décrites sur la base de </a:t>
            </a:r>
            <a:r>
              <a:rPr lang="fr-FR" b="1" dirty="0">
                <a:latin typeface="Century Gothic" panose="020B0502020202020204" pitchFamily="34" charset="0"/>
              </a:rPr>
              <a:t>modèles métiers</a:t>
            </a:r>
            <a:r>
              <a:rPr lang="fr-FR" dirty="0">
                <a:latin typeface="Century Gothic" panose="020B0502020202020204" pitchFamily="34" charset="0"/>
              </a:rPr>
              <a:t> qui se structurent en graphes de connaissances…</a:t>
            </a:r>
          </a:p>
          <a:p>
            <a:r>
              <a:rPr lang="fr-FR" dirty="0">
                <a:latin typeface="Century Gothic" panose="020B0502020202020204" pitchFamily="34" charset="0"/>
              </a:rPr>
              <a:t>… qui nécessitent de nouvelles interfaces pour les </a:t>
            </a:r>
            <a:r>
              <a:rPr lang="fr-FR" b="1" u="sng" dirty="0">
                <a:latin typeface="Century Gothic" panose="020B0502020202020204" pitchFamily="34" charset="0"/>
              </a:rPr>
              <a:t>utilisateurs finaux</a:t>
            </a:r>
          </a:p>
        </p:txBody>
      </p:sp>
      <p:sp>
        <p:nvSpPr>
          <p:cNvPr id="3" name="Rectangle : carré corné 2">
            <a:extLst>
              <a:ext uri="{FF2B5EF4-FFF2-40B4-BE49-F238E27FC236}">
                <a16:creationId xmlns:a16="http://schemas.microsoft.com/office/drawing/2014/main" id="{E5D5715E-C874-4D50-AFFF-52B3249D6358}"/>
              </a:ext>
            </a:extLst>
          </p:cNvPr>
          <p:cNvSpPr/>
          <p:nvPr/>
        </p:nvSpPr>
        <p:spPr>
          <a:xfrm rot="20874184">
            <a:off x="6502270" y="5946837"/>
            <a:ext cx="1389344" cy="616016"/>
          </a:xfrm>
          <a:custGeom>
            <a:avLst/>
            <a:gdLst>
              <a:gd name="connsiteX0" fmla="*/ 0 w 1389344"/>
              <a:gd name="connsiteY0" fmla="*/ 0 h 616016"/>
              <a:gd name="connsiteX1" fmla="*/ 449221 w 1389344"/>
              <a:gd name="connsiteY1" fmla="*/ 0 h 616016"/>
              <a:gd name="connsiteX2" fmla="*/ 870656 w 1389344"/>
              <a:gd name="connsiteY2" fmla="*/ 0 h 616016"/>
              <a:gd name="connsiteX3" fmla="*/ 1389344 w 1389344"/>
              <a:gd name="connsiteY3" fmla="*/ 0 h 616016"/>
              <a:gd name="connsiteX4" fmla="*/ 1389344 w 1389344"/>
              <a:gd name="connsiteY4" fmla="*/ 431334 h 616016"/>
              <a:gd name="connsiteX5" fmla="*/ 1204662 w 1389344"/>
              <a:gd name="connsiteY5" fmla="*/ 616016 h 616016"/>
              <a:gd name="connsiteX6" fmla="*/ 779015 w 1389344"/>
              <a:gd name="connsiteY6" fmla="*/ 616016 h 616016"/>
              <a:gd name="connsiteX7" fmla="*/ 353368 w 1389344"/>
              <a:gd name="connsiteY7" fmla="*/ 616016 h 616016"/>
              <a:gd name="connsiteX8" fmla="*/ 0 w 1389344"/>
              <a:gd name="connsiteY8" fmla="*/ 616016 h 616016"/>
              <a:gd name="connsiteX9" fmla="*/ 0 w 1389344"/>
              <a:gd name="connsiteY9" fmla="*/ 295688 h 616016"/>
              <a:gd name="connsiteX10" fmla="*/ 0 w 1389344"/>
              <a:gd name="connsiteY10" fmla="*/ 0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4" fmla="*/ 839248 w 1389344"/>
              <a:gd name="connsiteY4" fmla="*/ 616016 h 616016"/>
              <a:gd name="connsiteX5" fmla="*/ 473834 w 1389344"/>
              <a:gd name="connsiteY5" fmla="*/ 616016 h 616016"/>
              <a:gd name="connsiteX6" fmla="*/ 0 w 1389344"/>
              <a:gd name="connsiteY6" fmla="*/ 616016 h 616016"/>
              <a:gd name="connsiteX7" fmla="*/ 0 w 1389344"/>
              <a:gd name="connsiteY7" fmla="*/ 326488 h 616016"/>
              <a:gd name="connsiteX8" fmla="*/ 0 w 1389344"/>
              <a:gd name="connsiteY8" fmla="*/ 0 h 616016"/>
              <a:gd name="connsiteX9" fmla="*/ 463115 w 1389344"/>
              <a:gd name="connsiteY9" fmla="*/ 0 h 616016"/>
              <a:gd name="connsiteX10" fmla="*/ 940123 w 1389344"/>
              <a:gd name="connsiteY10" fmla="*/ 0 h 616016"/>
              <a:gd name="connsiteX11" fmla="*/ 1389344 w 1389344"/>
              <a:gd name="connsiteY11" fmla="*/ 0 h 616016"/>
              <a:gd name="connsiteX12" fmla="*/ 1389344 w 1389344"/>
              <a:gd name="connsiteY12" fmla="*/ 431334 h 61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9344" h="616016" stroke="0" extrusionOk="0">
                <a:moveTo>
                  <a:pt x="0" y="0"/>
                </a:moveTo>
                <a:cubicBezTo>
                  <a:pt x="162826" y="-2283"/>
                  <a:pt x="284884" y="10150"/>
                  <a:pt x="449221" y="0"/>
                </a:cubicBezTo>
                <a:cubicBezTo>
                  <a:pt x="613558" y="-10150"/>
                  <a:pt x="783628" y="34720"/>
                  <a:pt x="870656" y="0"/>
                </a:cubicBezTo>
                <a:cubicBezTo>
                  <a:pt x="957685" y="-34720"/>
                  <a:pt x="1135406" y="2228"/>
                  <a:pt x="1389344" y="0"/>
                </a:cubicBezTo>
                <a:cubicBezTo>
                  <a:pt x="1413868" y="192355"/>
                  <a:pt x="1341723" y="222721"/>
                  <a:pt x="1389344" y="431334"/>
                </a:cubicBezTo>
                <a:cubicBezTo>
                  <a:pt x="1336888" y="513742"/>
                  <a:pt x="1244953" y="553712"/>
                  <a:pt x="1204662" y="616016"/>
                </a:cubicBezTo>
                <a:cubicBezTo>
                  <a:pt x="1076562" y="664336"/>
                  <a:pt x="936709" y="573385"/>
                  <a:pt x="779015" y="616016"/>
                </a:cubicBezTo>
                <a:cubicBezTo>
                  <a:pt x="621321" y="658647"/>
                  <a:pt x="535567" y="567205"/>
                  <a:pt x="353368" y="616016"/>
                </a:cubicBezTo>
                <a:cubicBezTo>
                  <a:pt x="171169" y="664827"/>
                  <a:pt x="147937" y="612616"/>
                  <a:pt x="0" y="616016"/>
                </a:cubicBezTo>
                <a:cubicBezTo>
                  <a:pt x="-15410" y="536712"/>
                  <a:pt x="26801" y="430739"/>
                  <a:pt x="0" y="295688"/>
                </a:cubicBezTo>
                <a:cubicBezTo>
                  <a:pt x="-26801" y="160637"/>
                  <a:pt x="31051" y="138942"/>
                  <a:pt x="0" y="0"/>
                </a:cubicBezTo>
                <a:close/>
              </a:path>
              <a:path w="1389344" h="616016" fill="darkenLess" stroke="0" extrusionOk="0">
                <a:moveTo>
                  <a:pt x="1204662" y="616016"/>
                </a:moveTo>
                <a:cubicBezTo>
                  <a:pt x="1207343" y="558015"/>
                  <a:pt x="1235610" y="543190"/>
                  <a:pt x="1241599" y="468271"/>
                </a:cubicBezTo>
                <a:cubicBezTo>
                  <a:pt x="1269356" y="450282"/>
                  <a:pt x="1339249" y="445403"/>
                  <a:pt x="1389344" y="431334"/>
                </a:cubicBezTo>
                <a:cubicBezTo>
                  <a:pt x="1310626" y="528084"/>
                  <a:pt x="1263704" y="534072"/>
                  <a:pt x="1204662" y="616016"/>
                </a:cubicBezTo>
                <a:close/>
              </a:path>
              <a:path w="1389344" h="616016" fill="none" extrusionOk="0">
                <a:moveTo>
                  <a:pt x="1204662" y="616016"/>
                </a:moveTo>
                <a:cubicBezTo>
                  <a:pt x="1197967" y="576878"/>
                  <a:pt x="1244115" y="512989"/>
                  <a:pt x="1241599" y="468271"/>
                </a:cubicBezTo>
                <a:cubicBezTo>
                  <a:pt x="1310263" y="450517"/>
                  <a:pt x="1326858" y="465474"/>
                  <a:pt x="1389344" y="431334"/>
                </a:cubicBezTo>
                <a:cubicBezTo>
                  <a:pt x="1346035" y="516715"/>
                  <a:pt x="1286605" y="533849"/>
                  <a:pt x="1204662" y="616016"/>
                </a:cubicBezTo>
                <a:cubicBezTo>
                  <a:pt x="1100471" y="624971"/>
                  <a:pt x="992063" y="605277"/>
                  <a:pt x="839248" y="616016"/>
                </a:cubicBezTo>
                <a:cubicBezTo>
                  <a:pt x="686433" y="626755"/>
                  <a:pt x="642056" y="584188"/>
                  <a:pt x="473834" y="616016"/>
                </a:cubicBezTo>
                <a:cubicBezTo>
                  <a:pt x="305612" y="647844"/>
                  <a:pt x="156415" y="609496"/>
                  <a:pt x="0" y="616016"/>
                </a:cubicBezTo>
                <a:cubicBezTo>
                  <a:pt x="-6761" y="533853"/>
                  <a:pt x="9049" y="414737"/>
                  <a:pt x="0" y="326488"/>
                </a:cubicBezTo>
                <a:cubicBezTo>
                  <a:pt x="-9049" y="238239"/>
                  <a:pt x="3993" y="143250"/>
                  <a:pt x="0" y="0"/>
                </a:cubicBezTo>
                <a:cubicBezTo>
                  <a:pt x="103136" y="-6076"/>
                  <a:pt x="253967" y="7675"/>
                  <a:pt x="463115" y="0"/>
                </a:cubicBezTo>
                <a:cubicBezTo>
                  <a:pt x="672263" y="-7675"/>
                  <a:pt x="799474" y="8100"/>
                  <a:pt x="940123" y="0"/>
                </a:cubicBezTo>
                <a:cubicBezTo>
                  <a:pt x="1080772" y="-8100"/>
                  <a:pt x="1264470" y="9517"/>
                  <a:pt x="1389344" y="0"/>
                </a:cubicBezTo>
                <a:cubicBezTo>
                  <a:pt x="1399538" y="96248"/>
                  <a:pt x="1381778" y="228570"/>
                  <a:pt x="1389344" y="431334"/>
                </a:cubicBezTo>
              </a:path>
              <a:path w="1389344" h="616016" fill="none" stroke="0" extrusionOk="0">
                <a:moveTo>
                  <a:pt x="1204662" y="616016"/>
                </a:moveTo>
                <a:cubicBezTo>
                  <a:pt x="1207872" y="548981"/>
                  <a:pt x="1250703" y="505121"/>
                  <a:pt x="1241599" y="468271"/>
                </a:cubicBezTo>
                <a:cubicBezTo>
                  <a:pt x="1292943" y="437475"/>
                  <a:pt x="1337221" y="456777"/>
                  <a:pt x="1389344" y="431334"/>
                </a:cubicBezTo>
                <a:cubicBezTo>
                  <a:pt x="1326671" y="535154"/>
                  <a:pt x="1260928" y="546151"/>
                  <a:pt x="1204662" y="616016"/>
                </a:cubicBezTo>
                <a:cubicBezTo>
                  <a:pt x="1026439" y="651541"/>
                  <a:pt x="912599" y="591322"/>
                  <a:pt x="815155" y="616016"/>
                </a:cubicBezTo>
                <a:cubicBezTo>
                  <a:pt x="717711" y="640710"/>
                  <a:pt x="513024" y="582372"/>
                  <a:pt x="413601" y="616016"/>
                </a:cubicBezTo>
                <a:cubicBezTo>
                  <a:pt x="314178" y="649660"/>
                  <a:pt x="95918" y="577095"/>
                  <a:pt x="0" y="616016"/>
                </a:cubicBezTo>
                <a:cubicBezTo>
                  <a:pt x="-7740" y="498863"/>
                  <a:pt x="26229" y="442057"/>
                  <a:pt x="0" y="326488"/>
                </a:cubicBezTo>
                <a:cubicBezTo>
                  <a:pt x="-26229" y="210919"/>
                  <a:pt x="25179" y="122284"/>
                  <a:pt x="0" y="0"/>
                </a:cubicBezTo>
                <a:cubicBezTo>
                  <a:pt x="202350" y="-22963"/>
                  <a:pt x="280771" y="47203"/>
                  <a:pt x="435328" y="0"/>
                </a:cubicBezTo>
                <a:cubicBezTo>
                  <a:pt x="589885" y="-47203"/>
                  <a:pt x="665700" y="51747"/>
                  <a:pt x="884549" y="0"/>
                </a:cubicBezTo>
                <a:cubicBezTo>
                  <a:pt x="1103398" y="-51747"/>
                  <a:pt x="1268983" y="1645"/>
                  <a:pt x="1389344" y="0"/>
                </a:cubicBezTo>
                <a:cubicBezTo>
                  <a:pt x="1397992" y="101380"/>
                  <a:pt x="1376676" y="290875"/>
                  <a:pt x="1389344" y="431334"/>
                </a:cubicBezTo>
              </a:path>
            </a:pathLst>
          </a:custGeom>
          <a:solidFill>
            <a:schemeClr val="accent4">
              <a:lumMod val="40000"/>
              <a:lumOff val="60000"/>
            </a:schemeClr>
          </a:solidFill>
          <a:ln>
            <a:solidFill>
              <a:schemeClr val="accent4">
                <a:lumMod val="60000"/>
                <a:lumOff val="40000"/>
              </a:schemeClr>
            </a:solidFill>
            <a:extLst>
              <a:ext uri="{C807C97D-BFC1-408E-A445-0C87EB9F89A2}">
                <ask:lineSketchStyleProps xmlns:ask="http://schemas.microsoft.com/office/drawing/2018/sketchyshapes" sd="1219033472">
                  <a:prstGeom prst="foldedCorner">
                    <a:avLst>
                      <a:gd name="adj" fmla="val 2998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lumMod val="75000"/>
                  </a:schemeClr>
                </a:solidFill>
                <a:latin typeface="Mistral" panose="03090702030407020403" pitchFamily="66" charset="0"/>
              </a:rPr>
              <a:t>des vrais gens !</a:t>
            </a:r>
          </a:p>
        </p:txBody>
      </p:sp>
      <p:sp>
        <p:nvSpPr>
          <p:cNvPr id="6" name="Forme libre : forme 5">
            <a:extLst>
              <a:ext uri="{FF2B5EF4-FFF2-40B4-BE49-F238E27FC236}">
                <a16:creationId xmlns:a16="http://schemas.microsoft.com/office/drawing/2014/main" id="{581D21D1-8799-45A6-978E-5FD3B0AB6C1D}"/>
              </a:ext>
            </a:extLst>
          </p:cNvPr>
          <p:cNvSpPr/>
          <p:nvPr/>
        </p:nvSpPr>
        <p:spPr>
          <a:xfrm>
            <a:off x="5350843" y="5829185"/>
            <a:ext cx="1090151" cy="567890"/>
          </a:xfrm>
          <a:custGeom>
            <a:avLst/>
            <a:gdLst>
              <a:gd name="connsiteX0" fmla="*/ 1318661 w 1318661"/>
              <a:gd name="connsiteY0" fmla="*/ 567890 h 567890"/>
              <a:gd name="connsiteX1" fmla="*/ 308009 w 1318661"/>
              <a:gd name="connsiteY1" fmla="*/ 462012 h 567890"/>
              <a:gd name="connsiteX2" fmla="*/ 0 w 1318661"/>
              <a:gd name="connsiteY2" fmla="*/ 0 h 567890"/>
            </a:gdLst>
            <a:ahLst/>
            <a:cxnLst>
              <a:cxn ang="0">
                <a:pos x="connsiteX0" y="connsiteY0"/>
              </a:cxn>
              <a:cxn ang="0">
                <a:pos x="connsiteX1" y="connsiteY1"/>
              </a:cxn>
              <a:cxn ang="0">
                <a:pos x="connsiteX2" y="connsiteY2"/>
              </a:cxn>
            </a:cxnLst>
            <a:rect l="l" t="t" r="r" b="b"/>
            <a:pathLst>
              <a:path w="1318661" h="567890">
                <a:moveTo>
                  <a:pt x="1318661" y="567890"/>
                </a:moveTo>
                <a:cubicBezTo>
                  <a:pt x="923223" y="562275"/>
                  <a:pt x="527786" y="556660"/>
                  <a:pt x="308009" y="462012"/>
                </a:cubicBezTo>
                <a:cubicBezTo>
                  <a:pt x="88232" y="367364"/>
                  <a:pt x="44116" y="183682"/>
                  <a:pt x="0" y="0"/>
                </a:cubicBezTo>
              </a:path>
            </a:pathLst>
          </a:cu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125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F1BC31A2-D402-41B0-B2E1-087408D798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969" y="2220684"/>
            <a:ext cx="4683996" cy="3747197"/>
          </a:xfrm>
          <a:prstGeom prst="rect">
            <a:avLst/>
          </a:prstGeom>
        </p:spPr>
      </p:pic>
      <p:sp>
        <p:nvSpPr>
          <p:cNvPr id="6" name="Titre 1">
            <a:extLst>
              <a:ext uri="{FF2B5EF4-FFF2-40B4-BE49-F238E27FC236}">
                <a16:creationId xmlns:a16="http://schemas.microsoft.com/office/drawing/2014/main" id="{FBB69730-DBF6-4D27-9F26-E2D1D8BDEB10}"/>
              </a:ext>
            </a:extLst>
          </p:cNvPr>
          <p:cNvSpPr txBox="1">
            <a:spLocks/>
          </p:cNvSpPr>
          <p:nvPr/>
        </p:nvSpPr>
        <p:spPr>
          <a:xfrm>
            <a:off x="711969" y="384376"/>
            <a:ext cx="1102403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Innovation ouverte</a:t>
            </a:r>
            <a:endParaRPr lang="fr-FR" dirty="0">
              <a:latin typeface="Century Gothic" panose="020B0502020202020204" pitchFamily="34" charset="0"/>
            </a:endParaRPr>
          </a:p>
        </p:txBody>
      </p:sp>
      <p:sp>
        <p:nvSpPr>
          <p:cNvPr id="7" name="Espace réservé du contenu 2">
            <a:extLst>
              <a:ext uri="{FF2B5EF4-FFF2-40B4-BE49-F238E27FC236}">
                <a16:creationId xmlns:a16="http://schemas.microsoft.com/office/drawing/2014/main" id="{047723D5-14E6-460F-A0CC-26A84EDF65D3}"/>
              </a:ext>
            </a:extLst>
          </p:cNvPr>
          <p:cNvSpPr txBox="1">
            <a:spLocks/>
          </p:cNvSpPr>
          <p:nvPr/>
        </p:nvSpPr>
        <p:spPr>
          <a:xfrm>
            <a:off x="6008914" y="1825625"/>
            <a:ext cx="5807948" cy="41422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err="1"/>
              <a:t>Sparnatural</a:t>
            </a:r>
            <a:r>
              <a:rPr lang="fr-FR" dirty="0"/>
              <a:t> : explorateur de graphes de connaissances reconfigurable</a:t>
            </a:r>
          </a:p>
          <a:p>
            <a:r>
              <a:rPr lang="fr-FR" dirty="0"/>
              <a:t>License </a:t>
            </a:r>
            <a:r>
              <a:rPr lang="fr-FR" sz="3200" b="1" dirty="0"/>
              <a:t>LGPL 3.0 </a:t>
            </a:r>
            <a:r>
              <a:rPr lang="fr-FR" dirty="0"/>
              <a:t>: Utilisation, y compris commerciale</a:t>
            </a:r>
          </a:p>
          <a:p>
            <a:pPr lvl="1"/>
            <a:r>
              <a:rPr lang="fr-FR" sz="1600" dirty="0">
                <a:hlinkClick r:id="rId4"/>
              </a:rPr>
              <a:t>https://github.com/sparna-git/Sparnatural</a:t>
            </a:r>
            <a:r>
              <a:rPr lang="fr-FR" sz="1600" dirty="0"/>
              <a:t> </a:t>
            </a:r>
          </a:p>
          <a:p>
            <a:endParaRPr lang="fr-FR" dirty="0"/>
          </a:p>
          <a:p>
            <a:endParaRPr lang="fr-FR" dirty="0"/>
          </a:p>
          <a:p>
            <a:r>
              <a:rPr lang="fr-FR" dirty="0"/>
              <a:t>But : créer un commun et une communauté</a:t>
            </a:r>
          </a:p>
          <a:p>
            <a:pPr lvl="1"/>
            <a:r>
              <a:rPr lang="fr-FR" sz="2000" dirty="0"/>
              <a:t>Donc : doc ! </a:t>
            </a:r>
            <a:r>
              <a:rPr lang="fr-FR" sz="2000" dirty="0">
                <a:hlinkClick r:id="rId5"/>
              </a:rPr>
              <a:t>https://docs.sparnatural.eu</a:t>
            </a:r>
            <a:r>
              <a:rPr lang="fr-FR" sz="2000" dirty="0"/>
              <a:t> </a:t>
            </a:r>
          </a:p>
        </p:txBody>
      </p:sp>
      <p:pic>
        <p:nvPicPr>
          <p:cNvPr id="8" name="Image 7">
            <a:extLst>
              <a:ext uri="{FF2B5EF4-FFF2-40B4-BE49-F238E27FC236}">
                <a16:creationId xmlns:a16="http://schemas.microsoft.com/office/drawing/2014/main" id="{7C26F418-1111-43D5-B5C1-73966EFFA203}"/>
              </a:ext>
            </a:extLst>
          </p:cNvPr>
          <p:cNvPicPr>
            <a:picLocks noChangeAspect="1"/>
          </p:cNvPicPr>
          <p:nvPr/>
        </p:nvPicPr>
        <p:blipFill>
          <a:blip r:embed="rId6"/>
          <a:stretch>
            <a:fillRect/>
          </a:stretch>
        </p:blipFill>
        <p:spPr>
          <a:xfrm>
            <a:off x="6693964" y="4032693"/>
            <a:ext cx="4514850" cy="504825"/>
          </a:xfrm>
          <a:prstGeom prst="rect">
            <a:avLst/>
          </a:prstGeom>
        </p:spPr>
      </p:pic>
      <p:sp>
        <p:nvSpPr>
          <p:cNvPr id="9" name="ZoneTexte 8">
            <a:extLst>
              <a:ext uri="{FF2B5EF4-FFF2-40B4-BE49-F238E27FC236}">
                <a16:creationId xmlns:a16="http://schemas.microsoft.com/office/drawing/2014/main" id="{EC17A17F-51F5-4C1F-A826-67FC971A9E3A}"/>
              </a:ext>
            </a:extLst>
          </p:cNvPr>
          <p:cNvSpPr txBox="1"/>
          <p:nvPr/>
        </p:nvSpPr>
        <p:spPr>
          <a:xfrm>
            <a:off x="11121964" y="4131216"/>
            <a:ext cx="1666430" cy="307777"/>
          </a:xfrm>
          <a:prstGeom prst="rect">
            <a:avLst/>
          </a:prstGeom>
          <a:noFill/>
        </p:spPr>
        <p:txBody>
          <a:bodyPr wrap="square" rtlCol="0">
            <a:spAutoFit/>
          </a:bodyPr>
          <a:lstStyle/>
          <a:p>
            <a:r>
              <a:rPr lang="fr-FR" sz="1400" i="1" dirty="0"/>
              <a:t>01/09/2022</a:t>
            </a:r>
          </a:p>
        </p:txBody>
      </p:sp>
    </p:spTree>
    <p:extLst>
      <p:ext uri="{BB962C8B-B14F-4D97-AF65-F5344CB8AC3E}">
        <p14:creationId xmlns:p14="http://schemas.microsoft.com/office/powerpoint/2010/main" val="7980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0317068-88D0-446C-82BC-2CE0500B458B}"/>
              </a:ext>
            </a:extLst>
          </p:cNvPr>
          <p:cNvSpPr>
            <a:spLocks noGrp="1"/>
          </p:cNvSpPr>
          <p:nvPr>
            <p:ph sz="half" idx="1"/>
          </p:nvPr>
        </p:nvSpPr>
        <p:spPr>
          <a:xfrm>
            <a:off x="838200" y="1825625"/>
            <a:ext cx="5181600" cy="2957390"/>
          </a:xfrm>
        </p:spPr>
        <p:txBody>
          <a:bodyPr>
            <a:normAutofit/>
          </a:bodyPr>
          <a:lstStyle/>
          <a:p>
            <a:r>
              <a:rPr lang="fr-FR" dirty="0"/>
              <a:t>Inspiration : </a:t>
            </a:r>
            <a:r>
              <a:rPr lang="fr-FR" dirty="0" err="1"/>
              <a:t>ResearchSpace</a:t>
            </a:r>
            <a:r>
              <a:rPr lang="fr-FR" dirty="0"/>
              <a:t> / British Museum</a:t>
            </a:r>
          </a:p>
          <a:p>
            <a:pPr lvl="1"/>
            <a:r>
              <a:rPr lang="fr-FR" dirty="0">
                <a:hlinkClick r:id="rId2"/>
              </a:rPr>
              <a:t>http://researchspace.org</a:t>
            </a:r>
            <a:r>
              <a:rPr lang="fr-FR" dirty="0"/>
              <a:t> </a:t>
            </a:r>
          </a:p>
          <a:p>
            <a:pPr lvl="1"/>
            <a:r>
              <a:rPr lang="fr-FR" sz="2000" dirty="0"/>
              <a:t>On monte sur les épaules des géants</a:t>
            </a:r>
          </a:p>
          <a:p>
            <a:r>
              <a:rPr lang="fr-FR" dirty="0"/>
              <a:t>Exemple: </a:t>
            </a:r>
            <a:r>
              <a:rPr lang="fr-FR" sz="1800" dirty="0">
                <a:hlinkClick r:id="rId3"/>
              </a:rPr>
              <a:t>http://rs.sealitproject.eu/resource/sealit:Search</a:t>
            </a:r>
            <a:r>
              <a:rPr lang="fr-FR" sz="1800" dirty="0"/>
              <a:t> </a:t>
            </a:r>
          </a:p>
          <a:p>
            <a:endParaRPr lang="fr-FR" dirty="0"/>
          </a:p>
        </p:txBody>
      </p:sp>
      <p:sp>
        <p:nvSpPr>
          <p:cNvPr id="4" name="Espace réservé du contenu 3">
            <a:extLst>
              <a:ext uri="{FF2B5EF4-FFF2-40B4-BE49-F238E27FC236}">
                <a16:creationId xmlns:a16="http://schemas.microsoft.com/office/drawing/2014/main" id="{BFCD4321-D7F0-4E76-9FB1-406EC3637BCF}"/>
              </a:ext>
            </a:extLst>
          </p:cNvPr>
          <p:cNvSpPr>
            <a:spLocks noGrp="1"/>
          </p:cNvSpPr>
          <p:nvPr>
            <p:ph sz="half" idx="2"/>
          </p:nvPr>
        </p:nvSpPr>
        <p:spPr>
          <a:xfrm>
            <a:off x="6172200" y="1825625"/>
            <a:ext cx="5181600" cy="3349276"/>
          </a:xfrm>
        </p:spPr>
        <p:txBody>
          <a:bodyPr>
            <a:normAutofit/>
          </a:bodyPr>
          <a:lstStyle/>
          <a:p>
            <a:r>
              <a:rPr lang="fr-FR" dirty="0"/>
              <a:t>Développement de </a:t>
            </a:r>
            <a:r>
              <a:rPr lang="fr-FR" dirty="0" err="1"/>
              <a:t>Sparnatural</a:t>
            </a:r>
            <a:r>
              <a:rPr lang="fr-FR" dirty="0"/>
              <a:t> dans le cadre du projet </a:t>
            </a:r>
            <a:r>
              <a:rPr lang="fr-FR" b="1" dirty="0" err="1"/>
              <a:t>OpenArchaeo</a:t>
            </a:r>
            <a:r>
              <a:rPr lang="fr-FR" dirty="0"/>
              <a:t> du consortium MASA en 2018</a:t>
            </a:r>
          </a:p>
          <a:p>
            <a:pPr lvl="1"/>
            <a:r>
              <a:rPr lang="fr-FR" dirty="0">
                <a:hlinkClick r:id="rId4"/>
              </a:rPr>
              <a:t>http://openarchaeo.huma-num.fr</a:t>
            </a:r>
            <a:r>
              <a:rPr lang="fr-FR" dirty="0"/>
              <a:t> </a:t>
            </a:r>
          </a:p>
          <a:p>
            <a:pPr lvl="1"/>
            <a:r>
              <a:rPr lang="fr-FR" dirty="0"/>
              <a:t>Présenté à semweb.pro 2019</a:t>
            </a:r>
          </a:p>
        </p:txBody>
      </p:sp>
      <p:sp>
        <p:nvSpPr>
          <p:cNvPr id="5" name="Titre 1">
            <a:extLst>
              <a:ext uri="{FF2B5EF4-FFF2-40B4-BE49-F238E27FC236}">
                <a16:creationId xmlns:a16="http://schemas.microsoft.com/office/drawing/2014/main" id="{BC9D1456-1C31-4FF3-BFC3-4C1EB07522A2}"/>
              </a:ext>
            </a:extLst>
          </p:cNvPr>
          <p:cNvSpPr txBox="1">
            <a:spLocks/>
          </p:cNvSpPr>
          <p:nvPr/>
        </p:nvSpPr>
        <p:spPr>
          <a:xfrm>
            <a:off x="711969" y="384376"/>
            <a:ext cx="11024034" cy="1325563"/>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Historique de </a:t>
            </a:r>
            <a:r>
              <a:rPr lang="fr-FR" sz="7200" dirty="0" err="1">
                <a:latin typeface="Century Gothic" panose="020B0502020202020204" pitchFamily="34" charset="0"/>
              </a:rPr>
              <a:t>Sparnatural</a:t>
            </a:r>
            <a:endParaRPr lang="fr-FR" dirty="0">
              <a:latin typeface="Century Gothic" panose="020B0502020202020204" pitchFamily="34" charset="0"/>
            </a:endParaRPr>
          </a:p>
        </p:txBody>
      </p:sp>
      <p:pic>
        <p:nvPicPr>
          <p:cNvPr id="6" name="Image 5">
            <a:extLst>
              <a:ext uri="{FF2B5EF4-FFF2-40B4-BE49-F238E27FC236}">
                <a16:creationId xmlns:a16="http://schemas.microsoft.com/office/drawing/2014/main" id="{614C8DFE-35A0-4B2E-9CDC-84C029A80603}"/>
              </a:ext>
            </a:extLst>
          </p:cNvPr>
          <p:cNvPicPr>
            <a:picLocks noChangeAspect="1"/>
          </p:cNvPicPr>
          <p:nvPr/>
        </p:nvPicPr>
        <p:blipFill>
          <a:blip r:embed="rId5"/>
          <a:stretch>
            <a:fillRect/>
          </a:stretch>
        </p:blipFill>
        <p:spPr>
          <a:xfrm>
            <a:off x="831763" y="5285433"/>
            <a:ext cx="5035638" cy="891936"/>
          </a:xfrm>
          <a:prstGeom prst="rect">
            <a:avLst/>
          </a:prstGeom>
        </p:spPr>
      </p:pic>
      <p:cxnSp>
        <p:nvCxnSpPr>
          <p:cNvPr id="8" name="Connecteur droit 7">
            <a:extLst>
              <a:ext uri="{FF2B5EF4-FFF2-40B4-BE49-F238E27FC236}">
                <a16:creationId xmlns:a16="http://schemas.microsoft.com/office/drawing/2014/main" id="{0CDF0CF3-E724-4EB9-85E0-1D279475E2FA}"/>
              </a:ext>
            </a:extLst>
          </p:cNvPr>
          <p:cNvCxnSpPr>
            <a:cxnSpLocks/>
          </p:cNvCxnSpPr>
          <p:nvPr/>
        </p:nvCxnSpPr>
        <p:spPr>
          <a:xfrm>
            <a:off x="6019800" y="1949380"/>
            <a:ext cx="0" cy="269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014E672F-6584-400D-8742-2562FBCDDB7B}"/>
              </a:ext>
            </a:extLst>
          </p:cNvPr>
          <p:cNvPicPr>
            <a:picLocks noChangeAspect="1"/>
          </p:cNvPicPr>
          <p:nvPr/>
        </p:nvPicPr>
        <p:blipFill>
          <a:blip r:embed="rId6"/>
          <a:stretch>
            <a:fillRect/>
          </a:stretch>
        </p:blipFill>
        <p:spPr>
          <a:xfrm>
            <a:off x="6324601" y="5285433"/>
            <a:ext cx="5411402" cy="980055"/>
          </a:xfrm>
          <a:prstGeom prst="rect">
            <a:avLst/>
          </a:prstGeom>
        </p:spPr>
      </p:pic>
    </p:spTree>
    <p:extLst>
      <p:ext uri="{BB962C8B-B14F-4D97-AF65-F5344CB8AC3E}">
        <p14:creationId xmlns:p14="http://schemas.microsoft.com/office/powerpoint/2010/main" val="272710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BDE0B45-FF95-4A47-8ADD-719A510A04B6}"/>
              </a:ext>
            </a:extLst>
          </p:cNvPr>
          <p:cNvSpPr>
            <a:spLocks noGrp="1"/>
          </p:cNvSpPr>
          <p:nvPr>
            <p:ph idx="1"/>
          </p:nvPr>
        </p:nvSpPr>
        <p:spPr/>
        <p:txBody>
          <a:bodyPr>
            <a:normAutofit lnSpcReduction="10000"/>
          </a:bodyPr>
          <a:lstStyle/>
          <a:p>
            <a:pPr marL="514350" indent="-514350">
              <a:buFont typeface="+mj-lt"/>
              <a:buAutoNum type="arabicPeriod"/>
            </a:pPr>
            <a:r>
              <a:rPr lang="fr-FR" b="1" dirty="0"/>
              <a:t>Evolutions fonctionnelles </a:t>
            </a:r>
            <a:r>
              <a:rPr lang="fr-FR" dirty="0"/>
              <a:t>de </a:t>
            </a:r>
            <a:r>
              <a:rPr lang="fr-FR" dirty="0" err="1"/>
              <a:t>Sparnatural</a:t>
            </a:r>
            <a:r>
              <a:rPr lang="fr-FR" dirty="0"/>
              <a:t> (discutées en amont)</a:t>
            </a:r>
          </a:p>
          <a:p>
            <a:pPr marL="971550" lvl="1" indent="-514350">
              <a:spcBef>
                <a:spcPts val="0"/>
              </a:spcBef>
              <a:buFont typeface="+mj-lt"/>
              <a:buAutoNum type="arabicPeriod"/>
            </a:pPr>
            <a:r>
              <a:rPr lang="fr-FR" sz="1600" i="1" dirty="0"/>
              <a:t>Sélection des colonnes de résultat</a:t>
            </a:r>
          </a:p>
          <a:p>
            <a:pPr marL="971550" lvl="1" indent="-514350">
              <a:spcBef>
                <a:spcPts val="0"/>
              </a:spcBef>
              <a:buFont typeface="+mj-lt"/>
              <a:buAutoNum type="arabicPeriod"/>
            </a:pPr>
            <a:r>
              <a:rPr lang="fr-FR" sz="1600" i="1" dirty="0"/>
              <a:t>Support du OPTIONAL / NOT EXISTS</a:t>
            </a:r>
          </a:p>
          <a:p>
            <a:pPr marL="971550" lvl="1" indent="-514350">
              <a:spcBef>
                <a:spcPts val="0"/>
              </a:spcBef>
              <a:buFont typeface="+mj-lt"/>
              <a:buAutoNum type="arabicPeriod"/>
            </a:pPr>
            <a:r>
              <a:rPr lang="fr-FR" sz="1600" i="1" dirty="0"/>
              <a:t>Sélection dans des arbres</a:t>
            </a:r>
          </a:p>
          <a:p>
            <a:pPr marL="971550" lvl="1" indent="-514350">
              <a:spcBef>
                <a:spcPts val="0"/>
              </a:spcBef>
              <a:buFont typeface="+mj-lt"/>
              <a:buAutoNum type="arabicPeriod"/>
            </a:pPr>
            <a:r>
              <a:rPr lang="fr-FR" sz="1600" i="1" dirty="0" err="1"/>
              <a:t>Tooltips</a:t>
            </a:r>
            <a:endParaRPr lang="fr-FR" sz="1600" i="1" dirty="0"/>
          </a:p>
          <a:p>
            <a:pPr marL="971550" lvl="1" indent="-514350">
              <a:spcBef>
                <a:spcPts val="0"/>
              </a:spcBef>
              <a:buFont typeface="+mj-lt"/>
              <a:buAutoNum type="arabicPeriod"/>
            </a:pPr>
            <a:r>
              <a:rPr lang="fr-FR" sz="1600" i="1" dirty="0"/>
              <a:t>Chargement de requêtes sauvegardées</a:t>
            </a:r>
          </a:p>
          <a:p>
            <a:pPr marL="971550" lvl="1" indent="-514350">
              <a:spcBef>
                <a:spcPts val="0"/>
              </a:spcBef>
              <a:buFont typeface="+mj-lt"/>
              <a:buAutoNum type="arabicPeriod"/>
            </a:pPr>
            <a:r>
              <a:rPr lang="fr-FR" sz="1600" i="1" dirty="0"/>
              <a:t>…</a:t>
            </a:r>
          </a:p>
          <a:p>
            <a:pPr marL="514350" indent="-514350">
              <a:buFont typeface="+mj-lt"/>
              <a:buAutoNum type="arabicPeriod"/>
            </a:pPr>
            <a:r>
              <a:rPr lang="fr-FR" dirty="0"/>
              <a:t>Réaliser et déployer 2 </a:t>
            </a:r>
            <a:r>
              <a:rPr lang="fr-FR" b="1" dirty="0"/>
              <a:t>démonstrateurs</a:t>
            </a:r>
            <a:r>
              <a:rPr lang="fr-FR" dirty="0"/>
              <a:t> AN / BNF</a:t>
            </a:r>
          </a:p>
          <a:p>
            <a:pPr marL="971550" lvl="1" indent="-514350">
              <a:buFont typeface="+mj-lt"/>
              <a:buAutoNum type="arabicPeriod"/>
            </a:pPr>
            <a:r>
              <a:rPr lang="fr-FR" dirty="0"/>
              <a:t>Démonstrateur AN : </a:t>
            </a:r>
            <a:r>
              <a:rPr lang="fr-FR" dirty="0">
                <a:hlinkClick r:id="rId2"/>
              </a:rPr>
              <a:t>https://sparna-git.github.io/sparnatural-demonstrateur-an</a:t>
            </a:r>
            <a:r>
              <a:rPr lang="fr-FR" dirty="0"/>
              <a:t> </a:t>
            </a:r>
          </a:p>
          <a:p>
            <a:pPr marL="514350" indent="-514350">
              <a:buFont typeface="+mj-lt"/>
              <a:buAutoNum type="arabicPeriod"/>
            </a:pPr>
            <a:r>
              <a:rPr lang="fr-FR" dirty="0"/>
              <a:t>Faire des ateliers avec des </a:t>
            </a:r>
            <a:r>
              <a:rPr lang="fr-FR" b="1" u="sng" dirty="0"/>
              <a:t>utilisateurs finaux</a:t>
            </a:r>
            <a:endParaRPr lang="fr-FR" b="1" dirty="0"/>
          </a:p>
          <a:p>
            <a:pPr marL="514350" indent="-514350">
              <a:buFont typeface="+mj-lt"/>
              <a:buAutoNum type="arabicPeriod"/>
            </a:pPr>
            <a:r>
              <a:rPr lang="fr-FR" b="1" dirty="0"/>
              <a:t>Ecrire de la doc</a:t>
            </a:r>
            <a:r>
              <a:rPr lang="fr-FR" dirty="0"/>
              <a:t>, doc, doc : </a:t>
            </a:r>
            <a:r>
              <a:rPr lang="fr-FR" dirty="0">
                <a:hlinkClick r:id="rId3"/>
              </a:rPr>
              <a:t>https://docs.sparnatural.eu</a:t>
            </a:r>
            <a:r>
              <a:rPr lang="fr-FR" dirty="0"/>
              <a:t> </a:t>
            </a:r>
          </a:p>
          <a:p>
            <a:pPr marL="457200" lvl="1" indent="0">
              <a:buNone/>
            </a:pPr>
            <a:r>
              <a:rPr lang="fr-FR" dirty="0"/>
              <a:t>	pour faciliter les déploiements dans d’autres institutions</a:t>
            </a:r>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p:txBody>
      </p:sp>
      <p:sp>
        <p:nvSpPr>
          <p:cNvPr id="5" name="Titre 1">
            <a:extLst>
              <a:ext uri="{FF2B5EF4-FFF2-40B4-BE49-F238E27FC236}">
                <a16:creationId xmlns:a16="http://schemas.microsoft.com/office/drawing/2014/main" id="{CE1C439E-923C-4DCE-8088-0C1F2C6657A7}"/>
              </a:ext>
            </a:extLst>
          </p:cNvPr>
          <p:cNvSpPr txBox="1">
            <a:spLocks/>
          </p:cNvSpPr>
          <p:nvPr/>
        </p:nvSpPr>
        <p:spPr>
          <a:xfrm>
            <a:off x="711969" y="384376"/>
            <a:ext cx="1102403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7200" dirty="0">
                <a:latin typeface="Century Gothic" panose="020B0502020202020204" pitchFamily="34" charset="0"/>
              </a:rPr>
              <a:t>Le projet AN/BNF</a:t>
            </a:r>
            <a:endParaRPr lang="fr-FR" dirty="0">
              <a:latin typeface="Century Gothic" panose="020B0502020202020204" pitchFamily="34" charset="0"/>
            </a:endParaRPr>
          </a:p>
        </p:txBody>
      </p:sp>
      <p:sp>
        <p:nvSpPr>
          <p:cNvPr id="6" name="Rectangle : carré corné 5">
            <a:extLst>
              <a:ext uri="{FF2B5EF4-FFF2-40B4-BE49-F238E27FC236}">
                <a16:creationId xmlns:a16="http://schemas.microsoft.com/office/drawing/2014/main" id="{7B921E97-68F9-46F6-A9FA-254104FE3BB6}"/>
              </a:ext>
            </a:extLst>
          </p:cNvPr>
          <p:cNvSpPr/>
          <p:nvPr/>
        </p:nvSpPr>
        <p:spPr>
          <a:xfrm rot="20874184">
            <a:off x="9793098" y="4140034"/>
            <a:ext cx="1389344" cy="616016"/>
          </a:xfrm>
          <a:custGeom>
            <a:avLst/>
            <a:gdLst>
              <a:gd name="connsiteX0" fmla="*/ 0 w 1389344"/>
              <a:gd name="connsiteY0" fmla="*/ 0 h 616016"/>
              <a:gd name="connsiteX1" fmla="*/ 449221 w 1389344"/>
              <a:gd name="connsiteY1" fmla="*/ 0 h 616016"/>
              <a:gd name="connsiteX2" fmla="*/ 870656 w 1389344"/>
              <a:gd name="connsiteY2" fmla="*/ 0 h 616016"/>
              <a:gd name="connsiteX3" fmla="*/ 1389344 w 1389344"/>
              <a:gd name="connsiteY3" fmla="*/ 0 h 616016"/>
              <a:gd name="connsiteX4" fmla="*/ 1389344 w 1389344"/>
              <a:gd name="connsiteY4" fmla="*/ 431334 h 616016"/>
              <a:gd name="connsiteX5" fmla="*/ 1204662 w 1389344"/>
              <a:gd name="connsiteY5" fmla="*/ 616016 h 616016"/>
              <a:gd name="connsiteX6" fmla="*/ 779015 w 1389344"/>
              <a:gd name="connsiteY6" fmla="*/ 616016 h 616016"/>
              <a:gd name="connsiteX7" fmla="*/ 353368 w 1389344"/>
              <a:gd name="connsiteY7" fmla="*/ 616016 h 616016"/>
              <a:gd name="connsiteX8" fmla="*/ 0 w 1389344"/>
              <a:gd name="connsiteY8" fmla="*/ 616016 h 616016"/>
              <a:gd name="connsiteX9" fmla="*/ 0 w 1389344"/>
              <a:gd name="connsiteY9" fmla="*/ 295688 h 616016"/>
              <a:gd name="connsiteX10" fmla="*/ 0 w 1389344"/>
              <a:gd name="connsiteY10" fmla="*/ 0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0" fmla="*/ 1204662 w 1389344"/>
              <a:gd name="connsiteY0" fmla="*/ 616016 h 616016"/>
              <a:gd name="connsiteX1" fmla="*/ 1241599 w 1389344"/>
              <a:gd name="connsiteY1" fmla="*/ 468271 h 616016"/>
              <a:gd name="connsiteX2" fmla="*/ 1389344 w 1389344"/>
              <a:gd name="connsiteY2" fmla="*/ 431334 h 616016"/>
              <a:gd name="connsiteX3" fmla="*/ 1204662 w 1389344"/>
              <a:gd name="connsiteY3" fmla="*/ 616016 h 616016"/>
              <a:gd name="connsiteX4" fmla="*/ 839248 w 1389344"/>
              <a:gd name="connsiteY4" fmla="*/ 616016 h 616016"/>
              <a:gd name="connsiteX5" fmla="*/ 473834 w 1389344"/>
              <a:gd name="connsiteY5" fmla="*/ 616016 h 616016"/>
              <a:gd name="connsiteX6" fmla="*/ 0 w 1389344"/>
              <a:gd name="connsiteY6" fmla="*/ 616016 h 616016"/>
              <a:gd name="connsiteX7" fmla="*/ 0 w 1389344"/>
              <a:gd name="connsiteY7" fmla="*/ 326488 h 616016"/>
              <a:gd name="connsiteX8" fmla="*/ 0 w 1389344"/>
              <a:gd name="connsiteY8" fmla="*/ 0 h 616016"/>
              <a:gd name="connsiteX9" fmla="*/ 463115 w 1389344"/>
              <a:gd name="connsiteY9" fmla="*/ 0 h 616016"/>
              <a:gd name="connsiteX10" fmla="*/ 940123 w 1389344"/>
              <a:gd name="connsiteY10" fmla="*/ 0 h 616016"/>
              <a:gd name="connsiteX11" fmla="*/ 1389344 w 1389344"/>
              <a:gd name="connsiteY11" fmla="*/ 0 h 616016"/>
              <a:gd name="connsiteX12" fmla="*/ 1389344 w 1389344"/>
              <a:gd name="connsiteY12" fmla="*/ 431334 h 61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9344" h="616016" stroke="0" extrusionOk="0">
                <a:moveTo>
                  <a:pt x="0" y="0"/>
                </a:moveTo>
                <a:cubicBezTo>
                  <a:pt x="162826" y="-2283"/>
                  <a:pt x="284884" y="10150"/>
                  <a:pt x="449221" y="0"/>
                </a:cubicBezTo>
                <a:cubicBezTo>
                  <a:pt x="613558" y="-10150"/>
                  <a:pt x="783628" y="34720"/>
                  <a:pt x="870656" y="0"/>
                </a:cubicBezTo>
                <a:cubicBezTo>
                  <a:pt x="957685" y="-34720"/>
                  <a:pt x="1135406" y="2228"/>
                  <a:pt x="1389344" y="0"/>
                </a:cubicBezTo>
                <a:cubicBezTo>
                  <a:pt x="1413868" y="192355"/>
                  <a:pt x="1341723" y="222721"/>
                  <a:pt x="1389344" y="431334"/>
                </a:cubicBezTo>
                <a:cubicBezTo>
                  <a:pt x="1336888" y="513742"/>
                  <a:pt x="1244953" y="553712"/>
                  <a:pt x="1204662" y="616016"/>
                </a:cubicBezTo>
                <a:cubicBezTo>
                  <a:pt x="1076562" y="664336"/>
                  <a:pt x="936709" y="573385"/>
                  <a:pt x="779015" y="616016"/>
                </a:cubicBezTo>
                <a:cubicBezTo>
                  <a:pt x="621321" y="658647"/>
                  <a:pt x="535567" y="567205"/>
                  <a:pt x="353368" y="616016"/>
                </a:cubicBezTo>
                <a:cubicBezTo>
                  <a:pt x="171169" y="664827"/>
                  <a:pt x="147937" y="612616"/>
                  <a:pt x="0" y="616016"/>
                </a:cubicBezTo>
                <a:cubicBezTo>
                  <a:pt x="-15410" y="536712"/>
                  <a:pt x="26801" y="430739"/>
                  <a:pt x="0" y="295688"/>
                </a:cubicBezTo>
                <a:cubicBezTo>
                  <a:pt x="-26801" y="160637"/>
                  <a:pt x="31051" y="138942"/>
                  <a:pt x="0" y="0"/>
                </a:cubicBezTo>
                <a:close/>
              </a:path>
              <a:path w="1389344" h="616016" fill="darkenLess" stroke="0" extrusionOk="0">
                <a:moveTo>
                  <a:pt x="1204662" y="616016"/>
                </a:moveTo>
                <a:cubicBezTo>
                  <a:pt x="1207343" y="558015"/>
                  <a:pt x="1235610" y="543190"/>
                  <a:pt x="1241599" y="468271"/>
                </a:cubicBezTo>
                <a:cubicBezTo>
                  <a:pt x="1269356" y="450282"/>
                  <a:pt x="1339249" y="445403"/>
                  <a:pt x="1389344" y="431334"/>
                </a:cubicBezTo>
                <a:cubicBezTo>
                  <a:pt x="1310626" y="528084"/>
                  <a:pt x="1263704" y="534072"/>
                  <a:pt x="1204662" y="616016"/>
                </a:cubicBezTo>
                <a:close/>
              </a:path>
              <a:path w="1389344" h="616016" fill="none" extrusionOk="0">
                <a:moveTo>
                  <a:pt x="1204662" y="616016"/>
                </a:moveTo>
                <a:cubicBezTo>
                  <a:pt x="1197967" y="576878"/>
                  <a:pt x="1244115" y="512989"/>
                  <a:pt x="1241599" y="468271"/>
                </a:cubicBezTo>
                <a:cubicBezTo>
                  <a:pt x="1310263" y="450517"/>
                  <a:pt x="1326858" y="465474"/>
                  <a:pt x="1389344" y="431334"/>
                </a:cubicBezTo>
                <a:cubicBezTo>
                  <a:pt x="1346035" y="516715"/>
                  <a:pt x="1286605" y="533849"/>
                  <a:pt x="1204662" y="616016"/>
                </a:cubicBezTo>
                <a:cubicBezTo>
                  <a:pt x="1100471" y="624971"/>
                  <a:pt x="992063" y="605277"/>
                  <a:pt x="839248" y="616016"/>
                </a:cubicBezTo>
                <a:cubicBezTo>
                  <a:pt x="686433" y="626755"/>
                  <a:pt x="642056" y="584188"/>
                  <a:pt x="473834" y="616016"/>
                </a:cubicBezTo>
                <a:cubicBezTo>
                  <a:pt x="305612" y="647844"/>
                  <a:pt x="156415" y="609496"/>
                  <a:pt x="0" y="616016"/>
                </a:cubicBezTo>
                <a:cubicBezTo>
                  <a:pt x="-6761" y="533853"/>
                  <a:pt x="9049" y="414737"/>
                  <a:pt x="0" y="326488"/>
                </a:cubicBezTo>
                <a:cubicBezTo>
                  <a:pt x="-9049" y="238239"/>
                  <a:pt x="3993" y="143250"/>
                  <a:pt x="0" y="0"/>
                </a:cubicBezTo>
                <a:cubicBezTo>
                  <a:pt x="103136" y="-6076"/>
                  <a:pt x="253967" y="7675"/>
                  <a:pt x="463115" y="0"/>
                </a:cubicBezTo>
                <a:cubicBezTo>
                  <a:pt x="672263" y="-7675"/>
                  <a:pt x="799474" y="8100"/>
                  <a:pt x="940123" y="0"/>
                </a:cubicBezTo>
                <a:cubicBezTo>
                  <a:pt x="1080772" y="-8100"/>
                  <a:pt x="1264470" y="9517"/>
                  <a:pt x="1389344" y="0"/>
                </a:cubicBezTo>
                <a:cubicBezTo>
                  <a:pt x="1399538" y="96248"/>
                  <a:pt x="1381778" y="228570"/>
                  <a:pt x="1389344" y="431334"/>
                </a:cubicBezTo>
              </a:path>
              <a:path w="1389344" h="616016" fill="none" stroke="0" extrusionOk="0">
                <a:moveTo>
                  <a:pt x="1204662" y="616016"/>
                </a:moveTo>
                <a:cubicBezTo>
                  <a:pt x="1207872" y="548981"/>
                  <a:pt x="1250703" y="505121"/>
                  <a:pt x="1241599" y="468271"/>
                </a:cubicBezTo>
                <a:cubicBezTo>
                  <a:pt x="1292943" y="437475"/>
                  <a:pt x="1337221" y="456777"/>
                  <a:pt x="1389344" y="431334"/>
                </a:cubicBezTo>
                <a:cubicBezTo>
                  <a:pt x="1326671" y="535154"/>
                  <a:pt x="1260928" y="546151"/>
                  <a:pt x="1204662" y="616016"/>
                </a:cubicBezTo>
                <a:cubicBezTo>
                  <a:pt x="1026439" y="651541"/>
                  <a:pt x="912599" y="591322"/>
                  <a:pt x="815155" y="616016"/>
                </a:cubicBezTo>
                <a:cubicBezTo>
                  <a:pt x="717711" y="640710"/>
                  <a:pt x="513024" y="582372"/>
                  <a:pt x="413601" y="616016"/>
                </a:cubicBezTo>
                <a:cubicBezTo>
                  <a:pt x="314178" y="649660"/>
                  <a:pt x="95918" y="577095"/>
                  <a:pt x="0" y="616016"/>
                </a:cubicBezTo>
                <a:cubicBezTo>
                  <a:pt x="-7740" y="498863"/>
                  <a:pt x="26229" y="442057"/>
                  <a:pt x="0" y="326488"/>
                </a:cubicBezTo>
                <a:cubicBezTo>
                  <a:pt x="-26229" y="210919"/>
                  <a:pt x="25179" y="122284"/>
                  <a:pt x="0" y="0"/>
                </a:cubicBezTo>
                <a:cubicBezTo>
                  <a:pt x="202350" y="-22963"/>
                  <a:pt x="280771" y="47203"/>
                  <a:pt x="435328" y="0"/>
                </a:cubicBezTo>
                <a:cubicBezTo>
                  <a:pt x="589885" y="-47203"/>
                  <a:pt x="665700" y="51747"/>
                  <a:pt x="884549" y="0"/>
                </a:cubicBezTo>
                <a:cubicBezTo>
                  <a:pt x="1103398" y="-51747"/>
                  <a:pt x="1268983" y="1645"/>
                  <a:pt x="1389344" y="0"/>
                </a:cubicBezTo>
                <a:cubicBezTo>
                  <a:pt x="1397992" y="101380"/>
                  <a:pt x="1376676" y="290875"/>
                  <a:pt x="1389344" y="431334"/>
                </a:cubicBezTo>
              </a:path>
            </a:pathLst>
          </a:custGeom>
          <a:solidFill>
            <a:schemeClr val="accent4">
              <a:lumMod val="40000"/>
              <a:lumOff val="60000"/>
            </a:schemeClr>
          </a:solidFill>
          <a:ln>
            <a:solidFill>
              <a:schemeClr val="accent4">
                <a:lumMod val="60000"/>
                <a:lumOff val="40000"/>
              </a:schemeClr>
            </a:solidFill>
            <a:extLst>
              <a:ext uri="{C807C97D-BFC1-408E-A445-0C87EB9F89A2}">
                <ask:lineSketchStyleProps xmlns:ask="http://schemas.microsoft.com/office/drawing/2018/sketchyshapes" sd="1219033472">
                  <a:prstGeom prst="foldedCorner">
                    <a:avLst>
                      <a:gd name="adj" fmla="val 29980"/>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lumMod val="75000"/>
                  </a:schemeClr>
                </a:solidFill>
                <a:latin typeface="Mistral" panose="03090702030407020403" pitchFamily="66" charset="0"/>
              </a:rPr>
              <a:t>des vrais gens !</a:t>
            </a:r>
          </a:p>
        </p:txBody>
      </p:sp>
      <p:cxnSp>
        <p:nvCxnSpPr>
          <p:cNvPr id="10" name="Connecteur droit 9">
            <a:extLst>
              <a:ext uri="{FF2B5EF4-FFF2-40B4-BE49-F238E27FC236}">
                <a16:creationId xmlns:a16="http://schemas.microsoft.com/office/drawing/2014/main" id="{DC1F55A4-64FF-4987-A17C-8B6E0C68F3FA}"/>
              </a:ext>
            </a:extLst>
          </p:cNvPr>
          <p:cNvCxnSpPr>
            <a:cxnSpLocks/>
          </p:cNvCxnSpPr>
          <p:nvPr/>
        </p:nvCxnSpPr>
        <p:spPr>
          <a:xfrm flipH="1">
            <a:off x="8065971" y="4572000"/>
            <a:ext cx="1678005" cy="221381"/>
          </a:xfrm>
          <a:prstGeom prst="lin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367641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1292</Words>
  <Application>Microsoft Office PowerPoint</Application>
  <PresentationFormat>Grand écran</PresentationFormat>
  <Paragraphs>165</Paragraphs>
  <Slides>28</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Calibri Light</vt:lpstr>
      <vt:lpstr>Century Gothic</vt:lpstr>
      <vt:lpstr>Mistral</vt:lpstr>
      <vt:lpstr>Open Sans</vt:lpstr>
      <vt:lpstr>Thème Office</vt:lpstr>
      <vt:lpstr>SPARNATURAL</vt:lpstr>
      <vt:lpstr>Présentation PowerPoint</vt:lpstr>
      <vt:lpstr>Présentation PowerPoint</vt:lpstr>
      <vt:lpstr>Présentation PowerPoint</vt:lpstr>
      <vt:lpstr>Présentation PowerPoint</vt:lpstr>
      <vt:lpstr>Contexte du 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Edition de la configuration en OWL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SPARNATURAL</dc:title>
  <dc:creator>Thomas Francart</dc:creator>
  <cp:lastModifiedBy>Thomas FRANCART</cp:lastModifiedBy>
  <cp:revision>96</cp:revision>
  <dcterms:created xsi:type="dcterms:W3CDTF">2022-06-03T20:22:40Z</dcterms:created>
  <dcterms:modified xsi:type="dcterms:W3CDTF">2022-11-02T21:53:37Z</dcterms:modified>
</cp:coreProperties>
</file>