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EEE0-3798-44F9-B085-318E138B8C15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3EDDA-ADC9-41F0-9279-44D1104704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669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3EDDA-ADC9-41F0-9279-44D1104704D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113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олилиния: фигура 3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Полилиния: фигура 38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Полилиния: фигура 3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7720" y="1870560"/>
            <a:ext cx="5884920" cy="60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3480" b="1" strike="noStrike" spc="-1">
                <a:solidFill>
                  <a:srgbClr val="4488CC"/>
                </a:solidFill>
                <a:latin typeface="NotoSans"/>
                <a:ea typeface="NotoSans"/>
              </a:rPr>
              <a:t>IT-Цифра.Zone Hackathon</a:t>
            </a:r>
            <a:endParaRPr lang="en-US" sz="348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47720" y="2787840"/>
            <a:ext cx="808236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Чат-бот для взаимодействия с GenAI (LLM)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47720" y="3580560"/>
            <a:ext cx="3566880" cy="41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39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Архитектура</a:t>
            </a:r>
            <a:r>
              <a:rPr lang="en-US" sz="239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39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Решения</a:t>
            </a:r>
            <a:endParaRPr lang="en-US" sz="239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7720" y="4152960"/>
            <a:ext cx="72410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Команда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r>
              <a:rPr lang="ru-RU" sz="2170" spc="-1" dirty="0">
                <a:solidFill>
                  <a:srgbClr val="1F2328"/>
                </a:solidFill>
                <a:latin typeface="NotoSans"/>
                <a:ea typeface="NotoSans"/>
              </a:rPr>
              <a:t>Люди Икс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7720" y="4562640"/>
            <a:ext cx="2823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Дата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r>
              <a:rPr lang="ru-RU" sz="2170" spc="-1" dirty="0">
                <a:solidFill>
                  <a:srgbClr val="1F2328"/>
                </a:solidFill>
                <a:latin typeface="NotoSans"/>
                <a:ea typeface="NotoSans"/>
              </a:rPr>
              <a:t>05.05.2025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олилиния: фигура 30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Полилиния: фигура 304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Полилиния: фигура 305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Полилиния: фигура 306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Полилиния: фигура 307"/>
          <p:cNvSpPr/>
          <p:nvPr/>
        </p:nvSpPr>
        <p:spPr>
          <a:xfrm>
            <a:off x="1323720" y="1523880"/>
            <a:ext cx="276480" cy="276480"/>
          </a:xfrm>
          <a:custGeom>
            <a:avLst/>
            <a:gdLst/>
            <a:ahLst/>
            <a:cxnLst/>
            <a:rect l="0" t="0" r="r" b="b"/>
            <a:pathLst>
              <a:path w="768" h="768">
                <a:moveTo>
                  <a:pt x="768" y="682"/>
                </a:moveTo>
                <a:cubicBezTo>
                  <a:pt x="768" y="729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29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Полилиния: фигура 308"/>
          <p:cNvSpPr/>
          <p:nvPr/>
        </p:nvSpPr>
        <p:spPr>
          <a:xfrm>
            <a:off x="1367640" y="1569600"/>
            <a:ext cx="190080" cy="186840"/>
          </a:xfrm>
          <a:custGeom>
            <a:avLst/>
            <a:gdLst/>
            <a:ahLst/>
            <a:cxn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5"/>
                </a:lnTo>
                <a:cubicBezTo>
                  <a:pt x="68" y="265"/>
                  <a:pt x="34" y="266"/>
                  <a:pt x="14" y="288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9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747720" y="730440"/>
            <a:ext cx="824112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Ключевые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Функции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(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по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ТЗ)</a:t>
            </a:r>
            <a:endParaRPr lang="en-US" sz="283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Полилиния: фигура 310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Полилиния: фигура 311"/>
          <p:cNvSpPr/>
          <p:nvPr/>
        </p:nvSpPr>
        <p:spPr>
          <a:xfrm>
            <a:off x="1323720" y="2009520"/>
            <a:ext cx="276480" cy="276480"/>
          </a:xfrm>
          <a:custGeom>
            <a:avLst/>
            <a:gdLst/>
            <a:ahLst/>
            <a:cxn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Полилиния: фигура 312"/>
          <p:cNvSpPr/>
          <p:nvPr/>
        </p:nvSpPr>
        <p:spPr>
          <a:xfrm>
            <a:off x="1367640" y="2055240"/>
            <a:ext cx="190080" cy="186480"/>
          </a:xfrm>
          <a:custGeom>
            <a:avLst/>
            <a:gdLst/>
            <a:ahLst/>
            <a:cxn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9"/>
                  <a:pt x="-5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1617480" y="1476360"/>
            <a:ext cx="92347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Удобный интерфейс: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Реализован через Telegram Mini App (React).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617480" y="1962000"/>
            <a:ext cx="81799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Несколько диалогов: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Создание, переключение, удаление,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Полилиния: фигура 315"/>
          <p:cNvSpPr/>
          <p:nvPr/>
        </p:nvSpPr>
        <p:spPr>
          <a:xfrm>
            <a:off x="3057480" y="2419200"/>
            <a:ext cx="1886040" cy="362160"/>
          </a:xfrm>
          <a:custGeom>
            <a:avLst/>
            <a:gdLst/>
            <a:ahLst/>
            <a:cxnLst/>
            <a:rect l="0" t="0" r="r" b="b"/>
            <a:pathLst>
              <a:path w="5239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5081" y="0"/>
                </a:lnTo>
                <a:cubicBezTo>
                  <a:pt x="5091" y="0"/>
                  <a:pt x="5101" y="1"/>
                  <a:pt x="5112" y="3"/>
                </a:cubicBezTo>
                <a:cubicBezTo>
                  <a:pt x="5122" y="5"/>
                  <a:pt x="5132" y="8"/>
                  <a:pt x="5141" y="12"/>
                </a:cubicBezTo>
                <a:cubicBezTo>
                  <a:pt x="5151" y="16"/>
                  <a:pt x="5160" y="21"/>
                  <a:pt x="5169" y="27"/>
                </a:cubicBezTo>
                <a:cubicBezTo>
                  <a:pt x="5177" y="32"/>
                  <a:pt x="5186" y="39"/>
                  <a:pt x="5193" y="46"/>
                </a:cubicBezTo>
                <a:cubicBezTo>
                  <a:pt x="5200" y="54"/>
                  <a:pt x="5207" y="62"/>
                  <a:pt x="5213" y="70"/>
                </a:cubicBezTo>
                <a:cubicBezTo>
                  <a:pt x="5218" y="79"/>
                  <a:pt x="5223" y="88"/>
                  <a:pt x="5227" y="98"/>
                </a:cubicBezTo>
                <a:cubicBezTo>
                  <a:pt x="5231" y="108"/>
                  <a:pt x="5234" y="117"/>
                  <a:pt x="5236" y="128"/>
                </a:cubicBezTo>
                <a:cubicBezTo>
                  <a:pt x="5238" y="138"/>
                  <a:pt x="5239" y="148"/>
                  <a:pt x="5239" y="159"/>
                </a:cubicBezTo>
                <a:lnTo>
                  <a:pt x="5239" y="848"/>
                </a:lnTo>
                <a:cubicBezTo>
                  <a:pt x="5239" y="858"/>
                  <a:pt x="5238" y="868"/>
                  <a:pt x="5236" y="879"/>
                </a:cubicBezTo>
                <a:cubicBezTo>
                  <a:pt x="5234" y="889"/>
                  <a:pt x="5231" y="899"/>
                  <a:pt x="5227" y="908"/>
                </a:cubicBezTo>
                <a:cubicBezTo>
                  <a:pt x="5223" y="918"/>
                  <a:pt x="5218" y="927"/>
                  <a:pt x="5213" y="936"/>
                </a:cubicBezTo>
                <a:cubicBezTo>
                  <a:pt x="5207" y="944"/>
                  <a:pt x="5200" y="952"/>
                  <a:pt x="5193" y="960"/>
                </a:cubicBezTo>
                <a:cubicBezTo>
                  <a:pt x="5186" y="967"/>
                  <a:pt x="5177" y="974"/>
                  <a:pt x="5169" y="980"/>
                </a:cubicBezTo>
                <a:cubicBezTo>
                  <a:pt x="5160" y="985"/>
                  <a:pt x="5151" y="990"/>
                  <a:pt x="5141" y="994"/>
                </a:cubicBezTo>
                <a:cubicBezTo>
                  <a:pt x="5132" y="998"/>
                  <a:pt x="5122" y="1001"/>
                  <a:pt x="5112" y="1003"/>
                </a:cubicBezTo>
                <a:cubicBezTo>
                  <a:pt x="5101" y="1005"/>
                  <a:pt x="5091" y="1006"/>
                  <a:pt x="5081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3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1300320" y="2371680"/>
            <a:ext cx="1764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сохранение 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3155040" y="2470680"/>
            <a:ext cx="205992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localStorage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Полилиния: фигура 318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Полилиния: фигура 319"/>
          <p:cNvSpPr/>
          <p:nvPr/>
        </p:nvSpPr>
        <p:spPr>
          <a:xfrm>
            <a:off x="1323720" y="2914560"/>
            <a:ext cx="276480" cy="276480"/>
          </a:xfrm>
          <a:custGeom>
            <a:avLst/>
            <a:gdLst/>
            <a:ahLst/>
            <a:cxn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Полилиния: фигура 320"/>
          <p:cNvSpPr/>
          <p:nvPr/>
        </p:nvSpPr>
        <p:spPr>
          <a:xfrm>
            <a:off x="1367640" y="2960280"/>
            <a:ext cx="190080" cy="186840"/>
          </a:xfrm>
          <a:custGeom>
            <a:avLst/>
            <a:gdLst/>
            <a:ahLst/>
            <a:cxn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4"/>
                </a:lnTo>
                <a:cubicBezTo>
                  <a:pt x="68" y="264"/>
                  <a:pt x="34" y="265"/>
                  <a:pt x="14" y="286"/>
                </a:cubicBezTo>
                <a:cubicBezTo>
                  <a:pt x="-6" y="308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4939200" y="23716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1617480" y="2867040"/>
            <a:ext cx="82958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Выбор языковой модели: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Динамический выбор из списка,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Полилиния: фигура 323"/>
          <p:cNvSpPr/>
          <p:nvPr/>
        </p:nvSpPr>
        <p:spPr>
          <a:xfrm>
            <a:off x="1047600" y="392400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Полилиния: фигура 324"/>
          <p:cNvSpPr/>
          <p:nvPr/>
        </p:nvSpPr>
        <p:spPr>
          <a:xfrm>
            <a:off x="1323720" y="3819240"/>
            <a:ext cx="276480" cy="276840"/>
          </a:xfrm>
          <a:custGeom>
            <a:avLst/>
            <a:gdLst/>
            <a:ahLst/>
            <a:cxn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Полилиния: фигура 325"/>
          <p:cNvSpPr/>
          <p:nvPr/>
        </p:nvSpPr>
        <p:spPr>
          <a:xfrm>
            <a:off x="1367640" y="3864960"/>
            <a:ext cx="190080" cy="186840"/>
          </a:xfrm>
          <a:custGeom>
            <a:avLst/>
            <a:gdLst/>
            <a:ahLst/>
            <a:cxn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8"/>
                  <a:pt x="-5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1300320" y="3286080"/>
            <a:ext cx="32241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получаемого с бэкенда.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1617480" y="3771720"/>
            <a:ext cx="87559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Экспорт (создание ссылки):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Генерация уникальной ссылки на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Полилиния: фигура 328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Полилиния: фигура 329"/>
          <p:cNvSpPr/>
          <p:nvPr/>
        </p:nvSpPr>
        <p:spPr>
          <a:xfrm>
            <a:off x="1385280" y="4730040"/>
            <a:ext cx="153720" cy="245880"/>
          </a:xfrm>
          <a:custGeom>
            <a:avLst/>
            <a:gdLst/>
            <a:ahLst/>
            <a:cxnLst/>
            <a:rect l="0" t="0" r="r" b="b"/>
            <a:pathLst>
              <a:path w="427" h="683">
                <a:moveTo>
                  <a:pt x="278" y="342"/>
                </a:moveTo>
                <a:cubicBezTo>
                  <a:pt x="278" y="299"/>
                  <a:pt x="347" y="270"/>
                  <a:pt x="384" y="214"/>
                </a:cubicBezTo>
                <a:cubicBezTo>
                  <a:pt x="427" y="149"/>
                  <a:pt x="427" y="0"/>
                  <a:pt x="427" y="0"/>
                </a:cubicBezTo>
                <a:lnTo>
                  <a:pt x="0" y="0"/>
                </a:lnTo>
                <a:cubicBezTo>
                  <a:pt x="0" y="0"/>
                  <a:pt x="0" y="149"/>
                  <a:pt x="42" y="214"/>
                </a:cubicBezTo>
                <a:cubicBezTo>
                  <a:pt x="80" y="270"/>
                  <a:pt x="149" y="299"/>
                  <a:pt x="149" y="342"/>
                </a:cubicBezTo>
                <a:cubicBezTo>
                  <a:pt x="149" y="385"/>
                  <a:pt x="80" y="414"/>
                  <a:pt x="42" y="470"/>
                </a:cubicBezTo>
                <a:cubicBezTo>
                  <a:pt x="0" y="534"/>
                  <a:pt x="0" y="683"/>
                  <a:pt x="0" y="683"/>
                </a:cubicBezTo>
                <a:lnTo>
                  <a:pt x="427" y="683"/>
                </a:lnTo>
                <a:cubicBezTo>
                  <a:pt x="427" y="683"/>
                  <a:pt x="427" y="534"/>
                  <a:pt x="384" y="470"/>
                </a:cubicBezTo>
                <a:cubicBezTo>
                  <a:pt x="347" y="414"/>
                  <a:pt x="278" y="385"/>
                  <a:pt x="278" y="342"/>
                </a:cubicBezTo>
                <a:close/>
              </a:path>
            </a:pathLst>
          </a:custGeom>
          <a:solidFill>
            <a:srgbClr val="FFE8B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Полилиния: фигура 330"/>
          <p:cNvSpPr/>
          <p:nvPr/>
        </p:nvSpPr>
        <p:spPr>
          <a:xfrm>
            <a:off x="1400400" y="4730040"/>
            <a:ext cx="123120" cy="222840"/>
          </a:xfrm>
          <a:custGeom>
            <a:avLst/>
            <a:gdLst/>
            <a:ahLst/>
            <a:cxnLst/>
            <a:rect l="0" t="0" r="r" b="b"/>
            <a:pathLst>
              <a:path w="342" h="619">
                <a:moveTo>
                  <a:pt x="172" y="0"/>
                </a:moveTo>
                <a:lnTo>
                  <a:pt x="0" y="0"/>
                </a:lnTo>
                <a:cubicBezTo>
                  <a:pt x="0" y="0"/>
                  <a:pt x="0" y="85"/>
                  <a:pt x="22" y="150"/>
                </a:cubicBezTo>
                <a:cubicBezTo>
                  <a:pt x="50" y="234"/>
                  <a:pt x="151" y="257"/>
                  <a:pt x="151" y="342"/>
                </a:cubicBezTo>
                <a:cubicBezTo>
                  <a:pt x="151" y="427"/>
                  <a:pt x="151" y="619"/>
                  <a:pt x="172" y="619"/>
                </a:cubicBezTo>
                <a:cubicBezTo>
                  <a:pt x="193" y="619"/>
                  <a:pt x="193" y="427"/>
                  <a:pt x="193" y="342"/>
                </a:cubicBezTo>
                <a:cubicBezTo>
                  <a:pt x="193" y="257"/>
                  <a:pt x="293" y="234"/>
                  <a:pt x="321" y="150"/>
                </a:cubicBezTo>
                <a:cubicBezTo>
                  <a:pt x="342" y="85"/>
                  <a:pt x="342" y="0"/>
                  <a:pt x="342" y="0"/>
                </a:cubicBezTo>
                <a:lnTo>
                  <a:pt x="172" y="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Полилиния: фигура 331"/>
          <p:cNvSpPr/>
          <p:nvPr/>
        </p:nvSpPr>
        <p:spPr>
          <a:xfrm>
            <a:off x="1369800" y="4714560"/>
            <a:ext cx="184680" cy="276840"/>
          </a:xfrm>
          <a:custGeom>
            <a:avLst/>
            <a:gdLst/>
            <a:ahLst/>
            <a:cxnLst/>
            <a:rect l="0" t="0" r="r" b="b"/>
            <a:pathLst>
              <a:path w="513" h="769">
                <a:moveTo>
                  <a:pt x="513" y="726"/>
                </a:moveTo>
                <a:cubicBezTo>
                  <a:pt x="513" y="750"/>
                  <a:pt x="494" y="769"/>
                  <a:pt x="470" y="769"/>
                </a:cubicBezTo>
                <a:lnTo>
                  <a:pt x="44" y="769"/>
                </a:lnTo>
                <a:cubicBezTo>
                  <a:pt x="19" y="769"/>
                  <a:pt x="0" y="750"/>
                  <a:pt x="0" y="726"/>
                </a:cubicBezTo>
                <a:cubicBezTo>
                  <a:pt x="0" y="703"/>
                  <a:pt x="19" y="683"/>
                  <a:pt x="44" y="683"/>
                </a:cubicBezTo>
                <a:lnTo>
                  <a:pt x="470" y="683"/>
                </a:lnTo>
                <a:cubicBezTo>
                  <a:pt x="494" y="683"/>
                  <a:pt x="513" y="703"/>
                  <a:pt x="513" y="726"/>
                </a:cubicBezTo>
                <a:moveTo>
                  <a:pt x="513" y="43"/>
                </a:moveTo>
                <a:cubicBezTo>
                  <a:pt x="513" y="67"/>
                  <a:pt x="494" y="86"/>
                  <a:pt x="470" y="86"/>
                </a:cubicBezTo>
                <a:lnTo>
                  <a:pt x="44" y="86"/>
                </a:lnTo>
                <a:cubicBezTo>
                  <a:pt x="19" y="86"/>
                  <a:pt x="0" y="67"/>
                  <a:pt x="0" y="43"/>
                </a:cubicBezTo>
                <a:cubicBezTo>
                  <a:pt x="0" y="19"/>
                  <a:pt x="19" y="0"/>
                  <a:pt x="44" y="0"/>
                </a:cubicBezTo>
                <a:lnTo>
                  <a:pt x="470" y="0"/>
                </a:lnTo>
                <a:cubicBezTo>
                  <a:pt x="494" y="0"/>
                  <a:pt x="513" y="19"/>
                  <a:pt x="513" y="43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TextBox 332"/>
          <p:cNvSpPr txBox="1"/>
          <p:nvPr/>
        </p:nvSpPr>
        <p:spPr>
          <a:xfrm>
            <a:off x="1300320" y="4181400"/>
            <a:ext cx="25563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просмотр диалога.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TextBox 333"/>
          <p:cNvSpPr txBox="1"/>
          <p:nvPr/>
        </p:nvSpPr>
        <p:spPr>
          <a:xfrm>
            <a:off x="1617480" y="4667400"/>
            <a:ext cx="94039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Редактирование сообщений: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[Укажите статус: Не реализовано / В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Полилиния: фигура 334"/>
          <p:cNvSpPr/>
          <p:nvPr/>
        </p:nvSpPr>
        <p:spPr>
          <a:xfrm>
            <a:off x="1047600" y="571464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Полилиния: фигура 335"/>
          <p:cNvSpPr/>
          <p:nvPr/>
        </p:nvSpPr>
        <p:spPr>
          <a:xfrm>
            <a:off x="1380240" y="5625360"/>
            <a:ext cx="212400" cy="245880"/>
          </a:xfrm>
          <a:custGeom>
            <a:avLst/>
            <a:gdLst/>
            <a:ahLst/>
            <a:cxnLst/>
            <a:rect l="0" t="0" r="r" b="b"/>
            <a:pathLst>
              <a:path w="590" h="683">
                <a:moveTo>
                  <a:pt x="575" y="318"/>
                </a:moveTo>
                <a:lnTo>
                  <a:pt x="386" y="247"/>
                </a:lnTo>
                <a:lnTo>
                  <a:pt x="315" y="15"/>
                </a:lnTo>
                <a:cubicBezTo>
                  <a:pt x="312" y="6"/>
                  <a:pt x="304" y="0"/>
                  <a:pt x="294" y="0"/>
                </a:cubicBezTo>
                <a:cubicBezTo>
                  <a:pt x="285" y="0"/>
                  <a:pt x="277" y="6"/>
                  <a:pt x="274" y="15"/>
                </a:cubicBezTo>
                <a:lnTo>
                  <a:pt x="203" y="247"/>
                </a:lnTo>
                <a:lnTo>
                  <a:pt x="14" y="318"/>
                </a:lnTo>
                <a:cubicBezTo>
                  <a:pt x="5" y="321"/>
                  <a:pt x="0" y="329"/>
                  <a:pt x="0" y="338"/>
                </a:cubicBezTo>
                <a:cubicBezTo>
                  <a:pt x="0" y="346"/>
                  <a:pt x="5" y="354"/>
                  <a:pt x="14" y="357"/>
                </a:cubicBezTo>
                <a:lnTo>
                  <a:pt x="203" y="429"/>
                </a:lnTo>
                <a:lnTo>
                  <a:pt x="274" y="668"/>
                </a:lnTo>
                <a:cubicBezTo>
                  <a:pt x="277" y="677"/>
                  <a:pt x="285" y="683"/>
                  <a:pt x="294" y="683"/>
                </a:cubicBezTo>
                <a:cubicBezTo>
                  <a:pt x="304" y="683"/>
                  <a:pt x="312" y="677"/>
                  <a:pt x="315" y="668"/>
                </a:cubicBezTo>
                <a:lnTo>
                  <a:pt x="386" y="429"/>
                </a:lnTo>
                <a:lnTo>
                  <a:pt x="575" y="357"/>
                </a:lnTo>
                <a:cubicBezTo>
                  <a:pt x="585" y="354"/>
                  <a:pt x="590" y="346"/>
                  <a:pt x="590" y="338"/>
                </a:cubicBezTo>
                <a:cubicBezTo>
                  <a:pt x="590" y="329"/>
                  <a:pt x="585" y="321"/>
                  <a:pt x="575" y="31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Полилиния: фигура 336"/>
          <p:cNvSpPr/>
          <p:nvPr/>
        </p:nvSpPr>
        <p:spPr>
          <a:xfrm>
            <a:off x="1331640" y="5627880"/>
            <a:ext cx="107640" cy="250920"/>
          </a:xfrm>
          <a:custGeom>
            <a:avLst/>
            <a:gdLst/>
            <a:ahLst/>
            <a:cxnLst/>
            <a:rect l="0" t="0" r="r" b="b"/>
            <a:pathLst>
              <a:path w="299" h="697">
                <a:moveTo>
                  <a:pt x="285" y="546"/>
                </a:moveTo>
                <a:lnTo>
                  <a:pt x="236" y="528"/>
                </a:lnTo>
                <a:lnTo>
                  <a:pt x="216" y="457"/>
                </a:lnTo>
                <a:cubicBezTo>
                  <a:pt x="214" y="448"/>
                  <a:pt x="206" y="442"/>
                  <a:pt x="196" y="442"/>
                </a:cubicBezTo>
                <a:cubicBezTo>
                  <a:pt x="186" y="442"/>
                  <a:pt x="178" y="448"/>
                  <a:pt x="175" y="457"/>
                </a:cubicBezTo>
                <a:lnTo>
                  <a:pt x="156" y="528"/>
                </a:lnTo>
                <a:lnTo>
                  <a:pt x="107" y="546"/>
                </a:lnTo>
                <a:cubicBezTo>
                  <a:pt x="99" y="549"/>
                  <a:pt x="93" y="557"/>
                  <a:pt x="93" y="566"/>
                </a:cubicBezTo>
                <a:cubicBezTo>
                  <a:pt x="93" y="575"/>
                  <a:pt x="99" y="583"/>
                  <a:pt x="107" y="586"/>
                </a:cubicBezTo>
                <a:lnTo>
                  <a:pt x="156" y="604"/>
                </a:lnTo>
                <a:lnTo>
                  <a:pt x="175" y="681"/>
                </a:lnTo>
                <a:cubicBezTo>
                  <a:pt x="178" y="691"/>
                  <a:pt x="186" y="697"/>
                  <a:pt x="196" y="697"/>
                </a:cubicBezTo>
                <a:cubicBezTo>
                  <a:pt x="206" y="697"/>
                  <a:pt x="214" y="691"/>
                  <a:pt x="217" y="681"/>
                </a:cubicBezTo>
                <a:lnTo>
                  <a:pt x="236" y="604"/>
                </a:lnTo>
                <a:lnTo>
                  <a:pt x="285" y="586"/>
                </a:lnTo>
                <a:cubicBezTo>
                  <a:pt x="293" y="583"/>
                  <a:pt x="299" y="575"/>
                  <a:pt x="299" y="566"/>
                </a:cubicBezTo>
                <a:cubicBezTo>
                  <a:pt x="299" y="557"/>
                  <a:pt x="293" y="549"/>
                  <a:pt x="285" y="546"/>
                </a:cubicBezTo>
                <a:moveTo>
                  <a:pt x="193" y="84"/>
                </a:moveTo>
                <a:lnTo>
                  <a:pt x="142" y="66"/>
                </a:lnTo>
                <a:lnTo>
                  <a:pt x="123" y="14"/>
                </a:lnTo>
                <a:cubicBezTo>
                  <a:pt x="120" y="6"/>
                  <a:pt x="112" y="0"/>
                  <a:pt x="103" y="0"/>
                </a:cubicBezTo>
                <a:cubicBezTo>
                  <a:pt x="95" y="0"/>
                  <a:pt x="87" y="6"/>
                  <a:pt x="83" y="14"/>
                </a:cubicBezTo>
                <a:lnTo>
                  <a:pt x="65" y="66"/>
                </a:lnTo>
                <a:lnTo>
                  <a:pt x="13" y="84"/>
                </a:lnTo>
                <a:cubicBezTo>
                  <a:pt x="5" y="87"/>
                  <a:pt x="0" y="95"/>
                  <a:pt x="0" y="104"/>
                </a:cubicBezTo>
                <a:cubicBezTo>
                  <a:pt x="0" y="113"/>
                  <a:pt x="5" y="121"/>
                  <a:pt x="13" y="124"/>
                </a:cubicBezTo>
                <a:lnTo>
                  <a:pt x="65" y="143"/>
                </a:lnTo>
                <a:lnTo>
                  <a:pt x="83" y="193"/>
                </a:lnTo>
                <a:cubicBezTo>
                  <a:pt x="87" y="202"/>
                  <a:pt x="95" y="207"/>
                  <a:pt x="103" y="207"/>
                </a:cubicBezTo>
                <a:cubicBezTo>
                  <a:pt x="112" y="207"/>
                  <a:pt x="120" y="202"/>
                  <a:pt x="123" y="193"/>
                </a:cubicBezTo>
                <a:lnTo>
                  <a:pt x="142" y="143"/>
                </a:lnTo>
                <a:lnTo>
                  <a:pt x="193" y="124"/>
                </a:lnTo>
                <a:cubicBezTo>
                  <a:pt x="201" y="121"/>
                  <a:pt x="206" y="113"/>
                  <a:pt x="206" y="104"/>
                </a:cubicBezTo>
                <a:cubicBezTo>
                  <a:pt x="206" y="95"/>
                  <a:pt x="201" y="87"/>
                  <a:pt x="193" y="8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TextBox 337"/>
          <p:cNvSpPr txBox="1"/>
          <p:nvPr/>
        </p:nvSpPr>
        <p:spPr>
          <a:xfrm>
            <a:off x="1300320" y="5076720"/>
            <a:ext cx="4114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процессе / Базовая реализация]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TextBox 338"/>
          <p:cNvSpPr txBox="1"/>
          <p:nvPr/>
        </p:nvSpPr>
        <p:spPr>
          <a:xfrm>
            <a:off x="1617480" y="5562720"/>
            <a:ext cx="8423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Дополнительно: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Адаптивный дизайн, индикаторы загрузки,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TextBox 339"/>
          <p:cNvSpPr txBox="1"/>
          <p:nvPr/>
        </p:nvSpPr>
        <p:spPr>
          <a:xfrm>
            <a:off x="1300320" y="5981760"/>
            <a:ext cx="71222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обработка ошибок, сохранение выбранной модели.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TextBox 340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10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Полилиния: фигура 34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Полилиния: фигура 34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Полилиния: фигура 34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Полилиния: фигура 344"/>
          <p:cNvSpPr/>
          <p:nvPr/>
        </p:nvSpPr>
        <p:spPr>
          <a:xfrm>
            <a:off x="1047600" y="213336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TextBox 345"/>
          <p:cNvSpPr txBox="1"/>
          <p:nvPr/>
        </p:nvSpPr>
        <p:spPr>
          <a:xfrm>
            <a:off x="747720" y="1225800"/>
            <a:ext cx="318888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Стек Технологий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TextBox 346"/>
          <p:cNvSpPr txBox="1"/>
          <p:nvPr/>
        </p:nvSpPr>
        <p:spPr>
          <a:xfrm>
            <a:off x="1300320" y="1981080"/>
            <a:ext cx="100515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Frontend: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React, TypeScript, Vite, CSS Modules/CSS, Axios, Telegram WebApp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Полилиния: фигура 347"/>
          <p:cNvSpPr/>
          <p:nvPr/>
        </p:nvSpPr>
        <p:spPr>
          <a:xfrm>
            <a:off x="1885680" y="2438280"/>
            <a:ext cx="2019600" cy="362160"/>
          </a:xfrm>
          <a:custGeom>
            <a:avLst/>
            <a:gdLst/>
            <a:ahLst/>
            <a:cxnLst/>
            <a:rect l="0" t="0" r="r" b="b"/>
            <a:pathLst>
              <a:path w="5610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452" y="0"/>
                </a:lnTo>
                <a:cubicBezTo>
                  <a:pt x="5462" y="0"/>
                  <a:pt x="5472" y="1"/>
                  <a:pt x="5483" y="3"/>
                </a:cubicBezTo>
                <a:cubicBezTo>
                  <a:pt x="5493" y="5"/>
                  <a:pt x="5503" y="8"/>
                  <a:pt x="5512" y="12"/>
                </a:cubicBezTo>
                <a:cubicBezTo>
                  <a:pt x="5522" y="16"/>
                  <a:pt x="5531" y="21"/>
                  <a:pt x="5540" y="27"/>
                </a:cubicBezTo>
                <a:cubicBezTo>
                  <a:pt x="5549" y="32"/>
                  <a:pt x="5557" y="39"/>
                  <a:pt x="5564" y="46"/>
                </a:cubicBezTo>
                <a:cubicBezTo>
                  <a:pt x="5571" y="54"/>
                  <a:pt x="5578" y="62"/>
                  <a:pt x="5584" y="70"/>
                </a:cubicBezTo>
                <a:cubicBezTo>
                  <a:pt x="5589" y="79"/>
                  <a:pt x="5594" y="88"/>
                  <a:pt x="5598" y="98"/>
                </a:cubicBezTo>
                <a:cubicBezTo>
                  <a:pt x="5602" y="107"/>
                  <a:pt x="5605" y="117"/>
                  <a:pt x="5607" y="128"/>
                </a:cubicBezTo>
                <a:cubicBezTo>
                  <a:pt x="5609" y="138"/>
                  <a:pt x="5610" y="148"/>
                  <a:pt x="5610" y="159"/>
                </a:cubicBezTo>
                <a:lnTo>
                  <a:pt x="5610" y="847"/>
                </a:lnTo>
                <a:cubicBezTo>
                  <a:pt x="5610" y="858"/>
                  <a:pt x="5609" y="868"/>
                  <a:pt x="5607" y="878"/>
                </a:cubicBezTo>
                <a:cubicBezTo>
                  <a:pt x="5605" y="889"/>
                  <a:pt x="5602" y="899"/>
                  <a:pt x="5598" y="908"/>
                </a:cubicBezTo>
                <a:cubicBezTo>
                  <a:pt x="5594" y="918"/>
                  <a:pt x="5589" y="927"/>
                  <a:pt x="5584" y="936"/>
                </a:cubicBezTo>
                <a:cubicBezTo>
                  <a:pt x="5578" y="944"/>
                  <a:pt x="5571" y="952"/>
                  <a:pt x="5564" y="960"/>
                </a:cubicBezTo>
                <a:cubicBezTo>
                  <a:pt x="5557" y="967"/>
                  <a:pt x="5549" y="974"/>
                  <a:pt x="5540" y="979"/>
                </a:cubicBezTo>
                <a:cubicBezTo>
                  <a:pt x="5531" y="985"/>
                  <a:pt x="5522" y="990"/>
                  <a:pt x="5512" y="994"/>
                </a:cubicBezTo>
                <a:cubicBezTo>
                  <a:pt x="5503" y="998"/>
                  <a:pt x="5493" y="1001"/>
                  <a:pt x="5483" y="1003"/>
                </a:cubicBezTo>
                <a:cubicBezTo>
                  <a:pt x="5472" y="1005"/>
                  <a:pt x="5462" y="1006"/>
                  <a:pt x="5452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TextBox 348"/>
          <p:cNvSpPr txBox="1"/>
          <p:nvPr/>
        </p:nvSpPr>
        <p:spPr>
          <a:xfrm>
            <a:off x="1300320" y="2390760"/>
            <a:ext cx="5842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API,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TextBox 349"/>
          <p:cNvSpPr txBox="1"/>
          <p:nvPr/>
        </p:nvSpPr>
        <p:spPr>
          <a:xfrm>
            <a:off x="1977480" y="2489760"/>
            <a:ext cx="2114686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>
                <a:solidFill>
                  <a:srgbClr val="1F2328"/>
                </a:solidFill>
                <a:latin typeface="Courier New"/>
                <a:ea typeface="Courier New"/>
              </a:rPr>
              <a:t>react-feather</a:t>
            </a:r>
            <a:endParaRPr lang="en-US" sz="185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Полилиния: фигура 350"/>
          <p:cNvSpPr/>
          <p:nvPr/>
        </p:nvSpPr>
        <p:spPr>
          <a:xfrm>
            <a:off x="1047600" y="303840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TextBox 351"/>
          <p:cNvSpPr txBox="1"/>
          <p:nvPr/>
        </p:nvSpPr>
        <p:spPr>
          <a:xfrm>
            <a:off x="3902400" y="2390760"/>
            <a:ext cx="13006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(иконки).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Полилиния: фигура 352"/>
          <p:cNvSpPr/>
          <p:nvPr/>
        </p:nvSpPr>
        <p:spPr>
          <a:xfrm>
            <a:off x="6706440" y="2935260"/>
            <a:ext cx="1038600" cy="352800"/>
          </a:xfrm>
          <a:custGeom>
            <a:avLst/>
            <a:gdLst/>
            <a:ahLst/>
            <a:cxnLst/>
            <a:rect l="0" t="0" r="r" b="b"/>
            <a:pathLst>
              <a:path w="2885" h="980">
                <a:moveTo>
                  <a:pt x="0" y="821"/>
                </a:moveTo>
                <a:lnTo>
                  <a:pt x="0" y="160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726" y="0"/>
                </a:lnTo>
                <a:cubicBezTo>
                  <a:pt x="2737" y="0"/>
                  <a:pt x="2747" y="1"/>
                  <a:pt x="2757" y="3"/>
                </a:cubicBezTo>
                <a:cubicBezTo>
                  <a:pt x="2767" y="5"/>
                  <a:pt x="2777" y="8"/>
                  <a:pt x="2787" y="12"/>
                </a:cubicBezTo>
                <a:cubicBezTo>
                  <a:pt x="2797" y="16"/>
                  <a:pt x="2806" y="21"/>
                  <a:pt x="2814" y="27"/>
                </a:cubicBezTo>
                <a:cubicBezTo>
                  <a:pt x="2823" y="33"/>
                  <a:pt x="2831" y="39"/>
                  <a:pt x="2838" y="47"/>
                </a:cubicBezTo>
                <a:cubicBezTo>
                  <a:pt x="2846" y="54"/>
                  <a:pt x="2852" y="62"/>
                  <a:pt x="2858" y="71"/>
                </a:cubicBezTo>
                <a:cubicBezTo>
                  <a:pt x="2864" y="79"/>
                  <a:pt x="2869" y="88"/>
                  <a:pt x="2873" y="98"/>
                </a:cubicBezTo>
                <a:cubicBezTo>
                  <a:pt x="2877" y="108"/>
                  <a:pt x="2880" y="118"/>
                  <a:pt x="2882" y="128"/>
                </a:cubicBezTo>
                <a:cubicBezTo>
                  <a:pt x="2884" y="139"/>
                  <a:pt x="2885" y="149"/>
                  <a:pt x="2885" y="160"/>
                </a:cubicBezTo>
                <a:lnTo>
                  <a:pt x="2885" y="821"/>
                </a:lnTo>
                <a:cubicBezTo>
                  <a:pt x="2885" y="832"/>
                  <a:pt x="2884" y="842"/>
                  <a:pt x="2882" y="852"/>
                </a:cubicBezTo>
                <a:cubicBezTo>
                  <a:pt x="2880" y="863"/>
                  <a:pt x="2877" y="872"/>
                  <a:pt x="2873" y="882"/>
                </a:cubicBezTo>
                <a:cubicBezTo>
                  <a:pt x="2869" y="892"/>
                  <a:pt x="2864" y="901"/>
                  <a:pt x="2858" y="910"/>
                </a:cubicBezTo>
                <a:cubicBezTo>
                  <a:pt x="2852" y="918"/>
                  <a:pt x="2846" y="926"/>
                  <a:pt x="2838" y="934"/>
                </a:cubicBezTo>
                <a:cubicBezTo>
                  <a:pt x="2831" y="941"/>
                  <a:pt x="2823" y="948"/>
                  <a:pt x="2814" y="953"/>
                </a:cubicBezTo>
                <a:cubicBezTo>
                  <a:pt x="2806" y="959"/>
                  <a:pt x="2797" y="964"/>
                  <a:pt x="2787" y="968"/>
                </a:cubicBezTo>
                <a:cubicBezTo>
                  <a:pt x="2777" y="972"/>
                  <a:pt x="2767" y="975"/>
                  <a:pt x="2757" y="977"/>
                </a:cubicBezTo>
                <a:cubicBezTo>
                  <a:pt x="2747" y="979"/>
                  <a:pt x="2737" y="980"/>
                  <a:pt x="2726" y="980"/>
                </a:cubicBezTo>
                <a:lnTo>
                  <a:pt x="159" y="980"/>
                </a:lnTo>
                <a:cubicBezTo>
                  <a:pt x="148" y="980"/>
                  <a:pt x="138" y="979"/>
                  <a:pt x="128" y="977"/>
                </a:cubicBezTo>
                <a:cubicBezTo>
                  <a:pt x="118" y="975"/>
                  <a:pt x="108" y="972"/>
                  <a:pt x="98" y="968"/>
                </a:cubicBezTo>
                <a:cubicBezTo>
                  <a:pt x="88" y="964"/>
                  <a:pt x="79" y="959"/>
                  <a:pt x="71" y="953"/>
                </a:cubicBezTo>
                <a:cubicBezTo>
                  <a:pt x="62" y="948"/>
                  <a:pt x="54" y="941"/>
                  <a:pt x="46" y="934"/>
                </a:cubicBezTo>
                <a:cubicBezTo>
                  <a:pt x="39" y="926"/>
                  <a:pt x="33" y="918"/>
                  <a:pt x="27" y="910"/>
                </a:cubicBezTo>
                <a:cubicBezTo>
                  <a:pt x="21" y="901"/>
                  <a:pt x="16" y="892"/>
                  <a:pt x="12" y="882"/>
                </a:cubicBezTo>
                <a:cubicBezTo>
                  <a:pt x="8" y="872"/>
                  <a:pt x="5" y="863"/>
                  <a:pt x="3" y="852"/>
                </a:cubicBezTo>
                <a:cubicBezTo>
                  <a:pt x="1" y="842"/>
                  <a:pt x="0" y="832"/>
                  <a:pt x="0" y="82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TextBox 353"/>
          <p:cNvSpPr txBox="1"/>
          <p:nvPr/>
        </p:nvSpPr>
        <p:spPr>
          <a:xfrm>
            <a:off x="1300320" y="2886120"/>
            <a:ext cx="63601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Backend: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Python 3.x, FastAPI, Pydantic, Uvicorn,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TextBox 354"/>
          <p:cNvSpPr txBox="1"/>
          <p:nvPr/>
        </p:nvSpPr>
        <p:spPr>
          <a:xfrm>
            <a:off x="6781320" y="2942291"/>
            <a:ext cx="104832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openai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Полилиния: фигура 355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7" name="TextBox 356"/>
          <p:cNvSpPr txBox="1"/>
          <p:nvPr/>
        </p:nvSpPr>
        <p:spPr>
          <a:xfrm>
            <a:off x="7735320" y="2912940"/>
            <a:ext cx="9838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library.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Полилиния: фигура 357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TextBox 358"/>
          <p:cNvSpPr txBox="1"/>
          <p:nvPr/>
        </p:nvSpPr>
        <p:spPr>
          <a:xfrm>
            <a:off x="1300320" y="3390840"/>
            <a:ext cx="3204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LLM Provider: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Groq API.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Полилиния: фигура 359"/>
          <p:cNvSpPr/>
          <p:nvPr/>
        </p:nvSpPr>
        <p:spPr>
          <a:xfrm>
            <a:off x="4125717" y="3860189"/>
            <a:ext cx="1876680" cy="352800"/>
          </a:xfrm>
          <a:custGeom>
            <a:avLst/>
            <a:gdLst/>
            <a:ahLst/>
            <a:cxnLst/>
            <a:rect l="0" t="0" r="r" b="b"/>
            <a:pathLst>
              <a:path w="5213" h="980">
                <a:moveTo>
                  <a:pt x="0" y="822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9" y="0"/>
                  <a:pt x="159" y="0"/>
                </a:cubicBezTo>
                <a:lnTo>
                  <a:pt x="5054" y="0"/>
                </a:lnTo>
                <a:cubicBezTo>
                  <a:pt x="5065" y="0"/>
                  <a:pt x="5075" y="1"/>
                  <a:pt x="5085" y="3"/>
                </a:cubicBezTo>
                <a:cubicBezTo>
                  <a:pt x="5095" y="5"/>
                  <a:pt x="5105" y="8"/>
                  <a:pt x="5115" y="12"/>
                </a:cubicBezTo>
                <a:cubicBezTo>
                  <a:pt x="5125" y="16"/>
                  <a:pt x="5134" y="21"/>
                  <a:pt x="5142" y="27"/>
                </a:cubicBezTo>
                <a:cubicBezTo>
                  <a:pt x="5151" y="33"/>
                  <a:pt x="5159" y="39"/>
                  <a:pt x="5167" y="47"/>
                </a:cubicBezTo>
                <a:cubicBezTo>
                  <a:pt x="5174" y="54"/>
                  <a:pt x="5180" y="62"/>
                  <a:pt x="5186" y="71"/>
                </a:cubicBezTo>
                <a:cubicBezTo>
                  <a:pt x="5192" y="80"/>
                  <a:pt x="5197" y="89"/>
                  <a:pt x="5201" y="98"/>
                </a:cubicBezTo>
                <a:cubicBezTo>
                  <a:pt x="5205" y="108"/>
                  <a:pt x="5208" y="118"/>
                  <a:pt x="5210" y="128"/>
                </a:cubicBezTo>
                <a:cubicBezTo>
                  <a:pt x="5212" y="138"/>
                  <a:pt x="5213" y="149"/>
                  <a:pt x="5213" y="159"/>
                </a:cubicBezTo>
                <a:lnTo>
                  <a:pt x="5213" y="822"/>
                </a:lnTo>
                <a:cubicBezTo>
                  <a:pt x="5213" y="832"/>
                  <a:pt x="5212" y="842"/>
                  <a:pt x="5210" y="853"/>
                </a:cubicBezTo>
                <a:cubicBezTo>
                  <a:pt x="5208" y="863"/>
                  <a:pt x="5205" y="873"/>
                  <a:pt x="5201" y="882"/>
                </a:cubicBezTo>
                <a:cubicBezTo>
                  <a:pt x="5197" y="892"/>
                  <a:pt x="5192" y="901"/>
                  <a:pt x="5186" y="910"/>
                </a:cubicBezTo>
                <a:cubicBezTo>
                  <a:pt x="5180" y="918"/>
                  <a:pt x="5174" y="926"/>
                  <a:pt x="5167" y="934"/>
                </a:cubicBezTo>
                <a:cubicBezTo>
                  <a:pt x="5159" y="941"/>
                  <a:pt x="5151" y="948"/>
                  <a:pt x="5142" y="954"/>
                </a:cubicBezTo>
                <a:cubicBezTo>
                  <a:pt x="5134" y="959"/>
                  <a:pt x="5125" y="964"/>
                  <a:pt x="5115" y="968"/>
                </a:cubicBezTo>
                <a:cubicBezTo>
                  <a:pt x="5105" y="972"/>
                  <a:pt x="5095" y="975"/>
                  <a:pt x="5085" y="977"/>
                </a:cubicBezTo>
                <a:cubicBezTo>
                  <a:pt x="5075" y="979"/>
                  <a:pt x="5065" y="980"/>
                  <a:pt x="5054" y="980"/>
                </a:cubicBezTo>
                <a:lnTo>
                  <a:pt x="159" y="980"/>
                </a:lnTo>
                <a:cubicBezTo>
                  <a:pt x="149" y="980"/>
                  <a:pt x="138" y="979"/>
                  <a:pt x="127" y="977"/>
                </a:cubicBezTo>
                <a:cubicBezTo>
                  <a:pt x="117" y="975"/>
                  <a:pt x="107" y="972"/>
                  <a:pt x="98" y="968"/>
                </a:cubicBezTo>
                <a:cubicBezTo>
                  <a:pt x="88" y="964"/>
                  <a:pt x="79" y="959"/>
                  <a:pt x="70" y="954"/>
                </a:cubicBezTo>
                <a:cubicBezTo>
                  <a:pt x="62" y="948"/>
                  <a:pt x="54" y="941"/>
                  <a:pt x="46" y="934"/>
                </a:cubicBezTo>
                <a:cubicBezTo>
                  <a:pt x="39" y="926"/>
                  <a:pt x="32" y="918"/>
                  <a:pt x="26" y="910"/>
                </a:cubicBezTo>
                <a:cubicBezTo>
                  <a:pt x="21" y="901"/>
                  <a:pt x="16" y="892"/>
                  <a:pt x="12" y="882"/>
                </a:cubicBezTo>
                <a:cubicBezTo>
                  <a:pt x="8" y="873"/>
                  <a:pt x="5" y="863"/>
                  <a:pt x="3" y="853"/>
                </a:cubicBezTo>
                <a:cubicBezTo>
                  <a:pt x="1" y="842"/>
                  <a:pt x="0" y="832"/>
                  <a:pt x="0" y="822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TextBox 360"/>
          <p:cNvSpPr txBox="1"/>
          <p:nvPr/>
        </p:nvSpPr>
        <p:spPr>
          <a:xfrm>
            <a:off x="1300320" y="3867120"/>
            <a:ext cx="3333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Хранение (Hackathon):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TextBox 361"/>
          <p:cNvSpPr txBox="1"/>
          <p:nvPr/>
        </p:nvSpPr>
        <p:spPr>
          <a:xfrm>
            <a:off x="4219320" y="3921840"/>
            <a:ext cx="18766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localStorage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TextBox 362"/>
          <p:cNvSpPr txBox="1"/>
          <p:nvPr/>
        </p:nvSpPr>
        <p:spPr>
          <a:xfrm>
            <a:off x="5934240" y="3876480"/>
            <a:ext cx="3885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(Frontend), Python Dictionary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Полилиния: фигура 363"/>
          <p:cNvSpPr/>
          <p:nvPr/>
        </p:nvSpPr>
        <p:spPr>
          <a:xfrm>
            <a:off x="1047600" y="493380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5" name="TextBox 364"/>
          <p:cNvSpPr txBox="1"/>
          <p:nvPr/>
        </p:nvSpPr>
        <p:spPr>
          <a:xfrm>
            <a:off x="1300320" y="4295880"/>
            <a:ext cx="1351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(Backend).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Полилиния: фигура 365"/>
          <p:cNvSpPr/>
          <p:nvPr/>
        </p:nvSpPr>
        <p:spPr>
          <a:xfrm>
            <a:off x="5675760" y="4774968"/>
            <a:ext cx="895680" cy="362160"/>
          </a:xfrm>
          <a:custGeom>
            <a:avLst/>
            <a:gdLst/>
            <a:ahLst/>
            <a:cxnLst/>
            <a:rect l="0" t="0" r="r" b="b"/>
            <a:pathLst>
              <a:path w="2488" h="1006">
                <a:moveTo>
                  <a:pt x="0" y="848"/>
                </a:moveTo>
                <a:lnTo>
                  <a:pt x="0" y="160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29" y="0"/>
                </a:lnTo>
                <a:cubicBezTo>
                  <a:pt x="2340" y="0"/>
                  <a:pt x="2350" y="1"/>
                  <a:pt x="2360" y="3"/>
                </a:cubicBezTo>
                <a:cubicBezTo>
                  <a:pt x="2370" y="5"/>
                  <a:pt x="2380" y="8"/>
                  <a:pt x="2390" y="12"/>
                </a:cubicBezTo>
                <a:cubicBezTo>
                  <a:pt x="2400" y="16"/>
                  <a:pt x="2409" y="21"/>
                  <a:pt x="2417" y="27"/>
                </a:cubicBezTo>
                <a:cubicBezTo>
                  <a:pt x="2426" y="32"/>
                  <a:pt x="2434" y="39"/>
                  <a:pt x="2442" y="46"/>
                </a:cubicBezTo>
                <a:cubicBezTo>
                  <a:pt x="2449" y="54"/>
                  <a:pt x="2455" y="62"/>
                  <a:pt x="2461" y="70"/>
                </a:cubicBezTo>
                <a:cubicBezTo>
                  <a:pt x="2467" y="79"/>
                  <a:pt x="2472" y="88"/>
                  <a:pt x="2476" y="98"/>
                </a:cubicBezTo>
                <a:cubicBezTo>
                  <a:pt x="2480" y="108"/>
                  <a:pt x="2483" y="117"/>
                  <a:pt x="2485" y="128"/>
                </a:cubicBezTo>
                <a:cubicBezTo>
                  <a:pt x="2487" y="138"/>
                  <a:pt x="2488" y="148"/>
                  <a:pt x="2488" y="160"/>
                </a:cubicBezTo>
                <a:lnTo>
                  <a:pt x="2488" y="848"/>
                </a:lnTo>
                <a:cubicBezTo>
                  <a:pt x="2488" y="858"/>
                  <a:pt x="2487" y="868"/>
                  <a:pt x="2485" y="879"/>
                </a:cubicBezTo>
                <a:cubicBezTo>
                  <a:pt x="2483" y="889"/>
                  <a:pt x="2480" y="899"/>
                  <a:pt x="2476" y="908"/>
                </a:cubicBezTo>
                <a:cubicBezTo>
                  <a:pt x="2472" y="918"/>
                  <a:pt x="2467" y="927"/>
                  <a:pt x="2461" y="936"/>
                </a:cubicBezTo>
                <a:cubicBezTo>
                  <a:pt x="2455" y="944"/>
                  <a:pt x="2449" y="952"/>
                  <a:pt x="2442" y="960"/>
                </a:cubicBezTo>
                <a:cubicBezTo>
                  <a:pt x="2434" y="967"/>
                  <a:pt x="2426" y="974"/>
                  <a:pt x="2417" y="980"/>
                </a:cubicBezTo>
                <a:cubicBezTo>
                  <a:pt x="2409" y="985"/>
                  <a:pt x="2400" y="990"/>
                  <a:pt x="2390" y="994"/>
                </a:cubicBezTo>
                <a:cubicBezTo>
                  <a:pt x="2380" y="998"/>
                  <a:pt x="2370" y="1001"/>
                  <a:pt x="2360" y="1003"/>
                </a:cubicBezTo>
                <a:cubicBezTo>
                  <a:pt x="2350" y="1005"/>
                  <a:pt x="2340" y="1006"/>
                  <a:pt x="2329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TextBox 366"/>
          <p:cNvSpPr txBox="1"/>
          <p:nvPr/>
        </p:nvSpPr>
        <p:spPr>
          <a:xfrm>
            <a:off x="1300320" y="4781520"/>
            <a:ext cx="5113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Инструменты: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Git, VS Code/Pycharm,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TextBox 367"/>
          <p:cNvSpPr txBox="1"/>
          <p:nvPr/>
        </p:nvSpPr>
        <p:spPr>
          <a:xfrm>
            <a:off x="5772008" y="4798296"/>
            <a:ext cx="104580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ngrok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TextBox 368"/>
          <p:cNvSpPr txBox="1"/>
          <p:nvPr/>
        </p:nvSpPr>
        <p:spPr>
          <a:xfrm>
            <a:off x="6546588" y="4762008"/>
            <a:ext cx="38167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для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локальной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разработки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Box 369"/>
          <p:cNvSpPr txBox="1"/>
          <p:nvPr/>
        </p:nvSpPr>
        <p:spPr>
          <a:xfrm>
            <a:off x="1300320" y="5210280"/>
            <a:ext cx="6634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TMA), Docker (опционально для бэкенда/Ollama).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TextBox 370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11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Полилиния: фигура 37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Полилиния: фигура 372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Полилиния: фигура 37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Полилиния: фигура 374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TextBox 375"/>
          <p:cNvSpPr txBox="1"/>
          <p:nvPr/>
        </p:nvSpPr>
        <p:spPr>
          <a:xfrm>
            <a:off x="747720" y="730440"/>
            <a:ext cx="658728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Возможное Дальнейшее Развитие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Полилиния: фигура 376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TextBox 377"/>
          <p:cNvSpPr txBox="1"/>
          <p:nvPr/>
        </p:nvSpPr>
        <p:spPr>
          <a:xfrm>
            <a:off x="1300320" y="1476360"/>
            <a:ext cx="8587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Полная реализация редактирования/ветвления диалогов.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TextBox 378"/>
          <p:cNvSpPr txBox="1"/>
          <p:nvPr/>
        </p:nvSpPr>
        <p:spPr>
          <a:xfrm>
            <a:off x="1300320" y="1962000"/>
            <a:ext cx="90028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Streaming ответов LLM: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Отображение ответа по мере генерации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Полилиния: фигура 379"/>
          <p:cNvSpPr/>
          <p:nvPr/>
        </p:nvSpPr>
        <p:spPr>
          <a:xfrm>
            <a:off x="1047600" y="300960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1" name="TextBox 380"/>
          <p:cNvSpPr txBox="1"/>
          <p:nvPr/>
        </p:nvSpPr>
        <p:spPr>
          <a:xfrm>
            <a:off x="1300320" y="2371680"/>
            <a:ext cx="2364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(SSE/WebSockets).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1300320" y="2857320"/>
            <a:ext cx="9775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Улучшенное Управление Состоянием: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Переход на персистентную БД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Полилиния: фигура 382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1300320" y="3267000"/>
            <a:ext cx="7718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на бэкенде (SQLite, PostgreSQL) для диалогов и экспорта.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Полилиния: фигура 384"/>
          <p:cNvSpPr/>
          <p:nvPr/>
        </p:nvSpPr>
        <p:spPr>
          <a:xfrm>
            <a:off x="6666480" y="3765600"/>
            <a:ext cx="1734120" cy="362520"/>
          </a:xfrm>
          <a:custGeom>
            <a:avLst/>
            <a:gdLst/>
            <a:ahLst/>
            <a:cxnLst/>
            <a:rect l="0" t="0" r="r" b="b"/>
            <a:pathLst>
              <a:path w="4817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658" y="0"/>
                </a:lnTo>
                <a:cubicBezTo>
                  <a:pt x="4668" y="0"/>
                  <a:pt x="4679" y="1"/>
                  <a:pt x="4689" y="3"/>
                </a:cubicBezTo>
                <a:cubicBezTo>
                  <a:pt x="4699" y="5"/>
                  <a:pt x="4709" y="8"/>
                  <a:pt x="4719" y="12"/>
                </a:cubicBezTo>
                <a:cubicBezTo>
                  <a:pt x="4728" y="16"/>
                  <a:pt x="4737" y="21"/>
                  <a:pt x="4746" y="27"/>
                </a:cubicBezTo>
                <a:cubicBezTo>
                  <a:pt x="4755" y="33"/>
                  <a:pt x="4763" y="40"/>
                  <a:pt x="4770" y="47"/>
                </a:cubicBezTo>
                <a:cubicBezTo>
                  <a:pt x="4777" y="54"/>
                  <a:pt x="4784" y="62"/>
                  <a:pt x="4790" y="71"/>
                </a:cubicBezTo>
                <a:cubicBezTo>
                  <a:pt x="4796" y="80"/>
                  <a:pt x="4801" y="89"/>
                  <a:pt x="4804" y="98"/>
                </a:cubicBezTo>
                <a:cubicBezTo>
                  <a:pt x="4808" y="108"/>
                  <a:pt x="4811" y="118"/>
                  <a:pt x="4814" y="128"/>
                </a:cubicBezTo>
                <a:cubicBezTo>
                  <a:pt x="4816" y="138"/>
                  <a:pt x="4817" y="149"/>
                  <a:pt x="4817" y="159"/>
                </a:cubicBezTo>
                <a:lnTo>
                  <a:pt x="4817" y="847"/>
                </a:lnTo>
                <a:cubicBezTo>
                  <a:pt x="4817" y="857"/>
                  <a:pt x="4816" y="868"/>
                  <a:pt x="4814" y="878"/>
                </a:cubicBezTo>
                <a:cubicBezTo>
                  <a:pt x="4811" y="888"/>
                  <a:pt x="4808" y="898"/>
                  <a:pt x="4804" y="908"/>
                </a:cubicBezTo>
                <a:cubicBezTo>
                  <a:pt x="4801" y="917"/>
                  <a:pt x="4796" y="927"/>
                  <a:pt x="4790" y="935"/>
                </a:cubicBezTo>
                <a:cubicBezTo>
                  <a:pt x="4784" y="944"/>
                  <a:pt x="4777" y="952"/>
                  <a:pt x="4770" y="959"/>
                </a:cubicBezTo>
                <a:cubicBezTo>
                  <a:pt x="4763" y="967"/>
                  <a:pt x="4755" y="973"/>
                  <a:pt x="4746" y="979"/>
                </a:cubicBezTo>
                <a:cubicBezTo>
                  <a:pt x="4737" y="985"/>
                  <a:pt x="4728" y="990"/>
                  <a:pt x="4719" y="994"/>
                </a:cubicBezTo>
                <a:cubicBezTo>
                  <a:pt x="4709" y="998"/>
                  <a:pt x="4699" y="1001"/>
                  <a:pt x="4689" y="1004"/>
                </a:cubicBezTo>
                <a:cubicBezTo>
                  <a:pt x="4679" y="1006"/>
                  <a:pt x="4668" y="1007"/>
                  <a:pt x="4658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3"/>
                  <a:pt x="54" y="967"/>
                  <a:pt x="47" y="959"/>
                </a:cubicBezTo>
                <a:cubicBezTo>
                  <a:pt x="39" y="952"/>
                  <a:pt x="33" y="944"/>
                  <a:pt x="27" y="935"/>
                </a:cubicBezTo>
                <a:cubicBezTo>
                  <a:pt x="21" y="927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1300320" y="3753000"/>
            <a:ext cx="6317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Настройки Моделей: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Возможность задавать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6744780" y="3785051"/>
            <a:ext cx="174060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temperature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Полилиния: фигура 387"/>
          <p:cNvSpPr/>
          <p:nvPr/>
        </p:nvSpPr>
        <p:spPr>
          <a:xfrm>
            <a:off x="8539380" y="3783960"/>
            <a:ext cx="1600560" cy="362520"/>
          </a:xfrm>
          <a:custGeom>
            <a:avLst/>
            <a:gdLst/>
            <a:ahLst/>
            <a:cxnLst/>
            <a:rect l="0" t="0" r="r" b="b"/>
            <a:pathLst>
              <a:path w="4446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288" y="0"/>
                </a:lnTo>
                <a:cubicBezTo>
                  <a:pt x="4298" y="0"/>
                  <a:pt x="4308" y="1"/>
                  <a:pt x="4319" y="3"/>
                </a:cubicBezTo>
                <a:cubicBezTo>
                  <a:pt x="4329" y="5"/>
                  <a:pt x="4339" y="8"/>
                  <a:pt x="4348" y="12"/>
                </a:cubicBezTo>
                <a:cubicBezTo>
                  <a:pt x="4358" y="16"/>
                  <a:pt x="4367" y="21"/>
                  <a:pt x="4376" y="27"/>
                </a:cubicBezTo>
                <a:cubicBezTo>
                  <a:pt x="4385" y="33"/>
                  <a:pt x="4393" y="40"/>
                  <a:pt x="4400" y="47"/>
                </a:cubicBezTo>
                <a:cubicBezTo>
                  <a:pt x="4407" y="54"/>
                  <a:pt x="4414" y="62"/>
                  <a:pt x="4420" y="71"/>
                </a:cubicBezTo>
                <a:cubicBezTo>
                  <a:pt x="4425" y="80"/>
                  <a:pt x="4430" y="89"/>
                  <a:pt x="4434" y="98"/>
                </a:cubicBezTo>
                <a:cubicBezTo>
                  <a:pt x="4438" y="108"/>
                  <a:pt x="4441" y="118"/>
                  <a:pt x="4443" y="128"/>
                </a:cubicBezTo>
                <a:cubicBezTo>
                  <a:pt x="4445" y="138"/>
                  <a:pt x="4446" y="149"/>
                  <a:pt x="4446" y="159"/>
                </a:cubicBezTo>
                <a:lnTo>
                  <a:pt x="4446" y="847"/>
                </a:lnTo>
                <a:cubicBezTo>
                  <a:pt x="4446" y="857"/>
                  <a:pt x="4445" y="868"/>
                  <a:pt x="4443" y="878"/>
                </a:cubicBezTo>
                <a:cubicBezTo>
                  <a:pt x="4441" y="888"/>
                  <a:pt x="4438" y="898"/>
                  <a:pt x="4434" y="908"/>
                </a:cubicBezTo>
                <a:cubicBezTo>
                  <a:pt x="4430" y="917"/>
                  <a:pt x="4425" y="927"/>
                  <a:pt x="4420" y="935"/>
                </a:cubicBezTo>
                <a:cubicBezTo>
                  <a:pt x="4414" y="944"/>
                  <a:pt x="4407" y="952"/>
                  <a:pt x="4400" y="959"/>
                </a:cubicBezTo>
                <a:cubicBezTo>
                  <a:pt x="4393" y="967"/>
                  <a:pt x="4385" y="973"/>
                  <a:pt x="4376" y="979"/>
                </a:cubicBezTo>
                <a:cubicBezTo>
                  <a:pt x="4367" y="985"/>
                  <a:pt x="4358" y="990"/>
                  <a:pt x="4348" y="994"/>
                </a:cubicBezTo>
                <a:cubicBezTo>
                  <a:pt x="4339" y="998"/>
                  <a:pt x="4329" y="1001"/>
                  <a:pt x="4319" y="1004"/>
                </a:cubicBezTo>
                <a:cubicBezTo>
                  <a:pt x="4308" y="1006"/>
                  <a:pt x="4298" y="1007"/>
                  <a:pt x="4288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59"/>
                </a:cubicBezTo>
                <a:cubicBezTo>
                  <a:pt x="40" y="952"/>
                  <a:pt x="33" y="944"/>
                  <a:pt x="27" y="935"/>
                </a:cubicBezTo>
                <a:cubicBezTo>
                  <a:pt x="21" y="927"/>
                  <a:pt x="17" y="917"/>
                  <a:pt x="13" y="908"/>
                </a:cubicBezTo>
                <a:cubicBezTo>
                  <a:pt x="9" y="898"/>
                  <a:pt x="6" y="888"/>
                  <a:pt x="4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TextBox 388"/>
          <p:cNvSpPr txBox="1"/>
          <p:nvPr/>
        </p:nvSpPr>
        <p:spPr>
          <a:xfrm>
            <a:off x="8437680" y="38350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8605260" y="3789720"/>
            <a:ext cx="15022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max_tokens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10107540" y="37530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и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Полилиния: фигура 391"/>
          <p:cNvSpPr/>
          <p:nvPr/>
        </p:nvSpPr>
        <p:spPr>
          <a:xfrm>
            <a:off x="1047600" y="481932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1300320" y="4181400"/>
            <a:ext cx="404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др.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1300320" y="4667400"/>
            <a:ext cx="9068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Системные Промпты: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Задание "роли" или контекста для каждого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Полилиния: фигура 394"/>
          <p:cNvSpPr/>
          <p:nvPr/>
        </p:nvSpPr>
        <p:spPr>
          <a:xfrm>
            <a:off x="1047600" y="571464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1300320" y="5076720"/>
            <a:ext cx="1169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диалога.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Полилиния: фигура 396"/>
          <p:cNvSpPr/>
          <p:nvPr/>
        </p:nvSpPr>
        <p:spPr>
          <a:xfrm>
            <a:off x="1047600" y="6200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1300320" y="5562720"/>
            <a:ext cx="4815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Поиск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по диалогам и сообщениям.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Полилиния: фигура 398"/>
          <p:cNvSpPr/>
          <p:nvPr/>
        </p:nvSpPr>
        <p:spPr>
          <a:xfrm>
            <a:off x="1047600" y="668628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1300320" y="6048360"/>
            <a:ext cx="64396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Полноценное развертывание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(Docker, Cloud).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1300320" y="6534000"/>
            <a:ext cx="32986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Unit/Integration тесты.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11644560" y="6327720"/>
            <a:ext cx="26280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12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747720" y="730440"/>
            <a:ext cx="371628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Постановка Задачи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47720" y="1476360"/>
            <a:ext cx="95608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Цель: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Разработать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удобный интерфейс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взаимодействия с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несколькими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47720" y="1886040"/>
            <a:ext cx="10639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большими языковыми моделями (LLM), размещенными во внешнем контуре.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Полилиния: фигура 52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47720" y="2457360"/>
            <a:ext cx="93823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Проблематика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Заказчика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(ООО «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Интеллектуальные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решения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»):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Полилиния: фигура 54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300320" y="3019320"/>
            <a:ext cx="8048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Создание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отдельного мобильного приложения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избыточно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Полилиния: фигура 56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300320" y="3505320"/>
            <a:ext cx="8789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Создание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i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простого</a:t>
            </a:r>
            <a:r>
              <a:rPr lang="en-US" sz="2170" b="0" i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i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чат-бота</a:t>
            </a:r>
            <a:r>
              <a:rPr lang="en-US" sz="2170" b="0" i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в Telegram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неудобно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плохой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UX).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00320" y="3990960"/>
            <a:ext cx="67305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Нужен инструмент для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сотрудников организации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Полилиния: фигура 59"/>
          <p:cNvSpPr/>
          <p:nvPr/>
        </p:nvSpPr>
        <p:spPr>
          <a:xfrm>
            <a:off x="890280" y="513036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7720" y="4552920"/>
            <a:ext cx="40971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Требования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к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функционалу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Полилиния: фигура 61"/>
          <p:cNvSpPr/>
          <p:nvPr/>
        </p:nvSpPr>
        <p:spPr>
          <a:xfrm>
            <a:off x="890280" y="561636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143000" y="4978440"/>
            <a:ext cx="5732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Несколько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диалогов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создание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/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удаление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Полилиния: фигура 63"/>
          <p:cNvSpPr/>
          <p:nvPr/>
        </p:nvSpPr>
        <p:spPr>
          <a:xfrm>
            <a:off x="890280" y="6092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43000" y="5464080"/>
            <a:ext cx="51123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Выбор языковой модели (3+ модели).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Полилиния: фигура 65"/>
          <p:cNvSpPr/>
          <p:nvPr/>
        </p:nvSpPr>
        <p:spPr>
          <a:xfrm>
            <a:off x="890280" y="657828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43000" y="5940000"/>
            <a:ext cx="75812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Редактирование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сообщений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пользователя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ветвление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43000" y="6426000"/>
            <a:ext cx="4865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Экспорт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диалога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создание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ссылки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2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олилиния: фигура 69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Полилиния: фигура 70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Полилиния: фигура 7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47720" y="730440"/>
            <a:ext cx="925308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Предлагаемое Решение: Telegram Mini App (TMA)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47720" y="1476360"/>
            <a:ext cx="9356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Концепция: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Веб-приложение (React), запускаемое </a:t>
            </a:r>
            <a:r>
              <a:rPr lang="en-US" sz="2170" b="0" i="1" strike="noStrike" spc="-1">
                <a:solidFill>
                  <a:srgbClr val="1F2328"/>
                </a:solidFill>
                <a:latin typeface="NotoSans"/>
                <a:ea typeface="NotoSans"/>
              </a:rPr>
              <a:t>внутри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Telegram,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7720" y="1886040"/>
            <a:ext cx="9443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предоставляющее богатый и удобный пользовательский интерфейс.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Полилиния: фигура 75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7720" y="2457360"/>
            <a:ext cx="38746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Ключевые Преимущества: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00320" y="3019320"/>
            <a:ext cx="8481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Интеграция: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Работает прямо в привычном для пользователя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Полилиния: фигура 78"/>
          <p:cNvSpPr/>
          <p:nvPr/>
        </p:nvSpPr>
        <p:spPr>
          <a:xfrm>
            <a:off x="1047600" y="4076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300320" y="3438360"/>
            <a:ext cx="18799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мессенджере.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00320" y="3924360"/>
            <a:ext cx="9397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UI/UX: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Позволяет создавать сложные и интерактивные интерфейсы,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Полилиния: фигура 81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300320" y="4334040"/>
            <a:ext cx="50803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недоступные для стандартных ботов.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300320" y="4819680"/>
            <a:ext cx="95655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Кроссплатформенность: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Доступно везде, где есть Telegram (Desktop,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Полилиния: фигура 84"/>
          <p:cNvSpPr/>
          <p:nvPr/>
        </p:nvSpPr>
        <p:spPr>
          <a:xfrm>
            <a:off x="1047600" y="586728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300320" y="5229360"/>
            <a:ext cx="10432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Mobile).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Полилиния: фигура 86"/>
          <p:cNvSpPr/>
          <p:nvPr/>
        </p:nvSpPr>
        <p:spPr>
          <a:xfrm>
            <a:off x="1047600" y="635292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00320" y="5715000"/>
            <a:ext cx="8661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Без установки: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Не требует установки отдельного приложения.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300320" y="6200640"/>
            <a:ext cx="83491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Авторизация: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Использует нативную авторизацию Telegram.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A9FC2F4-4942-79A9-1944-F89D45799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224"/>
            <a:ext cx="12192000" cy="53301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5BE7D9-832F-6343-F949-672AF3BB2276}"/>
              </a:ext>
            </a:extLst>
          </p:cNvPr>
          <p:cNvSpPr txBox="1"/>
          <p:nvPr/>
        </p:nvSpPr>
        <p:spPr>
          <a:xfrm>
            <a:off x="747720" y="730440"/>
            <a:ext cx="381384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Общая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Архитектура</a:t>
            </a:r>
            <a:endParaRPr lang="en-US" sz="283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148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олилиния: фигура 130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47720" y="730440"/>
            <a:ext cx="768312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Компонент: Frontend (Telegram Mini App)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300320" y="1476360"/>
            <a:ext cx="86191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Технологии: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React, TypeScript, Vite, Axios, Telegram WebApp API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Полилиния: фигура 133"/>
          <p:cNvSpPr/>
          <p:nvPr/>
        </p:nvSpPr>
        <p:spPr>
          <a:xfrm>
            <a:off x="1383120" y="1851480"/>
            <a:ext cx="3286440" cy="352800"/>
          </a:xfrm>
          <a:custGeom>
            <a:avLst/>
            <a:gdLst/>
            <a:ahLst/>
            <a:cxnLst/>
            <a:rect l="0" t="0" r="r" b="b"/>
            <a:pathLst>
              <a:path w="9129" h="980">
                <a:moveTo>
                  <a:pt x="0" y="82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8970" y="0"/>
                </a:lnTo>
                <a:cubicBezTo>
                  <a:pt x="8981" y="0"/>
                  <a:pt x="8991" y="1"/>
                  <a:pt x="9001" y="3"/>
                </a:cubicBezTo>
                <a:cubicBezTo>
                  <a:pt x="9012" y="5"/>
                  <a:pt x="9021" y="8"/>
                  <a:pt x="9031" y="12"/>
                </a:cubicBezTo>
                <a:cubicBezTo>
                  <a:pt x="9041" y="16"/>
                  <a:pt x="9050" y="21"/>
                  <a:pt x="9059" y="27"/>
                </a:cubicBezTo>
                <a:cubicBezTo>
                  <a:pt x="9067" y="33"/>
                  <a:pt x="9075" y="39"/>
                  <a:pt x="9083" y="46"/>
                </a:cubicBezTo>
                <a:cubicBezTo>
                  <a:pt x="9090" y="54"/>
                  <a:pt x="9097" y="62"/>
                  <a:pt x="9102" y="71"/>
                </a:cubicBezTo>
                <a:cubicBezTo>
                  <a:pt x="9108" y="79"/>
                  <a:pt x="9113" y="88"/>
                  <a:pt x="9117" y="98"/>
                </a:cubicBezTo>
                <a:cubicBezTo>
                  <a:pt x="9121" y="108"/>
                  <a:pt x="9124" y="118"/>
                  <a:pt x="9126" y="128"/>
                </a:cubicBezTo>
                <a:cubicBezTo>
                  <a:pt x="9128" y="138"/>
                  <a:pt x="9129" y="148"/>
                  <a:pt x="9129" y="159"/>
                </a:cubicBezTo>
                <a:lnTo>
                  <a:pt x="9129" y="820"/>
                </a:lnTo>
                <a:cubicBezTo>
                  <a:pt x="9129" y="831"/>
                  <a:pt x="9128" y="841"/>
                  <a:pt x="9126" y="851"/>
                </a:cubicBezTo>
                <a:cubicBezTo>
                  <a:pt x="9124" y="861"/>
                  <a:pt x="9121" y="871"/>
                  <a:pt x="9117" y="881"/>
                </a:cubicBezTo>
                <a:cubicBezTo>
                  <a:pt x="9113" y="891"/>
                  <a:pt x="9108" y="900"/>
                  <a:pt x="9102" y="908"/>
                </a:cubicBezTo>
                <a:cubicBezTo>
                  <a:pt x="9097" y="917"/>
                  <a:pt x="9090" y="925"/>
                  <a:pt x="9083" y="932"/>
                </a:cubicBezTo>
                <a:cubicBezTo>
                  <a:pt x="9075" y="940"/>
                  <a:pt x="9067" y="946"/>
                  <a:pt x="9059" y="952"/>
                </a:cubicBezTo>
                <a:cubicBezTo>
                  <a:pt x="9050" y="958"/>
                  <a:pt x="9041" y="964"/>
                  <a:pt x="9031" y="968"/>
                </a:cubicBezTo>
                <a:cubicBezTo>
                  <a:pt x="9021" y="972"/>
                  <a:pt x="9012" y="975"/>
                  <a:pt x="9001" y="977"/>
                </a:cubicBezTo>
                <a:cubicBezTo>
                  <a:pt x="8991" y="979"/>
                  <a:pt x="8981" y="980"/>
                  <a:pt x="8970" y="980"/>
                </a:cubicBezTo>
                <a:lnTo>
                  <a:pt x="159" y="980"/>
                </a:lnTo>
                <a:cubicBezTo>
                  <a:pt x="148" y="980"/>
                  <a:pt x="138" y="979"/>
                  <a:pt x="128" y="977"/>
                </a:cubicBezTo>
                <a:cubicBezTo>
                  <a:pt x="118" y="975"/>
                  <a:pt x="108" y="972"/>
                  <a:pt x="98" y="968"/>
                </a:cubicBezTo>
                <a:cubicBezTo>
                  <a:pt x="88" y="964"/>
                  <a:pt x="79" y="958"/>
                  <a:pt x="71" y="952"/>
                </a:cubicBezTo>
                <a:cubicBezTo>
                  <a:pt x="62" y="946"/>
                  <a:pt x="54" y="940"/>
                  <a:pt x="46" y="932"/>
                </a:cubicBezTo>
                <a:cubicBezTo>
                  <a:pt x="39" y="925"/>
                  <a:pt x="33" y="917"/>
                  <a:pt x="27" y="908"/>
                </a:cubicBezTo>
                <a:cubicBezTo>
                  <a:pt x="21" y="900"/>
                  <a:pt x="16" y="891"/>
                  <a:pt x="12" y="881"/>
                </a:cubicBezTo>
                <a:cubicBezTo>
                  <a:pt x="8" y="871"/>
                  <a:pt x="5" y="861"/>
                  <a:pt x="3" y="851"/>
                </a:cubicBezTo>
                <a:cubicBezTo>
                  <a:pt x="1" y="841"/>
                  <a:pt x="0" y="831"/>
                  <a:pt x="0" y="82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300320" y="1886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1481579" y="1903320"/>
            <a:ext cx="3380131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window.Telegram.WebApp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Полилиния: фигура 136"/>
          <p:cNvSpPr/>
          <p:nvPr/>
        </p:nvSpPr>
        <p:spPr>
          <a:xfrm>
            <a:off x="1047600" y="25430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4669560" y="18860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Полилиния: фигура 138"/>
          <p:cNvSpPr/>
          <p:nvPr/>
        </p:nvSpPr>
        <p:spPr>
          <a:xfrm>
            <a:off x="1599840" y="295272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1300320" y="2390760"/>
            <a:ext cx="2768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Основные Модули: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1852560" y="2800440"/>
            <a:ext cx="91400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Управление состоянием (Диалоги, сообщения, выбранная модель,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Полилиния: фигура 141"/>
          <p:cNvSpPr/>
          <p:nvPr/>
        </p:nvSpPr>
        <p:spPr>
          <a:xfrm>
            <a:off x="1599840" y="384804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5"/>
                  <a:pt x="4" y="99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9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852560" y="3219480"/>
            <a:ext cx="451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UI).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852560" y="3695760"/>
            <a:ext cx="9170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Компоненты UI (Список диалогов, область сообщений, поле ввода,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Полилиния: фигура 144"/>
          <p:cNvSpPr/>
          <p:nvPr/>
        </p:nvSpPr>
        <p:spPr>
          <a:xfrm>
            <a:off x="1599840" y="475272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1852560" y="4114800"/>
            <a:ext cx="2628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селектор моделей).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Полилиния: фигура 146"/>
          <p:cNvSpPr/>
          <p:nvPr/>
        </p:nvSpPr>
        <p:spPr>
          <a:xfrm>
            <a:off x="5646432" y="4602960"/>
            <a:ext cx="886320" cy="362520"/>
          </a:xfrm>
          <a:custGeom>
            <a:avLst/>
            <a:gdLst/>
            <a:ahLst/>
            <a:cxnLst/>
            <a:rect l="0" t="0" r="r" b="b"/>
            <a:pathLst>
              <a:path w="2462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03" y="0"/>
                </a:lnTo>
                <a:cubicBezTo>
                  <a:pt x="2313" y="0"/>
                  <a:pt x="2324" y="1"/>
                  <a:pt x="2334" y="3"/>
                </a:cubicBezTo>
                <a:cubicBezTo>
                  <a:pt x="2344" y="5"/>
                  <a:pt x="2354" y="8"/>
                  <a:pt x="2364" y="12"/>
                </a:cubicBezTo>
                <a:cubicBezTo>
                  <a:pt x="2373" y="16"/>
                  <a:pt x="2382" y="21"/>
                  <a:pt x="2391" y="27"/>
                </a:cubicBezTo>
                <a:cubicBezTo>
                  <a:pt x="2400" y="33"/>
                  <a:pt x="2408" y="39"/>
                  <a:pt x="2415" y="47"/>
                </a:cubicBezTo>
                <a:cubicBezTo>
                  <a:pt x="2423" y="54"/>
                  <a:pt x="2429" y="62"/>
                  <a:pt x="2435" y="71"/>
                </a:cubicBezTo>
                <a:cubicBezTo>
                  <a:pt x="2441" y="79"/>
                  <a:pt x="2446" y="89"/>
                  <a:pt x="2450" y="98"/>
                </a:cubicBezTo>
                <a:cubicBezTo>
                  <a:pt x="2454" y="108"/>
                  <a:pt x="2457" y="118"/>
                  <a:pt x="2459" y="128"/>
                </a:cubicBezTo>
                <a:cubicBezTo>
                  <a:pt x="2461" y="138"/>
                  <a:pt x="2462" y="148"/>
                  <a:pt x="2462" y="159"/>
                </a:cubicBezTo>
                <a:lnTo>
                  <a:pt x="2462" y="848"/>
                </a:lnTo>
                <a:cubicBezTo>
                  <a:pt x="2462" y="858"/>
                  <a:pt x="2461" y="869"/>
                  <a:pt x="2459" y="879"/>
                </a:cubicBezTo>
                <a:cubicBezTo>
                  <a:pt x="2457" y="889"/>
                  <a:pt x="2454" y="899"/>
                  <a:pt x="2450" y="909"/>
                </a:cubicBezTo>
                <a:cubicBezTo>
                  <a:pt x="2446" y="918"/>
                  <a:pt x="2441" y="927"/>
                  <a:pt x="2435" y="936"/>
                </a:cubicBezTo>
                <a:cubicBezTo>
                  <a:pt x="2429" y="945"/>
                  <a:pt x="2423" y="953"/>
                  <a:pt x="2415" y="960"/>
                </a:cubicBezTo>
                <a:cubicBezTo>
                  <a:pt x="2408" y="967"/>
                  <a:pt x="2400" y="974"/>
                  <a:pt x="2391" y="980"/>
                </a:cubicBezTo>
                <a:cubicBezTo>
                  <a:pt x="2382" y="986"/>
                  <a:pt x="2373" y="991"/>
                  <a:pt x="2364" y="994"/>
                </a:cubicBezTo>
                <a:cubicBezTo>
                  <a:pt x="2354" y="998"/>
                  <a:pt x="2344" y="1001"/>
                  <a:pt x="2334" y="1004"/>
                </a:cubicBezTo>
                <a:cubicBezTo>
                  <a:pt x="2324" y="1006"/>
                  <a:pt x="2313" y="1007"/>
                  <a:pt x="2303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852560" y="4600440"/>
            <a:ext cx="4304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Взаимодействие с API Бэкенда 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722200" y="4654440"/>
            <a:ext cx="84960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/chat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Полилиния: фигура 149"/>
          <p:cNvSpPr/>
          <p:nvPr/>
        </p:nvSpPr>
        <p:spPr>
          <a:xfrm>
            <a:off x="6675312" y="4602960"/>
            <a:ext cx="1181160" cy="362520"/>
          </a:xfrm>
          <a:custGeom>
            <a:avLst/>
            <a:gdLst/>
            <a:ahLst/>
            <a:cxnLst/>
            <a:rect l="0" t="0" r="r" b="b"/>
            <a:pathLst>
              <a:path w="3281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123" y="0"/>
                </a:lnTo>
                <a:cubicBezTo>
                  <a:pt x="3133" y="0"/>
                  <a:pt x="3143" y="1"/>
                  <a:pt x="3154" y="3"/>
                </a:cubicBezTo>
                <a:cubicBezTo>
                  <a:pt x="3164" y="5"/>
                  <a:pt x="3174" y="8"/>
                  <a:pt x="3183" y="12"/>
                </a:cubicBezTo>
                <a:cubicBezTo>
                  <a:pt x="3193" y="16"/>
                  <a:pt x="3202" y="21"/>
                  <a:pt x="3211" y="27"/>
                </a:cubicBezTo>
                <a:cubicBezTo>
                  <a:pt x="3219" y="33"/>
                  <a:pt x="3228" y="39"/>
                  <a:pt x="3235" y="47"/>
                </a:cubicBezTo>
                <a:cubicBezTo>
                  <a:pt x="3242" y="54"/>
                  <a:pt x="3249" y="62"/>
                  <a:pt x="3255" y="71"/>
                </a:cubicBezTo>
                <a:cubicBezTo>
                  <a:pt x="3260" y="79"/>
                  <a:pt x="3265" y="89"/>
                  <a:pt x="3269" y="98"/>
                </a:cubicBezTo>
                <a:cubicBezTo>
                  <a:pt x="3273" y="108"/>
                  <a:pt x="3276" y="118"/>
                  <a:pt x="3278" y="128"/>
                </a:cubicBezTo>
                <a:cubicBezTo>
                  <a:pt x="3280" y="138"/>
                  <a:pt x="3281" y="148"/>
                  <a:pt x="3281" y="159"/>
                </a:cubicBezTo>
                <a:lnTo>
                  <a:pt x="3281" y="848"/>
                </a:lnTo>
                <a:cubicBezTo>
                  <a:pt x="3281" y="858"/>
                  <a:pt x="3280" y="869"/>
                  <a:pt x="3278" y="879"/>
                </a:cubicBezTo>
                <a:cubicBezTo>
                  <a:pt x="3276" y="889"/>
                  <a:pt x="3273" y="899"/>
                  <a:pt x="3269" y="909"/>
                </a:cubicBezTo>
                <a:cubicBezTo>
                  <a:pt x="3265" y="918"/>
                  <a:pt x="3260" y="927"/>
                  <a:pt x="3255" y="936"/>
                </a:cubicBezTo>
                <a:cubicBezTo>
                  <a:pt x="3249" y="945"/>
                  <a:pt x="3242" y="953"/>
                  <a:pt x="3235" y="960"/>
                </a:cubicBezTo>
                <a:cubicBezTo>
                  <a:pt x="3228" y="967"/>
                  <a:pt x="3219" y="974"/>
                  <a:pt x="3211" y="980"/>
                </a:cubicBezTo>
                <a:cubicBezTo>
                  <a:pt x="3202" y="986"/>
                  <a:pt x="3193" y="991"/>
                  <a:pt x="3183" y="994"/>
                </a:cubicBezTo>
                <a:cubicBezTo>
                  <a:pt x="3174" y="998"/>
                  <a:pt x="3164" y="1001"/>
                  <a:pt x="3154" y="1004"/>
                </a:cubicBezTo>
                <a:cubicBezTo>
                  <a:pt x="3143" y="1006"/>
                  <a:pt x="3133" y="1007"/>
                  <a:pt x="3123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1" y="974"/>
                  <a:pt x="53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6533832" y="45554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6773592" y="4654440"/>
            <a:ext cx="10778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/models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Полилиния: фигура 152"/>
          <p:cNvSpPr/>
          <p:nvPr/>
        </p:nvSpPr>
        <p:spPr>
          <a:xfrm>
            <a:off x="7999032" y="4602960"/>
            <a:ext cx="1172160" cy="362520"/>
          </a:xfrm>
          <a:custGeom>
            <a:avLst/>
            <a:gdLst/>
            <a:ahLst/>
            <a:cxnLst/>
            <a:rect l="0" t="0" r="r" b="b"/>
            <a:pathLst>
              <a:path w="3256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097" y="0"/>
                </a:lnTo>
                <a:cubicBezTo>
                  <a:pt x="3107" y="0"/>
                  <a:pt x="3118" y="1"/>
                  <a:pt x="3128" y="3"/>
                </a:cubicBezTo>
                <a:cubicBezTo>
                  <a:pt x="3138" y="5"/>
                  <a:pt x="3148" y="8"/>
                  <a:pt x="3158" y="12"/>
                </a:cubicBezTo>
                <a:cubicBezTo>
                  <a:pt x="3167" y="16"/>
                  <a:pt x="3176" y="21"/>
                  <a:pt x="3185" y="27"/>
                </a:cubicBezTo>
                <a:cubicBezTo>
                  <a:pt x="3194" y="33"/>
                  <a:pt x="3202" y="39"/>
                  <a:pt x="3209" y="47"/>
                </a:cubicBezTo>
                <a:cubicBezTo>
                  <a:pt x="3216" y="54"/>
                  <a:pt x="3223" y="62"/>
                  <a:pt x="3229" y="71"/>
                </a:cubicBezTo>
                <a:cubicBezTo>
                  <a:pt x="3235" y="79"/>
                  <a:pt x="3240" y="89"/>
                  <a:pt x="3244" y="98"/>
                </a:cubicBezTo>
                <a:cubicBezTo>
                  <a:pt x="3248" y="108"/>
                  <a:pt x="3251" y="118"/>
                  <a:pt x="3253" y="128"/>
                </a:cubicBezTo>
                <a:cubicBezTo>
                  <a:pt x="3255" y="138"/>
                  <a:pt x="3256" y="148"/>
                  <a:pt x="3256" y="159"/>
                </a:cubicBezTo>
                <a:lnTo>
                  <a:pt x="3256" y="848"/>
                </a:lnTo>
                <a:cubicBezTo>
                  <a:pt x="3256" y="858"/>
                  <a:pt x="3255" y="869"/>
                  <a:pt x="3253" y="879"/>
                </a:cubicBezTo>
                <a:cubicBezTo>
                  <a:pt x="3251" y="889"/>
                  <a:pt x="3248" y="899"/>
                  <a:pt x="3244" y="909"/>
                </a:cubicBezTo>
                <a:cubicBezTo>
                  <a:pt x="3240" y="918"/>
                  <a:pt x="3235" y="927"/>
                  <a:pt x="3229" y="936"/>
                </a:cubicBezTo>
                <a:cubicBezTo>
                  <a:pt x="3223" y="945"/>
                  <a:pt x="3216" y="953"/>
                  <a:pt x="3209" y="960"/>
                </a:cubicBezTo>
                <a:cubicBezTo>
                  <a:pt x="3202" y="967"/>
                  <a:pt x="3194" y="974"/>
                  <a:pt x="3185" y="980"/>
                </a:cubicBezTo>
                <a:cubicBezTo>
                  <a:pt x="3176" y="986"/>
                  <a:pt x="3167" y="991"/>
                  <a:pt x="3158" y="994"/>
                </a:cubicBezTo>
                <a:cubicBezTo>
                  <a:pt x="3148" y="998"/>
                  <a:pt x="3138" y="1001"/>
                  <a:pt x="3128" y="1004"/>
                </a:cubicBezTo>
                <a:cubicBezTo>
                  <a:pt x="3118" y="1006"/>
                  <a:pt x="3107" y="1007"/>
                  <a:pt x="3097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1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7853592" y="45554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8093352" y="4654440"/>
            <a:ext cx="10778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/export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Полилиния: фигура 155"/>
          <p:cNvSpPr/>
          <p:nvPr/>
        </p:nvSpPr>
        <p:spPr>
          <a:xfrm>
            <a:off x="1599840" y="524808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3"/>
                </a:cubicBezTo>
                <a:cubicBezTo>
                  <a:pt x="263" y="99"/>
                  <a:pt x="266" y="116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9171192" y="45910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1852560" y="5095800"/>
            <a:ext cx="8393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Интеграция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с Telegram API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получение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данных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пользователя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Полилиния: фигура 158"/>
          <p:cNvSpPr/>
          <p:nvPr/>
        </p:nvSpPr>
        <p:spPr>
          <a:xfrm>
            <a:off x="1599840" y="614340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852560" y="5505480"/>
            <a:ext cx="2142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управление UI).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Полилиния: фигура 160"/>
          <p:cNvSpPr/>
          <p:nvPr/>
        </p:nvSpPr>
        <p:spPr>
          <a:xfrm>
            <a:off x="4413807" y="5980680"/>
            <a:ext cx="1876680" cy="362160"/>
          </a:xfrm>
          <a:custGeom>
            <a:avLst/>
            <a:gdLst/>
            <a:ahLst/>
            <a:cxnLst/>
            <a:rect l="0" t="0" r="r" b="b"/>
            <a:pathLst>
              <a:path w="521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5055" y="0"/>
                </a:lnTo>
                <a:cubicBezTo>
                  <a:pt x="5065" y="0"/>
                  <a:pt x="5075" y="1"/>
                  <a:pt x="5086" y="3"/>
                </a:cubicBezTo>
                <a:cubicBezTo>
                  <a:pt x="5096" y="5"/>
                  <a:pt x="5106" y="8"/>
                  <a:pt x="5115" y="12"/>
                </a:cubicBezTo>
                <a:cubicBezTo>
                  <a:pt x="5125" y="16"/>
                  <a:pt x="5134" y="21"/>
                  <a:pt x="5143" y="27"/>
                </a:cubicBezTo>
                <a:cubicBezTo>
                  <a:pt x="5152" y="33"/>
                  <a:pt x="5160" y="39"/>
                  <a:pt x="5167" y="47"/>
                </a:cubicBezTo>
                <a:cubicBezTo>
                  <a:pt x="5174" y="54"/>
                  <a:pt x="5181" y="62"/>
                  <a:pt x="5187" y="71"/>
                </a:cubicBezTo>
                <a:cubicBezTo>
                  <a:pt x="5192" y="79"/>
                  <a:pt x="5197" y="88"/>
                  <a:pt x="5201" y="98"/>
                </a:cubicBezTo>
                <a:cubicBezTo>
                  <a:pt x="5205" y="108"/>
                  <a:pt x="5208" y="118"/>
                  <a:pt x="5210" y="128"/>
                </a:cubicBezTo>
                <a:cubicBezTo>
                  <a:pt x="5212" y="138"/>
                  <a:pt x="5213" y="148"/>
                  <a:pt x="5213" y="159"/>
                </a:cubicBezTo>
                <a:lnTo>
                  <a:pt x="5213" y="848"/>
                </a:lnTo>
                <a:cubicBezTo>
                  <a:pt x="5213" y="858"/>
                  <a:pt x="5212" y="868"/>
                  <a:pt x="5210" y="879"/>
                </a:cubicBezTo>
                <a:cubicBezTo>
                  <a:pt x="5208" y="889"/>
                  <a:pt x="5205" y="899"/>
                  <a:pt x="5201" y="908"/>
                </a:cubicBezTo>
                <a:cubicBezTo>
                  <a:pt x="5197" y="918"/>
                  <a:pt x="5192" y="927"/>
                  <a:pt x="5187" y="936"/>
                </a:cubicBezTo>
                <a:cubicBezTo>
                  <a:pt x="5181" y="945"/>
                  <a:pt x="5174" y="953"/>
                  <a:pt x="5167" y="960"/>
                </a:cubicBezTo>
                <a:cubicBezTo>
                  <a:pt x="5160" y="967"/>
                  <a:pt x="5152" y="974"/>
                  <a:pt x="5143" y="980"/>
                </a:cubicBezTo>
                <a:cubicBezTo>
                  <a:pt x="5134" y="986"/>
                  <a:pt x="5125" y="990"/>
                  <a:pt x="5115" y="994"/>
                </a:cubicBezTo>
                <a:cubicBezTo>
                  <a:pt x="5106" y="998"/>
                  <a:pt x="5096" y="1001"/>
                  <a:pt x="5086" y="1003"/>
                </a:cubicBezTo>
                <a:cubicBezTo>
                  <a:pt x="5075" y="1005"/>
                  <a:pt x="5065" y="1006"/>
                  <a:pt x="505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1852560" y="5991120"/>
            <a:ext cx="3199274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Локальное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хранение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4480560" y="6050700"/>
            <a:ext cx="18766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localStorage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Полилиния: фигура 163"/>
          <p:cNvSpPr/>
          <p:nvPr/>
        </p:nvSpPr>
        <p:spPr>
          <a:xfrm>
            <a:off x="1047600" y="663876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290487" y="5991120"/>
            <a:ext cx="4891833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для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персистентности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диалогов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00320" y="6486480"/>
            <a:ext cx="10179474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Ответственность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: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Отображение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интерфейса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5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Полилиния: фигура 170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47720" y="730440"/>
            <a:ext cx="385020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Компонент: Backend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300320" y="1476360"/>
            <a:ext cx="90291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Технологии: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Python, FastAPI, Pydantic, Uvicorn, OpenAI Library (для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Полилиния: фигура 173"/>
          <p:cNvSpPr/>
          <p:nvPr/>
        </p:nvSpPr>
        <p:spPr>
          <a:xfrm>
            <a:off x="1047600" y="252396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1300320" y="1886040"/>
            <a:ext cx="2494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совместимых API).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Полилиния: фигура 175"/>
          <p:cNvSpPr/>
          <p:nvPr/>
        </p:nvSpPr>
        <p:spPr>
          <a:xfrm>
            <a:off x="1599840" y="294300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1300320" y="2371680"/>
            <a:ext cx="2693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Основные Задачи: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Полилиния: фигура 177"/>
          <p:cNvSpPr/>
          <p:nvPr/>
        </p:nvSpPr>
        <p:spPr>
          <a:xfrm>
            <a:off x="8105280" y="2802960"/>
            <a:ext cx="895680" cy="362160"/>
          </a:xfrm>
          <a:custGeom>
            <a:avLst/>
            <a:gdLst/>
            <a:ahLst/>
            <a:cxnLst/>
            <a:rect l="0" t="0" r="r" b="b"/>
            <a:pathLst>
              <a:path w="2488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329" y="0"/>
                </a:lnTo>
                <a:cubicBezTo>
                  <a:pt x="2339" y="0"/>
                  <a:pt x="2350" y="1"/>
                  <a:pt x="2360" y="3"/>
                </a:cubicBezTo>
                <a:cubicBezTo>
                  <a:pt x="2370" y="5"/>
                  <a:pt x="2380" y="8"/>
                  <a:pt x="2390" y="12"/>
                </a:cubicBezTo>
                <a:cubicBezTo>
                  <a:pt x="2399" y="16"/>
                  <a:pt x="2409" y="21"/>
                  <a:pt x="2417" y="27"/>
                </a:cubicBezTo>
                <a:cubicBezTo>
                  <a:pt x="2426" y="33"/>
                  <a:pt x="2434" y="39"/>
                  <a:pt x="2441" y="47"/>
                </a:cubicBezTo>
                <a:cubicBezTo>
                  <a:pt x="2449" y="54"/>
                  <a:pt x="2455" y="62"/>
                  <a:pt x="2461" y="71"/>
                </a:cubicBezTo>
                <a:cubicBezTo>
                  <a:pt x="2467" y="79"/>
                  <a:pt x="2472" y="88"/>
                  <a:pt x="2476" y="98"/>
                </a:cubicBezTo>
                <a:cubicBezTo>
                  <a:pt x="2480" y="108"/>
                  <a:pt x="2483" y="118"/>
                  <a:pt x="2485" y="128"/>
                </a:cubicBezTo>
                <a:cubicBezTo>
                  <a:pt x="2487" y="138"/>
                  <a:pt x="2488" y="148"/>
                  <a:pt x="2488" y="159"/>
                </a:cubicBezTo>
                <a:lnTo>
                  <a:pt x="2488" y="848"/>
                </a:lnTo>
                <a:cubicBezTo>
                  <a:pt x="2488" y="858"/>
                  <a:pt x="2487" y="868"/>
                  <a:pt x="2485" y="879"/>
                </a:cubicBezTo>
                <a:cubicBezTo>
                  <a:pt x="2483" y="889"/>
                  <a:pt x="2480" y="899"/>
                  <a:pt x="2476" y="908"/>
                </a:cubicBezTo>
                <a:cubicBezTo>
                  <a:pt x="2472" y="918"/>
                  <a:pt x="2467" y="927"/>
                  <a:pt x="2461" y="936"/>
                </a:cubicBezTo>
                <a:cubicBezTo>
                  <a:pt x="2455" y="945"/>
                  <a:pt x="2449" y="953"/>
                  <a:pt x="2441" y="960"/>
                </a:cubicBezTo>
                <a:cubicBezTo>
                  <a:pt x="2434" y="967"/>
                  <a:pt x="2426" y="974"/>
                  <a:pt x="2417" y="980"/>
                </a:cubicBezTo>
                <a:cubicBezTo>
                  <a:pt x="2409" y="986"/>
                  <a:pt x="2399" y="990"/>
                  <a:pt x="2390" y="994"/>
                </a:cubicBezTo>
                <a:cubicBezTo>
                  <a:pt x="2380" y="998"/>
                  <a:pt x="2370" y="1001"/>
                  <a:pt x="2360" y="1003"/>
                </a:cubicBezTo>
                <a:cubicBezTo>
                  <a:pt x="2350" y="1005"/>
                  <a:pt x="2339" y="1006"/>
                  <a:pt x="2329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852560" y="2790720"/>
            <a:ext cx="7248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REST API: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Предоставление эндпоинтов для Frontend 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8198520" y="2854440"/>
            <a:ext cx="9158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/chat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Полилиния: фигура 180"/>
          <p:cNvSpPr/>
          <p:nvPr/>
        </p:nvSpPr>
        <p:spPr>
          <a:xfrm>
            <a:off x="9143520" y="2802960"/>
            <a:ext cx="1171800" cy="362160"/>
          </a:xfrm>
          <a:custGeom>
            <a:avLst/>
            <a:gdLst/>
            <a:ahLst/>
            <a:cxnLst/>
            <a:rect l="0" t="0" r="r" b="b"/>
            <a:pathLst>
              <a:path w="3255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096" y="0"/>
                </a:lnTo>
                <a:cubicBezTo>
                  <a:pt x="3107" y="0"/>
                  <a:pt x="3117" y="1"/>
                  <a:pt x="3127" y="3"/>
                </a:cubicBezTo>
                <a:cubicBezTo>
                  <a:pt x="3137" y="5"/>
                  <a:pt x="3147" y="8"/>
                  <a:pt x="3157" y="12"/>
                </a:cubicBezTo>
                <a:cubicBezTo>
                  <a:pt x="3167" y="16"/>
                  <a:pt x="3176" y="21"/>
                  <a:pt x="3184" y="27"/>
                </a:cubicBezTo>
                <a:cubicBezTo>
                  <a:pt x="3193" y="33"/>
                  <a:pt x="3201" y="39"/>
                  <a:pt x="3208" y="47"/>
                </a:cubicBezTo>
                <a:cubicBezTo>
                  <a:pt x="3216" y="54"/>
                  <a:pt x="3222" y="62"/>
                  <a:pt x="3228" y="71"/>
                </a:cubicBezTo>
                <a:cubicBezTo>
                  <a:pt x="3234" y="79"/>
                  <a:pt x="3239" y="88"/>
                  <a:pt x="3243" y="98"/>
                </a:cubicBezTo>
                <a:cubicBezTo>
                  <a:pt x="3247" y="108"/>
                  <a:pt x="3250" y="118"/>
                  <a:pt x="3252" y="128"/>
                </a:cubicBezTo>
                <a:cubicBezTo>
                  <a:pt x="3254" y="138"/>
                  <a:pt x="3255" y="148"/>
                  <a:pt x="3255" y="159"/>
                </a:cubicBezTo>
                <a:lnTo>
                  <a:pt x="3255" y="848"/>
                </a:lnTo>
                <a:cubicBezTo>
                  <a:pt x="3255" y="858"/>
                  <a:pt x="3254" y="868"/>
                  <a:pt x="3252" y="879"/>
                </a:cubicBezTo>
                <a:cubicBezTo>
                  <a:pt x="3250" y="889"/>
                  <a:pt x="3247" y="899"/>
                  <a:pt x="3243" y="908"/>
                </a:cubicBezTo>
                <a:cubicBezTo>
                  <a:pt x="3239" y="918"/>
                  <a:pt x="3234" y="927"/>
                  <a:pt x="3228" y="936"/>
                </a:cubicBezTo>
                <a:cubicBezTo>
                  <a:pt x="3222" y="945"/>
                  <a:pt x="3216" y="953"/>
                  <a:pt x="3208" y="960"/>
                </a:cubicBezTo>
                <a:cubicBezTo>
                  <a:pt x="3201" y="967"/>
                  <a:pt x="3193" y="974"/>
                  <a:pt x="3184" y="980"/>
                </a:cubicBezTo>
                <a:cubicBezTo>
                  <a:pt x="3176" y="986"/>
                  <a:pt x="3167" y="990"/>
                  <a:pt x="3157" y="994"/>
                </a:cubicBezTo>
                <a:cubicBezTo>
                  <a:pt x="3147" y="998"/>
                  <a:pt x="3137" y="1001"/>
                  <a:pt x="3127" y="1003"/>
                </a:cubicBezTo>
                <a:cubicBezTo>
                  <a:pt x="3117" y="1005"/>
                  <a:pt x="3107" y="1006"/>
                  <a:pt x="3096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3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8997000" y="27554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9236760" y="2854440"/>
            <a:ext cx="117180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/models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Полилиния: фигура 183"/>
          <p:cNvSpPr/>
          <p:nvPr/>
        </p:nvSpPr>
        <p:spPr>
          <a:xfrm>
            <a:off x="1857240" y="3267000"/>
            <a:ext cx="1171800" cy="362160"/>
          </a:xfrm>
          <a:custGeom>
            <a:avLst/>
            <a:gdLst/>
            <a:ahLst/>
            <a:cxnLst/>
            <a:rect l="0" t="0" r="r" b="b"/>
            <a:pathLst>
              <a:path w="3255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096" y="0"/>
                </a:lnTo>
                <a:cubicBezTo>
                  <a:pt x="3107" y="0"/>
                  <a:pt x="3117" y="1"/>
                  <a:pt x="3127" y="3"/>
                </a:cubicBezTo>
                <a:cubicBezTo>
                  <a:pt x="3138" y="5"/>
                  <a:pt x="3148" y="8"/>
                  <a:pt x="3157" y="12"/>
                </a:cubicBezTo>
                <a:cubicBezTo>
                  <a:pt x="3167" y="16"/>
                  <a:pt x="3176" y="21"/>
                  <a:pt x="3185" y="26"/>
                </a:cubicBezTo>
                <a:cubicBezTo>
                  <a:pt x="3193" y="32"/>
                  <a:pt x="3201" y="39"/>
                  <a:pt x="3209" y="46"/>
                </a:cubicBezTo>
                <a:cubicBezTo>
                  <a:pt x="3216" y="54"/>
                  <a:pt x="3223" y="62"/>
                  <a:pt x="3228" y="70"/>
                </a:cubicBezTo>
                <a:cubicBezTo>
                  <a:pt x="3234" y="79"/>
                  <a:pt x="3239" y="88"/>
                  <a:pt x="3243" y="98"/>
                </a:cubicBezTo>
                <a:cubicBezTo>
                  <a:pt x="3247" y="107"/>
                  <a:pt x="3250" y="117"/>
                  <a:pt x="3252" y="127"/>
                </a:cubicBezTo>
                <a:cubicBezTo>
                  <a:pt x="3254" y="138"/>
                  <a:pt x="3255" y="148"/>
                  <a:pt x="3255" y="158"/>
                </a:cubicBezTo>
                <a:lnTo>
                  <a:pt x="3255" y="847"/>
                </a:lnTo>
                <a:cubicBezTo>
                  <a:pt x="3255" y="858"/>
                  <a:pt x="3254" y="868"/>
                  <a:pt x="3252" y="878"/>
                </a:cubicBezTo>
                <a:cubicBezTo>
                  <a:pt x="3250" y="889"/>
                  <a:pt x="3247" y="898"/>
                  <a:pt x="3243" y="908"/>
                </a:cubicBezTo>
                <a:cubicBezTo>
                  <a:pt x="3239" y="918"/>
                  <a:pt x="3234" y="927"/>
                  <a:pt x="3228" y="936"/>
                </a:cubicBezTo>
                <a:cubicBezTo>
                  <a:pt x="3223" y="944"/>
                  <a:pt x="3216" y="952"/>
                  <a:pt x="3209" y="960"/>
                </a:cubicBezTo>
                <a:cubicBezTo>
                  <a:pt x="3201" y="967"/>
                  <a:pt x="3193" y="974"/>
                  <a:pt x="3185" y="979"/>
                </a:cubicBezTo>
                <a:cubicBezTo>
                  <a:pt x="3176" y="985"/>
                  <a:pt x="3167" y="990"/>
                  <a:pt x="3157" y="994"/>
                </a:cubicBezTo>
                <a:cubicBezTo>
                  <a:pt x="3148" y="998"/>
                  <a:pt x="3138" y="1001"/>
                  <a:pt x="3127" y="1003"/>
                </a:cubicBezTo>
                <a:cubicBezTo>
                  <a:pt x="3117" y="1005"/>
                  <a:pt x="3107" y="1006"/>
                  <a:pt x="3096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0316400" y="275544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946520" y="3318480"/>
            <a:ext cx="14504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/export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Полилиния: фигура 186"/>
          <p:cNvSpPr/>
          <p:nvPr/>
        </p:nvSpPr>
        <p:spPr>
          <a:xfrm>
            <a:off x="3171600" y="3267000"/>
            <a:ext cx="1600560" cy="362160"/>
          </a:xfrm>
          <a:custGeom>
            <a:avLst/>
            <a:gdLst/>
            <a:ahLst/>
            <a:cxnLst/>
            <a:rect l="0" t="0" r="r" b="b"/>
            <a:pathLst>
              <a:path w="4446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287" y="0"/>
                </a:lnTo>
                <a:cubicBezTo>
                  <a:pt x="4298" y="0"/>
                  <a:pt x="4308" y="1"/>
                  <a:pt x="4318" y="3"/>
                </a:cubicBezTo>
                <a:cubicBezTo>
                  <a:pt x="4329" y="5"/>
                  <a:pt x="4338" y="8"/>
                  <a:pt x="4348" y="12"/>
                </a:cubicBezTo>
                <a:cubicBezTo>
                  <a:pt x="4358" y="16"/>
                  <a:pt x="4367" y="21"/>
                  <a:pt x="4376" y="26"/>
                </a:cubicBezTo>
                <a:cubicBezTo>
                  <a:pt x="4384" y="32"/>
                  <a:pt x="4392" y="39"/>
                  <a:pt x="4400" y="46"/>
                </a:cubicBezTo>
                <a:cubicBezTo>
                  <a:pt x="4407" y="54"/>
                  <a:pt x="4414" y="62"/>
                  <a:pt x="4419" y="70"/>
                </a:cubicBezTo>
                <a:cubicBezTo>
                  <a:pt x="4425" y="79"/>
                  <a:pt x="4430" y="88"/>
                  <a:pt x="4434" y="98"/>
                </a:cubicBezTo>
                <a:cubicBezTo>
                  <a:pt x="4438" y="107"/>
                  <a:pt x="4441" y="117"/>
                  <a:pt x="4443" y="127"/>
                </a:cubicBezTo>
                <a:cubicBezTo>
                  <a:pt x="4445" y="138"/>
                  <a:pt x="4446" y="148"/>
                  <a:pt x="4446" y="158"/>
                </a:cubicBezTo>
                <a:lnTo>
                  <a:pt x="4446" y="847"/>
                </a:lnTo>
                <a:cubicBezTo>
                  <a:pt x="4446" y="858"/>
                  <a:pt x="4445" y="868"/>
                  <a:pt x="4443" y="878"/>
                </a:cubicBezTo>
                <a:cubicBezTo>
                  <a:pt x="4441" y="889"/>
                  <a:pt x="4438" y="898"/>
                  <a:pt x="4434" y="908"/>
                </a:cubicBezTo>
                <a:cubicBezTo>
                  <a:pt x="4430" y="918"/>
                  <a:pt x="4425" y="927"/>
                  <a:pt x="4419" y="936"/>
                </a:cubicBezTo>
                <a:cubicBezTo>
                  <a:pt x="4414" y="944"/>
                  <a:pt x="4407" y="952"/>
                  <a:pt x="4400" y="960"/>
                </a:cubicBezTo>
                <a:cubicBezTo>
                  <a:pt x="4392" y="967"/>
                  <a:pt x="4384" y="974"/>
                  <a:pt x="4376" y="979"/>
                </a:cubicBezTo>
                <a:cubicBezTo>
                  <a:pt x="4367" y="985"/>
                  <a:pt x="4358" y="990"/>
                  <a:pt x="4348" y="994"/>
                </a:cubicBezTo>
                <a:cubicBezTo>
                  <a:pt x="4338" y="998"/>
                  <a:pt x="4329" y="1001"/>
                  <a:pt x="4318" y="1003"/>
                </a:cubicBezTo>
                <a:cubicBezTo>
                  <a:pt x="4308" y="1005"/>
                  <a:pt x="4298" y="1006"/>
                  <a:pt x="4287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3026520" y="32194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3266280" y="3318480"/>
            <a:ext cx="177804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/view-data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Полилиния: фигура 189"/>
          <p:cNvSpPr/>
          <p:nvPr/>
        </p:nvSpPr>
        <p:spPr>
          <a:xfrm>
            <a:off x="1599840" y="386712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4768560" y="321948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852560" y="3714840"/>
            <a:ext cx="95594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Проксирование к LLM: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Прием запросов от Frontend, адаптация (если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852560" y="4124160"/>
            <a:ext cx="94298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нужно), отправка запросов к внешнему API (Groq/Ollama), получение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Полилиния: фигура 193"/>
          <p:cNvSpPr/>
          <p:nvPr/>
        </p:nvSpPr>
        <p:spPr>
          <a:xfrm>
            <a:off x="1599840" y="518148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4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4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1852560" y="4543560"/>
            <a:ext cx="2370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и возврат ответа.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1852560" y="5029200"/>
            <a:ext cx="82623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Управление моделями: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Предоставление списка доступных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Полилиния: фигура 196"/>
          <p:cNvSpPr/>
          <p:nvPr/>
        </p:nvSpPr>
        <p:spPr>
          <a:xfrm>
            <a:off x="1599840" y="607680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1852560" y="5438880"/>
            <a:ext cx="1256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моделей.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1852560" y="5924520"/>
            <a:ext cx="7248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Логика Экспорта: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Генерация уникальных ссылок, временное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Полилиния: фигура 199"/>
          <p:cNvSpPr/>
          <p:nvPr/>
        </p:nvSpPr>
        <p:spPr>
          <a:xfrm>
            <a:off x="8514360" y="6347160"/>
            <a:ext cx="1600560" cy="362160"/>
          </a:xfrm>
          <a:custGeom>
            <a:avLst/>
            <a:gdLst/>
            <a:ahLst/>
            <a:cxnLst/>
            <a:rect l="0" t="0" r="r" b="b"/>
            <a:pathLst>
              <a:path w="4446" h="1006">
                <a:moveTo>
                  <a:pt x="0" y="846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288" y="0"/>
                </a:lnTo>
                <a:cubicBezTo>
                  <a:pt x="4298" y="0"/>
                  <a:pt x="4308" y="1"/>
                  <a:pt x="4319" y="3"/>
                </a:cubicBezTo>
                <a:cubicBezTo>
                  <a:pt x="4329" y="5"/>
                  <a:pt x="4339" y="8"/>
                  <a:pt x="4348" y="12"/>
                </a:cubicBezTo>
                <a:cubicBezTo>
                  <a:pt x="4358" y="16"/>
                  <a:pt x="4367" y="21"/>
                  <a:pt x="4376" y="26"/>
                </a:cubicBezTo>
                <a:cubicBezTo>
                  <a:pt x="4385" y="32"/>
                  <a:pt x="4393" y="39"/>
                  <a:pt x="4400" y="46"/>
                </a:cubicBezTo>
                <a:cubicBezTo>
                  <a:pt x="4407" y="53"/>
                  <a:pt x="4414" y="61"/>
                  <a:pt x="4420" y="70"/>
                </a:cubicBezTo>
                <a:cubicBezTo>
                  <a:pt x="4426" y="79"/>
                  <a:pt x="4430" y="88"/>
                  <a:pt x="4434" y="98"/>
                </a:cubicBezTo>
                <a:cubicBezTo>
                  <a:pt x="4438" y="107"/>
                  <a:pt x="4441" y="117"/>
                  <a:pt x="4443" y="127"/>
                </a:cubicBezTo>
                <a:cubicBezTo>
                  <a:pt x="4445" y="138"/>
                  <a:pt x="4446" y="148"/>
                  <a:pt x="4446" y="158"/>
                </a:cubicBezTo>
                <a:lnTo>
                  <a:pt x="4446" y="846"/>
                </a:lnTo>
                <a:cubicBezTo>
                  <a:pt x="4446" y="857"/>
                  <a:pt x="4445" y="868"/>
                  <a:pt x="4443" y="878"/>
                </a:cubicBezTo>
                <a:cubicBezTo>
                  <a:pt x="4441" y="888"/>
                  <a:pt x="4438" y="898"/>
                  <a:pt x="4434" y="908"/>
                </a:cubicBezTo>
                <a:cubicBezTo>
                  <a:pt x="4430" y="918"/>
                  <a:pt x="4426" y="927"/>
                  <a:pt x="4420" y="935"/>
                </a:cubicBezTo>
                <a:cubicBezTo>
                  <a:pt x="4414" y="944"/>
                  <a:pt x="4407" y="952"/>
                  <a:pt x="4400" y="960"/>
                </a:cubicBezTo>
                <a:cubicBezTo>
                  <a:pt x="4393" y="967"/>
                  <a:pt x="4385" y="973"/>
                  <a:pt x="4376" y="979"/>
                </a:cubicBezTo>
                <a:cubicBezTo>
                  <a:pt x="4367" y="985"/>
                  <a:pt x="4358" y="990"/>
                  <a:pt x="4348" y="994"/>
                </a:cubicBezTo>
                <a:cubicBezTo>
                  <a:pt x="4339" y="998"/>
                  <a:pt x="4329" y="1001"/>
                  <a:pt x="4319" y="1003"/>
                </a:cubicBezTo>
                <a:cubicBezTo>
                  <a:pt x="4308" y="1005"/>
                  <a:pt x="4298" y="1006"/>
                  <a:pt x="4288" y="1006"/>
                </a:cubicBezTo>
                <a:lnTo>
                  <a:pt x="159" y="1006"/>
                </a:lnTo>
                <a:cubicBezTo>
                  <a:pt x="149" y="1006"/>
                  <a:pt x="139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3"/>
                  <a:pt x="54" y="967"/>
                  <a:pt x="47" y="960"/>
                </a:cubicBezTo>
                <a:cubicBezTo>
                  <a:pt x="40" y="952"/>
                  <a:pt x="33" y="944"/>
                  <a:pt x="27" y="935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8"/>
                  <a:pt x="6" y="888"/>
                  <a:pt x="4" y="878"/>
                </a:cubicBezTo>
                <a:cubicBezTo>
                  <a:pt x="2" y="868"/>
                  <a:pt x="0" y="857"/>
                  <a:pt x="0" y="846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1852560" y="6334200"/>
            <a:ext cx="77562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хранение данных диалога, отдача страницы просмотра 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8566020" y="6373440"/>
            <a:ext cx="15850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/view/{id}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10107615" y="63277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6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Полилиния: фигура 207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TextBox 208"/>
          <p:cNvSpPr txBox="1"/>
          <p:nvPr/>
        </p:nvSpPr>
        <p:spPr>
          <a:xfrm>
            <a:off x="747720" y="730440"/>
            <a:ext cx="570492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Компонент: Интеграция с LLM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Полилиния: фигура 209"/>
          <p:cNvSpPr/>
          <p:nvPr/>
        </p:nvSpPr>
        <p:spPr>
          <a:xfrm>
            <a:off x="1599840" y="203832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300320" y="1476360"/>
            <a:ext cx="81464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Основной Провайдер (в текущей реализации):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Groq API.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1852560" y="1886040"/>
            <a:ext cx="8612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Причина: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Высокая скорость ответа, доступность современных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Полилиния: фигура 212"/>
          <p:cNvSpPr/>
          <p:nvPr/>
        </p:nvSpPr>
        <p:spPr>
          <a:xfrm>
            <a:off x="1599840" y="294300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852560" y="2305080"/>
            <a:ext cx="77259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моделей (Llama 3.1, Gemma 2), OpenAI-совместимый API.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TextBox 214"/>
          <p:cNvSpPr txBox="1"/>
          <p:nvPr/>
        </p:nvSpPr>
        <p:spPr>
          <a:xfrm>
            <a:off x="1852560" y="2790720"/>
            <a:ext cx="8785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Примечание: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Изначально планировался Ollama, но переход на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TextBox 215"/>
          <p:cNvSpPr txBox="1"/>
          <p:nvPr/>
        </p:nvSpPr>
        <p:spPr>
          <a:xfrm>
            <a:off x="1852560" y="3200400"/>
            <a:ext cx="91692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облачный сервис был вызван ограничениями локальных ресурсов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1852560" y="3619440"/>
            <a:ext cx="84711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для требуемых моделей (например, Llama 3 8B+). Архитектура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Полилиния: фигура 217"/>
          <p:cNvSpPr/>
          <p:nvPr/>
        </p:nvSpPr>
        <p:spPr>
          <a:xfrm>
            <a:off x="1047600" y="4667040"/>
            <a:ext cx="95400" cy="95760"/>
          </a:xfrm>
          <a:custGeom>
            <a:avLst/>
            <a:gdLst/>
            <a:ahLst/>
            <a:cxn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1852560" y="4029120"/>
            <a:ext cx="95439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позволяет легко переключиться на Ollama API при наличии ресурсов.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Полилиния: фигура 219"/>
          <p:cNvSpPr/>
          <p:nvPr/>
        </p:nvSpPr>
        <p:spPr>
          <a:xfrm>
            <a:off x="5651099" y="4553893"/>
            <a:ext cx="1015561" cy="362160"/>
          </a:xfrm>
          <a:custGeom>
            <a:avLst/>
            <a:gdLst/>
            <a:ahLst/>
            <a:cxnLst/>
            <a:rect l="0" t="0" r="r" b="b"/>
            <a:pathLst>
              <a:path w="2885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726" y="0"/>
                </a:lnTo>
                <a:cubicBezTo>
                  <a:pt x="2736" y="0"/>
                  <a:pt x="2747" y="1"/>
                  <a:pt x="2757" y="3"/>
                </a:cubicBezTo>
                <a:cubicBezTo>
                  <a:pt x="2767" y="5"/>
                  <a:pt x="2777" y="8"/>
                  <a:pt x="2787" y="12"/>
                </a:cubicBezTo>
                <a:cubicBezTo>
                  <a:pt x="2796" y="16"/>
                  <a:pt x="2805" y="21"/>
                  <a:pt x="2814" y="27"/>
                </a:cubicBezTo>
                <a:cubicBezTo>
                  <a:pt x="2823" y="33"/>
                  <a:pt x="2831" y="39"/>
                  <a:pt x="2838" y="47"/>
                </a:cubicBezTo>
                <a:cubicBezTo>
                  <a:pt x="2846" y="54"/>
                  <a:pt x="2852" y="62"/>
                  <a:pt x="2858" y="71"/>
                </a:cubicBezTo>
                <a:cubicBezTo>
                  <a:pt x="2864" y="79"/>
                  <a:pt x="2869" y="88"/>
                  <a:pt x="2873" y="98"/>
                </a:cubicBezTo>
                <a:cubicBezTo>
                  <a:pt x="2877" y="108"/>
                  <a:pt x="2880" y="118"/>
                  <a:pt x="2882" y="128"/>
                </a:cubicBezTo>
                <a:cubicBezTo>
                  <a:pt x="2884" y="138"/>
                  <a:pt x="2885" y="148"/>
                  <a:pt x="2885" y="159"/>
                </a:cubicBezTo>
                <a:lnTo>
                  <a:pt x="2885" y="847"/>
                </a:lnTo>
                <a:cubicBezTo>
                  <a:pt x="2885" y="857"/>
                  <a:pt x="2884" y="867"/>
                  <a:pt x="2882" y="878"/>
                </a:cubicBezTo>
                <a:cubicBezTo>
                  <a:pt x="2880" y="888"/>
                  <a:pt x="2877" y="899"/>
                  <a:pt x="2873" y="908"/>
                </a:cubicBezTo>
                <a:cubicBezTo>
                  <a:pt x="2869" y="918"/>
                  <a:pt x="2864" y="927"/>
                  <a:pt x="2858" y="936"/>
                </a:cubicBezTo>
                <a:cubicBezTo>
                  <a:pt x="2852" y="945"/>
                  <a:pt x="2846" y="953"/>
                  <a:pt x="2838" y="960"/>
                </a:cubicBezTo>
                <a:cubicBezTo>
                  <a:pt x="2831" y="967"/>
                  <a:pt x="2823" y="974"/>
                  <a:pt x="2814" y="980"/>
                </a:cubicBezTo>
                <a:cubicBezTo>
                  <a:pt x="2805" y="985"/>
                  <a:pt x="2796" y="990"/>
                  <a:pt x="2787" y="994"/>
                </a:cubicBezTo>
                <a:cubicBezTo>
                  <a:pt x="2777" y="998"/>
                  <a:pt x="2767" y="1001"/>
                  <a:pt x="2757" y="1003"/>
                </a:cubicBezTo>
                <a:cubicBezTo>
                  <a:pt x="2747" y="1005"/>
                  <a:pt x="2736" y="1006"/>
                  <a:pt x="2726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8"/>
                  <a:pt x="3" y="878"/>
                </a:cubicBezTo>
                <a:cubicBezTo>
                  <a:pt x="1" y="867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TextBox 220"/>
          <p:cNvSpPr txBox="1"/>
          <p:nvPr/>
        </p:nvSpPr>
        <p:spPr>
          <a:xfrm>
            <a:off x="1300320" y="4514760"/>
            <a:ext cx="5165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Взаимодействие: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Через библиотеку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Box 221"/>
          <p:cNvSpPr txBox="1"/>
          <p:nvPr/>
        </p:nvSpPr>
        <p:spPr>
          <a:xfrm>
            <a:off x="5715540" y="4551373"/>
            <a:ext cx="937801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openai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Полилиния: фигура 222"/>
          <p:cNvSpPr/>
          <p:nvPr/>
        </p:nvSpPr>
        <p:spPr>
          <a:xfrm>
            <a:off x="1304640" y="4991040"/>
            <a:ext cx="1315080" cy="362160"/>
          </a:xfrm>
          <a:custGeom>
            <a:avLst/>
            <a:gdLst/>
            <a:ahLst/>
            <a:cxnLst/>
            <a:rect l="0" t="0" r="r" b="b"/>
            <a:pathLst>
              <a:path w="3653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494" y="0"/>
                </a:lnTo>
                <a:cubicBezTo>
                  <a:pt x="3504" y="0"/>
                  <a:pt x="3515" y="1"/>
                  <a:pt x="3525" y="3"/>
                </a:cubicBezTo>
                <a:cubicBezTo>
                  <a:pt x="3535" y="5"/>
                  <a:pt x="3545" y="8"/>
                  <a:pt x="3555" y="12"/>
                </a:cubicBezTo>
                <a:cubicBezTo>
                  <a:pt x="3564" y="16"/>
                  <a:pt x="3573" y="21"/>
                  <a:pt x="3582" y="26"/>
                </a:cubicBezTo>
                <a:cubicBezTo>
                  <a:pt x="3591" y="32"/>
                  <a:pt x="3599" y="39"/>
                  <a:pt x="3606" y="46"/>
                </a:cubicBezTo>
                <a:cubicBezTo>
                  <a:pt x="3613" y="54"/>
                  <a:pt x="3620" y="62"/>
                  <a:pt x="3626" y="70"/>
                </a:cubicBezTo>
                <a:cubicBezTo>
                  <a:pt x="3632" y="79"/>
                  <a:pt x="3636" y="88"/>
                  <a:pt x="3640" y="98"/>
                </a:cubicBezTo>
                <a:cubicBezTo>
                  <a:pt x="3644" y="107"/>
                  <a:pt x="3647" y="117"/>
                  <a:pt x="3649" y="127"/>
                </a:cubicBezTo>
                <a:cubicBezTo>
                  <a:pt x="3652" y="138"/>
                  <a:pt x="3653" y="148"/>
                  <a:pt x="3653" y="158"/>
                </a:cubicBezTo>
                <a:lnTo>
                  <a:pt x="3653" y="847"/>
                </a:lnTo>
                <a:cubicBezTo>
                  <a:pt x="3653" y="858"/>
                  <a:pt x="3652" y="868"/>
                  <a:pt x="3649" y="878"/>
                </a:cubicBezTo>
                <a:cubicBezTo>
                  <a:pt x="3647" y="889"/>
                  <a:pt x="3644" y="898"/>
                  <a:pt x="3640" y="908"/>
                </a:cubicBezTo>
                <a:cubicBezTo>
                  <a:pt x="3636" y="918"/>
                  <a:pt x="3632" y="927"/>
                  <a:pt x="3626" y="936"/>
                </a:cubicBezTo>
                <a:cubicBezTo>
                  <a:pt x="3620" y="944"/>
                  <a:pt x="3613" y="952"/>
                  <a:pt x="3606" y="960"/>
                </a:cubicBezTo>
                <a:cubicBezTo>
                  <a:pt x="3599" y="967"/>
                  <a:pt x="3591" y="974"/>
                  <a:pt x="3582" y="979"/>
                </a:cubicBezTo>
                <a:cubicBezTo>
                  <a:pt x="3573" y="985"/>
                  <a:pt x="3564" y="990"/>
                  <a:pt x="3555" y="994"/>
                </a:cubicBezTo>
                <a:cubicBezTo>
                  <a:pt x="3545" y="998"/>
                  <a:pt x="3535" y="1001"/>
                  <a:pt x="3525" y="1003"/>
                </a:cubicBezTo>
                <a:cubicBezTo>
                  <a:pt x="3515" y="1005"/>
                  <a:pt x="3504" y="1006"/>
                  <a:pt x="349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TextBox 223"/>
          <p:cNvSpPr txBox="1"/>
          <p:nvPr/>
        </p:nvSpPr>
        <p:spPr>
          <a:xfrm>
            <a:off x="6666660" y="4507360"/>
            <a:ext cx="28749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(Python) с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указанием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TextBox 224"/>
          <p:cNvSpPr txBox="1"/>
          <p:nvPr/>
        </p:nvSpPr>
        <p:spPr>
          <a:xfrm>
            <a:off x="1393920" y="5042520"/>
            <a:ext cx="122076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base_url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Полилиния: фигура 225"/>
          <p:cNvSpPr/>
          <p:nvPr/>
        </p:nvSpPr>
        <p:spPr>
          <a:xfrm>
            <a:off x="1047600" y="5591160"/>
            <a:ext cx="95400" cy="95400"/>
          </a:xfrm>
          <a:custGeom>
            <a:avLst/>
            <a:gdLst/>
            <a:ahLst/>
            <a:cxn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2614680" y="4943520"/>
            <a:ext cx="17870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провайдера.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Полилиния: фигура 227"/>
          <p:cNvSpPr/>
          <p:nvPr/>
        </p:nvSpPr>
        <p:spPr>
          <a:xfrm>
            <a:off x="4686915" y="5457600"/>
            <a:ext cx="1886040" cy="362520"/>
          </a:xfrm>
          <a:custGeom>
            <a:avLst/>
            <a:gdLst/>
            <a:ahLst/>
            <a:cxnLst/>
            <a:rect l="0" t="0" r="r" b="b"/>
            <a:pathLst>
              <a:path w="5239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5081" y="0"/>
                </a:lnTo>
                <a:cubicBezTo>
                  <a:pt x="5091" y="0"/>
                  <a:pt x="5101" y="2"/>
                  <a:pt x="5112" y="4"/>
                </a:cubicBezTo>
                <a:cubicBezTo>
                  <a:pt x="5122" y="6"/>
                  <a:pt x="5132" y="9"/>
                  <a:pt x="5141" y="13"/>
                </a:cubicBezTo>
                <a:cubicBezTo>
                  <a:pt x="5151" y="17"/>
                  <a:pt x="5160" y="21"/>
                  <a:pt x="5169" y="27"/>
                </a:cubicBezTo>
                <a:cubicBezTo>
                  <a:pt x="5178" y="33"/>
                  <a:pt x="5186" y="40"/>
                  <a:pt x="5193" y="47"/>
                </a:cubicBezTo>
                <a:cubicBezTo>
                  <a:pt x="5200" y="54"/>
                  <a:pt x="5207" y="62"/>
                  <a:pt x="5213" y="71"/>
                </a:cubicBezTo>
                <a:cubicBezTo>
                  <a:pt x="5218" y="80"/>
                  <a:pt x="5223" y="89"/>
                  <a:pt x="5227" y="98"/>
                </a:cubicBezTo>
                <a:cubicBezTo>
                  <a:pt x="5231" y="108"/>
                  <a:pt x="5234" y="118"/>
                  <a:pt x="5236" y="128"/>
                </a:cubicBezTo>
                <a:cubicBezTo>
                  <a:pt x="5238" y="139"/>
                  <a:pt x="5239" y="149"/>
                  <a:pt x="5239" y="159"/>
                </a:cubicBezTo>
                <a:lnTo>
                  <a:pt x="5239" y="848"/>
                </a:lnTo>
                <a:cubicBezTo>
                  <a:pt x="5239" y="859"/>
                  <a:pt x="5238" y="869"/>
                  <a:pt x="5236" y="879"/>
                </a:cubicBezTo>
                <a:cubicBezTo>
                  <a:pt x="5234" y="889"/>
                  <a:pt x="5231" y="899"/>
                  <a:pt x="5227" y="909"/>
                </a:cubicBezTo>
                <a:cubicBezTo>
                  <a:pt x="5223" y="919"/>
                  <a:pt x="5218" y="928"/>
                  <a:pt x="5213" y="936"/>
                </a:cubicBezTo>
                <a:cubicBezTo>
                  <a:pt x="5207" y="945"/>
                  <a:pt x="5200" y="953"/>
                  <a:pt x="5193" y="960"/>
                </a:cubicBezTo>
                <a:cubicBezTo>
                  <a:pt x="5186" y="968"/>
                  <a:pt x="5178" y="974"/>
                  <a:pt x="5169" y="980"/>
                </a:cubicBezTo>
                <a:cubicBezTo>
                  <a:pt x="5160" y="986"/>
                  <a:pt x="5151" y="991"/>
                  <a:pt x="5141" y="995"/>
                </a:cubicBezTo>
                <a:cubicBezTo>
                  <a:pt x="5132" y="999"/>
                  <a:pt x="5122" y="1002"/>
                  <a:pt x="5112" y="1004"/>
                </a:cubicBezTo>
                <a:cubicBezTo>
                  <a:pt x="5101" y="1006"/>
                  <a:pt x="5091" y="1007"/>
                  <a:pt x="5081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300320" y="5438880"/>
            <a:ext cx="40302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Поддерживаемые Модели: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4716075" y="5486040"/>
            <a:ext cx="182772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gemma2-9b-it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Полилиния: фигура 230"/>
          <p:cNvSpPr/>
          <p:nvPr/>
        </p:nvSpPr>
        <p:spPr>
          <a:xfrm>
            <a:off x="6806555" y="5450760"/>
            <a:ext cx="3000960" cy="362520"/>
          </a:xfrm>
          <a:custGeom>
            <a:avLst/>
            <a:gdLst/>
            <a:ahLst/>
            <a:cxnLst/>
            <a:rect l="0" t="0" r="r" b="b"/>
            <a:pathLst>
              <a:path w="8336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8177" y="0"/>
                </a:lnTo>
                <a:cubicBezTo>
                  <a:pt x="8187" y="0"/>
                  <a:pt x="8198" y="2"/>
                  <a:pt x="8208" y="4"/>
                </a:cubicBezTo>
                <a:cubicBezTo>
                  <a:pt x="8218" y="6"/>
                  <a:pt x="8228" y="9"/>
                  <a:pt x="8238" y="13"/>
                </a:cubicBezTo>
                <a:cubicBezTo>
                  <a:pt x="8247" y="17"/>
                  <a:pt x="8256" y="21"/>
                  <a:pt x="8265" y="27"/>
                </a:cubicBezTo>
                <a:cubicBezTo>
                  <a:pt x="8274" y="33"/>
                  <a:pt x="8282" y="40"/>
                  <a:pt x="8289" y="47"/>
                </a:cubicBezTo>
                <a:cubicBezTo>
                  <a:pt x="8297" y="54"/>
                  <a:pt x="8303" y="62"/>
                  <a:pt x="8309" y="71"/>
                </a:cubicBezTo>
                <a:cubicBezTo>
                  <a:pt x="8315" y="80"/>
                  <a:pt x="8320" y="89"/>
                  <a:pt x="8324" y="98"/>
                </a:cubicBezTo>
                <a:cubicBezTo>
                  <a:pt x="8328" y="108"/>
                  <a:pt x="8331" y="118"/>
                  <a:pt x="8333" y="128"/>
                </a:cubicBezTo>
                <a:cubicBezTo>
                  <a:pt x="8335" y="139"/>
                  <a:pt x="8336" y="149"/>
                  <a:pt x="8336" y="159"/>
                </a:cubicBezTo>
                <a:lnTo>
                  <a:pt x="8336" y="848"/>
                </a:lnTo>
                <a:cubicBezTo>
                  <a:pt x="8336" y="859"/>
                  <a:pt x="8335" y="869"/>
                  <a:pt x="8333" y="879"/>
                </a:cubicBezTo>
                <a:cubicBezTo>
                  <a:pt x="8331" y="889"/>
                  <a:pt x="8328" y="899"/>
                  <a:pt x="8324" y="909"/>
                </a:cubicBezTo>
                <a:cubicBezTo>
                  <a:pt x="8320" y="919"/>
                  <a:pt x="8315" y="928"/>
                  <a:pt x="8309" y="936"/>
                </a:cubicBezTo>
                <a:cubicBezTo>
                  <a:pt x="8303" y="945"/>
                  <a:pt x="8297" y="953"/>
                  <a:pt x="8289" y="960"/>
                </a:cubicBezTo>
                <a:cubicBezTo>
                  <a:pt x="8282" y="968"/>
                  <a:pt x="8274" y="974"/>
                  <a:pt x="8265" y="980"/>
                </a:cubicBezTo>
                <a:cubicBezTo>
                  <a:pt x="8256" y="986"/>
                  <a:pt x="8247" y="991"/>
                  <a:pt x="8238" y="995"/>
                </a:cubicBezTo>
                <a:cubicBezTo>
                  <a:pt x="8228" y="999"/>
                  <a:pt x="8218" y="1002"/>
                  <a:pt x="8208" y="1004"/>
                </a:cubicBezTo>
                <a:cubicBezTo>
                  <a:pt x="8198" y="1006"/>
                  <a:pt x="8187" y="1007"/>
                  <a:pt x="8177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9" y="991"/>
                  <a:pt x="80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653341" y="5504389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900515" y="5502600"/>
            <a:ext cx="300096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llama-3.1-8b-instant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Полилиния: фигура 233"/>
          <p:cNvSpPr/>
          <p:nvPr/>
        </p:nvSpPr>
        <p:spPr>
          <a:xfrm>
            <a:off x="1304640" y="5914800"/>
            <a:ext cx="2153160" cy="362520"/>
          </a:xfrm>
          <a:custGeom>
            <a:avLst/>
            <a:gdLst/>
            <a:ahLst/>
            <a:cxnLst/>
            <a:rect l="0" t="0" r="r" b="b"/>
            <a:pathLst>
              <a:path w="5981" h="1007">
                <a:moveTo>
                  <a:pt x="0" y="848"/>
                </a:moveTo>
                <a:lnTo>
                  <a:pt x="0" y="160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822" y="0"/>
                </a:lnTo>
                <a:cubicBezTo>
                  <a:pt x="5833" y="0"/>
                  <a:pt x="5843" y="1"/>
                  <a:pt x="5853" y="3"/>
                </a:cubicBezTo>
                <a:cubicBezTo>
                  <a:pt x="5863" y="5"/>
                  <a:pt x="5873" y="8"/>
                  <a:pt x="5883" y="12"/>
                </a:cubicBezTo>
                <a:cubicBezTo>
                  <a:pt x="5893" y="16"/>
                  <a:pt x="5902" y="21"/>
                  <a:pt x="5910" y="27"/>
                </a:cubicBezTo>
                <a:cubicBezTo>
                  <a:pt x="5919" y="33"/>
                  <a:pt x="5927" y="39"/>
                  <a:pt x="5934" y="47"/>
                </a:cubicBezTo>
                <a:cubicBezTo>
                  <a:pt x="5942" y="54"/>
                  <a:pt x="5948" y="62"/>
                  <a:pt x="5954" y="71"/>
                </a:cubicBezTo>
                <a:cubicBezTo>
                  <a:pt x="5960" y="79"/>
                  <a:pt x="5965" y="88"/>
                  <a:pt x="5969" y="98"/>
                </a:cubicBezTo>
                <a:cubicBezTo>
                  <a:pt x="5973" y="108"/>
                  <a:pt x="5976" y="118"/>
                  <a:pt x="5978" y="128"/>
                </a:cubicBezTo>
                <a:cubicBezTo>
                  <a:pt x="5980" y="138"/>
                  <a:pt x="5981" y="148"/>
                  <a:pt x="5981" y="160"/>
                </a:cubicBezTo>
                <a:lnTo>
                  <a:pt x="5981" y="848"/>
                </a:lnTo>
                <a:cubicBezTo>
                  <a:pt x="5981" y="858"/>
                  <a:pt x="5980" y="869"/>
                  <a:pt x="5978" y="879"/>
                </a:cubicBezTo>
                <a:cubicBezTo>
                  <a:pt x="5976" y="889"/>
                  <a:pt x="5973" y="899"/>
                  <a:pt x="5969" y="909"/>
                </a:cubicBezTo>
                <a:cubicBezTo>
                  <a:pt x="5965" y="918"/>
                  <a:pt x="5960" y="927"/>
                  <a:pt x="5954" y="936"/>
                </a:cubicBezTo>
                <a:cubicBezTo>
                  <a:pt x="5948" y="945"/>
                  <a:pt x="5942" y="953"/>
                  <a:pt x="5934" y="960"/>
                </a:cubicBezTo>
                <a:cubicBezTo>
                  <a:pt x="5927" y="967"/>
                  <a:pt x="5919" y="974"/>
                  <a:pt x="5910" y="980"/>
                </a:cubicBezTo>
                <a:cubicBezTo>
                  <a:pt x="5902" y="986"/>
                  <a:pt x="5893" y="990"/>
                  <a:pt x="5883" y="994"/>
                </a:cubicBezTo>
                <a:cubicBezTo>
                  <a:pt x="5873" y="998"/>
                  <a:pt x="5863" y="1001"/>
                  <a:pt x="5853" y="1003"/>
                </a:cubicBezTo>
                <a:cubicBezTo>
                  <a:pt x="5843" y="1006"/>
                  <a:pt x="5833" y="1007"/>
                  <a:pt x="5822" y="1007"/>
                </a:cubicBezTo>
                <a:lnTo>
                  <a:pt x="159" y="1007"/>
                </a:lnTo>
                <a:cubicBezTo>
                  <a:pt x="149" y="1007"/>
                  <a:pt x="138" y="1006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9811475" y="540360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1393920" y="5966280"/>
            <a:ext cx="20638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llama3-8b-8192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3459960" y="5867280"/>
            <a:ext cx="24012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 (и другие по API).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TextBox 237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7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241"/>
          <p:cNvSpPr txBox="1"/>
          <p:nvPr/>
        </p:nvSpPr>
        <p:spPr>
          <a:xfrm>
            <a:off x="584758" y="384840"/>
            <a:ext cx="700344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Поток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Данных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: 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Отправка</a:t>
            </a:r>
            <a:r>
              <a:rPr lang="en-US" sz="2830" b="1" strike="noStrike" spc="-1" dirty="0">
                <a:solidFill>
                  <a:srgbClr val="4488CC"/>
                </a:solidFill>
                <a:latin typeface="NotoSans"/>
                <a:ea typeface="NotoSans"/>
              </a:rPr>
              <a:t> </a:t>
            </a:r>
            <a:r>
              <a:rPr lang="en-US" sz="2830" b="1" strike="noStrike" spc="-1" dirty="0" err="1">
                <a:solidFill>
                  <a:srgbClr val="4488CC"/>
                </a:solidFill>
                <a:latin typeface="NotoSans"/>
                <a:ea typeface="NotoSans"/>
              </a:rPr>
              <a:t>Сообщения</a:t>
            </a:r>
            <a:endParaRPr lang="en-US" sz="283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76680" y="1169625"/>
            <a:ext cx="51048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1.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Пользователь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вводит текст в TMA.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Полилиния: фигура 243"/>
          <p:cNvSpPr/>
          <p:nvPr/>
        </p:nvSpPr>
        <p:spPr>
          <a:xfrm>
            <a:off x="1280400" y="2217225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676680" y="1655265"/>
            <a:ext cx="2021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2.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TMA (React)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Полилиния: фигура 245"/>
          <p:cNvSpPr/>
          <p:nvPr/>
        </p:nvSpPr>
        <p:spPr>
          <a:xfrm>
            <a:off x="1280400" y="2702865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1533120" y="2064945"/>
            <a:ext cx="72122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Добавляет сообщение пользователя в UI (локально).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Полилиния: фигура 247"/>
          <p:cNvSpPr/>
          <p:nvPr/>
        </p:nvSpPr>
        <p:spPr>
          <a:xfrm>
            <a:off x="3992701" y="2580645"/>
            <a:ext cx="886320" cy="362520"/>
          </a:xfrm>
          <a:custGeom>
            <a:avLst/>
            <a:gdLst/>
            <a:ahLst/>
            <a:cxnLst/>
            <a:rect l="0" t="0" r="r" b="b"/>
            <a:pathLst>
              <a:path w="2462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03" y="0"/>
                </a:lnTo>
                <a:cubicBezTo>
                  <a:pt x="2313" y="0"/>
                  <a:pt x="2324" y="1"/>
                  <a:pt x="2334" y="3"/>
                </a:cubicBezTo>
                <a:cubicBezTo>
                  <a:pt x="2344" y="5"/>
                  <a:pt x="2354" y="8"/>
                  <a:pt x="2364" y="12"/>
                </a:cubicBezTo>
                <a:cubicBezTo>
                  <a:pt x="2373" y="16"/>
                  <a:pt x="2382" y="21"/>
                  <a:pt x="2391" y="27"/>
                </a:cubicBezTo>
                <a:cubicBezTo>
                  <a:pt x="2400" y="33"/>
                  <a:pt x="2408" y="39"/>
                  <a:pt x="2415" y="47"/>
                </a:cubicBezTo>
                <a:cubicBezTo>
                  <a:pt x="2422" y="54"/>
                  <a:pt x="2429" y="62"/>
                  <a:pt x="2435" y="71"/>
                </a:cubicBezTo>
                <a:cubicBezTo>
                  <a:pt x="2441" y="80"/>
                  <a:pt x="2446" y="89"/>
                  <a:pt x="2450" y="98"/>
                </a:cubicBezTo>
                <a:cubicBezTo>
                  <a:pt x="2454" y="108"/>
                  <a:pt x="2457" y="118"/>
                  <a:pt x="2459" y="128"/>
                </a:cubicBezTo>
                <a:cubicBezTo>
                  <a:pt x="2461" y="138"/>
                  <a:pt x="2462" y="149"/>
                  <a:pt x="2462" y="159"/>
                </a:cubicBezTo>
                <a:lnTo>
                  <a:pt x="2462" y="848"/>
                </a:lnTo>
                <a:cubicBezTo>
                  <a:pt x="2462" y="858"/>
                  <a:pt x="2461" y="869"/>
                  <a:pt x="2459" y="879"/>
                </a:cubicBezTo>
                <a:cubicBezTo>
                  <a:pt x="2457" y="889"/>
                  <a:pt x="2454" y="899"/>
                  <a:pt x="2450" y="909"/>
                </a:cubicBezTo>
                <a:cubicBezTo>
                  <a:pt x="2446" y="918"/>
                  <a:pt x="2441" y="927"/>
                  <a:pt x="2435" y="936"/>
                </a:cubicBezTo>
                <a:cubicBezTo>
                  <a:pt x="2429" y="945"/>
                  <a:pt x="2422" y="953"/>
                  <a:pt x="2415" y="960"/>
                </a:cubicBezTo>
                <a:cubicBezTo>
                  <a:pt x="2408" y="968"/>
                  <a:pt x="2400" y="974"/>
                  <a:pt x="2391" y="980"/>
                </a:cubicBezTo>
                <a:cubicBezTo>
                  <a:pt x="2382" y="986"/>
                  <a:pt x="2373" y="991"/>
                  <a:pt x="2364" y="995"/>
                </a:cubicBezTo>
                <a:cubicBezTo>
                  <a:pt x="2354" y="999"/>
                  <a:pt x="2344" y="1002"/>
                  <a:pt x="2334" y="1004"/>
                </a:cubicBezTo>
                <a:cubicBezTo>
                  <a:pt x="2324" y="1006"/>
                  <a:pt x="2313" y="1007"/>
                  <a:pt x="2303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1533120" y="2550585"/>
            <a:ext cx="2832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Формирует запрос к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4041751" y="2629065"/>
            <a:ext cx="961617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/chat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4879021" y="2597965"/>
            <a:ext cx="53348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включая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историю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текущего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диалога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и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Полилиния: фигура 251"/>
          <p:cNvSpPr/>
          <p:nvPr/>
        </p:nvSpPr>
        <p:spPr>
          <a:xfrm>
            <a:off x="1280400" y="3617265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1533120" y="2979345"/>
            <a:ext cx="28263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выбранную модель).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1533120" y="3464985"/>
            <a:ext cx="5642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Отправляет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запрос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на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Backend (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FastAPI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)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Полилиния: фигура 254"/>
          <p:cNvSpPr/>
          <p:nvPr/>
        </p:nvSpPr>
        <p:spPr>
          <a:xfrm>
            <a:off x="1280400" y="4512585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76680" y="3941265"/>
            <a:ext cx="2867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3.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Backend (FastAPI)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Полилиния: фигура 256"/>
          <p:cNvSpPr/>
          <p:nvPr/>
        </p:nvSpPr>
        <p:spPr>
          <a:xfrm>
            <a:off x="1280400" y="4998585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2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TextBox 257"/>
          <p:cNvSpPr txBox="1"/>
          <p:nvPr/>
        </p:nvSpPr>
        <p:spPr>
          <a:xfrm>
            <a:off x="1533120" y="4360665"/>
            <a:ext cx="2684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Валидирует запрос.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TextBox 258"/>
          <p:cNvSpPr txBox="1"/>
          <p:nvPr/>
        </p:nvSpPr>
        <p:spPr>
          <a:xfrm>
            <a:off x="1533120" y="4846305"/>
            <a:ext cx="8259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Формирует запрос к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Groq API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, используя историю и модель.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676680" y="5293880"/>
            <a:ext cx="96098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4.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Groq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API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обрабатывает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запрос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с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помощью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LLM и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возвращает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ответ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76680" y="5808225"/>
            <a:ext cx="91537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5. 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Backend (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FastAPI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)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получает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ответ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и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пересылает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его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TMA (React)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676680" y="6294225"/>
            <a:ext cx="19465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6</a:t>
            </a:r>
            <a:r>
              <a:rPr lang="en-US" sz="2170" b="1" strike="noStrike" spc="-1" dirty="0">
                <a:solidFill>
                  <a:srgbClr val="1F2328"/>
                </a:solidFill>
                <a:latin typeface="NotoSans"/>
                <a:ea typeface="NotoSans"/>
              </a:rPr>
              <a:t> TMA (React)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TextBox 262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8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/>
          <p:cNvSpPr txBox="1"/>
          <p:nvPr/>
        </p:nvSpPr>
        <p:spPr>
          <a:xfrm>
            <a:off x="747720" y="730440"/>
            <a:ext cx="6122520" cy="4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830" b="1" strike="noStrike" spc="-1">
                <a:solidFill>
                  <a:srgbClr val="4488CC"/>
                </a:solidFill>
                <a:latin typeface="NotoSans"/>
                <a:ea typeface="NotoSans"/>
              </a:rPr>
              <a:t>Поток Данных: Экспорт Диалога</a:t>
            </a:r>
            <a:endParaRPr lang="en-US" sz="283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996120" y="1476360"/>
            <a:ext cx="9318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1.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Пользователь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нажимает "Экспорт" в TMA для активного диалога.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Полилиния: фигура 268"/>
          <p:cNvSpPr/>
          <p:nvPr/>
        </p:nvSpPr>
        <p:spPr>
          <a:xfrm>
            <a:off x="1599840" y="252396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3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3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996120" y="1962000"/>
            <a:ext cx="2021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2.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TMA (React)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Полилиния: фигура 270"/>
          <p:cNvSpPr/>
          <p:nvPr/>
        </p:nvSpPr>
        <p:spPr>
          <a:xfrm>
            <a:off x="1599840" y="300960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52560" y="2371680"/>
            <a:ext cx="885672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Собирает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данные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активного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диалога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(ID,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заголовок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,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сообщения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Полилиния: фигура 272"/>
          <p:cNvSpPr/>
          <p:nvPr/>
        </p:nvSpPr>
        <p:spPr>
          <a:xfrm>
            <a:off x="3312000" y="2867327"/>
            <a:ext cx="743040" cy="362520"/>
          </a:xfrm>
          <a:custGeom>
            <a:avLst/>
            <a:gdLst/>
            <a:ahLst/>
            <a:cxnLst/>
            <a:rect l="0" t="0" r="r" b="b"/>
            <a:pathLst>
              <a:path w="2064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906" y="0"/>
                </a:lnTo>
                <a:cubicBezTo>
                  <a:pt x="1916" y="0"/>
                  <a:pt x="1926" y="1"/>
                  <a:pt x="1937" y="3"/>
                </a:cubicBezTo>
                <a:cubicBezTo>
                  <a:pt x="1947" y="5"/>
                  <a:pt x="1957" y="8"/>
                  <a:pt x="1966" y="12"/>
                </a:cubicBezTo>
                <a:cubicBezTo>
                  <a:pt x="1976" y="16"/>
                  <a:pt x="1985" y="21"/>
                  <a:pt x="1994" y="27"/>
                </a:cubicBezTo>
                <a:cubicBezTo>
                  <a:pt x="2002" y="33"/>
                  <a:pt x="2010" y="39"/>
                  <a:pt x="2018" y="47"/>
                </a:cubicBezTo>
                <a:cubicBezTo>
                  <a:pt x="2025" y="54"/>
                  <a:pt x="2032" y="62"/>
                  <a:pt x="2038" y="71"/>
                </a:cubicBezTo>
                <a:cubicBezTo>
                  <a:pt x="2043" y="80"/>
                  <a:pt x="2048" y="89"/>
                  <a:pt x="2052" y="98"/>
                </a:cubicBezTo>
                <a:cubicBezTo>
                  <a:pt x="2056" y="108"/>
                  <a:pt x="2059" y="118"/>
                  <a:pt x="2061" y="128"/>
                </a:cubicBezTo>
                <a:cubicBezTo>
                  <a:pt x="2063" y="138"/>
                  <a:pt x="2064" y="149"/>
                  <a:pt x="2064" y="159"/>
                </a:cubicBezTo>
                <a:lnTo>
                  <a:pt x="2064" y="848"/>
                </a:lnTo>
                <a:cubicBezTo>
                  <a:pt x="2064" y="858"/>
                  <a:pt x="2063" y="869"/>
                  <a:pt x="2061" y="879"/>
                </a:cubicBezTo>
                <a:cubicBezTo>
                  <a:pt x="2059" y="889"/>
                  <a:pt x="2056" y="899"/>
                  <a:pt x="2052" y="909"/>
                </a:cubicBezTo>
                <a:cubicBezTo>
                  <a:pt x="2048" y="918"/>
                  <a:pt x="2043" y="927"/>
                  <a:pt x="2038" y="936"/>
                </a:cubicBezTo>
                <a:cubicBezTo>
                  <a:pt x="2032" y="945"/>
                  <a:pt x="2025" y="953"/>
                  <a:pt x="2018" y="960"/>
                </a:cubicBezTo>
                <a:cubicBezTo>
                  <a:pt x="2010" y="968"/>
                  <a:pt x="2002" y="974"/>
                  <a:pt x="1994" y="980"/>
                </a:cubicBezTo>
                <a:cubicBezTo>
                  <a:pt x="1985" y="986"/>
                  <a:pt x="1976" y="991"/>
                  <a:pt x="1966" y="995"/>
                </a:cubicBezTo>
                <a:cubicBezTo>
                  <a:pt x="1957" y="999"/>
                  <a:pt x="1947" y="1002"/>
                  <a:pt x="1937" y="1004"/>
                </a:cubicBezTo>
                <a:cubicBezTo>
                  <a:pt x="1926" y="1006"/>
                  <a:pt x="1916" y="1007"/>
                  <a:pt x="1906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1" y="974"/>
                  <a:pt x="53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1852560" y="2857320"/>
            <a:ext cx="16740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Отправляет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3390858" y="2876400"/>
            <a:ext cx="82548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POST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Полилиния: фигура 275"/>
          <p:cNvSpPr/>
          <p:nvPr/>
        </p:nvSpPr>
        <p:spPr>
          <a:xfrm>
            <a:off x="5438222" y="2876400"/>
            <a:ext cx="1171800" cy="362520"/>
          </a:xfrm>
          <a:custGeom>
            <a:avLst/>
            <a:gdLst/>
            <a:ahLst/>
            <a:cxnLst/>
            <a:rect l="0" t="0" r="r" b="b"/>
            <a:pathLst>
              <a:path w="3255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096" y="0"/>
                </a:lnTo>
                <a:cubicBezTo>
                  <a:pt x="3107" y="0"/>
                  <a:pt x="3117" y="1"/>
                  <a:pt x="3127" y="3"/>
                </a:cubicBezTo>
                <a:cubicBezTo>
                  <a:pt x="3138" y="5"/>
                  <a:pt x="3148" y="8"/>
                  <a:pt x="3157" y="12"/>
                </a:cubicBezTo>
                <a:cubicBezTo>
                  <a:pt x="3167" y="16"/>
                  <a:pt x="3176" y="21"/>
                  <a:pt x="3185" y="27"/>
                </a:cubicBezTo>
                <a:cubicBezTo>
                  <a:pt x="3193" y="33"/>
                  <a:pt x="3201" y="39"/>
                  <a:pt x="3209" y="47"/>
                </a:cubicBezTo>
                <a:cubicBezTo>
                  <a:pt x="3216" y="54"/>
                  <a:pt x="3223" y="62"/>
                  <a:pt x="3228" y="71"/>
                </a:cubicBezTo>
                <a:cubicBezTo>
                  <a:pt x="3234" y="80"/>
                  <a:pt x="3239" y="89"/>
                  <a:pt x="3243" y="98"/>
                </a:cubicBezTo>
                <a:cubicBezTo>
                  <a:pt x="3247" y="108"/>
                  <a:pt x="3250" y="118"/>
                  <a:pt x="3252" y="128"/>
                </a:cubicBezTo>
                <a:cubicBezTo>
                  <a:pt x="3254" y="138"/>
                  <a:pt x="3255" y="149"/>
                  <a:pt x="3255" y="159"/>
                </a:cubicBezTo>
                <a:lnTo>
                  <a:pt x="3255" y="848"/>
                </a:lnTo>
                <a:cubicBezTo>
                  <a:pt x="3255" y="858"/>
                  <a:pt x="3254" y="869"/>
                  <a:pt x="3252" y="879"/>
                </a:cubicBezTo>
                <a:cubicBezTo>
                  <a:pt x="3250" y="889"/>
                  <a:pt x="3247" y="899"/>
                  <a:pt x="3243" y="909"/>
                </a:cubicBezTo>
                <a:cubicBezTo>
                  <a:pt x="3239" y="918"/>
                  <a:pt x="3234" y="927"/>
                  <a:pt x="3228" y="936"/>
                </a:cubicBezTo>
                <a:cubicBezTo>
                  <a:pt x="3223" y="945"/>
                  <a:pt x="3216" y="953"/>
                  <a:pt x="3209" y="960"/>
                </a:cubicBezTo>
                <a:cubicBezTo>
                  <a:pt x="3201" y="968"/>
                  <a:pt x="3193" y="974"/>
                  <a:pt x="3185" y="980"/>
                </a:cubicBezTo>
                <a:cubicBezTo>
                  <a:pt x="3176" y="986"/>
                  <a:pt x="3167" y="991"/>
                  <a:pt x="3157" y="995"/>
                </a:cubicBezTo>
                <a:cubicBezTo>
                  <a:pt x="3148" y="999"/>
                  <a:pt x="3138" y="1002"/>
                  <a:pt x="3127" y="1004"/>
                </a:cubicBezTo>
                <a:cubicBezTo>
                  <a:pt x="3117" y="1006"/>
                  <a:pt x="3107" y="1007"/>
                  <a:pt x="3096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4" y="968"/>
                  <a:pt x="46" y="960"/>
                </a:cubicBezTo>
                <a:cubicBezTo>
                  <a:pt x="39" y="953"/>
                  <a:pt x="32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TextBox 276"/>
          <p:cNvSpPr txBox="1"/>
          <p:nvPr/>
        </p:nvSpPr>
        <p:spPr>
          <a:xfrm>
            <a:off x="4103100" y="2847960"/>
            <a:ext cx="14788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запрос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0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на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TextBox 277"/>
          <p:cNvSpPr txBox="1"/>
          <p:nvPr/>
        </p:nvSpPr>
        <p:spPr>
          <a:xfrm>
            <a:off x="5498372" y="2908485"/>
            <a:ext cx="107712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/export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TextBox 278"/>
          <p:cNvSpPr txBox="1"/>
          <p:nvPr/>
        </p:nvSpPr>
        <p:spPr>
          <a:xfrm>
            <a:off x="6663724" y="2876400"/>
            <a:ext cx="13294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 </a:t>
            </a:r>
            <a:r>
              <a:rPr lang="en-US" sz="2170" b="1" strike="noStrike" spc="-1" dirty="0" err="1">
                <a:solidFill>
                  <a:srgbClr val="1F2328"/>
                </a:solidFill>
                <a:latin typeface="NotoSans"/>
                <a:ea typeface="NotoSans"/>
              </a:rPr>
              <a:t>Бэкенда</a:t>
            </a:r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Полилиния: фигура 279"/>
          <p:cNvSpPr/>
          <p:nvPr/>
        </p:nvSpPr>
        <p:spPr>
          <a:xfrm>
            <a:off x="1599840" y="392400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996120" y="3352680"/>
            <a:ext cx="28674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3.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Backend (FastAPI)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: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Полилиния: фигура 281"/>
          <p:cNvSpPr/>
          <p:nvPr/>
        </p:nvSpPr>
        <p:spPr>
          <a:xfrm>
            <a:off x="4719420" y="3757217"/>
            <a:ext cx="1457640" cy="362520"/>
          </a:xfrm>
          <a:custGeom>
            <a:avLst/>
            <a:gdLst/>
            <a:ahLst/>
            <a:cxnLst/>
            <a:rect l="0" t="0" r="r" b="b"/>
            <a:pathLst>
              <a:path w="4049" h="1007">
                <a:moveTo>
                  <a:pt x="0" y="847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890" y="0"/>
                </a:lnTo>
                <a:cubicBezTo>
                  <a:pt x="3900" y="0"/>
                  <a:pt x="3911" y="1"/>
                  <a:pt x="3921" y="3"/>
                </a:cubicBezTo>
                <a:cubicBezTo>
                  <a:pt x="3931" y="5"/>
                  <a:pt x="3941" y="8"/>
                  <a:pt x="3951" y="12"/>
                </a:cubicBezTo>
                <a:cubicBezTo>
                  <a:pt x="3960" y="16"/>
                  <a:pt x="3969" y="21"/>
                  <a:pt x="3978" y="27"/>
                </a:cubicBezTo>
                <a:cubicBezTo>
                  <a:pt x="3987" y="33"/>
                  <a:pt x="3995" y="39"/>
                  <a:pt x="4002" y="47"/>
                </a:cubicBezTo>
                <a:cubicBezTo>
                  <a:pt x="4010" y="54"/>
                  <a:pt x="4016" y="62"/>
                  <a:pt x="4022" y="71"/>
                </a:cubicBezTo>
                <a:cubicBezTo>
                  <a:pt x="4028" y="80"/>
                  <a:pt x="4033" y="89"/>
                  <a:pt x="4037" y="98"/>
                </a:cubicBezTo>
                <a:cubicBezTo>
                  <a:pt x="4041" y="108"/>
                  <a:pt x="4044" y="118"/>
                  <a:pt x="4046" y="128"/>
                </a:cubicBezTo>
                <a:cubicBezTo>
                  <a:pt x="4048" y="138"/>
                  <a:pt x="4049" y="149"/>
                  <a:pt x="4049" y="159"/>
                </a:cubicBezTo>
                <a:lnTo>
                  <a:pt x="4049" y="847"/>
                </a:lnTo>
                <a:cubicBezTo>
                  <a:pt x="4049" y="857"/>
                  <a:pt x="4048" y="868"/>
                  <a:pt x="4046" y="878"/>
                </a:cubicBezTo>
                <a:cubicBezTo>
                  <a:pt x="4044" y="888"/>
                  <a:pt x="4041" y="898"/>
                  <a:pt x="4037" y="908"/>
                </a:cubicBezTo>
                <a:cubicBezTo>
                  <a:pt x="4033" y="917"/>
                  <a:pt x="4028" y="926"/>
                  <a:pt x="4022" y="935"/>
                </a:cubicBezTo>
                <a:cubicBezTo>
                  <a:pt x="4016" y="944"/>
                  <a:pt x="4010" y="953"/>
                  <a:pt x="4002" y="960"/>
                </a:cubicBezTo>
                <a:cubicBezTo>
                  <a:pt x="3995" y="968"/>
                  <a:pt x="3987" y="974"/>
                  <a:pt x="3978" y="980"/>
                </a:cubicBezTo>
                <a:cubicBezTo>
                  <a:pt x="3969" y="986"/>
                  <a:pt x="3960" y="991"/>
                  <a:pt x="3951" y="995"/>
                </a:cubicBezTo>
                <a:cubicBezTo>
                  <a:pt x="3941" y="999"/>
                  <a:pt x="3931" y="1002"/>
                  <a:pt x="3921" y="1004"/>
                </a:cubicBezTo>
                <a:cubicBezTo>
                  <a:pt x="3911" y="1006"/>
                  <a:pt x="3900" y="1007"/>
                  <a:pt x="3890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1" y="974"/>
                  <a:pt x="53" y="968"/>
                  <a:pt x="46" y="960"/>
                </a:cubicBezTo>
                <a:cubicBezTo>
                  <a:pt x="39" y="953"/>
                  <a:pt x="32" y="944"/>
                  <a:pt x="26" y="935"/>
                </a:cubicBezTo>
                <a:cubicBezTo>
                  <a:pt x="21" y="926"/>
                  <a:pt x="16" y="917"/>
                  <a:pt x="12" y="908"/>
                </a:cubicBezTo>
                <a:cubicBezTo>
                  <a:pt x="8" y="898"/>
                  <a:pt x="5" y="888"/>
                  <a:pt x="3" y="878"/>
                </a:cubicBezTo>
                <a:cubicBezTo>
                  <a:pt x="1" y="868"/>
                  <a:pt x="0" y="857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1852560" y="3771720"/>
            <a:ext cx="34023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Генерирует уникальный 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TextBox 283"/>
          <p:cNvSpPr txBox="1"/>
          <p:nvPr/>
        </p:nvSpPr>
        <p:spPr>
          <a:xfrm>
            <a:off x="4773960" y="3805637"/>
            <a:ext cx="1506960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export_id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Полилиния: фигура 284"/>
          <p:cNvSpPr/>
          <p:nvPr/>
        </p:nvSpPr>
        <p:spPr>
          <a:xfrm>
            <a:off x="1599840" y="441936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2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38"/>
                  <a:pt x="201" y="248"/>
                  <a:pt x="184" y="255"/>
                </a:cubicBezTo>
                <a:cubicBezTo>
                  <a:pt x="167" y="261"/>
                  <a:pt x="150" y="266"/>
                  <a:pt x="133" y="266"/>
                </a:cubicBezTo>
                <a:cubicBezTo>
                  <a:pt x="115" y="266"/>
                  <a:pt x="98" y="261"/>
                  <a:pt x="82" y="255"/>
                </a:cubicBezTo>
                <a:cubicBezTo>
                  <a:pt x="66" y="248"/>
                  <a:pt x="52" y="238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5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TextBox 285"/>
          <p:cNvSpPr txBox="1"/>
          <p:nvPr/>
        </p:nvSpPr>
        <p:spPr>
          <a:xfrm>
            <a:off x="6695280" y="3771720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Полилиния: фигура 286"/>
          <p:cNvSpPr/>
          <p:nvPr/>
        </p:nvSpPr>
        <p:spPr>
          <a:xfrm>
            <a:off x="1599840" y="4905360"/>
            <a:ext cx="95760" cy="95400"/>
          </a:xfrm>
          <a:custGeom>
            <a:avLst/>
            <a:gdLst/>
            <a:ahLst/>
            <a:cxnLst/>
            <a:rect l="0" t="0" r="r" b="b"/>
            <a:pathLst>
              <a:path w="266" h="265">
                <a:moveTo>
                  <a:pt x="266" y="132"/>
                </a:moveTo>
                <a:cubicBezTo>
                  <a:pt x="266" y="149"/>
                  <a:pt x="263" y="166"/>
                  <a:pt x="256" y="182"/>
                </a:cubicBezTo>
                <a:cubicBezTo>
                  <a:pt x="249" y="199"/>
                  <a:pt x="240" y="213"/>
                  <a:pt x="227" y="225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5"/>
                </a:cubicBezTo>
                <a:cubicBezTo>
                  <a:pt x="27" y="213"/>
                  <a:pt x="17" y="199"/>
                  <a:pt x="11" y="182"/>
                </a:cubicBezTo>
                <a:cubicBezTo>
                  <a:pt x="4" y="166"/>
                  <a:pt x="0" y="149"/>
                  <a:pt x="0" y="132"/>
                </a:cubicBezTo>
                <a:cubicBezTo>
                  <a:pt x="0" y="114"/>
                  <a:pt x="4" y="97"/>
                  <a:pt x="11" y="81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7"/>
                  <a:pt x="266" y="114"/>
                  <a:pt x="266" y="132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TextBox 287"/>
          <p:cNvSpPr txBox="1"/>
          <p:nvPr/>
        </p:nvSpPr>
        <p:spPr>
          <a:xfrm>
            <a:off x="1852560" y="4267080"/>
            <a:ext cx="78462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Сохраняет данные диалога (в памяти/файле) под этим ID.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Полилиния: фигура 288"/>
          <p:cNvSpPr/>
          <p:nvPr/>
        </p:nvSpPr>
        <p:spPr>
          <a:xfrm>
            <a:off x="5581980" y="4759200"/>
            <a:ext cx="4686480" cy="362520"/>
          </a:xfrm>
          <a:custGeom>
            <a:avLst/>
            <a:gdLst/>
            <a:ahLst/>
            <a:cxnLst/>
            <a:rect l="0" t="0" r="r" b="b"/>
            <a:pathLst>
              <a:path w="13018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40"/>
                  <a:pt x="61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12859" y="0"/>
                </a:lnTo>
                <a:cubicBezTo>
                  <a:pt x="12870" y="0"/>
                  <a:pt x="12880" y="2"/>
                  <a:pt x="12890" y="4"/>
                </a:cubicBezTo>
                <a:cubicBezTo>
                  <a:pt x="12901" y="6"/>
                  <a:pt x="12910" y="9"/>
                  <a:pt x="12920" y="13"/>
                </a:cubicBezTo>
                <a:cubicBezTo>
                  <a:pt x="12930" y="17"/>
                  <a:pt x="12939" y="21"/>
                  <a:pt x="12948" y="27"/>
                </a:cubicBezTo>
                <a:cubicBezTo>
                  <a:pt x="12956" y="33"/>
                  <a:pt x="12964" y="40"/>
                  <a:pt x="12972" y="47"/>
                </a:cubicBezTo>
                <a:cubicBezTo>
                  <a:pt x="12979" y="54"/>
                  <a:pt x="12986" y="62"/>
                  <a:pt x="12991" y="71"/>
                </a:cubicBezTo>
                <a:cubicBezTo>
                  <a:pt x="12997" y="80"/>
                  <a:pt x="13002" y="89"/>
                  <a:pt x="13006" y="98"/>
                </a:cubicBezTo>
                <a:cubicBezTo>
                  <a:pt x="13010" y="108"/>
                  <a:pt x="13013" y="118"/>
                  <a:pt x="13015" y="128"/>
                </a:cubicBezTo>
                <a:cubicBezTo>
                  <a:pt x="13017" y="139"/>
                  <a:pt x="13018" y="149"/>
                  <a:pt x="13018" y="159"/>
                </a:cubicBezTo>
                <a:lnTo>
                  <a:pt x="13018" y="848"/>
                </a:lnTo>
                <a:cubicBezTo>
                  <a:pt x="13018" y="859"/>
                  <a:pt x="13017" y="869"/>
                  <a:pt x="13015" y="879"/>
                </a:cubicBezTo>
                <a:cubicBezTo>
                  <a:pt x="13013" y="889"/>
                  <a:pt x="13010" y="899"/>
                  <a:pt x="13006" y="909"/>
                </a:cubicBezTo>
                <a:cubicBezTo>
                  <a:pt x="13002" y="919"/>
                  <a:pt x="12997" y="928"/>
                  <a:pt x="12991" y="936"/>
                </a:cubicBezTo>
                <a:cubicBezTo>
                  <a:pt x="12986" y="945"/>
                  <a:pt x="12979" y="953"/>
                  <a:pt x="12972" y="960"/>
                </a:cubicBezTo>
                <a:cubicBezTo>
                  <a:pt x="12964" y="968"/>
                  <a:pt x="12956" y="974"/>
                  <a:pt x="12948" y="980"/>
                </a:cubicBezTo>
                <a:cubicBezTo>
                  <a:pt x="12939" y="986"/>
                  <a:pt x="12930" y="991"/>
                  <a:pt x="12920" y="995"/>
                </a:cubicBezTo>
                <a:cubicBezTo>
                  <a:pt x="12910" y="999"/>
                  <a:pt x="12901" y="1002"/>
                  <a:pt x="12890" y="1004"/>
                </a:cubicBezTo>
                <a:cubicBezTo>
                  <a:pt x="12880" y="1006"/>
                  <a:pt x="12870" y="1007"/>
                  <a:pt x="12859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1" y="974"/>
                  <a:pt x="53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9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9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1852560" y="4753080"/>
            <a:ext cx="42908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Формирует публичную ссылку (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5668702" y="4784995"/>
            <a:ext cx="4646017" cy="26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BASE_EXPORT_URL/view/{</a:t>
            </a:r>
            <a:r>
              <a:rPr lang="en-US" sz="1850" b="0" strike="noStrike" spc="-1" dirty="0" err="1">
                <a:solidFill>
                  <a:srgbClr val="1F2328"/>
                </a:solidFill>
                <a:latin typeface="Courier New"/>
                <a:ea typeface="Courier New"/>
              </a:rPr>
              <a:t>export_id</a:t>
            </a:r>
            <a:r>
              <a:rPr lang="en-US" sz="1850" b="0" strike="noStrike" spc="-1" dirty="0">
                <a:solidFill>
                  <a:srgbClr val="1F2328"/>
                </a:solidFill>
                <a:latin typeface="Courier New"/>
                <a:ea typeface="Courier New"/>
              </a:rPr>
              <a:t>}</a:t>
            </a:r>
            <a:endParaRPr lang="en-US" sz="185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Полилиния: фигура 291"/>
          <p:cNvSpPr/>
          <p:nvPr/>
        </p:nvSpPr>
        <p:spPr>
          <a:xfrm>
            <a:off x="1599840" y="5400360"/>
            <a:ext cx="95760" cy="95760"/>
          </a:xfrm>
          <a:custGeom>
            <a:avLst/>
            <a:gdLst/>
            <a:ahLst/>
            <a:cxnLst/>
            <a:rect l="0" t="0" r="r" b="b"/>
            <a:pathLst>
              <a:path w="266" h="266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TextBox 292"/>
          <p:cNvSpPr txBox="1"/>
          <p:nvPr/>
        </p:nvSpPr>
        <p:spPr>
          <a:xfrm>
            <a:off x="10314719" y="4743959"/>
            <a:ext cx="27576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 dirty="0">
                <a:solidFill>
                  <a:srgbClr val="1F2328"/>
                </a:solidFill>
                <a:latin typeface="NotoSans"/>
                <a:ea typeface="NotoSans"/>
              </a:rPr>
              <a:t>).</a:t>
            </a:r>
            <a:endParaRPr lang="en-US" sz="217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1852560" y="5248440"/>
            <a:ext cx="341460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Возвращает ссылку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TMA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996120" y="5734080"/>
            <a:ext cx="993708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4.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TMA (React)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отображает ссылку пользователю (или копирует в буфер).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996120" y="6210360"/>
            <a:ext cx="8018640" cy="375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5. </a:t>
            </a:r>
            <a:r>
              <a:rPr lang="en-US" sz="2170" b="1" strike="noStrike" spc="-1">
                <a:solidFill>
                  <a:srgbClr val="1F2328"/>
                </a:solidFill>
                <a:latin typeface="NotoSans"/>
                <a:ea typeface="NotoSans"/>
              </a:rPr>
              <a:t>Пользователь </a:t>
            </a:r>
            <a:r>
              <a:rPr lang="en-US" sz="2170" b="0" strike="noStrike" spc="-1">
                <a:solidFill>
                  <a:srgbClr val="1F2328"/>
                </a:solidFill>
                <a:latin typeface="NotoSans"/>
                <a:ea typeface="NotoSans"/>
              </a:rPr>
              <a:t>(или кто-то другой) переходит по ссылке.</a:t>
            </a:r>
            <a:endParaRPr lang="en-US" sz="217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775600" y="6327720"/>
            <a:ext cx="228240" cy="31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800" b="0" strike="noStrike" spc="-1">
                <a:solidFill>
                  <a:srgbClr val="777777"/>
                </a:solidFill>
                <a:latin typeface="NotoSans"/>
                <a:ea typeface="NotoSans"/>
              </a:rPr>
              <a:t>9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992</Words>
  <Application>Microsoft Office PowerPoint</Application>
  <PresentationFormat>Широкоэкранный</PresentationFormat>
  <Paragraphs>190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NotoSans</vt:lpstr>
      <vt:lpstr>Symbol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Danil Cherkashin</cp:lastModifiedBy>
  <cp:revision>1</cp:revision>
  <dcterms:modified xsi:type="dcterms:W3CDTF">2025-05-05T13:51:49Z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