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71" d="100"/>
          <a:sy n="71" d="100"/>
        </p:scale>
        <p:origin x="6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C6302-EE4F-4607-AFD7-1CCB287BD077}"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2ADFC65F-FFFA-47E8-823B-5241E1090B7E}">
      <dgm:prSet phldrT="[Text]">
        <dgm:style>
          <a:lnRef idx="2">
            <a:schemeClr val="dk1"/>
          </a:lnRef>
          <a:fillRef idx="1">
            <a:schemeClr val="lt1"/>
          </a:fillRef>
          <a:effectRef idx="0">
            <a:schemeClr val="dk1"/>
          </a:effectRef>
          <a:fontRef idx="minor">
            <a:schemeClr val="dk1"/>
          </a:fontRef>
        </dgm:style>
      </dgm:prSet>
      <dgm:spPr/>
      <dgm:t>
        <a:bodyPr/>
        <a:lstStyle/>
        <a:p>
          <a:r>
            <a:rPr lang="en-US" b="1" dirty="0" smtClean="0">
              <a:solidFill>
                <a:schemeClr val="bg1"/>
              </a:solidFill>
            </a:rPr>
            <a:t>Welcome Screen</a:t>
          </a:r>
          <a:endParaRPr lang="en-US" b="1" dirty="0">
            <a:solidFill>
              <a:schemeClr val="bg1"/>
            </a:solidFill>
          </a:endParaRPr>
        </a:p>
      </dgm:t>
    </dgm:pt>
    <dgm:pt modelId="{84F00F0E-FBDC-4287-807B-5E191F050658}" type="parTrans" cxnId="{5EC5460B-86EF-42B3-ABE0-755BE367708D}">
      <dgm:prSet/>
      <dgm:spPr/>
      <dgm:t>
        <a:bodyPr/>
        <a:lstStyle/>
        <a:p>
          <a:endParaRPr lang="en-US"/>
        </a:p>
      </dgm:t>
    </dgm:pt>
    <dgm:pt modelId="{CDFCA349-D875-4253-A122-76B2362AA60E}" type="sibTrans" cxnId="{5EC5460B-86EF-42B3-ABE0-755BE367708D}">
      <dgm:prSet/>
      <dgm:spPr/>
      <dgm:t>
        <a:bodyPr/>
        <a:lstStyle/>
        <a:p>
          <a:endParaRPr lang="en-US"/>
        </a:p>
      </dgm:t>
    </dgm:pt>
    <dgm:pt modelId="{6050155D-3296-4786-8196-5849DE5C16C2}">
      <dgm:prSet phldrT="[Text]">
        <dgm:style>
          <a:lnRef idx="2">
            <a:schemeClr val="dk1"/>
          </a:lnRef>
          <a:fillRef idx="1">
            <a:schemeClr val="lt1"/>
          </a:fillRef>
          <a:effectRef idx="0">
            <a:schemeClr val="dk1"/>
          </a:effectRef>
          <a:fontRef idx="minor">
            <a:schemeClr val="dk1"/>
          </a:fontRef>
        </dgm:style>
      </dgm:prSet>
      <dgm:spPr/>
      <dgm:t>
        <a:bodyPr/>
        <a:lstStyle/>
        <a:p>
          <a:r>
            <a:rPr lang="en-US" b="1" dirty="0" smtClean="0"/>
            <a:t>Flash Screen</a:t>
          </a:r>
          <a:endParaRPr lang="en-US" b="1" dirty="0"/>
        </a:p>
      </dgm:t>
    </dgm:pt>
    <dgm:pt modelId="{7A2D80BD-9074-4FB4-8424-593EC765B791}" type="parTrans" cxnId="{20C631C5-E69B-4925-87E9-7C347781ABB3}">
      <dgm:prSet/>
      <dgm:spPr/>
      <dgm:t>
        <a:bodyPr/>
        <a:lstStyle/>
        <a:p>
          <a:endParaRPr lang="en-US"/>
        </a:p>
      </dgm:t>
    </dgm:pt>
    <dgm:pt modelId="{28A963E2-49FF-4FD3-B798-DFEEE136C35D}" type="sibTrans" cxnId="{20C631C5-E69B-4925-87E9-7C347781ABB3}">
      <dgm:prSet/>
      <dgm:spPr/>
      <dgm:t>
        <a:bodyPr/>
        <a:lstStyle/>
        <a:p>
          <a:endParaRPr lang="en-US"/>
        </a:p>
      </dgm:t>
    </dgm:pt>
    <dgm:pt modelId="{A39414EC-CBFF-4B60-8F90-C453CA8B4925}">
      <dgm:prSet phldrT="[Text]">
        <dgm:style>
          <a:lnRef idx="2">
            <a:schemeClr val="dk1"/>
          </a:lnRef>
          <a:fillRef idx="1">
            <a:schemeClr val="lt1"/>
          </a:fillRef>
          <a:effectRef idx="0">
            <a:schemeClr val="dk1"/>
          </a:effectRef>
          <a:fontRef idx="minor">
            <a:schemeClr val="dk1"/>
          </a:fontRef>
        </dgm:style>
      </dgm:prSet>
      <dgm:spPr/>
      <dgm:t>
        <a:bodyPr/>
        <a:lstStyle/>
        <a:p>
          <a:r>
            <a:rPr lang="en-US" b="1" dirty="0" smtClean="0"/>
            <a:t>Customer</a:t>
          </a:r>
          <a:endParaRPr lang="en-US" b="1" dirty="0"/>
        </a:p>
      </dgm:t>
    </dgm:pt>
    <dgm:pt modelId="{EAF1D07E-0F9A-42EB-A315-C1A23D316963}" type="parTrans" cxnId="{0B1CE306-3F51-4F58-847E-B67B1C562CAE}">
      <dgm:prSet/>
      <dgm:spPr/>
      <dgm:t>
        <a:bodyPr/>
        <a:lstStyle/>
        <a:p>
          <a:endParaRPr lang="en-US"/>
        </a:p>
      </dgm:t>
    </dgm:pt>
    <dgm:pt modelId="{B7C77F9E-4C28-440D-AAD1-CF96644C1F78}" type="sibTrans" cxnId="{0B1CE306-3F51-4F58-847E-B67B1C562CAE}">
      <dgm:prSet/>
      <dgm:spPr/>
      <dgm:t>
        <a:bodyPr/>
        <a:lstStyle/>
        <a:p>
          <a:endParaRPr lang="en-US"/>
        </a:p>
      </dgm:t>
    </dgm:pt>
    <dgm:pt modelId="{5766AF61-0AC1-4479-B9FA-F20BE97B2941}">
      <dgm:prSet phldrT="[Text]">
        <dgm:style>
          <a:lnRef idx="2">
            <a:schemeClr val="dk1"/>
          </a:lnRef>
          <a:fillRef idx="1">
            <a:schemeClr val="lt1"/>
          </a:fillRef>
          <a:effectRef idx="0">
            <a:schemeClr val="dk1"/>
          </a:effectRef>
          <a:fontRef idx="minor">
            <a:schemeClr val="dk1"/>
          </a:fontRef>
        </dgm:style>
      </dgm:prSet>
      <dgm:spPr/>
      <dgm:t>
        <a:bodyPr/>
        <a:lstStyle/>
        <a:p>
          <a:r>
            <a:rPr lang="en-US" b="1" dirty="0" smtClean="0"/>
            <a:t>Chef</a:t>
          </a:r>
          <a:endParaRPr lang="en-US" b="1" dirty="0"/>
        </a:p>
      </dgm:t>
    </dgm:pt>
    <dgm:pt modelId="{4A590507-4C91-4A49-AEBC-4B066CBA0ED9}" type="sibTrans" cxnId="{C738AAD3-DF20-4C4B-8E6C-AA90B984AC56}">
      <dgm:prSet/>
      <dgm:spPr/>
      <dgm:t>
        <a:bodyPr/>
        <a:lstStyle/>
        <a:p>
          <a:endParaRPr lang="en-US"/>
        </a:p>
      </dgm:t>
    </dgm:pt>
    <dgm:pt modelId="{A52E2B2A-A5CE-4CD8-B088-F0924DD95375}" type="parTrans" cxnId="{C738AAD3-DF20-4C4B-8E6C-AA90B984AC56}">
      <dgm:prSet/>
      <dgm:spPr/>
      <dgm:t>
        <a:bodyPr/>
        <a:lstStyle/>
        <a:p>
          <a:endParaRPr lang="en-US"/>
        </a:p>
      </dgm:t>
    </dgm:pt>
    <dgm:pt modelId="{CA157EF9-5EFB-41A6-970B-817D05773A4D}" type="pres">
      <dgm:prSet presAssocID="{9DCC6302-EE4F-4607-AFD7-1CCB287BD077}" presName="Name0" presStyleCnt="0">
        <dgm:presLayoutVars>
          <dgm:chMax val="1"/>
          <dgm:chPref val="1"/>
          <dgm:dir/>
          <dgm:animOne val="branch"/>
          <dgm:animLvl val="lvl"/>
        </dgm:presLayoutVars>
      </dgm:prSet>
      <dgm:spPr/>
      <dgm:t>
        <a:bodyPr/>
        <a:lstStyle/>
        <a:p>
          <a:endParaRPr lang="en-US"/>
        </a:p>
      </dgm:t>
    </dgm:pt>
    <dgm:pt modelId="{7C80E52A-1445-4A1C-BB64-9D1CB1889B66}" type="pres">
      <dgm:prSet presAssocID="{2ADFC65F-FFFA-47E8-823B-5241E1090B7E}" presName="singleCycle" presStyleCnt="0"/>
      <dgm:spPr/>
    </dgm:pt>
    <dgm:pt modelId="{1950D8CE-D7F8-4B49-9A16-2D334A40867E}" type="pres">
      <dgm:prSet presAssocID="{2ADFC65F-FFFA-47E8-823B-5241E1090B7E}" presName="singleCenter" presStyleLbl="node1" presStyleIdx="0" presStyleCnt="4" custScaleY="30659" custLinFactNeighborX="-4764" custLinFactNeighborY="-46556">
        <dgm:presLayoutVars>
          <dgm:chMax val="7"/>
          <dgm:chPref val="7"/>
        </dgm:presLayoutVars>
      </dgm:prSet>
      <dgm:spPr/>
      <dgm:t>
        <a:bodyPr/>
        <a:lstStyle/>
        <a:p>
          <a:endParaRPr lang="en-US"/>
        </a:p>
      </dgm:t>
    </dgm:pt>
    <dgm:pt modelId="{4266BCE9-72D9-4629-8254-AFE1AD0AAC73}" type="pres">
      <dgm:prSet presAssocID="{7A2D80BD-9074-4FB4-8424-593EC765B791}" presName="Name56" presStyleLbl="parChTrans1D2" presStyleIdx="0" presStyleCnt="3"/>
      <dgm:spPr/>
      <dgm:t>
        <a:bodyPr/>
        <a:lstStyle/>
        <a:p>
          <a:endParaRPr lang="en-US"/>
        </a:p>
      </dgm:t>
    </dgm:pt>
    <dgm:pt modelId="{27728BAA-13DC-4BE5-AD72-73922176642A}" type="pres">
      <dgm:prSet presAssocID="{6050155D-3296-4786-8196-5849DE5C16C2}" presName="text0" presStyleLbl="node1" presStyleIdx="1" presStyleCnt="4" custScaleX="129278" custScaleY="45565" custRadScaleRad="155887" custRadScaleInc="-5840">
        <dgm:presLayoutVars>
          <dgm:bulletEnabled val="1"/>
        </dgm:presLayoutVars>
      </dgm:prSet>
      <dgm:spPr/>
      <dgm:t>
        <a:bodyPr/>
        <a:lstStyle/>
        <a:p>
          <a:endParaRPr lang="en-US"/>
        </a:p>
      </dgm:t>
    </dgm:pt>
    <dgm:pt modelId="{00FE5CCE-3037-4AD5-A309-8B0A93C7EA9E}" type="pres">
      <dgm:prSet presAssocID="{EAF1D07E-0F9A-42EB-A315-C1A23D316963}" presName="Name56" presStyleLbl="parChTrans1D2" presStyleIdx="1" presStyleCnt="3"/>
      <dgm:spPr/>
      <dgm:t>
        <a:bodyPr/>
        <a:lstStyle/>
        <a:p>
          <a:endParaRPr lang="en-US"/>
        </a:p>
      </dgm:t>
    </dgm:pt>
    <dgm:pt modelId="{AF37B9C4-2E1E-4D45-8D10-980C610E9E92}" type="pres">
      <dgm:prSet presAssocID="{A39414EC-CBFF-4B60-8F90-C453CA8B4925}" presName="text0" presStyleLbl="node1" presStyleIdx="2" presStyleCnt="4" custScaleY="37758" custRadScaleRad="94256" custRadScaleInc="-125405">
        <dgm:presLayoutVars>
          <dgm:bulletEnabled val="1"/>
        </dgm:presLayoutVars>
      </dgm:prSet>
      <dgm:spPr/>
      <dgm:t>
        <a:bodyPr/>
        <a:lstStyle/>
        <a:p>
          <a:endParaRPr lang="en-US"/>
        </a:p>
      </dgm:t>
    </dgm:pt>
    <dgm:pt modelId="{6263D20C-426B-424D-8C1A-E9CAB9B8C2BD}" type="pres">
      <dgm:prSet presAssocID="{A52E2B2A-A5CE-4CD8-B088-F0924DD95375}" presName="Name56" presStyleLbl="parChTrans1D2" presStyleIdx="2" presStyleCnt="3"/>
      <dgm:spPr/>
      <dgm:t>
        <a:bodyPr/>
        <a:lstStyle/>
        <a:p>
          <a:endParaRPr lang="en-US"/>
        </a:p>
      </dgm:t>
    </dgm:pt>
    <dgm:pt modelId="{D5B32E30-2967-40A4-BF10-736AC4FD2149}" type="pres">
      <dgm:prSet presAssocID="{5766AF61-0AC1-4479-B9FA-F20BE97B2941}" presName="text0" presStyleLbl="node1" presStyleIdx="3" presStyleCnt="4" custScaleY="37758" custRadScaleRad="105524" custRadScaleInc="117012">
        <dgm:presLayoutVars>
          <dgm:bulletEnabled val="1"/>
        </dgm:presLayoutVars>
      </dgm:prSet>
      <dgm:spPr/>
      <dgm:t>
        <a:bodyPr/>
        <a:lstStyle/>
        <a:p>
          <a:endParaRPr lang="en-US"/>
        </a:p>
      </dgm:t>
    </dgm:pt>
  </dgm:ptLst>
  <dgm:cxnLst>
    <dgm:cxn modelId="{20C631C5-E69B-4925-87E9-7C347781ABB3}" srcId="{2ADFC65F-FFFA-47E8-823B-5241E1090B7E}" destId="{6050155D-3296-4786-8196-5849DE5C16C2}" srcOrd="0" destOrd="0" parTransId="{7A2D80BD-9074-4FB4-8424-593EC765B791}" sibTransId="{28A963E2-49FF-4FD3-B798-DFEEE136C35D}"/>
    <dgm:cxn modelId="{54DAF6DF-8360-40C3-9256-D3B3517C7590}" type="presOf" srcId="{6050155D-3296-4786-8196-5849DE5C16C2}" destId="{27728BAA-13DC-4BE5-AD72-73922176642A}" srcOrd="0" destOrd="0" presId="urn:microsoft.com/office/officeart/2008/layout/RadialCluster"/>
    <dgm:cxn modelId="{73BB0E03-BF47-42CC-83C0-F1FA13B64150}" type="presOf" srcId="{7A2D80BD-9074-4FB4-8424-593EC765B791}" destId="{4266BCE9-72D9-4629-8254-AFE1AD0AAC73}" srcOrd="0" destOrd="0" presId="urn:microsoft.com/office/officeart/2008/layout/RadialCluster"/>
    <dgm:cxn modelId="{45DFC0F7-A0EC-4F26-A7C0-03C18BDDD274}" type="presOf" srcId="{EAF1D07E-0F9A-42EB-A315-C1A23D316963}" destId="{00FE5CCE-3037-4AD5-A309-8B0A93C7EA9E}" srcOrd="0" destOrd="0" presId="urn:microsoft.com/office/officeart/2008/layout/RadialCluster"/>
    <dgm:cxn modelId="{6CD14758-D1B8-4885-8838-6DE05FAF951F}" type="presOf" srcId="{2ADFC65F-FFFA-47E8-823B-5241E1090B7E}" destId="{1950D8CE-D7F8-4B49-9A16-2D334A40867E}" srcOrd="0" destOrd="0" presId="urn:microsoft.com/office/officeart/2008/layout/RadialCluster"/>
    <dgm:cxn modelId="{C738AAD3-DF20-4C4B-8E6C-AA90B984AC56}" srcId="{2ADFC65F-FFFA-47E8-823B-5241E1090B7E}" destId="{5766AF61-0AC1-4479-B9FA-F20BE97B2941}" srcOrd="2" destOrd="0" parTransId="{A52E2B2A-A5CE-4CD8-B088-F0924DD95375}" sibTransId="{4A590507-4C91-4A49-AEBC-4B066CBA0ED9}"/>
    <dgm:cxn modelId="{B3710A10-DF18-43E3-8D89-A2F2044A24EE}" type="presOf" srcId="{A39414EC-CBFF-4B60-8F90-C453CA8B4925}" destId="{AF37B9C4-2E1E-4D45-8D10-980C610E9E92}" srcOrd="0" destOrd="0" presId="urn:microsoft.com/office/officeart/2008/layout/RadialCluster"/>
    <dgm:cxn modelId="{A6AD2B2C-4747-42E5-BEA1-E1C7CE8823F5}" type="presOf" srcId="{A52E2B2A-A5CE-4CD8-B088-F0924DD95375}" destId="{6263D20C-426B-424D-8C1A-E9CAB9B8C2BD}" srcOrd="0" destOrd="0" presId="urn:microsoft.com/office/officeart/2008/layout/RadialCluster"/>
    <dgm:cxn modelId="{0B1CE306-3F51-4F58-847E-B67B1C562CAE}" srcId="{2ADFC65F-FFFA-47E8-823B-5241E1090B7E}" destId="{A39414EC-CBFF-4B60-8F90-C453CA8B4925}" srcOrd="1" destOrd="0" parTransId="{EAF1D07E-0F9A-42EB-A315-C1A23D316963}" sibTransId="{B7C77F9E-4C28-440D-AAD1-CF96644C1F78}"/>
    <dgm:cxn modelId="{702AEFA3-F35E-4476-A57C-C7364B1023CA}" type="presOf" srcId="{5766AF61-0AC1-4479-B9FA-F20BE97B2941}" destId="{D5B32E30-2967-40A4-BF10-736AC4FD2149}" srcOrd="0" destOrd="0" presId="urn:microsoft.com/office/officeart/2008/layout/RadialCluster"/>
    <dgm:cxn modelId="{5A1C3BC8-AD4F-4776-AD35-3B0B11265FED}" type="presOf" srcId="{9DCC6302-EE4F-4607-AFD7-1CCB287BD077}" destId="{CA157EF9-5EFB-41A6-970B-817D05773A4D}" srcOrd="0" destOrd="0" presId="urn:microsoft.com/office/officeart/2008/layout/RadialCluster"/>
    <dgm:cxn modelId="{5EC5460B-86EF-42B3-ABE0-755BE367708D}" srcId="{9DCC6302-EE4F-4607-AFD7-1CCB287BD077}" destId="{2ADFC65F-FFFA-47E8-823B-5241E1090B7E}" srcOrd="0" destOrd="0" parTransId="{84F00F0E-FBDC-4287-807B-5E191F050658}" sibTransId="{CDFCA349-D875-4253-A122-76B2362AA60E}"/>
    <dgm:cxn modelId="{28CE6801-52E6-44FC-827A-217DB61A7746}" type="presParOf" srcId="{CA157EF9-5EFB-41A6-970B-817D05773A4D}" destId="{7C80E52A-1445-4A1C-BB64-9D1CB1889B66}" srcOrd="0" destOrd="0" presId="urn:microsoft.com/office/officeart/2008/layout/RadialCluster"/>
    <dgm:cxn modelId="{E0160FD1-A9EF-4B08-9CBC-BCBE497D42A6}" type="presParOf" srcId="{7C80E52A-1445-4A1C-BB64-9D1CB1889B66}" destId="{1950D8CE-D7F8-4B49-9A16-2D334A40867E}" srcOrd="0" destOrd="0" presId="urn:microsoft.com/office/officeart/2008/layout/RadialCluster"/>
    <dgm:cxn modelId="{413A5C32-F346-440D-8A3F-F2B16E3ACF39}" type="presParOf" srcId="{7C80E52A-1445-4A1C-BB64-9D1CB1889B66}" destId="{4266BCE9-72D9-4629-8254-AFE1AD0AAC73}" srcOrd="1" destOrd="0" presId="urn:microsoft.com/office/officeart/2008/layout/RadialCluster"/>
    <dgm:cxn modelId="{670A0C50-8A92-4C6E-B83D-7419F2C87B45}" type="presParOf" srcId="{7C80E52A-1445-4A1C-BB64-9D1CB1889B66}" destId="{27728BAA-13DC-4BE5-AD72-73922176642A}" srcOrd="2" destOrd="0" presId="urn:microsoft.com/office/officeart/2008/layout/RadialCluster"/>
    <dgm:cxn modelId="{532800DF-3163-4A51-A8E8-9A65CF6C422F}" type="presParOf" srcId="{7C80E52A-1445-4A1C-BB64-9D1CB1889B66}" destId="{00FE5CCE-3037-4AD5-A309-8B0A93C7EA9E}" srcOrd="3" destOrd="0" presId="urn:microsoft.com/office/officeart/2008/layout/RadialCluster"/>
    <dgm:cxn modelId="{93A249A7-AC2D-4BF8-8144-E5D4B756D1C9}" type="presParOf" srcId="{7C80E52A-1445-4A1C-BB64-9D1CB1889B66}" destId="{AF37B9C4-2E1E-4D45-8D10-980C610E9E92}" srcOrd="4" destOrd="0" presId="urn:microsoft.com/office/officeart/2008/layout/RadialCluster"/>
    <dgm:cxn modelId="{C24C8493-4A78-430C-92C8-EAC2E1FFDA29}" type="presParOf" srcId="{7C80E52A-1445-4A1C-BB64-9D1CB1889B66}" destId="{6263D20C-426B-424D-8C1A-E9CAB9B8C2BD}" srcOrd="5" destOrd="0" presId="urn:microsoft.com/office/officeart/2008/layout/RadialCluster"/>
    <dgm:cxn modelId="{3B142BAA-5354-4492-A153-C99FA94B8144}" type="presParOf" srcId="{7C80E52A-1445-4A1C-BB64-9D1CB1889B66}" destId="{D5B32E30-2967-40A4-BF10-736AC4FD2149}"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0D8CE-D7F8-4B49-9A16-2D334A40867E}">
      <dsp:nvSpPr>
        <dsp:cNvPr id="0" name=""/>
        <dsp:cNvSpPr/>
      </dsp:nvSpPr>
      <dsp:spPr>
        <a:xfrm>
          <a:off x="4307790" y="705365"/>
          <a:ext cx="1469707" cy="450597"/>
        </a:xfrm>
        <a:prstGeom prst="roundRect">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bg1"/>
              </a:solidFill>
            </a:rPr>
            <a:t>Welcome Screen</a:t>
          </a:r>
          <a:endParaRPr lang="en-US" sz="1300" b="1" kern="1200" dirty="0">
            <a:solidFill>
              <a:schemeClr val="bg1"/>
            </a:solidFill>
          </a:endParaRPr>
        </a:p>
      </dsp:txBody>
      <dsp:txXfrm>
        <a:off x="4329786" y="727361"/>
        <a:ext cx="1425715" cy="406605"/>
      </dsp:txXfrm>
    </dsp:sp>
    <dsp:sp modelId="{4266BCE9-72D9-4629-8254-AFE1AD0AAC73}">
      <dsp:nvSpPr>
        <dsp:cNvPr id="0" name=""/>
        <dsp:cNvSpPr/>
      </dsp:nvSpPr>
      <dsp:spPr>
        <a:xfrm rot="16200051">
          <a:off x="4914306" y="577022"/>
          <a:ext cx="256684" cy="0"/>
        </a:xfrm>
        <a:custGeom>
          <a:avLst/>
          <a:gdLst/>
          <a:ahLst/>
          <a:cxnLst/>
          <a:rect l="0" t="0" r="0" b="0"/>
          <a:pathLst>
            <a:path>
              <a:moveTo>
                <a:pt x="0" y="0"/>
              </a:moveTo>
              <a:lnTo>
                <a:pt x="25668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728BAA-13DC-4BE5-AD72-73922176642A}">
      <dsp:nvSpPr>
        <dsp:cNvPr id="0" name=""/>
        <dsp:cNvSpPr/>
      </dsp:nvSpPr>
      <dsp:spPr>
        <a:xfrm>
          <a:off x="4406151" y="0"/>
          <a:ext cx="1273005" cy="448680"/>
        </a:xfrm>
        <a:prstGeom prst="roundRect">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b="1" kern="1200" dirty="0" smtClean="0"/>
            <a:t>Flash Screen</a:t>
          </a:r>
          <a:endParaRPr lang="en-US" sz="1500" b="1" kern="1200" dirty="0"/>
        </a:p>
      </dsp:txBody>
      <dsp:txXfrm>
        <a:off x="4428054" y="21903"/>
        <a:ext cx="1229199" cy="404874"/>
      </dsp:txXfrm>
    </dsp:sp>
    <dsp:sp modelId="{00FE5CCE-3037-4AD5-A309-8B0A93C7EA9E}">
      <dsp:nvSpPr>
        <dsp:cNvPr id="0" name=""/>
        <dsp:cNvSpPr/>
      </dsp:nvSpPr>
      <dsp:spPr>
        <a:xfrm rot="1141966">
          <a:off x="5679312" y="1253991"/>
          <a:ext cx="601203" cy="0"/>
        </a:xfrm>
        <a:custGeom>
          <a:avLst/>
          <a:gdLst/>
          <a:ahLst/>
          <a:cxnLst/>
          <a:rect l="0" t="0" r="0" b="0"/>
          <a:pathLst>
            <a:path>
              <a:moveTo>
                <a:pt x="0" y="0"/>
              </a:moveTo>
              <a:lnTo>
                <a:pt x="601203"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37B9C4-2E1E-4D45-8D10-980C610E9E92}">
      <dsp:nvSpPr>
        <dsp:cNvPr id="0" name=""/>
        <dsp:cNvSpPr/>
      </dsp:nvSpPr>
      <dsp:spPr>
        <a:xfrm>
          <a:off x="6264083" y="1335963"/>
          <a:ext cx="984704" cy="371804"/>
        </a:xfrm>
        <a:prstGeom prst="roundRect">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b="1" kern="1200" dirty="0" smtClean="0"/>
            <a:t>Customer</a:t>
          </a:r>
          <a:endParaRPr lang="en-US" sz="1400" b="1" kern="1200" dirty="0"/>
        </a:p>
      </dsp:txBody>
      <dsp:txXfrm>
        <a:off x="6282233" y="1354113"/>
        <a:ext cx="948404" cy="335504"/>
      </dsp:txXfrm>
    </dsp:sp>
    <dsp:sp modelId="{6263D20C-426B-424D-8C1A-E9CAB9B8C2BD}">
      <dsp:nvSpPr>
        <dsp:cNvPr id="0" name=""/>
        <dsp:cNvSpPr/>
      </dsp:nvSpPr>
      <dsp:spPr>
        <a:xfrm rot="9637480">
          <a:off x="3916149" y="1238902"/>
          <a:ext cx="500002" cy="0"/>
        </a:xfrm>
        <a:custGeom>
          <a:avLst/>
          <a:gdLst/>
          <a:ahLst/>
          <a:cxnLst/>
          <a:rect l="0" t="0" r="0" b="0"/>
          <a:pathLst>
            <a:path>
              <a:moveTo>
                <a:pt x="0" y="0"/>
              </a:moveTo>
              <a:lnTo>
                <a:pt x="500002"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B32E30-2967-40A4-BF10-736AC4FD2149}">
      <dsp:nvSpPr>
        <dsp:cNvPr id="0" name=""/>
        <dsp:cNvSpPr/>
      </dsp:nvSpPr>
      <dsp:spPr>
        <a:xfrm>
          <a:off x="2945603" y="1309085"/>
          <a:ext cx="984704" cy="371804"/>
        </a:xfrm>
        <a:prstGeom prst="roundRect">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b="1" kern="1200" dirty="0" smtClean="0"/>
            <a:t>Chef</a:t>
          </a:r>
          <a:endParaRPr lang="en-US" sz="1400" b="1" kern="1200" dirty="0"/>
        </a:p>
      </dsp:txBody>
      <dsp:txXfrm>
        <a:off x="2963753" y="1327235"/>
        <a:ext cx="948404" cy="33550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CFC602F-2B53-4AA9-8D1E-7DF3E442DE6D}" type="datetimeFigureOut">
              <a:rPr lang="en-US" smtClean="0"/>
              <a:t>12/29/2021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33835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FC602F-2B53-4AA9-8D1E-7DF3E442DE6D}"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301111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FC602F-2B53-4AA9-8D1E-7DF3E442DE6D}"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1432026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FC602F-2B53-4AA9-8D1E-7DF3E442DE6D}"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436-1DA5-4E00-BBDB-D2A65CA5A66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5718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FC602F-2B53-4AA9-8D1E-7DF3E442DE6D}"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82419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CFC602F-2B53-4AA9-8D1E-7DF3E442DE6D}"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1152735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CFC602F-2B53-4AA9-8D1E-7DF3E442DE6D}"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469020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C602F-2B53-4AA9-8D1E-7DF3E442DE6D}"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1217485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C602F-2B53-4AA9-8D1E-7DF3E442DE6D}"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267396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C602F-2B53-4AA9-8D1E-7DF3E442DE6D}"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416737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FC602F-2B53-4AA9-8D1E-7DF3E442DE6D}"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81889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FC602F-2B53-4AA9-8D1E-7DF3E442DE6D}"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252445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FC602F-2B53-4AA9-8D1E-7DF3E442DE6D}" type="datetimeFigureOut">
              <a:rPr lang="en-US" smtClean="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145118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FC602F-2B53-4AA9-8D1E-7DF3E442DE6D}"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305972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C602F-2B53-4AA9-8D1E-7DF3E442DE6D}" type="datetimeFigureOut">
              <a:rPr lang="en-US" smtClean="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92568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FC602F-2B53-4AA9-8D1E-7DF3E442DE6D}"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157105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FC602F-2B53-4AA9-8D1E-7DF3E442DE6D}"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83436-1DA5-4E00-BBDB-D2A65CA5A668}" type="slidenum">
              <a:rPr lang="en-US" smtClean="0"/>
              <a:t>‹#›</a:t>
            </a:fld>
            <a:endParaRPr lang="en-US"/>
          </a:p>
        </p:txBody>
      </p:sp>
    </p:spTree>
    <p:extLst>
      <p:ext uri="{BB962C8B-B14F-4D97-AF65-F5344CB8AC3E}">
        <p14:creationId xmlns:p14="http://schemas.microsoft.com/office/powerpoint/2010/main" val="205349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FC602F-2B53-4AA9-8D1E-7DF3E442DE6D}" type="datetimeFigureOut">
              <a:rPr lang="en-US" smtClean="0"/>
              <a:t>12/29/2021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E83436-1DA5-4E00-BBDB-D2A65CA5A668}" type="slidenum">
              <a:rPr lang="en-US" smtClean="0"/>
              <a:t>‹#›</a:t>
            </a:fld>
            <a:endParaRPr lang="en-US"/>
          </a:p>
        </p:txBody>
      </p:sp>
    </p:spTree>
    <p:extLst>
      <p:ext uri="{BB962C8B-B14F-4D97-AF65-F5344CB8AC3E}">
        <p14:creationId xmlns:p14="http://schemas.microsoft.com/office/powerpoint/2010/main" val="19784811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284661"/>
          </a:xfrm>
        </p:spPr>
        <p: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Foodie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4" y="2407024"/>
            <a:ext cx="8791575" cy="4128247"/>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Android application</a:t>
            </a:r>
          </a:p>
          <a:p>
            <a:pPr algn="ctr"/>
            <a:r>
              <a:rPr lang="en-US" sz="3200" dirty="0" smtClean="0">
                <a:latin typeface="Times New Roman" panose="02020603050405020304" pitchFamily="18" charset="0"/>
                <a:cs typeface="Times New Roman" panose="02020603050405020304" pitchFamily="18" charset="0"/>
              </a:rPr>
              <a:t>Cse </a:t>
            </a:r>
            <a:r>
              <a:rPr lang="en-US" sz="3200" dirty="0" smtClean="0">
                <a:latin typeface="Times New Roman" panose="02020603050405020304" pitchFamily="18" charset="0"/>
                <a:cs typeface="Times New Roman" panose="02020603050405020304" pitchFamily="18" charset="0"/>
              </a:rPr>
              <a:t>499B</a:t>
            </a:r>
          </a:p>
          <a:p>
            <a:pPr algn="ctr"/>
            <a:r>
              <a:rPr lang="en-US" sz="3200" dirty="0" smtClean="0">
                <a:latin typeface="Times New Roman" panose="02020603050405020304" pitchFamily="18" charset="0"/>
                <a:cs typeface="Times New Roman" panose="02020603050405020304" pitchFamily="18" charset="0"/>
              </a:rPr>
              <a:t>Section: 12</a:t>
            </a:r>
            <a:endParaRPr lang="en-US" sz="3200" dirty="0" smtClean="0">
              <a:latin typeface="Times New Roman" panose="02020603050405020304" pitchFamily="18" charset="0"/>
              <a:cs typeface="Times New Roman" panose="02020603050405020304" pitchFamily="18" charset="0"/>
            </a:endParaRPr>
          </a:p>
          <a:p>
            <a:pPr algn="ctr"/>
            <a:endParaRPr lang="en-US" sz="3200" dirty="0" smtClean="0">
              <a:latin typeface="Times New Roman" panose="02020603050405020304" pitchFamily="18" charset="0"/>
              <a:cs typeface="Times New Roman" panose="02020603050405020304" pitchFamily="18" charset="0"/>
            </a:endParaRPr>
          </a:p>
          <a:p>
            <a:endParaRPr lang="en-US" sz="54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675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lstStyle/>
          <a:p>
            <a:r>
              <a:rPr lang="en-US" sz="3200" dirty="0" smtClean="0">
                <a:latin typeface="Times New Roman" panose="02020603050405020304" pitchFamily="18" charset="0"/>
                <a:cs typeface="Times New Roman" panose="02020603050405020304" pitchFamily="18" charset="0"/>
              </a:rPr>
              <a:t>Result Analysis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2965"/>
            <a:ext cx="10515600" cy="4643998"/>
          </a:xfrm>
        </p:spPr>
        <p:txBody>
          <a:bodyPr>
            <a:normAutofit/>
          </a:bodyPr>
          <a:lstStyle/>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Result we got so far</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Done whole app layout design.</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Successfully done registration for new chefs and customers.</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Done login for existing chefs and customers.</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work </a:t>
            </a:r>
            <a:r>
              <a:rPr lang="en-US" sz="2000" dirty="0" smtClean="0">
                <a:latin typeface="Times New Roman" panose="02020603050405020304" pitchFamily="18" charset="0"/>
                <a:cs typeface="Times New Roman" panose="02020603050405020304" pitchFamily="18" charset="0"/>
              </a:rPr>
              <a:t>with work </a:t>
            </a:r>
            <a:r>
              <a:rPr lang="en-US" sz="2000" dirty="0" smtClean="0">
                <a:latin typeface="Times New Roman" panose="02020603050405020304" pitchFamily="18" charset="0"/>
                <a:cs typeface="Times New Roman" panose="02020603050405020304" pitchFamily="18" charset="0"/>
              </a:rPr>
              <a:t>station from both end chef and customer</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Cart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Payment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268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73020"/>
          </a:xfrm>
        </p:spPr>
        <p:txBody>
          <a:bodyPr/>
          <a:lstStyle/>
          <a:p>
            <a:pPr algn="ctr"/>
            <a:r>
              <a:rPr lang="en-US" dirty="0" smtClean="0">
                <a:latin typeface="Times New Roman" panose="02020603050405020304" pitchFamily="18" charset="0"/>
                <a:cs typeface="Times New Roman" panose="02020603050405020304" pitchFamily="18" charset="0"/>
              </a:rPr>
              <a:t>Group members</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4911065"/>
              </p:ext>
            </p:extLst>
          </p:nvPr>
        </p:nvGraphicFramePr>
        <p:xfrm>
          <a:off x="3218329" y="2389503"/>
          <a:ext cx="5755342" cy="1779084"/>
        </p:xfrm>
        <a:graphic>
          <a:graphicData uri="http://schemas.openxmlformats.org/drawingml/2006/table">
            <a:tbl>
              <a:tblPr firstRow="1" bandRow="1">
                <a:tableStyleId>{5C22544A-7EE6-4342-B048-85BDC9FD1C3A}</a:tableStyleId>
              </a:tblPr>
              <a:tblGrid>
                <a:gridCol w="2877671">
                  <a:extLst>
                    <a:ext uri="{9D8B030D-6E8A-4147-A177-3AD203B41FA5}">
                      <a16:colId xmlns:a16="http://schemas.microsoft.com/office/drawing/2014/main" val="3654070417"/>
                    </a:ext>
                  </a:extLst>
                </a:gridCol>
                <a:gridCol w="2877671">
                  <a:extLst>
                    <a:ext uri="{9D8B030D-6E8A-4147-A177-3AD203B41FA5}">
                      <a16:colId xmlns:a16="http://schemas.microsoft.com/office/drawing/2014/main" val="2753263006"/>
                    </a:ext>
                  </a:extLst>
                </a:gridCol>
              </a:tblGrid>
              <a:tr h="593028">
                <a:tc>
                  <a:txBody>
                    <a:bodyPr/>
                    <a:lstStyle/>
                    <a:p>
                      <a:pPr algn="ctr"/>
                      <a:r>
                        <a:rPr lang="en-US" sz="2400" dirty="0" smtClean="0">
                          <a:latin typeface="Times New Roman" panose="02020603050405020304" pitchFamily="18" charset="0"/>
                          <a:cs typeface="Times New Roman" panose="02020603050405020304" pitchFamily="18" charset="0"/>
                        </a:rPr>
                        <a:t>Name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ID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1209319"/>
                  </a:ext>
                </a:extLst>
              </a:tr>
              <a:tr h="593028">
                <a:tc>
                  <a:txBody>
                    <a:bodyPr/>
                    <a:lstStyle/>
                    <a:p>
                      <a:pPr algn="ctr"/>
                      <a:r>
                        <a:rPr lang="en-US" sz="2400" dirty="0" smtClean="0">
                          <a:latin typeface="Times New Roman" panose="02020603050405020304" pitchFamily="18" charset="0"/>
                          <a:cs typeface="Times New Roman" panose="02020603050405020304" pitchFamily="18" charset="0"/>
                        </a:rPr>
                        <a:t>Sadia Hossain Meem</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1620268042</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2574744"/>
                  </a:ext>
                </a:extLst>
              </a:tr>
              <a:tr h="593028">
                <a:tc>
                  <a:txBody>
                    <a:bodyPr/>
                    <a:lstStyle/>
                    <a:p>
                      <a:pPr algn="ctr"/>
                      <a:r>
                        <a:rPr lang="en-US" sz="2400" dirty="0" smtClean="0">
                          <a:latin typeface="Times New Roman" panose="02020603050405020304" pitchFamily="18" charset="0"/>
                          <a:cs typeface="Times New Roman" panose="02020603050405020304" pitchFamily="18" charset="0"/>
                        </a:rPr>
                        <a:t>Md.</a:t>
                      </a:r>
                      <a:r>
                        <a:rPr lang="en-US" sz="2400" baseline="0" dirty="0" smtClean="0">
                          <a:latin typeface="Times New Roman" panose="02020603050405020304" pitchFamily="18" charset="0"/>
                          <a:cs typeface="Times New Roman" panose="02020603050405020304" pitchFamily="18" charset="0"/>
                        </a:rPr>
                        <a:t> Mahadi Hasan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1631551042</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0281794"/>
                  </a:ext>
                </a:extLst>
              </a:tr>
            </a:tbl>
          </a:graphicData>
        </a:graphic>
      </p:graphicFrame>
    </p:spTree>
    <p:extLst>
      <p:ext uri="{BB962C8B-B14F-4D97-AF65-F5344CB8AC3E}">
        <p14:creationId xmlns:p14="http://schemas.microsoft.com/office/powerpoint/2010/main" val="1044052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8224"/>
            <a:ext cx="10515600" cy="430305"/>
          </a:xfrm>
        </p:spPr>
        <p:txBody>
          <a:bodyPr>
            <a:noAutofit/>
          </a:bodyPr>
          <a:lstStyle/>
          <a:p>
            <a:r>
              <a:rPr lang="en-US" sz="3200" dirty="0" smtClean="0">
                <a:latin typeface="Times New Roman" panose="02020603050405020304" pitchFamily="18" charset="0"/>
                <a:cs typeface="Times New Roman" panose="02020603050405020304" pitchFamily="18" charset="0"/>
              </a:rPr>
              <a:t>Problem analysis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48118"/>
            <a:ext cx="10515600" cy="4428845"/>
          </a:xfrm>
        </p:spPr>
        <p:txBody>
          <a:bodyPr>
            <a:normAutofit fontScale="92500"/>
          </a:bodyPr>
          <a:lstStyle/>
          <a:p>
            <a:pPr marL="0" indent="0" algn="just">
              <a:buNone/>
            </a:pPr>
            <a:r>
              <a:rPr lang="en-US" dirty="0" smtClean="0">
                <a:latin typeface="Times New Roman" panose="02020603050405020304" pitchFamily="18" charset="0"/>
                <a:cs typeface="Times New Roman" panose="02020603050405020304" pitchFamily="18" charset="0"/>
              </a:rPr>
              <a:t>There are few food delivery service in town like Foodpanda. Their activity is to deliver food from local restaurant to customers’ door. Now-a-days “Home Made Food” has become more popular to the food lovers but there is no such platform that can provide this service to the customers.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Facebook</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Our goal is to make a suitable platform/android application where anyone who can cook or love to cook can create his/her own profile to sell home made foods to the customer.</a:t>
            </a:r>
          </a:p>
          <a:p>
            <a:pPr marL="0" indent="0" algn="just">
              <a:buNone/>
            </a:pPr>
            <a:r>
              <a:rPr lang="en-US" dirty="0" smtClean="0">
                <a:latin typeface="Times New Roman" panose="02020603050405020304" pitchFamily="18" charset="0"/>
                <a:cs typeface="Times New Roman" panose="02020603050405020304" pitchFamily="18" charset="0"/>
              </a:rPr>
              <a:t>This was a bit difficult because of the upgration of the documentation.</a:t>
            </a:r>
          </a:p>
          <a:p>
            <a:pPr marL="0" indent="0" algn="just">
              <a:buNone/>
            </a:pPr>
            <a:r>
              <a:rPr lang="en-US" dirty="0" smtClean="0">
                <a:latin typeface="Times New Roman" panose="02020603050405020304" pitchFamily="18" charset="0"/>
                <a:cs typeface="Times New Roman" panose="02020603050405020304" pitchFamily="18" charset="0"/>
              </a:rPr>
              <a:t>Setting up the environment was one of the major issues.</a:t>
            </a:r>
          </a:p>
        </p:txBody>
      </p:sp>
    </p:spTree>
    <p:extLst>
      <p:ext uri="{BB962C8B-B14F-4D97-AF65-F5344CB8AC3E}">
        <p14:creationId xmlns:p14="http://schemas.microsoft.com/office/powerpoint/2010/main" val="654024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8224"/>
            <a:ext cx="10515600" cy="430305"/>
          </a:xfrm>
        </p:spPr>
        <p:txBody>
          <a:bodyPr>
            <a:noAutofit/>
          </a:bodyPr>
          <a:lstStyle/>
          <a:p>
            <a:r>
              <a:rPr lang="en-US" sz="3200" dirty="0" smtClean="0">
                <a:latin typeface="Times New Roman" panose="02020603050405020304" pitchFamily="18" charset="0"/>
                <a:cs typeface="Times New Roman" panose="02020603050405020304" pitchFamily="18" charset="0"/>
              </a:rPr>
              <a:t>Related Works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48118"/>
            <a:ext cx="10515600" cy="4428845"/>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Foodpanda,HungryNaki.com dedicated food delivery company, currently delivering food to the customers’ doorstep from local restaurants. They use mobile app to recieve orders from customers. Their are few other delivery companies they also deliver foods as per conditions like pathao food, shohoj food etc.  All of these delivers local restaurants foods. We found none works with ‘</a:t>
            </a:r>
            <a:r>
              <a:rPr lang="en-US" b="1" dirty="0" smtClean="0">
                <a:latin typeface="Times New Roman" panose="02020603050405020304" pitchFamily="18" charset="0"/>
                <a:cs typeface="Times New Roman" panose="02020603050405020304" pitchFamily="18" charset="0"/>
              </a:rPr>
              <a:t>Home Made Food</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67240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8224"/>
            <a:ext cx="10515600" cy="430305"/>
          </a:xfrm>
        </p:spPr>
        <p:txBody>
          <a:bodyPr>
            <a:noAutofit/>
          </a:bodyPr>
          <a:lstStyle/>
          <a:p>
            <a:r>
              <a:rPr lang="en-US" sz="3200" dirty="0" smtClean="0">
                <a:latin typeface="Times New Roman" panose="02020603050405020304" pitchFamily="18" charset="0"/>
                <a:cs typeface="Times New Roman" panose="02020603050405020304" pitchFamily="18" charset="0"/>
              </a:rPr>
              <a:t>What we did over the course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3988"/>
            <a:ext cx="10515600" cy="4509528"/>
          </a:xfrm>
        </p:spPr>
        <p:txBody>
          <a:bodyPr>
            <a:normAutofit fontScale="85000" lnSpcReduction="20000"/>
          </a:bodyPr>
          <a:lstStyle/>
          <a:p>
            <a:pPr mar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a. Approaches that we </a:t>
            </a:r>
            <a:r>
              <a:rPr lang="en-US" sz="2000" dirty="0">
                <a:solidFill>
                  <a:schemeClr val="bg1"/>
                </a:solidFill>
                <a:latin typeface="Times New Roman" panose="02020603050405020304" pitchFamily="18" charset="0"/>
                <a:cs typeface="Times New Roman" panose="02020603050405020304" pitchFamily="18" charset="0"/>
              </a:rPr>
              <a:t>follow</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We tried to find out if there is any similar app developed before like ours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but we found nothing. At first we designed our app layout through figma. Then we went for app implementation following the design. </a:t>
            </a: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b. </a:t>
            </a:r>
            <a:r>
              <a:rPr lang="en-US" sz="2000" dirty="0" smtClean="0">
                <a:solidFill>
                  <a:schemeClr val="bg1"/>
                </a:solidFill>
                <a:latin typeface="Times New Roman" panose="02020603050405020304" pitchFamily="18" charset="0"/>
                <a:cs typeface="Times New Roman" panose="02020603050405020304" pitchFamily="18" charset="0"/>
              </a:rPr>
              <a:t>How </a:t>
            </a:r>
            <a:r>
              <a:rPr lang="en-US" sz="2000" dirty="0">
                <a:solidFill>
                  <a:schemeClr val="bg1"/>
                </a:solidFill>
                <a:latin typeface="Times New Roman" panose="02020603050405020304" pitchFamily="18" charset="0"/>
                <a:cs typeface="Times New Roman" panose="02020603050405020304" pitchFamily="18" charset="0"/>
              </a:rPr>
              <a:t>I</a:t>
            </a:r>
            <a:r>
              <a:rPr lang="en-US" sz="2000" dirty="0" smtClean="0">
                <a:solidFill>
                  <a:schemeClr val="bg1"/>
                </a:solidFill>
                <a:latin typeface="Times New Roman" panose="02020603050405020304" pitchFamily="18" charset="0"/>
                <a:cs typeface="Times New Roman" panose="02020603050405020304" pitchFamily="18" charset="0"/>
              </a:rPr>
              <a:t> collaborated with </a:t>
            </a:r>
            <a:r>
              <a:rPr lang="en-US" sz="2000" dirty="0">
                <a:solidFill>
                  <a:schemeClr val="bg1"/>
                </a:solidFill>
                <a:latin typeface="Times New Roman" panose="02020603050405020304" pitchFamily="18" charset="0"/>
                <a:cs typeface="Times New Roman" panose="02020603050405020304" pitchFamily="18" charset="0"/>
              </a:rPr>
              <a:t>group </a:t>
            </a:r>
            <a:r>
              <a:rPr lang="en-US" sz="2000" dirty="0" smtClean="0">
                <a:solidFill>
                  <a:schemeClr val="bg1"/>
                </a:solidFill>
                <a:latin typeface="Times New Roman" panose="02020603050405020304" pitchFamily="18" charset="0"/>
                <a:cs typeface="Times New Roman" panose="02020603050405020304" pitchFamily="18" charset="0"/>
              </a:rPr>
              <a:t>members</a:t>
            </a:r>
          </a:p>
          <a:p>
            <a:pPr marL="0" indent="0" algn="just">
              <a:buNone/>
            </a:pPr>
            <a:r>
              <a:rPr lang="en-US" sz="2000" dirty="0" smtClean="0">
                <a:latin typeface="Times New Roman" panose="02020603050405020304" pitchFamily="18" charset="0"/>
                <a:cs typeface="Times New Roman" panose="02020603050405020304" pitchFamily="18" charset="0"/>
              </a:rPr>
              <a:t>We did all the works together through Zoom Meeting.</a:t>
            </a:r>
          </a:p>
          <a:p>
            <a:pPr mar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c. Who did what part</a:t>
            </a:r>
          </a:p>
          <a:p>
            <a:pPr marL="0" indent="0" algn="just">
              <a:buNone/>
            </a:pPr>
            <a:r>
              <a:rPr lang="en-US" sz="2000" dirty="0" smtClean="0">
                <a:latin typeface="Times New Roman" panose="02020603050405020304" pitchFamily="18" charset="0"/>
                <a:cs typeface="Times New Roman" panose="02020603050405020304" pitchFamily="18" charset="0"/>
              </a:rPr>
              <a:t>Sadia Hossain Meem – App layout design using figma</a:t>
            </a:r>
          </a:p>
          <a:p>
            <a:pPr marL="0" indent="0" algn="just">
              <a:buNone/>
            </a:pPr>
            <a:r>
              <a:rPr lang="en-US" sz="2000" dirty="0" smtClean="0">
                <a:latin typeface="Times New Roman" panose="02020603050405020304" pitchFamily="18" charset="0"/>
                <a:cs typeface="Times New Roman" panose="02020603050405020304" pitchFamily="18" charset="0"/>
              </a:rPr>
              <a:t>Md. Mahadi Hasan – </a:t>
            </a:r>
            <a:r>
              <a:rPr lang="en-US" sz="2000" dirty="0" smtClean="0">
                <a:latin typeface="Times New Roman" panose="02020603050405020304" pitchFamily="18" charset="0"/>
                <a:cs typeface="Times New Roman" panose="02020603050405020304" pitchFamily="18" charset="0"/>
              </a:rPr>
              <a:t>Backend code </a:t>
            </a:r>
            <a:r>
              <a:rPr lang="en-US" sz="2000" dirty="0" smtClean="0">
                <a:latin typeface="Times New Roman" panose="02020603050405020304" pitchFamily="18" charset="0"/>
                <a:cs typeface="Times New Roman" panose="02020603050405020304" pitchFamily="18" charset="0"/>
              </a:rPr>
              <a:t>implementation.</a:t>
            </a:r>
          </a:p>
          <a:p>
            <a:pPr mar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d. Who did most of the coding</a:t>
            </a:r>
          </a:p>
          <a:p>
            <a:pPr marL="0" indent="0" algn="just">
              <a:buNone/>
            </a:pPr>
            <a:r>
              <a:rPr lang="en-US" sz="2000" dirty="0" smtClean="0">
                <a:latin typeface="Times New Roman" panose="02020603050405020304" pitchFamily="18" charset="0"/>
                <a:cs typeface="Times New Roman" panose="02020603050405020304" pitchFamily="18" charset="0"/>
              </a:rPr>
              <a:t>Md. Mahadi Hasan implemented most of the code. Because Sadia had lack of required PC configuration to setup the app developing environment. Sadia is also newbie in this platform but most of the time we code together via Zoom meeting.</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solidFill>
                <a:srgbClr val="00B050"/>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157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8519"/>
            <a:ext cx="10209211" cy="1008576"/>
          </a:xfrm>
        </p:spPr>
        <p:txBody>
          <a:bodyPr>
            <a:normAutofit fontScale="90000"/>
          </a:bodyPr>
          <a:lstStyle/>
          <a:p>
            <a:r>
              <a:rPr lang="en-US" sz="3200" dirty="0" smtClean="0">
                <a:latin typeface="Times New Roman" panose="02020603050405020304" pitchFamily="18" charset="0"/>
                <a:cs typeface="Times New Roman" panose="02020603050405020304" pitchFamily="18" charset="0"/>
              </a:rPr>
              <a:t>What </a:t>
            </a:r>
            <a:r>
              <a:rPr lang="en-US" sz="3200" dirty="0">
                <a:latin typeface="Times New Roman" panose="02020603050405020304" pitchFamily="18" charset="0"/>
                <a:cs typeface="Times New Roman" panose="02020603050405020304" pitchFamily="18" charset="0"/>
              </a:rPr>
              <a:t>part of the project is most unique/original</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838200" y="1882588"/>
            <a:ext cx="10515600" cy="4294375"/>
          </a:xfrm>
        </p:spPr>
        <p:txBody>
          <a:bodyPr>
            <a:norm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a. How </a:t>
            </a:r>
            <a:r>
              <a:rPr lang="en-US" sz="2000" dirty="0" smtClean="0">
                <a:solidFill>
                  <a:schemeClr val="bg1"/>
                </a:solidFill>
                <a:latin typeface="Times New Roman" panose="02020603050405020304" pitchFamily="18" charset="0"/>
                <a:cs typeface="Times New Roman" panose="02020603050405020304" pitchFamily="18" charset="0"/>
              </a:rPr>
              <a:t>we addressed it</a:t>
            </a:r>
          </a:p>
          <a:p>
            <a:pPr marL="0" indent="0">
              <a:buNone/>
            </a:pPr>
            <a:r>
              <a:rPr lang="en-US" sz="2000" dirty="0" smtClean="0">
                <a:latin typeface="Times New Roman" panose="02020603050405020304" pitchFamily="18" charset="0"/>
                <a:cs typeface="Times New Roman" panose="02020603050405020304" pitchFamily="18" charset="0"/>
              </a:rPr>
              <a:t>Application layout Design was the most unique and original part of the project beacuse we did not find any similar app like this. We found several software to design out layout like adobe illustrator, canva etc but we choose figma because it is comparatively easier to make design.</a:t>
            </a: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b</a:t>
            </a:r>
            <a:r>
              <a:rPr lang="en-US" sz="2000" dirty="0">
                <a:solidFill>
                  <a:schemeClr val="bg1"/>
                </a:solidFill>
                <a:latin typeface="Times New Roman" panose="02020603050405020304" pitchFamily="18" charset="0"/>
                <a:cs typeface="Times New Roman" panose="02020603050405020304" pitchFamily="18" charset="0"/>
              </a:rPr>
              <a:t>. Did teamwork helped? How?</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Yes, it helped. Team work is always good. Sadia designed the layout and helped me to find the necessary resources to implement the code.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431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063"/>
          </a:xfrm>
        </p:spPr>
        <p:txBody>
          <a:bodyPr>
            <a:noAutofit/>
          </a:bodyPr>
          <a:lstStyle/>
          <a:p>
            <a:r>
              <a:rPr lang="en-US" sz="3200" dirty="0" smtClean="0">
                <a:latin typeface="Times New Roman" panose="02020603050405020304" pitchFamily="18" charset="0"/>
                <a:cs typeface="Times New Roman" panose="02020603050405020304" pitchFamily="18" charset="0"/>
              </a:rPr>
              <a:t>Tools we used</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8835"/>
            <a:ext cx="10515600" cy="4738128"/>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Hardware : PC</a:t>
            </a:r>
          </a:p>
          <a:p>
            <a:pPr marL="0" indent="0">
              <a:buNone/>
            </a:pPr>
            <a:r>
              <a:rPr lang="en-US" sz="2000" dirty="0" smtClean="0">
                <a:latin typeface="Times New Roman" panose="02020603050405020304" pitchFamily="18" charset="0"/>
                <a:cs typeface="Times New Roman" panose="02020603050405020304" pitchFamily="18" charset="0"/>
              </a:rPr>
              <a:t>Softwares :</a:t>
            </a:r>
          </a:p>
          <a:p>
            <a:pPr marL="0" indent="0">
              <a:buNone/>
            </a:pPr>
            <a:r>
              <a:rPr lang="en-US" sz="2000" dirty="0" smtClean="0">
                <a:latin typeface="Times New Roman" panose="02020603050405020304" pitchFamily="18" charset="0"/>
                <a:cs typeface="Times New Roman" panose="02020603050405020304" pitchFamily="18" charset="0"/>
              </a:rPr>
              <a:t>Figma – App layout design</a:t>
            </a:r>
          </a:p>
          <a:p>
            <a:pPr marL="0" indent="0">
              <a:buNone/>
            </a:pPr>
            <a:r>
              <a:rPr lang="en-US" sz="2000" dirty="0" smtClean="0">
                <a:latin typeface="Times New Roman" panose="02020603050405020304" pitchFamily="18" charset="0"/>
                <a:cs typeface="Times New Roman" panose="02020603050405020304" pitchFamily="18" charset="0"/>
              </a:rPr>
              <a:t>Android Studio – For application code implementation</a:t>
            </a:r>
          </a:p>
          <a:p>
            <a:pPr marL="0" indent="0">
              <a:buNone/>
            </a:pPr>
            <a:r>
              <a:rPr lang="en-US" sz="2000" dirty="0" smtClean="0">
                <a:latin typeface="Times New Roman" panose="02020603050405020304" pitchFamily="18" charset="0"/>
                <a:cs typeface="Times New Roman" panose="02020603050405020304" pitchFamily="18" charset="0"/>
              </a:rPr>
              <a:t>Database – Google FireBase Database</a:t>
            </a:r>
          </a:p>
          <a:p>
            <a:pPr marL="0" indent="0">
              <a:buNone/>
            </a:pPr>
            <a:r>
              <a:rPr lang="en-US" sz="2000" dirty="0" smtClean="0">
                <a:latin typeface="Times New Roman" panose="02020603050405020304" pitchFamily="18" charset="0"/>
                <a:cs typeface="Times New Roman" panose="02020603050405020304" pitchFamily="18" charset="0"/>
              </a:rPr>
              <a:t>Group participation – Zoom Cloud Meeting</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581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3403"/>
          </a:xfrm>
        </p:spPr>
        <p:txBody>
          <a:bodyPr>
            <a:normAutofit/>
          </a:bodyPr>
          <a:lstStyle/>
          <a:p>
            <a:r>
              <a:rPr lang="en-US" sz="3200" dirty="0">
                <a:latin typeface="Times New Roman" panose="02020603050405020304" pitchFamily="18" charset="0"/>
                <a:cs typeface="Times New Roman" panose="02020603050405020304" pitchFamily="18" charset="0"/>
              </a:rPr>
              <a:t>Design of the project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6413560"/>
              </p:ext>
            </p:extLst>
          </p:nvPr>
        </p:nvGraphicFramePr>
        <p:xfrm>
          <a:off x="838200" y="1229199"/>
          <a:ext cx="10515600" cy="4899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iamond 5"/>
          <p:cNvSpPr/>
          <p:nvPr/>
        </p:nvSpPr>
        <p:spPr>
          <a:xfrm>
            <a:off x="5053855" y="3388663"/>
            <a:ext cx="1707776" cy="820271"/>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New User?</a:t>
            </a:r>
            <a:endParaRPr lang="en-US" b="1" dirty="0"/>
          </a:p>
        </p:txBody>
      </p:sp>
      <p:cxnSp>
        <p:nvCxnSpPr>
          <p:cNvPr id="12" name="Straight Connector 11"/>
          <p:cNvCxnSpPr/>
          <p:nvPr/>
        </p:nvCxnSpPr>
        <p:spPr>
          <a:xfrm flipV="1">
            <a:off x="5934637" y="2918012"/>
            <a:ext cx="1165410" cy="470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42333" y="2918012"/>
            <a:ext cx="1232645" cy="497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1"/>
          </p:cNvCxnSpPr>
          <p:nvPr/>
        </p:nvCxnSpPr>
        <p:spPr>
          <a:xfrm flipH="1" flipV="1">
            <a:off x="4101354" y="3792071"/>
            <a:ext cx="952501" cy="6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6761631" y="3795434"/>
            <a:ext cx="952501" cy="6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101354" y="3798798"/>
            <a:ext cx="0" cy="692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14132" y="3792071"/>
            <a:ext cx="0" cy="69252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3307977" y="4491787"/>
            <a:ext cx="1611407" cy="450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Registration</a:t>
            </a:r>
            <a:endParaRPr lang="en-US" b="1" dirty="0">
              <a:solidFill>
                <a:schemeClr val="bg1"/>
              </a:solidFill>
            </a:endParaRPr>
          </a:p>
        </p:txBody>
      </p:sp>
      <p:sp>
        <p:nvSpPr>
          <p:cNvPr id="31" name="Rounded Rectangle 30"/>
          <p:cNvSpPr/>
          <p:nvPr/>
        </p:nvSpPr>
        <p:spPr>
          <a:xfrm>
            <a:off x="7008162" y="4491787"/>
            <a:ext cx="1411940" cy="450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Login</a:t>
            </a:r>
            <a:endParaRPr lang="en-US" b="1" dirty="0">
              <a:solidFill>
                <a:schemeClr val="bg1"/>
              </a:solidFill>
            </a:endParaRPr>
          </a:p>
        </p:txBody>
      </p:sp>
      <p:cxnSp>
        <p:nvCxnSpPr>
          <p:cNvPr id="32" name="Straight Connector 31"/>
          <p:cNvCxnSpPr/>
          <p:nvPr/>
        </p:nvCxnSpPr>
        <p:spPr>
          <a:xfrm>
            <a:off x="4105837" y="4942267"/>
            <a:ext cx="0" cy="692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714132" y="4942267"/>
            <a:ext cx="0" cy="69252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3429001" y="5647764"/>
            <a:ext cx="1411940" cy="48046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Chef Work Station</a:t>
            </a:r>
            <a:endParaRPr lang="en-US" b="1" dirty="0"/>
          </a:p>
        </p:txBody>
      </p:sp>
      <p:sp>
        <p:nvSpPr>
          <p:cNvPr id="36" name="Rounded Rectangle 35"/>
          <p:cNvSpPr/>
          <p:nvPr/>
        </p:nvSpPr>
        <p:spPr>
          <a:xfrm>
            <a:off x="6873691" y="5634787"/>
            <a:ext cx="1705533" cy="450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Customer Work Station</a:t>
            </a:r>
            <a:endParaRPr lang="en-US" b="1" dirty="0"/>
          </a:p>
        </p:txBody>
      </p:sp>
    </p:spTree>
    <p:extLst>
      <p:ext uri="{BB962C8B-B14F-4D97-AF65-F5344CB8AC3E}">
        <p14:creationId xmlns:p14="http://schemas.microsoft.com/office/powerpoint/2010/main" val="515006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948" y="403412"/>
            <a:ext cx="1084358" cy="193401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6042" y="403412"/>
            <a:ext cx="1084358" cy="193401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3137" y="403412"/>
            <a:ext cx="1084358" cy="1934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0232" y="403412"/>
            <a:ext cx="1084358" cy="193401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948" y="2662518"/>
            <a:ext cx="1084358" cy="1934019"/>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6401" y="2662518"/>
            <a:ext cx="1093999" cy="1934019"/>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53996" y="2538849"/>
            <a:ext cx="8538004" cy="4319151"/>
          </a:xfrm>
          <a:prstGeom prst="rect">
            <a:avLst/>
          </a:prstGeom>
        </p:spPr>
      </p:pic>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948" y="4800601"/>
            <a:ext cx="1084359" cy="1934022"/>
          </a:xfrm>
          <a:prstGeom prst="rect">
            <a:avLst/>
          </a:prstGeom>
        </p:spPr>
      </p:pic>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16042" y="4800601"/>
            <a:ext cx="1084359" cy="1934022"/>
          </a:xfrm>
          <a:prstGeom prst="rect">
            <a:avLst/>
          </a:prstGeom>
        </p:spPr>
      </p:pic>
    </p:spTree>
    <p:extLst>
      <p:ext uri="{BB962C8B-B14F-4D97-AF65-F5344CB8AC3E}">
        <p14:creationId xmlns:p14="http://schemas.microsoft.com/office/powerpoint/2010/main" val="25709431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339</TotalTime>
  <Words>545</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Tw Cen MT</vt:lpstr>
      <vt:lpstr>Circuit</vt:lpstr>
      <vt:lpstr>Foodie</vt:lpstr>
      <vt:lpstr>Group members</vt:lpstr>
      <vt:lpstr>Problem analysis</vt:lpstr>
      <vt:lpstr>Related Works</vt:lpstr>
      <vt:lpstr>What we did over the course</vt:lpstr>
      <vt:lpstr>What part of the project is most unique/original </vt:lpstr>
      <vt:lpstr>Tools we used</vt:lpstr>
      <vt:lpstr>Design of the project</vt:lpstr>
      <vt:lpstr>PowerPoint Presentation</vt:lpstr>
      <vt:lpstr>Result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Foodie</dc:title>
  <dc:creator>SAGOR</dc:creator>
  <cp:lastModifiedBy>SAGOR</cp:lastModifiedBy>
  <cp:revision>21</cp:revision>
  <dcterms:created xsi:type="dcterms:W3CDTF">2021-09-02T09:14:20Z</dcterms:created>
  <dcterms:modified xsi:type="dcterms:W3CDTF">2021-12-29T04:27:25Z</dcterms:modified>
</cp:coreProperties>
</file>