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slides/slide13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  <p:sldId id="270" r:id="rId15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74"/>
        <p:guide pos="212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tableStyles" Target="tableStyles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/Relationships>
</file>

<file path=ppt/charts/_rels/chart1.xml.rels><?xml version="1.0" encoding="UTF-8" standalone="yes"?>
<Relationships xmlns="http://schemas.openxmlformats.org/package/2006/relationships"><Relationship Id="rId1" Type="http://schemas.openxmlformats.org/officeDocument/2006/relationships/oleObject" Target="file:///C:\Users\nagarajsuresh\Downloads\employee_data.xlsx" TargetMode="External"/><Relationship Id="rId2" Type="http://schemas.microsoft.com/office/2011/relationships/chartStyle" Target="style1.xml"/><Relationship Id="rId3" Type="http://schemas.microsoft.com/office/2011/relationships/chartColorStyle" Target="colors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[employee_data.xlsx]Sheet2!PivotTable2</c:name>
    <c:fmtId val="-1"/>
  </c:pivotSource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en-US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en-US"/>
              <a:t>Employee performance analysis</a:t>
            </a:r>
            <a:endParaRPr lang="en-US" altLang="en-US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>
        <c:manualLayout>
          <c:layoutTarget val="inner"/>
          <c:xMode val="edge"/>
          <c:yMode val="edge"/>
          <c:x val="0.128618464375082"/>
          <c:y val="0.314074072131404"/>
          <c:w val="0.637350190965363"/>
          <c:h val="0.45189815106215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[employee_data.xlsx]Sheet2!$B$3:$B$4</c:f>
              <c:strCache>
                <c:ptCount val="1"/>
                <c:pt idx="0">
                  <c:v>HIGH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[employee_data.xlsx]Sheet2!$B$5:$B$15</c:f>
              <c:numCache>
                <c:formatCode>General</c:formatCode>
                <c:ptCount val="10"/>
                <c:pt idx="0">
                  <c:v>8.0</c:v>
                </c:pt>
                <c:pt idx="1">
                  <c:v>6.0</c:v>
                </c:pt>
                <c:pt idx="2">
                  <c:v>8.0</c:v>
                </c:pt>
                <c:pt idx="3">
                  <c:v>5.0</c:v>
                </c:pt>
                <c:pt idx="4">
                  <c:v>6.0</c:v>
                </c:pt>
                <c:pt idx="5">
                  <c:v>12.0</c:v>
                </c:pt>
                <c:pt idx="6">
                  <c:v>8.0</c:v>
                </c:pt>
                <c:pt idx="7">
                  <c:v>9.0</c:v>
                </c:pt>
                <c:pt idx="8">
                  <c:v>11.0</c:v>
                </c:pt>
                <c:pt idx="9">
                  <c:v>7.0</c:v>
                </c:pt>
              </c:numCache>
            </c:numRef>
          </c:val>
        </c:ser>
        <c:ser>
          <c:idx val="1"/>
          <c:order val="1"/>
          <c:tx>
            <c:strRef>
              <c:f>[employee_data.xlsx]Sheet2!$C$3:$C$4</c:f>
              <c:strCache>
                <c:ptCount val="1"/>
                <c:pt idx="0">
                  <c:v>LOW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2"/>
                </a:solidFill>
                <a:prstDash val="sysDot"/>
              </a:ln>
              <a:effectLst/>
            </c:spPr>
            <c:trendlineType val="exp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[employee_data.xlsx]Sheet2!$C$5:$C$15</c:f>
              <c:numCache>
                <c:formatCode>General</c:formatCode>
                <c:ptCount val="10"/>
                <c:pt idx="0">
                  <c:v>15.0</c:v>
                </c:pt>
                <c:pt idx="1">
                  <c:v>8.0</c:v>
                </c:pt>
                <c:pt idx="2">
                  <c:v>13.0</c:v>
                </c:pt>
                <c:pt idx="3">
                  <c:v>12.0</c:v>
                </c:pt>
                <c:pt idx="4">
                  <c:v>7.0</c:v>
                </c:pt>
                <c:pt idx="5">
                  <c:v>14.0</c:v>
                </c:pt>
                <c:pt idx="6">
                  <c:v>16.0</c:v>
                </c:pt>
                <c:pt idx="7">
                  <c:v>15.0</c:v>
                </c:pt>
                <c:pt idx="8">
                  <c:v>13.0</c:v>
                </c:pt>
                <c:pt idx="9">
                  <c:v>10.0</c:v>
                </c:pt>
              </c:numCache>
            </c:numRef>
          </c:val>
        </c:ser>
        <c:ser>
          <c:idx val="2"/>
          <c:order val="2"/>
          <c:tx>
            <c:strRef>
              <c:f>[employee_data.xlsx]Sheet2!$D$3:$D$4</c:f>
              <c:strCache>
                <c:ptCount val="1"/>
                <c:pt idx="0">
                  <c:v>MEDIUM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delete val="1"/>
          </c:dLbls>
          <c:trendline>
            <c:spPr>
              <a:ln w="19050" cap="rnd">
                <a:solidFill>
                  <a:schemeClr val="accent3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[employee_data.xlsx]Sheet2!$D$5:$D$15</c:f>
              <c:numCache>
                <c:formatCode>General</c:formatCode>
                <c:ptCount val="10"/>
                <c:pt idx="0">
                  <c:v>29.0</c:v>
                </c:pt>
                <c:pt idx="1">
                  <c:v>21.0</c:v>
                </c:pt>
                <c:pt idx="2">
                  <c:v>25.0</c:v>
                </c:pt>
                <c:pt idx="3">
                  <c:v>20.0</c:v>
                </c:pt>
                <c:pt idx="4">
                  <c:v>20.0</c:v>
                </c:pt>
                <c:pt idx="5">
                  <c:v>26.0</c:v>
                </c:pt>
                <c:pt idx="6">
                  <c:v>26.0</c:v>
                </c:pt>
                <c:pt idx="7">
                  <c:v>29.0</c:v>
                </c:pt>
                <c:pt idx="8">
                  <c:v>26.0</c:v>
                </c:pt>
                <c:pt idx="9">
                  <c:v>23.0</c:v>
                </c:pt>
              </c:numCache>
            </c:numRef>
          </c:val>
        </c:ser>
        <c:ser>
          <c:idx val="3"/>
          <c:order val="3"/>
          <c:tx>
            <c:strRef>
              <c:f>[employee_data.xlsx]Sheet2!$E$3:$E$4</c:f>
              <c:strCache>
                <c:ptCount val="1"/>
                <c:pt idx="0">
                  <c:v>VERYHIGH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elete val="1"/>
          </c:dLbls>
          <c:cat>
            <c:strRef>
              <c:f>[employee_data.xlsx]Sheet2!$A$5:$A$15</c:f>
              <c:strCache>
                <c:ptCount val="10"/>
                <c:pt idx="0">
                  <c:v>BPC</c:v>
                </c:pt>
                <c:pt idx="1">
                  <c:v>CCDR</c:v>
                </c:pt>
                <c:pt idx="2">
                  <c:v>EW</c:v>
                </c:pt>
                <c:pt idx="3">
                  <c:v>MSC</c:v>
                </c:pt>
                <c:pt idx="4">
                  <c:v>NEL</c:v>
                </c:pt>
                <c:pt idx="5">
                  <c:v>PL</c:v>
                </c:pt>
                <c:pt idx="6">
                  <c:v>PYZ</c:v>
                </c:pt>
                <c:pt idx="7">
                  <c:v>SVG</c:v>
                </c:pt>
                <c:pt idx="8">
                  <c:v>TNS</c:v>
                </c:pt>
                <c:pt idx="9">
                  <c:v>WBL</c:v>
                </c:pt>
              </c:strCache>
            </c:strRef>
          </c:cat>
          <c:val>
            <c:numRef>
              <c:f>[employee_data.xlsx]Sheet2!$E$5:$E$15</c:f>
              <c:numCache>
                <c:formatCode>General</c:formatCode>
                <c:ptCount val="10"/>
                <c:pt idx="0">
                  <c:v>3.0</c:v>
                </c:pt>
                <c:pt idx="1">
                  <c:v>7.0</c:v>
                </c:pt>
                <c:pt idx="2">
                  <c:v>2.0</c:v>
                </c:pt>
                <c:pt idx="3">
                  <c:v>4.0</c:v>
                </c:pt>
                <c:pt idx="4">
                  <c:v>3.0</c:v>
                </c:pt>
                <c:pt idx="5">
                  <c:v>2.0</c:v>
                </c:pt>
                <c:pt idx="6">
                  <c:v>4.0</c:v>
                </c:pt>
                <c:pt idx="7">
                  <c:v>4.0</c:v>
                </c:pt>
                <c:pt idx="8">
                  <c:v>3.0</c:v>
                </c:pt>
                <c:pt idx="9">
                  <c:v>5.0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55964858"/>
        <c:axId val="132220722"/>
      </c:barChart>
      <c:catAx>
        <c:axId val="35596485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32220722"/>
        <c:crosses val="autoZero"/>
        <c:auto val="1"/>
        <c:lblAlgn val="ctr"/>
        <c:lblOffset val="100"/>
        <c:noMultiLvlLbl val="0"/>
      </c:catAx>
      <c:valAx>
        <c:axId val="13222072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596485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789938100882392"/>
          <c:y val="0.409722222222222"/>
          <c:w val="0.206110891610694"/>
          <c:h val="0.463425925925926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en-US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6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7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1048708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9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0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1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700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1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2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4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85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6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8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89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3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4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705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chart" Target="../charts/chart1.xml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3.xml"/></Relationships>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1066737" y="3124285"/>
            <a:ext cx="8610600" cy="1513840"/>
          </a:xfrm>
          <a:prstGeom prst="rect"/>
          <a:noFill/>
        </p:spPr>
        <p:txBody>
          <a:bodyPr rtlCol="0" wrap="square">
            <a:spAutoFit/>
          </a:bodyPr>
          <a:p>
            <a:r>
              <a:rPr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NAME: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KSHMI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REGISTER NO: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31220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DEPARTMENT: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B.COM (GENERAL)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EGE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altLang="en-US" dirty="0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SCIENCE </a:t>
            </a:r>
            <a:endParaRPr dirty="0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10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9" name="object 8"/>
          <p:cNvSpPr txBox="1"/>
          <p:nvPr/>
        </p:nvSpPr>
        <p:spPr>
          <a:xfrm>
            <a:off x="739775" y="291147"/>
            <a:ext cx="3303904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Modelling</a:t>
            </a:r>
            <a:endParaRPr dirty="0" sz="4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8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1" name="Text Box 2"/>
          <p:cNvSpPr txBox="1"/>
          <p:nvPr/>
        </p:nvSpPr>
        <p:spPr>
          <a:xfrm>
            <a:off x="990600" y="1229995"/>
            <a:ext cx="4970145" cy="5057140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1)EDUNET dashboard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Features collection: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i’d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first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last name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business unit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status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employee classification type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gender code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score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current eemployee rating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/>
      </p:grpSpPr>
      <p:sp>
        <p:nvSpPr>
          <p:cNvPr id="104868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en-US"/>
          </a:p>
        </p:txBody>
      </p:sp>
      <p:sp>
        <p:nvSpPr>
          <p:cNvPr id="1048683" name="Subtitle 2"/>
          <p:cNvSpPr>
            <a:spLocks noGrp="1"/>
          </p:cNvSpPr>
          <p:nvPr>
            <p:ph type="subTitle" idx="4"/>
          </p:nvPr>
        </p:nvSpPr>
        <p:spPr>
          <a:xfrm>
            <a:off x="990600" y="1219200"/>
            <a:ext cx="9535795" cy="4724400"/>
          </a:xfrm>
        </p:spPr>
        <p:txBody>
          <a:bodyPr>
            <a:noAutofit/>
          </a:bodyPr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Data cleaning 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filtering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1)</a:t>
            </a:r>
            <a:r>
              <a:rPr dirty="0" sz="240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IFS(Z8&gt;=5,"VERYHIGH",Z8&gt;=4,"HIGH",Z8&gt;=3,"MEDIUM",TRUE,"LOW")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b="1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  <a:endParaRPr altLang="en-US" b="1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pivot table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slicer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buFont typeface="Arial" panose="020B0604020202020204" pitchFamily="34" charset="0"/>
              <a:buChar char="•"/>
            </a:pPr>
            <a:r>
              <a:rPr altLang="en-US" sz="2400" lang="">
                <a:latin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endParaRPr altLang="en-US" sz="24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9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92" name="Content Placeholder 7"/>
          <p:cNvSpPr>
            <a:spLocks noGrp="1"/>
          </p:cNvSpPr>
          <p:nvPr>
            <p:ph sz="half" idx="3"/>
          </p:nvPr>
        </p:nvSpPr>
        <p:spPr/>
        <p:txBody>
          <a:bodyPr/>
          <a:p>
            <a:endParaRPr lang="en-US"/>
          </a:p>
        </p:txBody>
      </p:sp>
      <p:sp>
        <p:nvSpPr>
          <p:cNvPr id="104869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10681335" cy="75184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esults</a:t>
            </a:r>
            <a:endParaRPr dirty="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12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graphicFrame>
        <p:nvGraphicFramePr>
          <p:cNvPr id="4194304" name="Content Placeholder 1"/>
          <p:cNvGraphicFramePr>
            <a:graphicFrameLocks/>
          </p:cNvGraphicFramePr>
          <p:nvPr>
            <p:ph sz="half" idx="2"/>
          </p:nvPr>
        </p:nvGraphicFramePr>
        <p:xfrm>
          <a:off x="609600" y="1157605"/>
          <a:ext cx="8931275" cy="4963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6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altLang="en-US" dirty="0" lang="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onclusion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97" name="Text Box 2"/>
          <p:cNvSpPr txBox="1"/>
          <p:nvPr/>
        </p:nvSpPr>
        <p:spPr>
          <a:xfrm>
            <a:off x="1066800" y="1828800"/>
            <a:ext cx="5271135" cy="3211195"/>
          </a:xfrm>
          <a:prstGeom prst="rect"/>
          <a:noFill/>
        </p:spPr>
        <p:txBody>
          <a:bodyPr rtlCol="0" wrap="square">
            <a:noAutofit/>
          </a:bodyPr>
          <a:p>
            <a:r>
              <a:rPr dirty="0" sz="2800" lang="en-US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Employee performance Analysis System is a game-changing solution that transforms the way organizations approach talent management.</a:t>
            </a:r>
            <a:endParaRPr sz="2800"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8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9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26" name="TextBox 22"/>
          <p:cNvSpPr txBox="1"/>
          <p:nvPr/>
        </p:nvSpPr>
        <p:spPr>
          <a:xfrm>
            <a:off x="1217522" y="2123271"/>
            <a:ext cx="8593228" cy="1412241"/>
          </a:xfrm>
          <a:prstGeom prst="rect"/>
          <a:noFill/>
        </p:spPr>
        <p:txBody>
          <a:bodyPr rtlCol="0" wrap="square">
            <a:spAutoFit/>
          </a:bodyPr>
          <a:p>
            <a:r>
              <a:rPr b="1" dirty="0" sz="4400" lang="en-US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dirty="0" sz="2800" lang="en-IN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7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1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8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0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6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7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8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39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40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2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1048642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3" name="TextBox 22"/>
          <p:cNvSpPr txBox="1"/>
          <p:nvPr/>
        </p:nvSpPr>
        <p:spPr>
          <a:xfrm>
            <a:off x="2509807" y="1041533"/>
            <a:ext cx="5029200" cy="4282440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9" name="Text Box 12"/>
          <p:cNvSpPr txBox="1"/>
          <p:nvPr/>
        </p:nvSpPr>
        <p:spPr>
          <a:xfrm>
            <a:off x="1223645" y="1925320"/>
            <a:ext cx="6635750" cy="351599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The project aims to createan Excel-based system for employee performance analysis, providing structured data entry,automated calculations and visual dashboards to streamline performance tracking ,reduce errors and enable dta driven decision making for </a:t>
            </a:r>
            <a:r>
              <a:rPr altLang="en-US" sz="2800" lang="">
                <a:latin typeface="Times New Roman" panose="02020603050405020304" pitchFamily="18" charset="0"/>
                <a:cs typeface="Times New Roman" panose="02020603050405020304" pitchFamily="18" charset="0"/>
              </a:rPr>
              <a:t>management.</a:t>
            </a:r>
            <a:endParaRPr altLang="en-US" sz="2800" lang="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50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1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2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4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5" name="TextBox 10"/>
          <p:cNvSpPr txBox="1"/>
          <p:nvPr/>
        </p:nvSpPr>
        <p:spPr>
          <a:xfrm>
            <a:off x="990600" y="2133600"/>
            <a:ext cx="6840855" cy="2264410"/>
          </a:xfrm>
          <a:prstGeom prst="rect"/>
          <a:noFill/>
        </p:spPr>
        <p:txBody>
          <a:bodyPr rtlCol="0" wrap="square">
            <a:noAutofit/>
          </a:bodyPr>
          <a:p>
            <a:pPr algn="just">
              <a:buFont typeface="Arial" panose="020B0604020202020204" pitchFamily="34" charset="0"/>
              <a:buChar char="•"/>
            </a:pPr>
            <a:r>
              <a:rPr dirty="0" sz="24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objective is to develop an Excel-based tool for efficient employee performance analysis, automating calculations, and providing visual dashboards to enable data-driven decision-making and improve productivity.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7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8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9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4991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2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2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3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15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-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25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1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S?</a:t>
            </a:r>
            <a:endParaRPr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6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1" name="Text Box 6"/>
          <p:cNvSpPr txBox="1"/>
          <p:nvPr/>
        </p:nvSpPr>
        <p:spPr>
          <a:xfrm>
            <a:off x="3048000" y="1721485"/>
            <a:ext cx="6096000" cy="3291840"/>
          </a:xfrm>
          <a:prstGeom prst="rect"/>
          <a:noFill/>
        </p:spPr>
        <p:txBody>
          <a:bodyPr anchor="t" rtlCol="0" wrap="square">
            <a:spAutoFit/>
          </a:bodyPr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HR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Line Managers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Team Leads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Training and Development Professionals 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Senior Leaders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-342900" marL="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dirty="0" sz="2400" lang="en-US" smtClean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Employees</a:t>
            </a:r>
            <a:endParaRPr dirty="0" sz="2400" lang="en-US" smtClean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5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0546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 spc="-34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-5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3200" spc="3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6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295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LU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dirty="0" sz="3200" spc="-65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-15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 spc="25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-35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3200" spc="-3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3200" spc="10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dirty="0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6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7" name="Text Box 7"/>
          <p:cNvSpPr txBox="1"/>
          <p:nvPr/>
        </p:nvSpPr>
        <p:spPr>
          <a:xfrm>
            <a:off x="3200400" y="2209800"/>
            <a:ext cx="4445000" cy="2113915"/>
          </a:xfrm>
          <a:prstGeom prst="rect"/>
          <a:noFill/>
        </p:spPr>
        <p:txBody>
          <a:bodyPr rtlCol="0" wrap="square">
            <a:no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Conditional formatting - Missing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Filter - remove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Formula - performance 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Pivot -summary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Graph- data visualization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38505"/>
          </a:xfrm>
        </p:spPr>
        <p:txBody>
          <a:bodyPr/>
          <a:p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Dataset </a:t>
            </a:r>
            <a:r>
              <a:rPr dirty="0" lang="en-IN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endParaRPr dirty="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69" name="Text Box 3"/>
          <p:cNvSpPr txBox="1"/>
          <p:nvPr/>
        </p:nvSpPr>
        <p:spPr>
          <a:xfrm>
            <a:off x="990600" y="1752600"/>
            <a:ext cx="6303645" cy="3291841"/>
          </a:xfrm>
          <a:prstGeom prst="rect"/>
          <a:noFill/>
        </p:spPr>
        <p:txBody>
          <a:bodyPr rtlCol="0" wrap="square">
            <a:spAutoFit/>
          </a:bodyPr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Employee=from naan mudhalvan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26 -features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9- features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id-num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Name-text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type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Gender-male female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US" sz="24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Employee rating-num</a:t>
            </a:r>
            <a:endParaRPr altLang="en-US" sz="2400"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0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4" name="object 7"/>
          <p:cNvSpPr txBox="1">
            <a:spLocks noGrp="1"/>
          </p:cNvSpPr>
          <p:nvPr>
            <p:ph type="title"/>
          </p:nvPr>
        </p:nvSpPr>
        <p:spPr>
          <a:xfrm>
            <a:off x="752475" y="686053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15"/>
              <a:t>THE</a:t>
            </a:r>
            <a:r>
              <a:rPr dirty="0" sz="4250" spc="20"/>
              <a:t> </a:t>
            </a:r>
            <a:r>
              <a:rPr dirty="0" sz="4250" lang="en-US" spc="20"/>
              <a:t>"</a:t>
            </a:r>
            <a:r>
              <a:rPr dirty="0" sz="4250" spc="10"/>
              <a:t>WOW</a:t>
            </a:r>
            <a:r>
              <a:rPr dirty="0" sz="4250" lang="en-US" spc="10"/>
              <a:t>"</a:t>
            </a:r>
            <a:r>
              <a:rPr dirty="0" sz="4250" spc="85"/>
              <a:t> </a:t>
            </a:r>
            <a:r>
              <a:rPr dirty="0" sz="4250" spc="10"/>
              <a:t>IN</a:t>
            </a:r>
            <a:r>
              <a:rPr dirty="0" sz="4250" spc="-5"/>
              <a:t> </a:t>
            </a:r>
            <a:r>
              <a:rPr dirty="0" sz="4250" spc="15"/>
              <a:t>OUR</a:t>
            </a:r>
            <a:r>
              <a:rPr dirty="0" sz="4250" spc="-10"/>
              <a:t> </a:t>
            </a:r>
            <a:r>
              <a:rPr dirty="0" sz="4250" spc="20"/>
              <a:t>SOLUTION</a:t>
            </a:r>
            <a:endParaRPr dirty="0" sz="4250"/>
          </a:p>
        </p:txBody>
      </p:sp>
      <p:sp>
        <p:nvSpPr>
          <p:cNvPr id="104867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  <a:t>9</a:t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48676" name="TextBox 8"/>
          <p:cNvSpPr txBox="1"/>
          <p:nvPr/>
        </p:nvSpPr>
        <p:spPr>
          <a:xfrm>
            <a:off x="598805" y="1676400"/>
            <a:ext cx="8754745" cy="802640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r>
              <a:rPr altLang="en-US" b="0" dirty="0" sz="2400" i="0" lang="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Performance level </a:t>
            </a:r>
            <a:r>
              <a:rPr b="0" dirty="0" sz="24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=IFS(Z8&gt;=5,"VERYHIGH",Z8&gt;=4,"HIGH",Z8&gt;=3,"MEDIUM",TRUE,"LOW")</a:t>
            </a:r>
            <a:endParaRPr dirty="0" sz="24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Presentation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nagarajsuresh</cp:lastModifiedBy>
  <dcterms:created xsi:type="dcterms:W3CDTF">2024-03-29T04:07:00Z</dcterms:created>
  <dcterms:modified xsi:type="dcterms:W3CDTF">2024-09-16T08:58:49Z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2024-03-21T11:00:00Z</vt:filetime>
  </property>
  <property fmtid="{D5CDD505-2E9C-101B-9397-08002B2CF9AE}" pid="3" name="LastSaved">
    <vt:filetime>2024-03-29T11:00:00Z</vt:filetime>
  </property>
  <property fmtid="{D5CDD505-2E9C-101B-9397-08002B2CF9AE}" pid="4" name="ICV">
    <vt:lpwstr>75b8ddb2fc294779a9234d1f7c94e923</vt:lpwstr>
  </property>
  <property fmtid="{D5CDD505-2E9C-101B-9397-08002B2CF9AE}" pid="5" name="KSOProductBuildVer">
    <vt:lpwstr>1033-12.2.0.17562</vt:lpwstr>
  </property>
</Properties>
</file>