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63" r:id="rId4"/>
    <p:sldId id="258" r:id="rId5"/>
    <p:sldId id="264" r:id="rId6"/>
    <p:sldId id="259" r:id="rId7"/>
    <p:sldId id="265" r:id="rId8"/>
    <p:sldId id="260" r:id="rId9"/>
    <p:sldId id="266" r:id="rId10"/>
    <p:sldId id="261" r:id="rId11"/>
    <p:sldId id="267" r:id="rId12"/>
    <p:sldId id="262"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540" y="66"/>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hyperlink" Target="vscode-file://vscode-app/c:/Users/vicky/AppData/Local/Programs/Microsoft%20VS%20Code/resources/app/out/vs/code/electron-sandbox/workbench/workbench.html"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vscode-file://vscode-app/c:/Users/vicky/AppData/Local/Programs/Microsoft%20VS%20Code/resources/app/out/vs/code/electron-sandbox/workbench/workbench.html"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vscode-file://vscode-app/c:/Users/vicky/AppData/Local/Programs/Microsoft%20VS%20Code/resources/app/out/vs/code/electron-sandbox/workbench/workbench.html"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126186" y="2844225"/>
            <a:ext cx="7608614" cy="584775"/>
          </a:xfrm>
          <a:prstGeom prst="rect">
            <a:avLst/>
          </a:prstGeom>
          <a:noFill/>
        </p:spPr>
        <p:txBody>
          <a:bodyPr wrap="square" rtlCol="0">
            <a:spAutoFit/>
          </a:bodyPr>
          <a:lstStyle/>
          <a:p>
            <a:pPr algn="r"/>
            <a:r>
              <a:rPr lang="en-US" sz="3200" b="0" i="0" dirty="0">
                <a:solidFill>
                  <a:schemeClr val="tx2"/>
                </a:solidFill>
                <a:effectLst/>
                <a:latin typeface="Roboto" panose="02000000000000000000" pitchFamily="2" charset="0"/>
              </a:rPr>
              <a:t>Implementation of Chatbot using NLP</a:t>
            </a:r>
            <a:endParaRPr lang="en-US" sz="3600" b="1" dirty="0">
              <a:solidFill>
                <a:schemeClr val="tx2"/>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096000" y="653632"/>
            <a:ext cx="4229100" cy="839037"/>
            <a:chOff x="393700" y="1003144"/>
            <a:chExt cx="5274472" cy="1046435"/>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pic>
          <p:nvPicPr>
            <p:cNvPr id="9" name="Picture 8" descr="A logo of a company&#10;&#10;Description automatically generated">
              <a:extLst>
                <a:ext uri="{FF2B5EF4-FFF2-40B4-BE49-F238E27FC236}">
                  <a16:creationId xmlns:a16="http://schemas.microsoft.com/office/drawing/2014/main" id="{D1A40D65-4427-44E7-BD14-8E22D6091580}"/>
                </a:ext>
              </a:extLst>
            </p:cNvPr>
            <p:cNvPicPr>
              <a:picLocks noChangeAspect="1"/>
            </p:cNvPicPr>
            <p:nvPr/>
          </p:nvPicPr>
          <p:blipFill rotWithShape="1">
            <a:blip r:embed="rId5"/>
            <a:srcRect l="7187" t="14341" r="7348" b="14115"/>
            <a:stretch/>
          </p:blipFill>
          <p:spPr>
            <a:xfrm>
              <a:off x="393700" y="1003144"/>
              <a:ext cx="1250066" cy="1046435"/>
            </a:xfrm>
            <a:prstGeom prst="rect">
              <a:avLst/>
            </a:prstGeom>
          </p:spPr>
        </p:pic>
      </p:grpSp>
      <p:sp>
        <p:nvSpPr>
          <p:cNvPr id="3" name="TextBox 2">
            <a:extLst>
              <a:ext uri="{FF2B5EF4-FFF2-40B4-BE49-F238E27FC236}">
                <a16:creationId xmlns:a16="http://schemas.microsoft.com/office/drawing/2014/main" id="{8BC7D1C3-04C9-E38A-801D-51F1D3381155}"/>
              </a:ext>
            </a:extLst>
          </p:cNvPr>
          <p:cNvSpPr txBox="1"/>
          <p:nvPr/>
        </p:nvSpPr>
        <p:spPr>
          <a:xfrm>
            <a:off x="6985493" y="4122792"/>
            <a:ext cx="4749307" cy="1241622"/>
          </a:xfrm>
          <a:prstGeom prst="rect">
            <a:avLst/>
          </a:prstGeom>
          <a:noFill/>
        </p:spPr>
        <p:txBody>
          <a:bodyPr wrap="square" rtlCol="0">
            <a:spAutoFit/>
          </a:bodyPr>
          <a:lstStyle/>
          <a:p>
            <a:r>
              <a:rPr lang="en-IN" dirty="0">
                <a:solidFill>
                  <a:schemeClr val="tx2"/>
                </a:solidFill>
              </a:rPr>
              <a:t>By :-</a:t>
            </a:r>
          </a:p>
          <a:p>
            <a:br>
              <a:rPr lang="en-IN" dirty="0">
                <a:solidFill>
                  <a:schemeClr val="tx2"/>
                </a:solidFill>
              </a:rPr>
            </a:br>
            <a:r>
              <a:rPr lang="en-IN" dirty="0">
                <a:solidFill>
                  <a:schemeClr val="tx2"/>
                </a:solidFill>
              </a:rPr>
              <a:t>	Vikash Kushwaha</a:t>
            </a:r>
            <a:br>
              <a:rPr lang="en-IN" dirty="0">
                <a:solidFill>
                  <a:schemeClr val="tx2"/>
                </a:solidFill>
              </a:rPr>
            </a:br>
            <a:r>
              <a:rPr lang="en-IN" dirty="0">
                <a:solidFill>
                  <a:schemeClr val="tx2"/>
                </a:solidFill>
              </a:rPr>
              <a:t>	STU644d1e83ad5e11682775683</a:t>
            </a:r>
          </a:p>
        </p:txBody>
      </p:sp>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5" name="TextBox 4">
            <a:extLst>
              <a:ext uri="{FF2B5EF4-FFF2-40B4-BE49-F238E27FC236}">
                <a16:creationId xmlns:a16="http://schemas.microsoft.com/office/drawing/2014/main" id="{1BE35307-E76C-9F2D-6D18-993E4CBECED6}"/>
              </a:ext>
            </a:extLst>
          </p:cNvPr>
          <p:cNvSpPr txBox="1"/>
          <p:nvPr/>
        </p:nvSpPr>
        <p:spPr>
          <a:xfrm>
            <a:off x="197402" y="1454522"/>
            <a:ext cx="11797196" cy="5272213"/>
          </a:xfrm>
          <a:prstGeom prst="rect">
            <a:avLst/>
          </a:prstGeom>
          <a:noFill/>
        </p:spPr>
        <p:txBody>
          <a:bodyPr wrap="square" rtlCol="0">
            <a:spAutoFit/>
          </a:bodyPr>
          <a:lstStyle/>
          <a:p>
            <a:pPr lvl="0" eaLnBrk="0" fontAlgn="base" hangingPunct="0">
              <a:spcBef>
                <a:spcPct val="0"/>
              </a:spcBef>
              <a:spcAft>
                <a:spcPct val="0"/>
              </a:spcAft>
              <a:buClrTx/>
              <a:buFontTx/>
              <a:buAutoNum type="arabicPeriod"/>
            </a:pPr>
            <a:r>
              <a:rPr lang="en-US" altLang="en-US" sz="1870" b="1" dirty="0">
                <a:solidFill>
                  <a:schemeClr val="accent2"/>
                </a:solidFill>
                <a:latin typeface="Arial" panose="020B0604020202020204" pitchFamily="34" charset="0"/>
                <a:cs typeface="Arial" panose="020B0604020202020204" pitchFamily="34" charset="0"/>
              </a:rPr>
              <a:t>Data Collection and Preprocessing</a:t>
            </a:r>
            <a:r>
              <a:rPr lang="en-US" altLang="en-US" sz="1870" dirty="0">
                <a:solidFill>
                  <a:schemeClr val="accent2"/>
                </a:solidFill>
                <a:latin typeface="Arial" panose="020B0604020202020204" pitchFamily="34" charset="0"/>
                <a:cs typeface="Arial" panose="020B0604020202020204" pitchFamily="34" charset="0"/>
              </a:rPr>
              <a:t>:</a:t>
            </a:r>
          </a:p>
          <a:p>
            <a:pPr marL="800100" lvl="1" indent="-342900" eaLnBrk="0" fontAlgn="base" hangingPunct="0">
              <a:spcBef>
                <a:spcPct val="0"/>
              </a:spcBef>
              <a:spcAft>
                <a:spcPct val="0"/>
              </a:spcAft>
              <a:buClrTx/>
              <a:buFont typeface="Courier New" panose="02070309020205020404" pitchFamily="49" charset="0"/>
              <a:buChar char="o"/>
            </a:pPr>
            <a:r>
              <a:rPr lang="en-US" altLang="en-US" sz="1870" dirty="0">
                <a:solidFill>
                  <a:schemeClr val="accent2"/>
                </a:solidFill>
                <a:latin typeface="Arial" panose="020B0604020202020204" pitchFamily="34" charset="0"/>
                <a:cs typeface="Arial" panose="020B0604020202020204" pitchFamily="34" charset="0"/>
              </a:rPr>
              <a:t>A dataset of common questions and responses was collected and stored in a JSON file (</a:t>
            </a:r>
            <a:r>
              <a:rPr lang="en-US" altLang="en-US" sz="1870" dirty="0" err="1">
                <a:solidFill>
                  <a:schemeClr val="accent2"/>
                </a:solidFill>
                <a:latin typeface="Arial" panose="020B0604020202020204" pitchFamily="34" charset="0"/>
                <a:cs typeface="Arial" panose="020B0604020202020204" pitchFamily="34" charset="0"/>
              </a:rPr>
              <a:t>intents.json</a:t>
            </a:r>
            <a:r>
              <a:rPr lang="en-US" altLang="en-US" sz="1870" dirty="0">
                <a:solidFill>
                  <a:schemeClr val="accent2"/>
                </a:solidFill>
                <a:latin typeface="Arial" panose="020B0604020202020204" pitchFamily="34" charset="0"/>
                <a:cs typeface="Arial" panose="020B0604020202020204" pitchFamily="34" charset="0"/>
              </a:rPr>
              <a:t>).</a:t>
            </a:r>
          </a:p>
          <a:p>
            <a:pPr marL="800100" lvl="1" indent="-342900" eaLnBrk="0" fontAlgn="base" hangingPunct="0">
              <a:spcBef>
                <a:spcPct val="0"/>
              </a:spcBef>
              <a:spcAft>
                <a:spcPct val="0"/>
              </a:spcAft>
              <a:buClrTx/>
              <a:buFont typeface="Courier New" panose="02070309020205020404" pitchFamily="49" charset="0"/>
              <a:buChar char="o"/>
            </a:pPr>
            <a:r>
              <a:rPr lang="en-US" altLang="en-US" sz="1870" dirty="0">
                <a:solidFill>
                  <a:schemeClr val="accent2"/>
                </a:solidFill>
                <a:latin typeface="Arial" panose="020B0604020202020204" pitchFamily="34" charset="0"/>
                <a:cs typeface="Arial" panose="020B0604020202020204" pitchFamily="34" charset="0"/>
              </a:rPr>
              <a:t>The dataset was loaded and cleaned using the </a:t>
            </a:r>
            <a:r>
              <a:rPr lang="en-US" altLang="en-US" sz="1870" dirty="0" err="1">
                <a:solidFill>
                  <a:schemeClr val="accent2"/>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load_and_clean_dataset</a:t>
            </a:r>
            <a:r>
              <a:rPr lang="en-US" altLang="en-US" sz="1870" dirty="0">
                <a:solidFill>
                  <a:schemeClr val="accent2"/>
                </a:solidFill>
                <a:latin typeface="Arial" panose="020B0604020202020204" pitchFamily="34" charset="0"/>
                <a:cs typeface="Arial" panose="020B0604020202020204" pitchFamily="34" charset="0"/>
              </a:rPr>
              <a:t> function, which preprocesses the text by converting it to lowercase, removing special characters, and eliminating </a:t>
            </a:r>
            <a:r>
              <a:rPr lang="en-US" altLang="en-US" sz="1870" dirty="0" err="1">
                <a:solidFill>
                  <a:schemeClr val="accent2"/>
                </a:solidFill>
                <a:latin typeface="Arial" panose="020B0604020202020204" pitchFamily="34" charset="0"/>
                <a:cs typeface="Arial" panose="020B0604020202020204" pitchFamily="34" charset="0"/>
              </a:rPr>
              <a:t>stopwords</a:t>
            </a:r>
            <a:r>
              <a:rPr lang="en-US" altLang="en-US" sz="1870" dirty="0">
                <a:solidFill>
                  <a:schemeClr val="accent2"/>
                </a:solidFill>
                <a:latin typeface="Arial" panose="020B0604020202020204" pitchFamily="34" charset="0"/>
                <a:cs typeface="Arial" panose="020B0604020202020204" pitchFamily="34" charset="0"/>
              </a:rPr>
              <a:t>.</a:t>
            </a:r>
          </a:p>
          <a:p>
            <a:pPr lvl="0" eaLnBrk="0" fontAlgn="base" hangingPunct="0">
              <a:spcBef>
                <a:spcPct val="0"/>
              </a:spcBef>
              <a:spcAft>
                <a:spcPct val="0"/>
              </a:spcAft>
              <a:buClrTx/>
              <a:buFontTx/>
              <a:buAutoNum type="arabicPeriod" startAt="2"/>
            </a:pPr>
            <a:r>
              <a:rPr lang="en-US" altLang="en-US" sz="1870" b="1" dirty="0">
                <a:solidFill>
                  <a:schemeClr val="accent2"/>
                </a:solidFill>
                <a:latin typeface="Arial" panose="020B0604020202020204" pitchFamily="34" charset="0"/>
                <a:cs typeface="Arial" panose="020B0604020202020204" pitchFamily="34" charset="0"/>
              </a:rPr>
              <a:t>Feature Extraction</a:t>
            </a:r>
            <a:r>
              <a:rPr lang="en-US" altLang="en-US" sz="1870" dirty="0">
                <a:solidFill>
                  <a:schemeClr val="accent2"/>
                </a:solidFill>
                <a:latin typeface="Arial" panose="020B0604020202020204" pitchFamily="34" charset="0"/>
                <a:cs typeface="Arial" panose="020B0604020202020204" pitchFamily="34" charset="0"/>
              </a:rPr>
              <a:t>:</a:t>
            </a:r>
          </a:p>
          <a:p>
            <a:pPr marL="800100" lvl="1" indent="-342900" eaLnBrk="0" fontAlgn="base" hangingPunct="0">
              <a:spcBef>
                <a:spcPct val="0"/>
              </a:spcBef>
              <a:spcAft>
                <a:spcPct val="0"/>
              </a:spcAft>
              <a:buClrTx/>
              <a:buFont typeface="Courier New" panose="02070309020205020404" pitchFamily="49" charset="0"/>
              <a:buChar char="o"/>
            </a:pPr>
            <a:r>
              <a:rPr lang="en-US" altLang="en-US" sz="1870" dirty="0">
                <a:solidFill>
                  <a:schemeClr val="accent2"/>
                </a:solidFill>
                <a:latin typeface="Arial" panose="020B0604020202020204" pitchFamily="34" charset="0"/>
                <a:cs typeface="Arial" panose="020B0604020202020204" pitchFamily="34" charset="0"/>
              </a:rPr>
              <a:t>The cleaned text data was vectorized using </a:t>
            </a:r>
            <a:r>
              <a:rPr lang="en-US" altLang="en-US" sz="1870" dirty="0" err="1">
                <a:solidFill>
                  <a:schemeClr val="accent2"/>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TfidfVectorizer</a:t>
            </a:r>
            <a:r>
              <a:rPr lang="en-US" altLang="en-US" sz="1870" dirty="0">
                <a:solidFill>
                  <a:schemeClr val="accent2"/>
                </a:solidFill>
                <a:latin typeface="Arial" panose="020B0604020202020204" pitchFamily="34" charset="0"/>
                <a:cs typeface="Arial" panose="020B0604020202020204" pitchFamily="34" charset="0"/>
              </a:rPr>
              <a:t> from scikit-learn to convert the text into numerical features suitable for machine learning.</a:t>
            </a:r>
          </a:p>
          <a:p>
            <a:pPr lvl="0" eaLnBrk="0" fontAlgn="base" hangingPunct="0">
              <a:spcBef>
                <a:spcPct val="0"/>
              </a:spcBef>
              <a:spcAft>
                <a:spcPct val="0"/>
              </a:spcAft>
              <a:buClrTx/>
              <a:buFontTx/>
              <a:buAutoNum type="arabicPeriod" startAt="3"/>
            </a:pPr>
            <a:r>
              <a:rPr lang="en-US" altLang="en-US" sz="1870" b="1" dirty="0">
                <a:solidFill>
                  <a:schemeClr val="accent2"/>
                </a:solidFill>
                <a:latin typeface="Arial" panose="020B0604020202020204" pitchFamily="34" charset="0"/>
                <a:cs typeface="Arial" panose="020B0604020202020204" pitchFamily="34" charset="0"/>
              </a:rPr>
              <a:t>Model Training</a:t>
            </a:r>
            <a:r>
              <a:rPr lang="en-US" altLang="en-US" sz="1870" dirty="0">
                <a:solidFill>
                  <a:schemeClr val="accent2"/>
                </a:solidFill>
                <a:latin typeface="Arial" panose="020B0604020202020204" pitchFamily="34" charset="0"/>
                <a:cs typeface="Arial" panose="020B0604020202020204" pitchFamily="34" charset="0"/>
              </a:rPr>
              <a:t>:</a:t>
            </a:r>
          </a:p>
          <a:p>
            <a:pPr marL="800100" lvl="1" indent="-342900" eaLnBrk="0" fontAlgn="base" hangingPunct="0">
              <a:spcBef>
                <a:spcPct val="0"/>
              </a:spcBef>
              <a:spcAft>
                <a:spcPct val="0"/>
              </a:spcAft>
              <a:buClrTx/>
              <a:buFont typeface="Courier New" panose="02070309020205020404" pitchFamily="49" charset="0"/>
              <a:buChar char="o"/>
            </a:pPr>
            <a:r>
              <a:rPr lang="en-US" altLang="en-US" sz="1870" dirty="0">
                <a:solidFill>
                  <a:schemeClr val="accent2"/>
                </a:solidFill>
                <a:latin typeface="Arial" panose="020B0604020202020204" pitchFamily="34" charset="0"/>
                <a:cs typeface="Arial" panose="020B0604020202020204" pitchFamily="34" charset="0"/>
              </a:rPr>
              <a:t>A machine learning model (Logistic Regression) was trained using the vectorized text data to classify user inputs and generate appropriate responses.</a:t>
            </a:r>
          </a:p>
          <a:p>
            <a:pPr marL="800100" lvl="1" indent="-342900" eaLnBrk="0" fontAlgn="base" hangingPunct="0">
              <a:spcBef>
                <a:spcPct val="0"/>
              </a:spcBef>
              <a:spcAft>
                <a:spcPct val="0"/>
              </a:spcAft>
              <a:buClrTx/>
              <a:buFont typeface="Courier New" panose="02070309020205020404" pitchFamily="49" charset="0"/>
              <a:buChar char="o"/>
            </a:pPr>
            <a:r>
              <a:rPr lang="en-US" altLang="en-US" sz="1870" dirty="0">
                <a:solidFill>
                  <a:schemeClr val="accent2"/>
                </a:solidFill>
                <a:latin typeface="Arial" panose="020B0604020202020204" pitchFamily="34" charset="0"/>
                <a:cs typeface="Arial" panose="020B0604020202020204" pitchFamily="34" charset="0"/>
              </a:rPr>
              <a:t>The trained model and vectorizer were saved using </a:t>
            </a:r>
            <a:r>
              <a:rPr lang="en-US" altLang="en-US" sz="1870" dirty="0" err="1">
                <a:solidFill>
                  <a:schemeClr val="accent2"/>
                </a:solidFill>
                <a:latin typeface="Arial" panose="020B0604020202020204" pitchFamily="34" charset="0"/>
                <a:cs typeface="Arial" panose="020B0604020202020204" pitchFamily="34" charset="0"/>
              </a:rPr>
              <a:t>joblib</a:t>
            </a:r>
            <a:r>
              <a:rPr lang="en-US" altLang="en-US" sz="1870" dirty="0">
                <a:solidFill>
                  <a:schemeClr val="accent2"/>
                </a:solidFill>
                <a:latin typeface="Arial" panose="020B0604020202020204" pitchFamily="34" charset="0"/>
                <a:cs typeface="Arial" panose="020B0604020202020204" pitchFamily="34" charset="0"/>
              </a:rPr>
              <a:t> for future use.</a:t>
            </a:r>
          </a:p>
          <a:p>
            <a:pPr lvl="0" eaLnBrk="0" fontAlgn="base" hangingPunct="0">
              <a:spcBef>
                <a:spcPct val="0"/>
              </a:spcBef>
              <a:spcAft>
                <a:spcPct val="0"/>
              </a:spcAft>
              <a:buClrTx/>
              <a:buFontTx/>
              <a:buAutoNum type="arabicPeriod" startAt="4"/>
            </a:pPr>
            <a:r>
              <a:rPr lang="en-US" altLang="en-US" sz="1870" b="1" dirty="0">
                <a:solidFill>
                  <a:schemeClr val="accent2"/>
                </a:solidFill>
                <a:latin typeface="Arial" panose="020B0604020202020204" pitchFamily="34" charset="0"/>
                <a:cs typeface="Arial" panose="020B0604020202020204" pitchFamily="34" charset="0"/>
              </a:rPr>
              <a:t>Chatbot Response Generation</a:t>
            </a:r>
            <a:r>
              <a:rPr lang="en-US" altLang="en-US" sz="1870" dirty="0">
                <a:solidFill>
                  <a:schemeClr val="accent2"/>
                </a:solidFill>
                <a:latin typeface="Arial" panose="020B0604020202020204" pitchFamily="34" charset="0"/>
                <a:cs typeface="Arial" panose="020B0604020202020204" pitchFamily="34" charset="0"/>
              </a:rPr>
              <a:t>:</a:t>
            </a:r>
          </a:p>
          <a:p>
            <a:pPr marL="800100" lvl="1" indent="-342900" eaLnBrk="0" fontAlgn="base" hangingPunct="0">
              <a:spcBef>
                <a:spcPct val="0"/>
              </a:spcBef>
              <a:spcAft>
                <a:spcPct val="0"/>
              </a:spcAft>
              <a:buClrTx/>
              <a:buFont typeface="Courier New" panose="02070309020205020404" pitchFamily="49" charset="0"/>
              <a:buChar char="o"/>
            </a:pPr>
            <a:r>
              <a:rPr lang="en-US" altLang="en-US" sz="1870" dirty="0">
                <a:solidFill>
                  <a:schemeClr val="accent2"/>
                </a:solidFill>
                <a:latin typeface="Arial" panose="020B0604020202020204" pitchFamily="34" charset="0"/>
                <a:cs typeface="Arial" panose="020B0604020202020204" pitchFamily="34" charset="0"/>
              </a:rPr>
              <a:t>A function </a:t>
            </a:r>
            <a:r>
              <a:rPr lang="en-US" altLang="en-US" sz="1870" dirty="0" err="1">
                <a:solidFill>
                  <a:schemeClr val="accent2"/>
                </a:solidFill>
                <a:latin typeface="Arial" panose="020B0604020202020204" pitchFamily="34" charset="0"/>
                <a:cs typeface="Arial" panose="020B0604020202020204" pitchFamily="34" charset="0"/>
              </a:rPr>
              <a:t>chatbot_response</a:t>
            </a:r>
            <a:r>
              <a:rPr lang="en-US" altLang="en-US" sz="1870" dirty="0">
                <a:solidFill>
                  <a:schemeClr val="accent2"/>
                </a:solidFill>
                <a:latin typeface="Arial" panose="020B0604020202020204" pitchFamily="34" charset="0"/>
                <a:cs typeface="Arial" panose="020B0604020202020204" pitchFamily="34" charset="0"/>
              </a:rPr>
              <a:t> was implemented to generate responses based on user input. The function cleans and preprocesses the user input, vectorizes it, and uses the trained model to predict the intent. It then retrieves and returns an appropriate response based on the predicted intent.</a:t>
            </a:r>
          </a:p>
          <a:p>
            <a:pPr lvl="0" eaLnBrk="0" fontAlgn="base" hangingPunct="0">
              <a:spcBef>
                <a:spcPct val="0"/>
              </a:spcBef>
              <a:spcAft>
                <a:spcPct val="0"/>
              </a:spcAft>
              <a:buClrTx/>
              <a:buFontTx/>
              <a:buAutoNum type="arabicPeriod" startAt="5"/>
            </a:pPr>
            <a:r>
              <a:rPr lang="en-US" altLang="en-US" sz="1870" b="1" dirty="0">
                <a:solidFill>
                  <a:schemeClr val="accent2"/>
                </a:solidFill>
                <a:latin typeface="Arial" panose="020B0604020202020204" pitchFamily="34" charset="0"/>
                <a:cs typeface="Arial" panose="020B0604020202020204" pitchFamily="34" charset="0"/>
              </a:rPr>
              <a:t>User Interface</a:t>
            </a:r>
            <a:r>
              <a:rPr lang="en-US" altLang="en-US" sz="1870" dirty="0">
                <a:solidFill>
                  <a:schemeClr val="accent2"/>
                </a:solidFill>
                <a:latin typeface="Arial" panose="020B0604020202020204" pitchFamily="34" charset="0"/>
                <a:cs typeface="Arial" panose="020B0604020202020204" pitchFamily="34" charset="0"/>
              </a:rPr>
              <a:t>:</a:t>
            </a:r>
          </a:p>
          <a:p>
            <a:pPr marL="800100" lvl="1" indent="-342900" eaLnBrk="0" fontAlgn="base" hangingPunct="0">
              <a:spcBef>
                <a:spcPct val="0"/>
              </a:spcBef>
              <a:spcAft>
                <a:spcPct val="0"/>
              </a:spcAft>
              <a:buClrTx/>
              <a:buFont typeface="Courier New" panose="02070309020205020404" pitchFamily="49" charset="0"/>
              <a:buChar char="o"/>
            </a:pPr>
            <a:r>
              <a:rPr lang="en-US" altLang="en-US" sz="1870" dirty="0">
                <a:solidFill>
                  <a:schemeClr val="accent2"/>
                </a:solidFill>
                <a:latin typeface="Arial" panose="020B0604020202020204" pitchFamily="34" charset="0"/>
                <a:cs typeface="Arial" panose="020B0604020202020204" pitchFamily="34" charset="0"/>
              </a:rPr>
              <a:t>A user interface was built using </a:t>
            </a:r>
            <a:r>
              <a:rPr lang="en-US" altLang="en-US" sz="1870" dirty="0" err="1">
                <a:solidFill>
                  <a:schemeClr val="accent2"/>
                </a:solidFill>
                <a:latin typeface="Arial" panose="020B0604020202020204" pitchFamily="34" charset="0"/>
                <a:cs typeface="Arial" panose="020B0604020202020204" pitchFamily="34" charset="0"/>
              </a:rPr>
              <a:t>Streamlit</a:t>
            </a:r>
            <a:r>
              <a:rPr lang="en-US" altLang="en-US" sz="1870" dirty="0">
                <a:solidFill>
                  <a:schemeClr val="accent2"/>
                </a:solidFill>
                <a:latin typeface="Arial" panose="020B0604020202020204" pitchFamily="34" charset="0"/>
                <a:cs typeface="Arial" panose="020B0604020202020204" pitchFamily="34" charset="0"/>
              </a:rPr>
              <a:t> to interact with the chatbot. The interface captures user input and displays chatbot responses.</a:t>
            </a:r>
          </a:p>
        </p:txBody>
      </p:sp>
    </p:spTree>
    <p:extLst>
      <p:ext uri="{BB962C8B-B14F-4D97-AF65-F5344CB8AC3E}">
        <p14:creationId xmlns:p14="http://schemas.microsoft.com/office/powerpoint/2010/main" val="3002968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262249-396C-BA46-C650-6F6AA8E76BBD}"/>
              </a:ext>
            </a:extLst>
          </p:cNvPr>
          <p:cNvSpPr txBox="1"/>
          <p:nvPr/>
        </p:nvSpPr>
        <p:spPr>
          <a:xfrm>
            <a:off x="152400" y="901700"/>
            <a:ext cx="11887200" cy="1816266"/>
          </a:xfrm>
          <a:prstGeom prst="rect">
            <a:avLst/>
          </a:prstGeom>
          <a:noFill/>
        </p:spPr>
        <p:txBody>
          <a:bodyPr wrap="square" rtlCol="0">
            <a:spAutoFit/>
          </a:bodyPr>
          <a:lstStyle/>
          <a:p>
            <a:pPr>
              <a:buFont typeface="+mj-lt"/>
              <a:buAutoNum type="arabicPeriod" startAt="6"/>
            </a:pPr>
            <a:r>
              <a:rPr lang="en-US" b="1" dirty="0">
                <a:solidFill>
                  <a:schemeClr val="accent2"/>
                </a:solidFill>
                <a:latin typeface="Arial" panose="020B0604020202020204" pitchFamily="34" charset="0"/>
                <a:cs typeface="Arial" panose="020B0604020202020204" pitchFamily="34" charset="0"/>
              </a:rPr>
              <a:t> Conversation History Recording</a:t>
            </a:r>
            <a:r>
              <a:rPr lang="en-US" dirty="0">
                <a:solidFill>
                  <a:schemeClr val="accent2"/>
                </a:solidFill>
                <a:latin typeface="Arial" panose="020B0604020202020204" pitchFamily="34" charset="0"/>
                <a:cs typeface="Arial" panose="020B0604020202020204" pitchFamily="34" charset="0"/>
              </a:rPr>
              <a:t>:</a:t>
            </a:r>
          </a:p>
          <a:p>
            <a:pPr marL="800100" lvl="1" indent="-342900">
              <a:buFont typeface="Courier New" panose="02070309020205020404" pitchFamily="49" charset="0"/>
              <a:buChar char="o"/>
            </a:pPr>
            <a:r>
              <a:rPr lang="en-US" dirty="0">
                <a:solidFill>
                  <a:schemeClr val="accent2"/>
                </a:solidFill>
                <a:latin typeface="Arial" panose="020B0604020202020204" pitchFamily="34" charset="0"/>
                <a:cs typeface="Arial" panose="020B0604020202020204" pitchFamily="34" charset="0"/>
              </a:rPr>
              <a:t>Functionality was implemented to record conversation history with timestamps. The conversation history is saved to a file for future analysis and improvement.</a:t>
            </a:r>
          </a:p>
          <a:p>
            <a:pPr>
              <a:buFont typeface="+mj-lt"/>
              <a:buAutoNum type="arabicPeriod" startAt="6"/>
            </a:pPr>
            <a:r>
              <a:rPr lang="en-US" b="1" dirty="0">
                <a:solidFill>
                  <a:schemeClr val="accent2"/>
                </a:solidFill>
                <a:latin typeface="Arial" panose="020B0604020202020204" pitchFamily="34" charset="0"/>
                <a:cs typeface="Arial" panose="020B0604020202020204" pitchFamily="34" charset="0"/>
              </a:rPr>
              <a:t> Continuous Improvement</a:t>
            </a:r>
            <a:r>
              <a:rPr lang="en-US" dirty="0">
                <a:solidFill>
                  <a:schemeClr val="accent2"/>
                </a:solidFill>
                <a:latin typeface="Arial" panose="020B0604020202020204" pitchFamily="34" charset="0"/>
                <a:cs typeface="Arial" panose="020B0604020202020204" pitchFamily="34" charset="0"/>
              </a:rPr>
              <a:t>:</a:t>
            </a:r>
          </a:p>
          <a:p>
            <a:pPr marL="800100" lvl="1" indent="-342900">
              <a:buFont typeface="Courier New" panose="02070309020205020404" pitchFamily="49" charset="0"/>
              <a:buChar char="o"/>
            </a:pPr>
            <a:r>
              <a:rPr lang="en-US" dirty="0">
                <a:solidFill>
                  <a:schemeClr val="accent2"/>
                </a:solidFill>
                <a:latin typeface="Arial" panose="020B0604020202020204" pitchFamily="34" charset="0"/>
                <a:cs typeface="Arial" panose="020B0604020202020204" pitchFamily="34" charset="0"/>
              </a:rPr>
              <a:t>A mechanism was implemented to periodically retrain the model with new data to improve its accuracy and relevance. This ensures that the chatbot continues to learn and improve over time.</a:t>
            </a:r>
          </a:p>
        </p:txBody>
      </p:sp>
    </p:spTree>
    <p:extLst>
      <p:ext uri="{BB962C8B-B14F-4D97-AF65-F5344CB8AC3E}">
        <p14:creationId xmlns:p14="http://schemas.microsoft.com/office/powerpoint/2010/main" val="329400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8DE8362F-DB23-A435-D710-DF697CA1A792}"/>
              </a:ext>
            </a:extLst>
          </p:cNvPr>
          <p:cNvSpPr txBox="1"/>
          <p:nvPr/>
        </p:nvSpPr>
        <p:spPr>
          <a:xfrm>
            <a:off x="149087" y="1388261"/>
            <a:ext cx="11893826" cy="5370701"/>
          </a:xfrm>
          <a:prstGeom prst="rect">
            <a:avLst/>
          </a:prstGeom>
          <a:noFill/>
        </p:spPr>
        <p:txBody>
          <a:bodyPr wrap="square" rtlCol="0">
            <a:spAutoFit/>
          </a:bodyPr>
          <a:lstStyle/>
          <a:p>
            <a:pPr algn="l">
              <a:spcAft>
                <a:spcPts val="1200"/>
              </a:spcAft>
            </a:pPr>
            <a:r>
              <a:rPr lang="en-US" sz="1700" b="0" i="0" dirty="0">
                <a:solidFill>
                  <a:schemeClr val="accent2"/>
                </a:solidFill>
                <a:effectLst/>
                <a:latin typeface="Arial" panose="020B0604020202020204" pitchFamily="34" charset="0"/>
                <a:cs typeface="Arial" panose="020B0604020202020204" pitchFamily="34" charset="0"/>
              </a:rPr>
              <a:t>The development of an intelligent chatbot for automated customer support has been successfully implemented. The project involved several key steps, including data collection and preprocessing, feature extraction, model training, response generation, user interface development, conversation history recording, and continuous improvement mechanisms.</a:t>
            </a:r>
          </a:p>
          <a:p>
            <a:pPr algn="l">
              <a:spcAft>
                <a:spcPts val="1200"/>
              </a:spcAft>
            </a:pPr>
            <a:r>
              <a:rPr lang="en-US" sz="1700" b="1" i="0" dirty="0">
                <a:solidFill>
                  <a:schemeClr val="accent2"/>
                </a:solidFill>
                <a:effectLst/>
                <a:latin typeface="Arial" panose="020B0604020202020204" pitchFamily="34" charset="0"/>
                <a:cs typeface="Arial" panose="020B0604020202020204" pitchFamily="34" charset="0"/>
              </a:rPr>
              <a:t>Key Achievements</a:t>
            </a:r>
            <a:r>
              <a:rPr lang="en-US" sz="1700" b="0" i="0" dirty="0">
                <a:solidFill>
                  <a:schemeClr val="accent2"/>
                </a:solidFill>
                <a:effectLst/>
                <a:latin typeface="Arial" panose="020B0604020202020204" pitchFamily="34" charset="0"/>
                <a:cs typeface="Arial" panose="020B0604020202020204" pitchFamily="34" charset="0"/>
              </a:rPr>
              <a:t>:</a:t>
            </a:r>
          </a:p>
          <a:p>
            <a:pPr algn="l">
              <a:buFont typeface="+mj-lt"/>
              <a:buAutoNum type="arabicPeriod"/>
            </a:pPr>
            <a:r>
              <a:rPr lang="en-US" sz="1700" b="1" i="0" dirty="0">
                <a:solidFill>
                  <a:schemeClr val="accent2"/>
                </a:solidFill>
                <a:effectLst/>
                <a:latin typeface="Arial" panose="020B0604020202020204" pitchFamily="34" charset="0"/>
                <a:cs typeface="Arial" panose="020B0604020202020204" pitchFamily="34" charset="0"/>
              </a:rPr>
              <a:t>Data Collection and Preprocessing</a:t>
            </a:r>
            <a:r>
              <a:rPr lang="en-US" sz="1700" b="0" i="0" dirty="0">
                <a:solidFill>
                  <a:schemeClr val="accent2"/>
                </a:solidFill>
                <a:effectLst/>
                <a:latin typeface="Arial" panose="020B0604020202020204" pitchFamily="34" charset="0"/>
                <a:cs typeface="Arial" panose="020B0604020202020204" pitchFamily="34" charset="0"/>
              </a:rPr>
              <a:t>: A comprehensive dataset of common questions and responses was collected and cleaned to ensure high-quality input for the model.</a:t>
            </a:r>
          </a:p>
          <a:p>
            <a:pPr algn="l">
              <a:buFont typeface="+mj-lt"/>
              <a:buAutoNum type="arabicPeriod"/>
            </a:pPr>
            <a:r>
              <a:rPr lang="en-US" sz="1700" b="1" i="0" dirty="0">
                <a:solidFill>
                  <a:schemeClr val="accent2"/>
                </a:solidFill>
                <a:effectLst/>
                <a:latin typeface="Arial" panose="020B0604020202020204" pitchFamily="34" charset="0"/>
                <a:cs typeface="Arial" panose="020B0604020202020204" pitchFamily="34" charset="0"/>
              </a:rPr>
              <a:t>Feature Extraction</a:t>
            </a:r>
            <a:r>
              <a:rPr lang="en-US" sz="1700" b="0" i="0" dirty="0">
                <a:solidFill>
                  <a:schemeClr val="accent2"/>
                </a:solidFill>
                <a:effectLst/>
                <a:latin typeface="Arial" panose="020B0604020202020204" pitchFamily="34" charset="0"/>
                <a:cs typeface="Arial" panose="020B0604020202020204" pitchFamily="34" charset="0"/>
              </a:rPr>
              <a:t>: The use of </a:t>
            </a:r>
            <a:r>
              <a:rPr lang="en-US" sz="1700" b="0" i="0" u="none" strike="noStrike" dirty="0" err="1">
                <a:solidFill>
                  <a:schemeClr val="accent2"/>
                </a:solidFill>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TfidfVectorizer</a:t>
            </a:r>
            <a:r>
              <a:rPr lang="en-US" sz="1700" b="0" i="0" dirty="0">
                <a:solidFill>
                  <a:schemeClr val="accent2"/>
                </a:solidFill>
                <a:effectLst/>
                <a:latin typeface="Arial" panose="020B0604020202020204" pitchFamily="34" charset="0"/>
                <a:cs typeface="Arial" panose="020B0604020202020204" pitchFamily="34" charset="0"/>
              </a:rPr>
              <a:t> allowed for effective conversion of text data into numerical features suitable for machine learning.</a:t>
            </a:r>
          </a:p>
          <a:p>
            <a:pPr algn="l">
              <a:buFont typeface="+mj-lt"/>
              <a:buAutoNum type="arabicPeriod"/>
            </a:pPr>
            <a:r>
              <a:rPr lang="en-US" sz="1700" b="1" i="0" dirty="0">
                <a:solidFill>
                  <a:schemeClr val="accent2"/>
                </a:solidFill>
                <a:effectLst/>
                <a:latin typeface="Arial" panose="020B0604020202020204" pitchFamily="34" charset="0"/>
                <a:cs typeface="Arial" panose="020B0604020202020204" pitchFamily="34" charset="0"/>
              </a:rPr>
              <a:t>Model Training</a:t>
            </a:r>
            <a:r>
              <a:rPr lang="en-US" sz="1700" b="0" i="0" dirty="0">
                <a:solidFill>
                  <a:schemeClr val="accent2"/>
                </a:solidFill>
                <a:effectLst/>
                <a:latin typeface="Arial" panose="020B0604020202020204" pitchFamily="34" charset="0"/>
                <a:cs typeface="Arial" panose="020B0604020202020204" pitchFamily="34" charset="0"/>
              </a:rPr>
              <a:t>: A Logistic Regression model was trained to classify user inputs and generate appropriate responses, achieving satisfactory accuracy.</a:t>
            </a:r>
          </a:p>
          <a:p>
            <a:pPr algn="l">
              <a:buFont typeface="+mj-lt"/>
              <a:buAutoNum type="arabicPeriod"/>
            </a:pPr>
            <a:r>
              <a:rPr lang="en-US" sz="1700" b="1" i="0" dirty="0">
                <a:solidFill>
                  <a:schemeClr val="accent2"/>
                </a:solidFill>
                <a:effectLst/>
                <a:latin typeface="Arial" panose="020B0604020202020204" pitchFamily="34" charset="0"/>
                <a:cs typeface="Arial" panose="020B0604020202020204" pitchFamily="34" charset="0"/>
              </a:rPr>
              <a:t>Chatbot Response Generation</a:t>
            </a:r>
            <a:r>
              <a:rPr lang="en-US" sz="1700" b="0" i="0" dirty="0">
                <a:solidFill>
                  <a:schemeClr val="accent2"/>
                </a:solidFill>
                <a:effectLst/>
                <a:latin typeface="Arial" panose="020B0604020202020204" pitchFamily="34" charset="0"/>
                <a:cs typeface="Arial" panose="020B0604020202020204" pitchFamily="34" charset="0"/>
              </a:rPr>
              <a:t>: The chatbot was able to understand and respond to user queries accurately, providing relevant information based on the predicted intent.</a:t>
            </a:r>
          </a:p>
          <a:p>
            <a:pPr algn="l">
              <a:buFont typeface="+mj-lt"/>
              <a:buAutoNum type="arabicPeriod"/>
            </a:pPr>
            <a:r>
              <a:rPr lang="en-US" sz="1700" b="1" i="0" dirty="0">
                <a:solidFill>
                  <a:schemeClr val="accent2"/>
                </a:solidFill>
                <a:effectLst/>
                <a:latin typeface="Arial" panose="020B0604020202020204" pitchFamily="34" charset="0"/>
                <a:cs typeface="Arial" panose="020B0604020202020204" pitchFamily="34" charset="0"/>
              </a:rPr>
              <a:t>User Interface</a:t>
            </a:r>
            <a:r>
              <a:rPr lang="en-US" sz="1700" b="0" i="0" dirty="0">
                <a:solidFill>
                  <a:schemeClr val="accent2"/>
                </a:solidFill>
                <a:effectLst/>
                <a:latin typeface="Arial" panose="020B0604020202020204" pitchFamily="34" charset="0"/>
                <a:cs typeface="Arial" panose="020B0604020202020204" pitchFamily="34" charset="0"/>
              </a:rPr>
              <a:t>: An intuitive and user-friendly interface was developed using </a:t>
            </a:r>
            <a:r>
              <a:rPr lang="en-US" sz="1700" b="0" i="0" dirty="0" err="1">
                <a:solidFill>
                  <a:schemeClr val="accent2"/>
                </a:solidFill>
                <a:effectLst/>
                <a:latin typeface="Arial" panose="020B0604020202020204" pitchFamily="34" charset="0"/>
                <a:cs typeface="Arial" panose="020B0604020202020204" pitchFamily="34" charset="0"/>
              </a:rPr>
              <a:t>Streamlit</a:t>
            </a:r>
            <a:r>
              <a:rPr lang="en-US" sz="1700" b="0" i="0" dirty="0">
                <a:solidFill>
                  <a:schemeClr val="accent2"/>
                </a:solidFill>
                <a:effectLst/>
                <a:latin typeface="Arial" panose="020B0604020202020204" pitchFamily="34" charset="0"/>
                <a:cs typeface="Arial" panose="020B0604020202020204" pitchFamily="34" charset="0"/>
              </a:rPr>
              <a:t>, enabling seamless interaction with the chatbot.</a:t>
            </a:r>
          </a:p>
          <a:p>
            <a:pPr algn="l">
              <a:buFont typeface="+mj-lt"/>
              <a:buAutoNum type="arabicPeriod"/>
            </a:pPr>
            <a:r>
              <a:rPr lang="en-US" sz="1700" b="1" i="0" dirty="0">
                <a:solidFill>
                  <a:schemeClr val="accent2"/>
                </a:solidFill>
                <a:effectLst/>
                <a:latin typeface="Arial" panose="020B0604020202020204" pitchFamily="34" charset="0"/>
                <a:cs typeface="Arial" panose="020B0604020202020204" pitchFamily="34" charset="0"/>
              </a:rPr>
              <a:t>Conversation History Recording</a:t>
            </a:r>
            <a:r>
              <a:rPr lang="en-US" sz="1700" b="0" i="0" dirty="0">
                <a:solidFill>
                  <a:schemeClr val="accent2"/>
                </a:solidFill>
                <a:effectLst/>
                <a:latin typeface="Arial" panose="020B0604020202020204" pitchFamily="34" charset="0"/>
                <a:cs typeface="Arial" panose="020B0604020202020204" pitchFamily="34" charset="0"/>
              </a:rPr>
              <a:t>: Functionality was implemented to record conversation history, allowing for future analysis and improvement.</a:t>
            </a:r>
          </a:p>
          <a:p>
            <a:pPr algn="l">
              <a:buFont typeface="+mj-lt"/>
              <a:buAutoNum type="arabicPeriod"/>
            </a:pPr>
            <a:r>
              <a:rPr lang="en-US" sz="1700" b="1" i="0" dirty="0">
                <a:solidFill>
                  <a:schemeClr val="accent2"/>
                </a:solidFill>
                <a:effectLst/>
                <a:latin typeface="Arial" panose="020B0604020202020204" pitchFamily="34" charset="0"/>
                <a:cs typeface="Arial" panose="020B0604020202020204" pitchFamily="34" charset="0"/>
              </a:rPr>
              <a:t>Continuous Improvement</a:t>
            </a:r>
            <a:r>
              <a:rPr lang="en-US" sz="1700" b="0" i="0" dirty="0">
                <a:solidFill>
                  <a:schemeClr val="accent2"/>
                </a:solidFill>
                <a:effectLst/>
                <a:latin typeface="Arial" panose="020B0604020202020204" pitchFamily="34" charset="0"/>
                <a:cs typeface="Arial" panose="020B0604020202020204" pitchFamily="34" charset="0"/>
              </a:rPr>
              <a:t>: A mechanism was established to periodically retrain the model with new data, ensuring the chatbot continues to learn and improve over time.</a:t>
            </a:r>
          </a:p>
        </p:txBody>
      </p:sp>
    </p:spTree>
    <p:extLst>
      <p:ext uri="{BB962C8B-B14F-4D97-AF65-F5344CB8AC3E}">
        <p14:creationId xmlns:p14="http://schemas.microsoft.com/office/powerpoint/2010/main" val="151988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2">
            <a:alphaModFix amt="85000"/>
          </a:blip>
          <a:srcRect l="13763" t="6135" r="13650"/>
          <a:stretch/>
        </p:blipFill>
        <p:spPr>
          <a:xfrm>
            <a:off x="7574280" y="222504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9072879" y="40195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9" name="TextBox 8">
            <a:extLst>
              <a:ext uri="{FF2B5EF4-FFF2-40B4-BE49-F238E27FC236}">
                <a16:creationId xmlns:a16="http://schemas.microsoft.com/office/drawing/2014/main" id="{AC32B38B-A5EF-9B6D-EBD7-44637FDFAA14}"/>
              </a:ext>
            </a:extLst>
          </p:cNvPr>
          <p:cNvSpPr txBox="1"/>
          <p:nvPr/>
        </p:nvSpPr>
        <p:spPr>
          <a:xfrm>
            <a:off x="196992" y="1524000"/>
            <a:ext cx="7377287" cy="4689489"/>
          </a:xfrm>
          <a:prstGeom prst="rect">
            <a:avLst/>
          </a:prstGeom>
          <a:noFill/>
        </p:spPr>
        <p:txBody>
          <a:bodyPr wrap="square" rtlCol="0">
            <a:spAutoFit/>
          </a:bodyPr>
          <a:lstStyle/>
          <a:p>
            <a:pPr algn="l">
              <a:buFont typeface="+mj-lt"/>
              <a:buAutoNum type="arabicPeriod"/>
            </a:pPr>
            <a:r>
              <a:rPr lang="en-US" b="1" i="0" dirty="0">
                <a:solidFill>
                  <a:schemeClr val="accent2"/>
                </a:solidFill>
                <a:effectLst/>
                <a:latin typeface="+mj-lt"/>
              </a:rPr>
              <a:t> Understand Natural Language Processing (NLP) Concepts</a:t>
            </a:r>
            <a:r>
              <a:rPr lang="en-US" b="0" i="0" dirty="0">
                <a:solidFill>
                  <a:schemeClr val="accent2"/>
                </a:solidFill>
                <a:effectLst/>
                <a:latin typeface="+mj-lt"/>
              </a:rPr>
              <a:t>:</a:t>
            </a:r>
          </a:p>
          <a:p>
            <a:pPr marL="800100" lvl="1" indent="-342900" algn="l">
              <a:buFont typeface="Courier New" panose="02070309020205020404" pitchFamily="49" charset="0"/>
              <a:buChar char="o"/>
            </a:pPr>
            <a:r>
              <a:rPr lang="en-US" b="0" i="0" dirty="0">
                <a:solidFill>
                  <a:schemeClr val="accent2"/>
                </a:solidFill>
                <a:effectLst/>
                <a:latin typeface="+mj-lt"/>
              </a:rPr>
              <a:t>Learn the basics of NLP and its applications.</a:t>
            </a:r>
          </a:p>
          <a:p>
            <a:pPr marL="800100" lvl="1" indent="-342900" algn="l">
              <a:buFont typeface="Courier New" panose="02070309020205020404" pitchFamily="49" charset="0"/>
              <a:buChar char="o"/>
            </a:pPr>
            <a:r>
              <a:rPr lang="en-US" b="0" i="0" dirty="0">
                <a:solidFill>
                  <a:schemeClr val="accent2"/>
                </a:solidFill>
                <a:effectLst/>
                <a:latin typeface="Arial" panose="020B0604020202020204" pitchFamily="34" charset="0"/>
                <a:cs typeface="Arial" panose="020B0604020202020204" pitchFamily="34" charset="0"/>
              </a:rPr>
              <a:t>Understand</a:t>
            </a:r>
            <a:r>
              <a:rPr lang="en-US" b="0" i="0" dirty="0">
                <a:solidFill>
                  <a:schemeClr val="accent2"/>
                </a:solidFill>
                <a:effectLst/>
                <a:latin typeface="+mj-lt"/>
              </a:rPr>
              <a:t> text preprocessing techniques such as tokenization, </a:t>
            </a:r>
            <a:r>
              <a:rPr lang="en-US" b="0" i="0" dirty="0" err="1">
                <a:solidFill>
                  <a:schemeClr val="accent2"/>
                </a:solidFill>
                <a:effectLst/>
                <a:latin typeface="+mj-lt"/>
              </a:rPr>
              <a:t>stopword</a:t>
            </a:r>
            <a:r>
              <a:rPr lang="en-US" b="0" i="0" dirty="0">
                <a:solidFill>
                  <a:schemeClr val="accent2"/>
                </a:solidFill>
                <a:effectLst/>
                <a:latin typeface="+mj-lt"/>
              </a:rPr>
              <a:t> removal, and text normalization.</a:t>
            </a:r>
          </a:p>
          <a:p>
            <a:pPr algn="l">
              <a:buFont typeface="+mj-lt"/>
              <a:buAutoNum type="arabicPeriod"/>
            </a:pPr>
            <a:r>
              <a:rPr lang="en-US" b="1" i="0" dirty="0">
                <a:solidFill>
                  <a:schemeClr val="accent2"/>
                </a:solidFill>
                <a:effectLst/>
                <a:latin typeface="+mj-lt"/>
              </a:rPr>
              <a:t> Data Cleaning and Preprocessing</a:t>
            </a:r>
            <a:r>
              <a:rPr lang="en-US" b="0" i="0" dirty="0">
                <a:solidFill>
                  <a:schemeClr val="accent2"/>
                </a:solidFill>
                <a:effectLst/>
                <a:latin typeface="+mj-lt"/>
              </a:rPr>
              <a:t>:</a:t>
            </a:r>
          </a:p>
          <a:p>
            <a:pPr marL="800100" lvl="1" indent="-342900" algn="l">
              <a:buFont typeface="Courier New" panose="02070309020205020404" pitchFamily="49" charset="0"/>
              <a:buChar char="o"/>
            </a:pPr>
            <a:r>
              <a:rPr lang="en-US" b="0" i="0" dirty="0">
                <a:solidFill>
                  <a:schemeClr val="accent2"/>
                </a:solidFill>
                <a:effectLst/>
                <a:latin typeface="+mj-lt"/>
              </a:rPr>
              <a:t>Gain skills in cleaning and preprocessing textual data.</a:t>
            </a:r>
          </a:p>
          <a:p>
            <a:pPr marL="800100" lvl="1" indent="-342900" algn="l">
              <a:buFont typeface="Courier New" panose="02070309020205020404" pitchFamily="49" charset="0"/>
              <a:buChar char="o"/>
            </a:pPr>
            <a:r>
              <a:rPr lang="en-US" b="0" i="0" dirty="0">
                <a:solidFill>
                  <a:schemeClr val="accent2"/>
                </a:solidFill>
                <a:effectLst/>
                <a:latin typeface="+mj-lt"/>
              </a:rPr>
              <a:t>Learn to handle and manipulate JSON data structures.</a:t>
            </a:r>
          </a:p>
          <a:p>
            <a:pPr algn="l">
              <a:buFont typeface="+mj-lt"/>
              <a:buAutoNum type="arabicPeriod"/>
            </a:pPr>
            <a:r>
              <a:rPr lang="en-US" b="1" i="0" dirty="0">
                <a:solidFill>
                  <a:schemeClr val="accent2"/>
                </a:solidFill>
                <a:effectLst/>
                <a:latin typeface="+mj-lt"/>
              </a:rPr>
              <a:t> Machine Learning Model Training</a:t>
            </a:r>
            <a:r>
              <a:rPr lang="en-US" b="0" i="0" dirty="0">
                <a:solidFill>
                  <a:schemeClr val="accent2"/>
                </a:solidFill>
                <a:effectLst/>
                <a:latin typeface="+mj-lt"/>
              </a:rPr>
              <a:t>:</a:t>
            </a:r>
          </a:p>
          <a:p>
            <a:pPr marL="800100" lvl="1" indent="-342900" algn="l">
              <a:buFont typeface="Courier New" panose="02070309020205020404" pitchFamily="49" charset="0"/>
              <a:buChar char="o"/>
            </a:pPr>
            <a:r>
              <a:rPr lang="en-US" b="0" i="0" dirty="0">
                <a:solidFill>
                  <a:schemeClr val="accent2"/>
                </a:solidFill>
                <a:effectLst/>
                <a:latin typeface="+mj-lt"/>
              </a:rPr>
              <a:t>Understand the process of training machine learning models for text classification.</a:t>
            </a:r>
          </a:p>
          <a:p>
            <a:pPr marL="800100" lvl="1" indent="-342900" algn="l">
              <a:buFont typeface="Courier New" panose="02070309020205020404" pitchFamily="49" charset="0"/>
              <a:buChar char="o"/>
            </a:pPr>
            <a:r>
              <a:rPr lang="en-US" b="0" i="0" dirty="0">
                <a:solidFill>
                  <a:schemeClr val="accent2"/>
                </a:solidFill>
                <a:effectLst/>
                <a:latin typeface="+mj-lt"/>
              </a:rPr>
              <a:t>Learn to use scikit-learn for vectorizing text data and training models.</a:t>
            </a:r>
          </a:p>
          <a:p>
            <a:pPr algn="l">
              <a:buFont typeface="+mj-lt"/>
              <a:buAutoNum type="arabicPeriod"/>
            </a:pPr>
            <a:r>
              <a:rPr lang="en-US" b="1" i="0" dirty="0">
                <a:solidFill>
                  <a:schemeClr val="accent2"/>
                </a:solidFill>
                <a:effectLst/>
                <a:latin typeface="+mj-lt"/>
              </a:rPr>
              <a:t> Building a Chatbot</a:t>
            </a:r>
            <a:r>
              <a:rPr lang="en-US" b="0" i="0" dirty="0">
                <a:solidFill>
                  <a:schemeClr val="accent2"/>
                </a:solidFill>
                <a:effectLst/>
                <a:latin typeface="+mj-lt"/>
              </a:rPr>
              <a:t>:</a:t>
            </a:r>
          </a:p>
          <a:p>
            <a:pPr marL="800100" lvl="1" indent="-342900" algn="l">
              <a:buFont typeface="Courier New" panose="02070309020205020404" pitchFamily="49" charset="0"/>
              <a:buChar char="o"/>
            </a:pPr>
            <a:r>
              <a:rPr lang="en-US" b="0" i="0" dirty="0">
                <a:solidFill>
                  <a:schemeClr val="accent2"/>
                </a:solidFill>
                <a:effectLst/>
                <a:latin typeface="+mj-lt"/>
              </a:rPr>
              <a:t>Learn to build a simple rule-based chatbot.</a:t>
            </a:r>
          </a:p>
          <a:p>
            <a:pPr marL="800100" lvl="1" indent="-342900" algn="l">
              <a:buFont typeface="Courier New" panose="02070309020205020404" pitchFamily="49" charset="0"/>
              <a:buChar char="o"/>
            </a:pPr>
            <a:r>
              <a:rPr lang="en-US" b="0" i="0" dirty="0">
                <a:solidFill>
                  <a:schemeClr val="accent2"/>
                </a:solidFill>
                <a:effectLst/>
                <a:latin typeface="+mj-lt"/>
              </a:rPr>
              <a:t>Understand how to integrate machine learning models into a chatbot for improved responses.</a:t>
            </a: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17F784-CA4C-990B-F617-BC9D2EAC1ADD}"/>
              </a:ext>
            </a:extLst>
          </p:cNvPr>
          <p:cNvSpPr txBox="1"/>
          <p:nvPr/>
        </p:nvSpPr>
        <p:spPr>
          <a:xfrm>
            <a:off x="165100" y="952500"/>
            <a:ext cx="11874500" cy="5551456"/>
          </a:xfrm>
          <a:prstGeom prst="rect">
            <a:avLst/>
          </a:prstGeom>
          <a:noFill/>
        </p:spPr>
        <p:txBody>
          <a:bodyPr wrap="square" rtlCol="0">
            <a:spAutoFit/>
          </a:bodyPr>
          <a:lstStyle/>
          <a:p>
            <a:pPr algn="l">
              <a:buFont typeface="+mj-lt"/>
              <a:buAutoNum type="arabicPeriod" startAt="5"/>
            </a:pPr>
            <a:r>
              <a:rPr lang="en-US" b="1" i="0" dirty="0">
                <a:solidFill>
                  <a:schemeClr val="accent2"/>
                </a:solidFill>
                <a:effectLst/>
                <a:latin typeface="Arial" panose="020B0604020202020204" pitchFamily="34" charset="0"/>
                <a:cs typeface="Arial" panose="020B0604020202020204" pitchFamily="34" charset="0"/>
              </a:rPr>
              <a:t> Model Evaluation and Improvement</a:t>
            </a:r>
            <a:r>
              <a:rPr lang="en-US" b="0" i="0" dirty="0">
                <a:solidFill>
                  <a:schemeClr val="accent2"/>
                </a:solidFill>
                <a:effectLst/>
                <a:latin typeface="Arial" panose="020B0604020202020204" pitchFamily="34" charset="0"/>
                <a:cs typeface="Arial" panose="020B0604020202020204" pitchFamily="34" charset="0"/>
              </a:rPr>
              <a:t>:</a:t>
            </a:r>
          </a:p>
          <a:p>
            <a:pPr marL="800100" lvl="1" indent="-342900" algn="l">
              <a:buFont typeface="Courier New" panose="02070309020205020404" pitchFamily="49" charset="0"/>
              <a:buChar char="o"/>
            </a:pPr>
            <a:r>
              <a:rPr lang="en-US" b="0" i="0" dirty="0">
                <a:solidFill>
                  <a:schemeClr val="accent2"/>
                </a:solidFill>
                <a:effectLst/>
                <a:latin typeface="Arial" panose="020B0604020202020204" pitchFamily="34" charset="0"/>
                <a:cs typeface="Arial" panose="020B0604020202020204" pitchFamily="34" charset="0"/>
              </a:rPr>
              <a:t>Learn techniques for evaluating the performance of machine learning models.</a:t>
            </a:r>
          </a:p>
          <a:p>
            <a:pPr marL="800100" lvl="1" indent="-342900" algn="l">
              <a:buFont typeface="Courier New" panose="02070309020205020404" pitchFamily="49" charset="0"/>
              <a:buChar char="o"/>
            </a:pPr>
            <a:r>
              <a:rPr lang="en-US" b="0" i="0" dirty="0">
                <a:solidFill>
                  <a:schemeClr val="accent2"/>
                </a:solidFill>
                <a:effectLst/>
                <a:latin typeface="Arial" panose="020B0604020202020204" pitchFamily="34" charset="0"/>
                <a:cs typeface="Arial" panose="020B0604020202020204" pitchFamily="34" charset="0"/>
              </a:rPr>
              <a:t>Understand how to iteratively improve the model by retraining with new data.</a:t>
            </a:r>
          </a:p>
          <a:p>
            <a:pPr algn="l">
              <a:buFont typeface="+mj-lt"/>
              <a:buAutoNum type="arabicPeriod" startAt="5"/>
            </a:pPr>
            <a:r>
              <a:rPr lang="en-US" b="1" i="0" dirty="0">
                <a:solidFill>
                  <a:schemeClr val="accent2"/>
                </a:solidFill>
                <a:effectLst/>
                <a:latin typeface="Arial" panose="020B0604020202020204" pitchFamily="34" charset="0"/>
                <a:cs typeface="Arial" panose="020B0604020202020204" pitchFamily="34" charset="0"/>
              </a:rPr>
              <a:t> Implementing a User Interface</a:t>
            </a:r>
            <a:r>
              <a:rPr lang="en-US" b="0" i="0" dirty="0">
                <a:solidFill>
                  <a:schemeClr val="accent2"/>
                </a:solidFill>
                <a:effectLst/>
                <a:latin typeface="Arial" panose="020B0604020202020204" pitchFamily="34" charset="0"/>
                <a:cs typeface="Arial" panose="020B0604020202020204" pitchFamily="34" charset="0"/>
              </a:rPr>
              <a:t>:</a:t>
            </a:r>
          </a:p>
          <a:p>
            <a:pPr marL="800100" lvl="1" indent="-342900" algn="l">
              <a:buFont typeface="Courier New" panose="02070309020205020404" pitchFamily="49" charset="0"/>
              <a:buChar char="o"/>
            </a:pPr>
            <a:r>
              <a:rPr lang="en-US" b="0" i="0" dirty="0">
                <a:solidFill>
                  <a:schemeClr val="accent2"/>
                </a:solidFill>
                <a:effectLst/>
                <a:latin typeface="Arial" panose="020B0604020202020204" pitchFamily="34" charset="0"/>
                <a:cs typeface="Arial" panose="020B0604020202020204" pitchFamily="34" charset="0"/>
              </a:rPr>
              <a:t>Gain experience in building a user interface using </a:t>
            </a:r>
            <a:r>
              <a:rPr lang="en-US" b="0" i="0" dirty="0" err="1">
                <a:solidFill>
                  <a:schemeClr val="accent2"/>
                </a:solidFill>
                <a:effectLst/>
                <a:latin typeface="Arial" panose="020B0604020202020204" pitchFamily="34" charset="0"/>
                <a:cs typeface="Arial" panose="020B0604020202020204" pitchFamily="34" charset="0"/>
              </a:rPr>
              <a:t>Streamlit</a:t>
            </a:r>
            <a:r>
              <a:rPr lang="en-US" b="0" i="0" dirty="0">
                <a:solidFill>
                  <a:schemeClr val="accent2"/>
                </a:solidFill>
                <a:effectLst/>
                <a:latin typeface="Arial" panose="020B0604020202020204" pitchFamily="34" charset="0"/>
                <a:cs typeface="Arial" panose="020B0604020202020204" pitchFamily="34" charset="0"/>
              </a:rPr>
              <a:t>.</a:t>
            </a:r>
          </a:p>
          <a:p>
            <a:pPr marL="800100" lvl="1" indent="-342900" algn="l">
              <a:buFont typeface="Courier New" panose="02070309020205020404" pitchFamily="49" charset="0"/>
              <a:buChar char="o"/>
            </a:pPr>
            <a:r>
              <a:rPr lang="en-US" b="0" i="0" dirty="0">
                <a:solidFill>
                  <a:schemeClr val="accent2"/>
                </a:solidFill>
                <a:effectLst/>
                <a:latin typeface="Arial" panose="020B0604020202020204" pitchFamily="34" charset="0"/>
                <a:cs typeface="Arial" panose="020B0604020202020204" pitchFamily="34" charset="0"/>
              </a:rPr>
              <a:t>Learn to capture user input and display chatbot responses in a web application.</a:t>
            </a:r>
          </a:p>
          <a:p>
            <a:pPr algn="l">
              <a:buFont typeface="+mj-lt"/>
              <a:buAutoNum type="arabicPeriod" startAt="5"/>
            </a:pPr>
            <a:r>
              <a:rPr lang="en-US" b="1" i="0" dirty="0">
                <a:solidFill>
                  <a:schemeClr val="accent2"/>
                </a:solidFill>
                <a:effectLst/>
                <a:latin typeface="Arial" panose="020B0604020202020204" pitchFamily="34" charset="0"/>
                <a:cs typeface="Arial" panose="020B0604020202020204" pitchFamily="34" charset="0"/>
              </a:rPr>
              <a:t> Recording and Utilizing Conversation History</a:t>
            </a:r>
            <a:r>
              <a:rPr lang="en-US" b="0" i="0" dirty="0">
                <a:solidFill>
                  <a:schemeClr val="accent2"/>
                </a:solidFill>
                <a:effectLst/>
                <a:latin typeface="Arial" panose="020B0604020202020204" pitchFamily="34" charset="0"/>
                <a:cs typeface="Arial" panose="020B0604020202020204" pitchFamily="34" charset="0"/>
              </a:rPr>
              <a:t>:</a:t>
            </a:r>
          </a:p>
          <a:p>
            <a:pPr marL="800100" lvl="1" indent="-342900" algn="l">
              <a:buFont typeface="Courier New" panose="02070309020205020404" pitchFamily="49" charset="0"/>
              <a:buChar char="o"/>
            </a:pPr>
            <a:r>
              <a:rPr lang="en-US" b="0" i="0" dirty="0">
                <a:solidFill>
                  <a:schemeClr val="accent2"/>
                </a:solidFill>
                <a:effectLst/>
                <a:latin typeface="Arial" panose="020B0604020202020204" pitchFamily="34" charset="0"/>
                <a:cs typeface="Arial" panose="020B0604020202020204" pitchFamily="34" charset="0"/>
              </a:rPr>
              <a:t>Understand the importance of recording conversation history for analysis and improvement.</a:t>
            </a:r>
          </a:p>
          <a:p>
            <a:pPr marL="800100" lvl="1" indent="-342900" algn="l">
              <a:buFont typeface="Courier New" panose="02070309020205020404" pitchFamily="49" charset="0"/>
              <a:buChar char="o"/>
            </a:pPr>
            <a:r>
              <a:rPr lang="en-US" b="0" i="0" dirty="0">
                <a:solidFill>
                  <a:schemeClr val="accent2"/>
                </a:solidFill>
                <a:effectLst/>
                <a:latin typeface="Arial" panose="020B0604020202020204" pitchFamily="34" charset="0"/>
                <a:cs typeface="Arial" panose="020B0604020202020204" pitchFamily="34" charset="0"/>
              </a:rPr>
              <a:t>Learn to implement functionality for saving and retrieving conversation history.</a:t>
            </a:r>
          </a:p>
          <a:p>
            <a:pPr algn="l">
              <a:buFont typeface="+mj-lt"/>
              <a:buAutoNum type="arabicPeriod" startAt="5"/>
            </a:pPr>
            <a:r>
              <a:rPr lang="en-US" b="1" i="0" dirty="0">
                <a:solidFill>
                  <a:schemeClr val="accent2"/>
                </a:solidFill>
                <a:effectLst/>
                <a:latin typeface="Arial" panose="020B0604020202020204" pitchFamily="34" charset="0"/>
                <a:cs typeface="Arial" panose="020B0604020202020204" pitchFamily="34" charset="0"/>
              </a:rPr>
              <a:t> Deployment and Maintenance</a:t>
            </a:r>
            <a:r>
              <a:rPr lang="en-US" b="0" i="0" dirty="0">
                <a:solidFill>
                  <a:schemeClr val="accent2"/>
                </a:solidFill>
                <a:effectLst/>
                <a:latin typeface="Arial" panose="020B0604020202020204" pitchFamily="34" charset="0"/>
                <a:cs typeface="Arial" panose="020B0604020202020204" pitchFamily="34" charset="0"/>
              </a:rPr>
              <a:t>:</a:t>
            </a:r>
          </a:p>
          <a:p>
            <a:pPr marL="800100" lvl="1" indent="-342900" algn="l">
              <a:buFont typeface="Courier New" panose="02070309020205020404" pitchFamily="49" charset="0"/>
              <a:buChar char="o"/>
            </a:pPr>
            <a:r>
              <a:rPr lang="en-US" b="0" i="0" dirty="0">
                <a:solidFill>
                  <a:schemeClr val="accent2"/>
                </a:solidFill>
                <a:effectLst/>
                <a:latin typeface="Arial" panose="020B0604020202020204" pitchFamily="34" charset="0"/>
                <a:cs typeface="Arial" panose="020B0604020202020204" pitchFamily="34" charset="0"/>
              </a:rPr>
              <a:t>Learn the basics of deploying a chatbot application.</a:t>
            </a:r>
          </a:p>
          <a:p>
            <a:pPr marL="800100" lvl="1" indent="-342900" algn="l">
              <a:buFont typeface="Courier New" panose="02070309020205020404" pitchFamily="49" charset="0"/>
              <a:buChar char="o"/>
            </a:pPr>
            <a:r>
              <a:rPr lang="en-US" b="0" i="0" dirty="0">
                <a:solidFill>
                  <a:schemeClr val="accent2"/>
                </a:solidFill>
                <a:effectLst/>
                <a:latin typeface="Arial" panose="020B0604020202020204" pitchFamily="34" charset="0"/>
                <a:cs typeface="Arial" panose="020B0604020202020204" pitchFamily="34" charset="0"/>
              </a:rPr>
              <a:t>Understand the importance of maintaining and updating the chatbot to improve its performance over time.</a:t>
            </a:r>
          </a:p>
          <a:p>
            <a:pPr algn="l">
              <a:buFont typeface="+mj-lt"/>
              <a:buAutoNum type="arabicPeriod" startAt="5"/>
            </a:pPr>
            <a:r>
              <a:rPr lang="en-US" b="1" i="0" dirty="0">
                <a:solidFill>
                  <a:schemeClr val="accent2"/>
                </a:solidFill>
                <a:effectLst/>
                <a:latin typeface="Arial" panose="020B0604020202020204" pitchFamily="34" charset="0"/>
                <a:cs typeface="Arial" panose="020B0604020202020204" pitchFamily="34" charset="0"/>
              </a:rPr>
              <a:t> Working with Libraries and Tools</a:t>
            </a:r>
            <a:r>
              <a:rPr lang="en-US" b="0" i="0" dirty="0">
                <a:solidFill>
                  <a:schemeClr val="accent2"/>
                </a:solidFill>
                <a:effectLst/>
                <a:latin typeface="Arial" panose="020B0604020202020204" pitchFamily="34" charset="0"/>
                <a:cs typeface="Arial" panose="020B0604020202020204" pitchFamily="34" charset="0"/>
              </a:rPr>
              <a:t>:</a:t>
            </a:r>
          </a:p>
          <a:p>
            <a:pPr marL="800100" lvl="1" indent="-342900" algn="l">
              <a:buFont typeface="Courier New" panose="02070309020205020404" pitchFamily="49" charset="0"/>
              <a:buChar char="o"/>
            </a:pPr>
            <a:r>
              <a:rPr lang="en-US" b="0" i="0" dirty="0">
                <a:solidFill>
                  <a:schemeClr val="accent2"/>
                </a:solidFill>
                <a:effectLst/>
                <a:latin typeface="Arial" panose="020B0604020202020204" pitchFamily="34" charset="0"/>
                <a:cs typeface="Arial" panose="020B0604020202020204" pitchFamily="34" charset="0"/>
              </a:rPr>
              <a:t>Gain proficiency in using libraries such as NLTK, scikit-learn, and </a:t>
            </a:r>
            <a:r>
              <a:rPr lang="en-US" b="0" i="0" dirty="0" err="1">
                <a:solidFill>
                  <a:schemeClr val="accent2"/>
                </a:solidFill>
                <a:effectLst/>
                <a:latin typeface="Arial" panose="020B0604020202020204" pitchFamily="34" charset="0"/>
                <a:cs typeface="Arial" panose="020B0604020202020204" pitchFamily="34" charset="0"/>
              </a:rPr>
              <a:t>Streamlit</a:t>
            </a:r>
            <a:r>
              <a:rPr lang="en-US" b="0" i="0" dirty="0">
                <a:solidFill>
                  <a:schemeClr val="accent2"/>
                </a:solidFill>
                <a:effectLst/>
                <a:latin typeface="Arial" panose="020B0604020202020204" pitchFamily="34" charset="0"/>
                <a:cs typeface="Arial" panose="020B0604020202020204" pitchFamily="34" charset="0"/>
              </a:rPr>
              <a:t>.</a:t>
            </a:r>
          </a:p>
          <a:p>
            <a:pPr marL="800100" lvl="1" indent="-342900" algn="l">
              <a:buFont typeface="Courier New" panose="02070309020205020404" pitchFamily="49" charset="0"/>
              <a:buChar char="o"/>
            </a:pPr>
            <a:r>
              <a:rPr lang="en-US" b="0" i="0" dirty="0">
                <a:solidFill>
                  <a:schemeClr val="accent2"/>
                </a:solidFill>
                <a:effectLst/>
                <a:latin typeface="Arial" panose="020B0604020202020204" pitchFamily="34" charset="0"/>
                <a:cs typeface="Arial" panose="020B0604020202020204" pitchFamily="34" charset="0"/>
              </a:rPr>
              <a:t>Learn to manage dependencies and ensure the project environment is correctly set up.</a:t>
            </a:r>
          </a:p>
          <a:p>
            <a:pPr algn="l">
              <a:buFont typeface="+mj-lt"/>
              <a:buAutoNum type="arabicPeriod" startAt="5"/>
            </a:pPr>
            <a:r>
              <a:rPr lang="en-US" b="1" i="0" dirty="0">
                <a:solidFill>
                  <a:schemeClr val="accent2"/>
                </a:solidFill>
                <a:effectLst/>
                <a:latin typeface="Arial" panose="020B0604020202020204" pitchFamily="34" charset="0"/>
                <a:cs typeface="Arial" panose="020B0604020202020204" pitchFamily="34" charset="0"/>
              </a:rPr>
              <a:t> Project Management and Collaboration</a:t>
            </a:r>
            <a:r>
              <a:rPr lang="en-US" b="0" i="0" dirty="0">
                <a:solidFill>
                  <a:schemeClr val="accent2"/>
                </a:solidFill>
                <a:effectLst/>
                <a:latin typeface="Arial" panose="020B0604020202020204" pitchFamily="34" charset="0"/>
                <a:cs typeface="Arial" panose="020B0604020202020204" pitchFamily="34" charset="0"/>
              </a:rPr>
              <a:t>:</a:t>
            </a:r>
          </a:p>
          <a:p>
            <a:pPr marL="800100" lvl="1" indent="-342900" algn="l">
              <a:buFont typeface="Courier New" panose="02070309020205020404" pitchFamily="49" charset="0"/>
              <a:buChar char="o"/>
            </a:pPr>
            <a:r>
              <a:rPr lang="en-US" b="0" i="0" dirty="0">
                <a:solidFill>
                  <a:schemeClr val="accent2"/>
                </a:solidFill>
                <a:effectLst/>
                <a:latin typeface="Arial" panose="020B0604020202020204" pitchFamily="34" charset="0"/>
                <a:cs typeface="Arial" panose="020B0604020202020204" pitchFamily="34" charset="0"/>
              </a:rPr>
              <a:t>Develop skills in organizing and managing a software project.</a:t>
            </a:r>
          </a:p>
          <a:p>
            <a:pPr marL="800100" lvl="1" indent="-342900" algn="l">
              <a:buFont typeface="Courier New" panose="02070309020205020404" pitchFamily="49" charset="0"/>
              <a:buChar char="o"/>
            </a:pPr>
            <a:r>
              <a:rPr lang="en-US" b="0" i="0" dirty="0">
                <a:solidFill>
                  <a:schemeClr val="accent2"/>
                </a:solidFill>
                <a:effectLst/>
                <a:latin typeface="Arial" panose="020B0604020202020204" pitchFamily="34" charset="0"/>
                <a:cs typeface="Arial" panose="020B0604020202020204" pitchFamily="34" charset="0"/>
              </a:rPr>
              <a:t>Learn to collaborate effectively using version control systems like Git.</a:t>
            </a:r>
          </a:p>
        </p:txBody>
      </p:sp>
    </p:spTree>
    <p:extLst>
      <p:ext uri="{BB962C8B-B14F-4D97-AF65-F5344CB8AC3E}">
        <p14:creationId xmlns:p14="http://schemas.microsoft.com/office/powerpoint/2010/main" val="1950421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Tools</a:t>
            </a:r>
            <a:r>
              <a:rPr lang="en-IN" sz="2000" b="1" dirty="0">
                <a:solidFill>
                  <a:srgbClr val="213163"/>
                </a:solidFill>
              </a:rPr>
              <a:t> and Technology used </a:t>
            </a:r>
          </a:p>
        </p:txBody>
      </p:sp>
      <p:sp>
        <p:nvSpPr>
          <p:cNvPr id="2" name="TextBox 1">
            <a:extLst>
              <a:ext uri="{FF2B5EF4-FFF2-40B4-BE49-F238E27FC236}">
                <a16:creationId xmlns:a16="http://schemas.microsoft.com/office/drawing/2014/main" id="{D98C2B5B-C1D1-ED48-1579-129089AE2245}"/>
              </a:ext>
            </a:extLst>
          </p:cNvPr>
          <p:cNvSpPr txBox="1"/>
          <p:nvPr/>
        </p:nvSpPr>
        <p:spPr>
          <a:xfrm>
            <a:off x="127000" y="1512284"/>
            <a:ext cx="11925300" cy="4980851"/>
          </a:xfrm>
          <a:prstGeom prst="rect">
            <a:avLst/>
          </a:prstGeom>
          <a:noFill/>
        </p:spPr>
        <p:txBody>
          <a:bodyPr wrap="square" rtlCol="0">
            <a:spAutoFit/>
          </a:bodyPr>
          <a:lstStyle/>
          <a:p>
            <a:pPr algn="l">
              <a:buFont typeface="+mj-lt"/>
              <a:buAutoNum type="arabicPeriod"/>
            </a:pPr>
            <a:r>
              <a:rPr lang="en-IN" sz="1870" b="1" i="0" dirty="0">
                <a:solidFill>
                  <a:schemeClr val="accent2"/>
                </a:solidFill>
                <a:effectLst/>
                <a:latin typeface="Arial" panose="020B0604020202020204" pitchFamily="34" charset="0"/>
                <a:cs typeface="Arial" panose="020B0604020202020204" pitchFamily="34" charset="0"/>
              </a:rPr>
              <a:t> Programming Language</a:t>
            </a:r>
            <a:r>
              <a:rPr lang="en-IN" sz="1870" b="0" i="0" dirty="0">
                <a:solidFill>
                  <a:schemeClr val="accent2"/>
                </a:solidFill>
                <a:effectLst/>
                <a:latin typeface="Arial" panose="020B0604020202020204" pitchFamily="34" charset="0"/>
                <a:cs typeface="Arial" panose="020B0604020202020204" pitchFamily="34" charset="0"/>
              </a:rPr>
              <a:t>:</a:t>
            </a:r>
          </a:p>
          <a:p>
            <a:pPr marL="800100" lvl="1" indent="-342900" algn="l">
              <a:buFont typeface="Courier New" panose="02070309020205020404" pitchFamily="49" charset="0"/>
              <a:buChar char="o"/>
            </a:pPr>
            <a:r>
              <a:rPr lang="en-IN" sz="1870" b="1" i="0" dirty="0">
                <a:solidFill>
                  <a:schemeClr val="accent2"/>
                </a:solidFill>
                <a:effectLst/>
                <a:latin typeface="Arial" panose="020B0604020202020204" pitchFamily="34" charset="0"/>
                <a:cs typeface="Arial" panose="020B0604020202020204" pitchFamily="34" charset="0"/>
              </a:rPr>
              <a:t>Python</a:t>
            </a:r>
            <a:r>
              <a:rPr lang="en-IN" sz="1870" b="0" i="0" dirty="0">
                <a:solidFill>
                  <a:schemeClr val="accent2"/>
                </a:solidFill>
                <a:effectLst/>
                <a:latin typeface="Arial" panose="020B0604020202020204" pitchFamily="34" charset="0"/>
                <a:cs typeface="Arial" panose="020B0604020202020204" pitchFamily="34" charset="0"/>
              </a:rPr>
              <a:t>: The primary programming language used for developing the chatbot.</a:t>
            </a:r>
          </a:p>
          <a:p>
            <a:pPr algn="l">
              <a:buFont typeface="+mj-lt"/>
              <a:buAutoNum type="arabicPeriod"/>
            </a:pPr>
            <a:r>
              <a:rPr lang="en-IN" sz="1870" b="1" i="0" dirty="0">
                <a:solidFill>
                  <a:schemeClr val="accent2"/>
                </a:solidFill>
                <a:effectLst/>
                <a:latin typeface="Arial" panose="020B0604020202020204" pitchFamily="34" charset="0"/>
                <a:cs typeface="Arial" panose="020B0604020202020204" pitchFamily="34" charset="0"/>
              </a:rPr>
              <a:t> Natural Language Processing (NLP)</a:t>
            </a:r>
            <a:r>
              <a:rPr lang="en-IN" sz="1870" b="0" i="0" dirty="0">
                <a:solidFill>
                  <a:schemeClr val="accent2"/>
                </a:solidFill>
                <a:effectLst/>
                <a:latin typeface="Arial" panose="020B0604020202020204" pitchFamily="34" charset="0"/>
                <a:cs typeface="Arial" panose="020B0604020202020204" pitchFamily="34" charset="0"/>
              </a:rPr>
              <a:t>:</a:t>
            </a:r>
          </a:p>
          <a:p>
            <a:pPr marL="800100" lvl="1" indent="-342900" algn="l">
              <a:buFont typeface="Courier New" panose="02070309020205020404" pitchFamily="49" charset="0"/>
              <a:buChar char="o"/>
            </a:pPr>
            <a:r>
              <a:rPr lang="en-IN" sz="1870" b="1" i="0" dirty="0">
                <a:solidFill>
                  <a:schemeClr val="accent2"/>
                </a:solidFill>
                <a:effectLst/>
                <a:latin typeface="Arial" panose="020B0604020202020204" pitchFamily="34" charset="0"/>
                <a:cs typeface="Arial" panose="020B0604020202020204" pitchFamily="34" charset="0"/>
              </a:rPr>
              <a:t>NLTK (Natural Language Toolkit)</a:t>
            </a:r>
            <a:r>
              <a:rPr lang="en-IN" sz="1870" b="0" i="0" dirty="0">
                <a:solidFill>
                  <a:schemeClr val="accent2"/>
                </a:solidFill>
                <a:effectLst/>
                <a:latin typeface="Arial" panose="020B0604020202020204" pitchFamily="34" charset="0"/>
                <a:cs typeface="Arial" panose="020B0604020202020204" pitchFamily="34" charset="0"/>
              </a:rPr>
              <a:t>: Used for text preprocessing tasks such as tokenization and </a:t>
            </a:r>
            <a:r>
              <a:rPr lang="en-IN" sz="1870" b="0" i="0" dirty="0" err="1">
                <a:solidFill>
                  <a:schemeClr val="accent2"/>
                </a:solidFill>
                <a:effectLst/>
                <a:latin typeface="Arial" panose="020B0604020202020204" pitchFamily="34" charset="0"/>
                <a:cs typeface="Arial" panose="020B0604020202020204" pitchFamily="34" charset="0"/>
              </a:rPr>
              <a:t>stopword</a:t>
            </a:r>
            <a:r>
              <a:rPr lang="en-IN" sz="1870" b="0" i="0" dirty="0">
                <a:solidFill>
                  <a:schemeClr val="accent2"/>
                </a:solidFill>
                <a:effectLst/>
                <a:latin typeface="Arial" panose="020B0604020202020204" pitchFamily="34" charset="0"/>
                <a:cs typeface="Arial" panose="020B0604020202020204" pitchFamily="34" charset="0"/>
              </a:rPr>
              <a:t> removal.</a:t>
            </a:r>
          </a:p>
          <a:p>
            <a:pPr algn="l">
              <a:buFont typeface="+mj-lt"/>
              <a:buAutoNum type="arabicPeriod"/>
            </a:pPr>
            <a:r>
              <a:rPr lang="en-IN" sz="1870" b="1" i="0" dirty="0">
                <a:solidFill>
                  <a:schemeClr val="accent2"/>
                </a:solidFill>
                <a:effectLst/>
                <a:latin typeface="Arial" panose="020B0604020202020204" pitchFamily="34" charset="0"/>
                <a:cs typeface="Arial" panose="020B0604020202020204" pitchFamily="34" charset="0"/>
              </a:rPr>
              <a:t> Machine Learning</a:t>
            </a:r>
            <a:r>
              <a:rPr lang="en-IN" sz="1870" b="0" i="0" dirty="0">
                <a:solidFill>
                  <a:schemeClr val="accent2"/>
                </a:solidFill>
                <a:effectLst/>
                <a:latin typeface="Arial" panose="020B0604020202020204" pitchFamily="34" charset="0"/>
                <a:cs typeface="Arial" panose="020B0604020202020204" pitchFamily="34" charset="0"/>
              </a:rPr>
              <a:t>:</a:t>
            </a:r>
          </a:p>
          <a:p>
            <a:pPr marL="800100" lvl="1" indent="-342900" algn="l">
              <a:buFont typeface="Courier New" panose="02070309020205020404" pitchFamily="49" charset="0"/>
              <a:buChar char="o"/>
            </a:pPr>
            <a:r>
              <a:rPr lang="en-IN" sz="1870" b="1" i="0" dirty="0">
                <a:solidFill>
                  <a:schemeClr val="accent2"/>
                </a:solidFill>
                <a:effectLst/>
                <a:latin typeface="Arial" panose="020B0604020202020204" pitchFamily="34" charset="0"/>
                <a:cs typeface="Arial" panose="020B0604020202020204" pitchFamily="34" charset="0"/>
              </a:rPr>
              <a:t>scikit-learn</a:t>
            </a:r>
            <a:r>
              <a:rPr lang="en-IN" sz="1870" b="0" i="0" dirty="0">
                <a:solidFill>
                  <a:schemeClr val="accent2"/>
                </a:solidFill>
                <a:effectLst/>
                <a:latin typeface="Arial" panose="020B0604020202020204" pitchFamily="34" charset="0"/>
                <a:cs typeface="Arial" panose="020B0604020202020204" pitchFamily="34" charset="0"/>
              </a:rPr>
              <a:t>: Used for vectorizing text data (</a:t>
            </a:r>
            <a:r>
              <a:rPr lang="en-IN" sz="1870" b="0" i="0" dirty="0" err="1">
                <a:solidFill>
                  <a:schemeClr val="accent2"/>
                </a:solidFill>
                <a:effectLst/>
                <a:latin typeface="Arial" panose="020B0604020202020204" pitchFamily="34" charset="0"/>
                <a:cs typeface="Arial" panose="020B0604020202020204" pitchFamily="34" charset="0"/>
              </a:rPr>
              <a:t>TfidfVectorizer</a:t>
            </a:r>
            <a:r>
              <a:rPr lang="en-IN" sz="1870" b="0" i="0" dirty="0">
                <a:solidFill>
                  <a:schemeClr val="accent2"/>
                </a:solidFill>
                <a:effectLst/>
                <a:latin typeface="Arial" panose="020B0604020202020204" pitchFamily="34" charset="0"/>
                <a:cs typeface="Arial" panose="020B0604020202020204" pitchFamily="34" charset="0"/>
              </a:rPr>
              <a:t>) and training the machine learning model (</a:t>
            </a:r>
            <a:r>
              <a:rPr lang="en-IN" sz="1870" b="0" i="0" dirty="0" err="1">
                <a:solidFill>
                  <a:schemeClr val="accent2"/>
                </a:solidFill>
                <a:effectLst/>
                <a:latin typeface="Arial" panose="020B0604020202020204" pitchFamily="34" charset="0"/>
                <a:cs typeface="Arial" panose="020B0604020202020204" pitchFamily="34" charset="0"/>
              </a:rPr>
              <a:t>LogisticRegression</a:t>
            </a:r>
            <a:r>
              <a:rPr lang="en-IN" sz="1870" b="0" i="0" dirty="0">
                <a:solidFill>
                  <a:schemeClr val="accent2"/>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70" b="1" i="0" u="none" strike="noStrike" cap="none" normalizeH="0" baseline="0" dirty="0">
                <a:ln>
                  <a:noFill/>
                </a:ln>
                <a:solidFill>
                  <a:schemeClr val="accent2"/>
                </a:solidFill>
                <a:effectLst/>
                <a:latin typeface="Arial" panose="020B0604020202020204" pitchFamily="34" charset="0"/>
                <a:cs typeface="Arial" panose="020B0604020202020204" pitchFamily="34" charset="0"/>
              </a:rPr>
              <a:t> Data Handling</a:t>
            </a:r>
            <a:r>
              <a:rPr kumimoji="0" lang="en-US" altLang="en-US" sz="1870" b="0" i="0" u="none" strike="noStrike" cap="none" normalizeH="0" baseline="0" dirty="0">
                <a:ln>
                  <a:noFill/>
                </a:ln>
                <a:solidFill>
                  <a:schemeClr val="accent2"/>
                </a:solidFill>
                <a:effectLst/>
                <a:latin typeface="Arial" panose="020B0604020202020204" pitchFamily="34" charset="0"/>
                <a:cs typeface="Arial" panose="020B0604020202020204" pitchFamily="34" charset="0"/>
              </a:rPr>
              <a:t>:</a:t>
            </a:r>
          </a:p>
          <a:p>
            <a:pPr marL="800100" marR="0" lvl="1"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70" b="1" i="0" u="none" strike="noStrike" cap="none" normalizeH="0" baseline="0" dirty="0">
                <a:ln>
                  <a:noFill/>
                </a:ln>
                <a:solidFill>
                  <a:schemeClr val="accent2"/>
                </a:solidFill>
                <a:effectLst/>
                <a:latin typeface="Arial" panose="020B0604020202020204" pitchFamily="34" charset="0"/>
                <a:cs typeface="Arial" panose="020B0604020202020204" pitchFamily="34" charset="0"/>
              </a:rPr>
              <a:t>JSON</a:t>
            </a:r>
            <a:r>
              <a:rPr kumimoji="0" lang="en-US" altLang="en-US" sz="1870" b="0" i="0" u="none" strike="noStrike" cap="none" normalizeH="0" baseline="0" dirty="0">
                <a:ln>
                  <a:noFill/>
                </a:ln>
                <a:solidFill>
                  <a:schemeClr val="accent2"/>
                </a:solidFill>
                <a:effectLst/>
                <a:latin typeface="Arial" panose="020B0604020202020204" pitchFamily="34" charset="0"/>
                <a:cs typeface="Arial" panose="020B0604020202020204" pitchFamily="34" charset="0"/>
              </a:rPr>
              <a:t>: Used for storing and loading the dataset (</a:t>
            </a:r>
            <a:r>
              <a:rPr kumimoji="0" lang="en-US" altLang="en-US" sz="1870" b="0" i="0" u="none" strike="noStrike" cap="none" normalizeH="0" baseline="0" dirty="0" err="1">
                <a:ln>
                  <a:noFill/>
                </a:ln>
                <a:solidFill>
                  <a:schemeClr val="accent2"/>
                </a:solidFill>
                <a:effectLst/>
                <a:latin typeface="Arial" panose="020B0604020202020204" pitchFamily="34" charset="0"/>
                <a:cs typeface="Arial" panose="020B0604020202020204" pitchFamily="34" charset="0"/>
              </a:rPr>
              <a:t>intents.json</a:t>
            </a:r>
            <a:r>
              <a:rPr kumimoji="0" lang="en-US" altLang="en-US" sz="1870" b="0" i="0" u="none" strike="noStrike" cap="none" normalizeH="0" baseline="0" dirty="0">
                <a:ln>
                  <a:noFill/>
                </a:ln>
                <a:solidFill>
                  <a:schemeClr val="accent2"/>
                </a:solidFill>
                <a:effectLst/>
                <a:latin typeface="Arial" panose="020B0604020202020204" pitchFamily="34" charset="0"/>
                <a:cs typeface="Arial" panose="020B0604020202020204" pitchFamily="34" charset="0"/>
              </a:rPr>
              <a:t>).</a:t>
            </a:r>
          </a:p>
          <a:p>
            <a:pPr marL="800100" marR="0" lvl="1"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70" b="1" i="0" u="none" strike="noStrike" cap="none" normalizeH="0" baseline="0" dirty="0">
                <a:ln>
                  <a:noFill/>
                </a:ln>
                <a:solidFill>
                  <a:schemeClr val="accent2"/>
                </a:solidFill>
                <a:effectLst/>
                <a:latin typeface="Arial" panose="020B0604020202020204" pitchFamily="34" charset="0"/>
                <a:cs typeface="Arial" panose="020B0604020202020204" pitchFamily="34" charset="0"/>
              </a:rPr>
              <a:t>CSV</a:t>
            </a:r>
            <a:r>
              <a:rPr kumimoji="0" lang="en-US" altLang="en-US" sz="1870" b="0" i="0" u="none" strike="noStrike" cap="none" normalizeH="0" baseline="0" dirty="0">
                <a:ln>
                  <a:noFill/>
                </a:ln>
                <a:solidFill>
                  <a:schemeClr val="accent2"/>
                </a:solidFill>
                <a:effectLst/>
                <a:latin typeface="Arial" panose="020B0604020202020204" pitchFamily="34" charset="0"/>
                <a:cs typeface="Arial" panose="020B0604020202020204" pitchFamily="34" charset="0"/>
              </a:rPr>
              <a:t>: Used for recording conversation history (if needed).</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70" b="1" i="0" u="none" strike="noStrike" cap="none" normalizeH="0" baseline="0" dirty="0">
                <a:ln>
                  <a:noFill/>
                </a:ln>
                <a:solidFill>
                  <a:schemeClr val="accent2"/>
                </a:solidFill>
                <a:effectLst/>
                <a:latin typeface="Arial" panose="020B0604020202020204" pitchFamily="34" charset="0"/>
                <a:cs typeface="Arial" panose="020B0604020202020204" pitchFamily="34" charset="0"/>
              </a:rPr>
              <a:t> Web Framework</a:t>
            </a:r>
            <a:r>
              <a:rPr kumimoji="0" lang="en-US" altLang="en-US" sz="1870" b="0" i="0" u="none" strike="noStrike" cap="none" normalizeH="0" baseline="0" dirty="0">
                <a:ln>
                  <a:noFill/>
                </a:ln>
                <a:solidFill>
                  <a:schemeClr val="accent2"/>
                </a:solidFill>
                <a:effectLst/>
                <a:latin typeface="Arial" panose="020B0604020202020204" pitchFamily="34" charset="0"/>
                <a:cs typeface="Arial" panose="020B0604020202020204" pitchFamily="34" charset="0"/>
              </a:rPr>
              <a:t>:</a:t>
            </a:r>
          </a:p>
          <a:p>
            <a:pPr marL="800100" marR="0" lvl="1"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70" b="1" i="0" u="none" strike="noStrike" cap="none" normalizeH="0" baseline="0" dirty="0" err="1">
                <a:ln>
                  <a:noFill/>
                </a:ln>
                <a:solidFill>
                  <a:schemeClr val="accent2"/>
                </a:solidFill>
                <a:effectLst/>
                <a:latin typeface="Arial" panose="020B0604020202020204" pitchFamily="34" charset="0"/>
                <a:cs typeface="Arial" panose="020B0604020202020204" pitchFamily="34" charset="0"/>
              </a:rPr>
              <a:t>Streamlit</a:t>
            </a:r>
            <a:r>
              <a:rPr kumimoji="0" lang="en-US" altLang="en-US" sz="1870" b="0" i="0" u="none" strike="noStrike" cap="none" normalizeH="0" baseline="0" dirty="0">
                <a:ln>
                  <a:noFill/>
                </a:ln>
                <a:solidFill>
                  <a:schemeClr val="accent2"/>
                </a:solidFill>
                <a:effectLst/>
                <a:latin typeface="Arial" panose="020B0604020202020204" pitchFamily="34" charset="0"/>
                <a:cs typeface="Arial" panose="020B0604020202020204" pitchFamily="34" charset="0"/>
              </a:rPr>
              <a:t>: Used for building the user interface of the chatbot application.</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870" b="1" i="0" u="none" strike="noStrike" cap="none" normalizeH="0" baseline="0" dirty="0">
                <a:ln>
                  <a:noFill/>
                </a:ln>
                <a:solidFill>
                  <a:schemeClr val="accent2"/>
                </a:solidFill>
                <a:effectLst/>
                <a:latin typeface="Arial" panose="020B0604020202020204" pitchFamily="34" charset="0"/>
                <a:cs typeface="Arial" panose="020B0604020202020204" pitchFamily="34" charset="0"/>
              </a:rPr>
              <a:t> Model Persistence</a:t>
            </a:r>
            <a:r>
              <a:rPr kumimoji="0" lang="en-US" altLang="en-US" sz="1870" b="0" i="0" u="none" strike="noStrike" cap="none" normalizeH="0" baseline="0" dirty="0">
                <a:ln>
                  <a:noFill/>
                </a:ln>
                <a:solidFill>
                  <a:schemeClr val="accent2"/>
                </a:solidFill>
                <a:effectLst/>
                <a:latin typeface="Arial" panose="020B0604020202020204" pitchFamily="34" charset="0"/>
                <a:cs typeface="Arial" panose="020B0604020202020204" pitchFamily="34" charset="0"/>
              </a:rPr>
              <a:t>:</a:t>
            </a:r>
          </a:p>
          <a:p>
            <a:pPr marL="800100" marR="0" lvl="1"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70" b="1" i="0" u="none" strike="noStrike" cap="none" normalizeH="0" baseline="0" dirty="0" err="1">
                <a:ln>
                  <a:noFill/>
                </a:ln>
                <a:solidFill>
                  <a:schemeClr val="accent2"/>
                </a:solidFill>
                <a:effectLst/>
                <a:latin typeface="Arial" panose="020B0604020202020204" pitchFamily="34" charset="0"/>
                <a:cs typeface="Arial" panose="020B0604020202020204" pitchFamily="34" charset="0"/>
              </a:rPr>
              <a:t>joblib</a:t>
            </a:r>
            <a:r>
              <a:rPr kumimoji="0" lang="en-US" altLang="en-US" sz="1870" b="0" i="0" u="none" strike="noStrike" cap="none" normalizeH="0" baseline="0" dirty="0">
                <a:ln>
                  <a:noFill/>
                </a:ln>
                <a:solidFill>
                  <a:schemeClr val="accent2"/>
                </a:solidFill>
                <a:effectLst/>
                <a:latin typeface="Arial" panose="020B0604020202020204" pitchFamily="34" charset="0"/>
                <a:cs typeface="Arial" panose="020B0604020202020204" pitchFamily="34" charset="0"/>
              </a:rPr>
              <a:t>: Used for saving and loading the trained machine learning model and vectorizer.</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870" b="1" i="0" u="none" strike="noStrike" cap="none" normalizeH="0" baseline="0" dirty="0">
                <a:ln>
                  <a:noFill/>
                </a:ln>
                <a:solidFill>
                  <a:schemeClr val="accent2"/>
                </a:solidFill>
                <a:effectLst/>
                <a:latin typeface="Arial" panose="020B0604020202020204" pitchFamily="34" charset="0"/>
                <a:cs typeface="Arial" panose="020B0604020202020204" pitchFamily="34" charset="0"/>
              </a:rPr>
              <a:t> Regular Expressions</a:t>
            </a:r>
            <a:r>
              <a:rPr kumimoji="0" lang="en-US" altLang="en-US" sz="1870" b="0" i="0" u="none" strike="noStrike" cap="none" normalizeH="0" baseline="0" dirty="0">
                <a:ln>
                  <a:noFill/>
                </a:ln>
                <a:solidFill>
                  <a:schemeClr val="accent2"/>
                </a:solidFill>
                <a:effectLst/>
                <a:latin typeface="Arial" panose="020B0604020202020204" pitchFamily="34" charset="0"/>
                <a:cs typeface="Arial" panose="020B0604020202020204" pitchFamily="34" charset="0"/>
              </a:rPr>
              <a:t>:</a:t>
            </a:r>
          </a:p>
          <a:p>
            <a:pPr marL="800100" marR="0" lvl="1"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70" b="1" i="0" u="none" strike="noStrike" cap="none" normalizeH="0" baseline="0" dirty="0">
                <a:ln>
                  <a:noFill/>
                </a:ln>
                <a:solidFill>
                  <a:schemeClr val="accent2"/>
                </a:solidFill>
                <a:effectLst/>
                <a:latin typeface="Arial" panose="020B0604020202020204" pitchFamily="34" charset="0"/>
                <a:cs typeface="Arial" panose="020B0604020202020204" pitchFamily="34" charset="0"/>
              </a:rPr>
              <a:t>re</a:t>
            </a:r>
            <a:r>
              <a:rPr kumimoji="0" lang="en-US" altLang="en-US" sz="1870" b="0" i="0" u="none" strike="noStrike" cap="none" normalizeH="0" baseline="0" dirty="0">
                <a:ln>
                  <a:noFill/>
                </a:ln>
                <a:solidFill>
                  <a:schemeClr val="accent2"/>
                </a:solidFill>
                <a:effectLst/>
                <a:latin typeface="Arial" panose="020B0604020202020204" pitchFamily="34" charset="0"/>
                <a:cs typeface="Arial" panose="020B0604020202020204" pitchFamily="34" charset="0"/>
              </a:rPr>
              <a:t>: Used for text cleaning and preprocessing.</a:t>
            </a:r>
          </a:p>
        </p:txBody>
      </p:sp>
    </p:spTree>
    <p:extLst>
      <p:ext uri="{BB962C8B-B14F-4D97-AF65-F5344CB8AC3E}">
        <p14:creationId xmlns:p14="http://schemas.microsoft.com/office/powerpoint/2010/main" val="564571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821CED-FE22-F7D6-BC1B-CFA3D307E70C}"/>
              </a:ext>
            </a:extLst>
          </p:cNvPr>
          <p:cNvSpPr txBox="1"/>
          <p:nvPr/>
        </p:nvSpPr>
        <p:spPr>
          <a:xfrm>
            <a:off x="133350" y="915384"/>
            <a:ext cx="11925300" cy="1816266"/>
          </a:xfrm>
          <a:prstGeom prst="rect">
            <a:avLst/>
          </a:prstGeom>
          <a:noFill/>
        </p:spPr>
        <p:txBody>
          <a:bodyPr wrap="square" rtlCol="0">
            <a:spAutoFit/>
          </a:bodyPr>
          <a:lstStyle/>
          <a:p>
            <a:pPr algn="l">
              <a:buFont typeface="+mj-lt"/>
              <a:buAutoNum type="arabicPeriod" startAt="8"/>
            </a:pPr>
            <a:r>
              <a:rPr lang="en-IN" b="1" i="0" dirty="0">
                <a:solidFill>
                  <a:schemeClr val="accent2"/>
                </a:solidFill>
                <a:effectLst/>
                <a:latin typeface="Arial" panose="020B0604020202020204" pitchFamily="34" charset="0"/>
                <a:cs typeface="Arial" panose="020B0604020202020204" pitchFamily="34" charset="0"/>
              </a:rPr>
              <a:t> Date and Time Handling</a:t>
            </a:r>
            <a:r>
              <a:rPr lang="en-IN" b="0" i="0" dirty="0">
                <a:solidFill>
                  <a:schemeClr val="accent2"/>
                </a:solidFill>
                <a:effectLst/>
                <a:latin typeface="Arial" panose="020B0604020202020204" pitchFamily="34" charset="0"/>
                <a:cs typeface="Arial" panose="020B0604020202020204" pitchFamily="34" charset="0"/>
              </a:rPr>
              <a:t>:</a:t>
            </a:r>
          </a:p>
          <a:p>
            <a:pPr marL="800100" lvl="1" indent="-342900" algn="l">
              <a:buFont typeface="Courier New" panose="02070309020205020404" pitchFamily="49" charset="0"/>
              <a:buChar char="o"/>
            </a:pPr>
            <a:r>
              <a:rPr lang="en-IN" b="1" i="0" dirty="0">
                <a:solidFill>
                  <a:schemeClr val="accent2"/>
                </a:solidFill>
                <a:effectLst/>
                <a:latin typeface="Arial" panose="020B0604020202020204" pitchFamily="34" charset="0"/>
                <a:cs typeface="Arial" panose="020B0604020202020204" pitchFamily="34" charset="0"/>
              </a:rPr>
              <a:t>datetime</a:t>
            </a:r>
            <a:r>
              <a:rPr lang="en-IN" b="0" i="0" dirty="0">
                <a:solidFill>
                  <a:schemeClr val="accent2"/>
                </a:solidFill>
                <a:effectLst/>
                <a:latin typeface="Arial" panose="020B0604020202020204" pitchFamily="34" charset="0"/>
                <a:cs typeface="Arial" panose="020B0604020202020204" pitchFamily="34" charset="0"/>
              </a:rPr>
              <a:t>: Used for recording timestamps in conversation history.</a:t>
            </a:r>
          </a:p>
          <a:p>
            <a:pPr algn="l">
              <a:buFont typeface="+mj-lt"/>
              <a:buAutoNum type="arabicPeriod" startAt="8"/>
            </a:pPr>
            <a:r>
              <a:rPr lang="en-IN" b="1" i="0" dirty="0">
                <a:solidFill>
                  <a:schemeClr val="accent2"/>
                </a:solidFill>
                <a:effectLst/>
                <a:latin typeface="Arial" panose="020B0604020202020204" pitchFamily="34" charset="0"/>
                <a:cs typeface="Arial" panose="020B0604020202020204" pitchFamily="34" charset="0"/>
              </a:rPr>
              <a:t> Operating System Interaction</a:t>
            </a:r>
            <a:r>
              <a:rPr lang="en-IN" b="0" i="0" dirty="0">
                <a:solidFill>
                  <a:schemeClr val="accent2"/>
                </a:solidFill>
                <a:effectLst/>
                <a:latin typeface="Arial" panose="020B0604020202020204" pitchFamily="34" charset="0"/>
                <a:cs typeface="Arial" panose="020B0604020202020204" pitchFamily="34" charset="0"/>
              </a:rPr>
              <a:t>:</a:t>
            </a:r>
          </a:p>
          <a:p>
            <a:pPr marL="800100" lvl="1" indent="-342900" algn="l">
              <a:buFont typeface="Courier New" panose="02070309020205020404" pitchFamily="49" charset="0"/>
              <a:buChar char="o"/>
            </a:pPr>
            <a:r>
              <a:rPr lang="en-IN" b="1" i="0" dirty="0" err="1">
                <a:solidFill>
                  <a:schemeClr val="accent2"/>
                </a:solidFill>
                <a:effectLst/>
                <a:latin typeface="Arial" panose="020B0604020202020204" pitchFamily="34" charset="0"/>
                <a:cs typeface="Arial" panose="020B0604020202020204" pitchFamily="34" charset="0"/>
              </a:rPr>
              <a:t>os</a:t>
            </a:r>
            <a:r>
              <a:rPr lang="en-IN" b="0" i="0" dirty="0">
                <a:solidFill>
                  <a:schemeClr val="accent2"/>
                </a:solidFill>
                <a:effectLst/>
                <a:latin typeface="Arial" panose="020B0604020202020204" pitchFamily="34" charset="0"/>
                <a:cs typeface="Arial" panose="020B0604020202020204" pitchFamily="34" charset="0"/>
              </a:rPr>
              <a:t>: Used for handling file paths and directory operations.</a:t>
            </a:r>
          </a:p>
          <a:p>
            <a:pPr algn="l">
              <a:buFont typeface="+mj-lt"/>
              <a:buAutoNum type="arabicPeriod" startAt="8"/>
            </a:pPr>
            <a:r>
              <a:rPr lang="en-IN" b="1" i="0" dirty="0">
                <a:solidFill>
                  <a:schemeClr val="accent2"/>
                </a:solidFill>
                <a:effectLst/>
                <a:latin typeface="Arial" panose="020B0604020202020204" pitchFamily="34" charset="0"/>
                <a:cs typeface="Arial" panose="020B0604020202020204" pitchFamily="34" charset="0"/>
              </a:rPr>
              <a:t> Secure Sockets Layer (SSL)</a:t>
            </a:r>
            <a:r>
              <a:rPr lang="en-IN" b="0" i="0" dirty="0">
                <a:solidFill>
                  <a:schemeClr val="accent2"/>
                </a:solidFill>
                <a:effectLst/>
                <a:latin typeface="Arial" panose="020B0604020202020204" pitchFamily="34" charset="0"/>
                <a:cs typeface="Arial" panose="020B0604020202020204" pitchFamily="34" charset="0"/>
              </a:rPr>
              <a:t>:</a:t>
            </a:r>
          </a:p>
          <a:p>
            <a:pPr marL="800100" lvl="1" indent="-342900" algn="l">
              <a:buFont typeface="Courier New" panose="02070309020205020404" pitchFamily="49" charset="0"/>
              <a:buChar char="o"/>
            </a:pPr>
            <a:r>
              <a:rPr lang="en-IN" b="1" i="0" dirty="0" err="1">
                <a:solidFill>
                  <a:schemeClr val="accent2"/>
                </a:solidFill>
                <a:effectLst/>
                <a:latin typeface="Arial" panose="020B0604020202020204" pitchFamily="34" charset="0"/>
                <a:cs typeface="Arial" panose="020B0604020202020204" pitchFamily="34" charset="0"/>
              </a:rPr>
              <a:t>ssl</a:t>
            </a:r>
            <a:r>
              <a:rPr lang="en-IN" b="0" i="0" dirty="0">
                <a:solidFill>
                  <a:schemeClr val="accent2"/>
                </a:solidFill>
                <a:effectLst/>
                <a:latin typeface="Arial" panose="020B0604020202020204" pitchFamily="34" charset="0"/>
                <a:cs typeface="Arial" panose="020B0604020202020204" pitchFamily="34" charset="0"/>
              </a:rPr>
              <a:t>: Used to handle SSL context for downloading NLTK data.</a:t>
            </a:r>
          </a:p>
        </p:txBody>
      </p:sp>
    </p:spTree>
    <p:extLst>
      <p:ext uri="{BB962C8B-B14F-4D97-AF65-F5344CB8AC3E}">
        <p14:creationId xmlns:p14="http://schemas.microsoft.com/office/powerpoint/2010/main" val="760406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12" name="TextBox 11">
            <a:extLst>
              <a:ext uri="{FF2B5EF4-FFF2-40B4-BE49-F238E27FC236}">
                <a16:creationId xmlns:a16="http://schemas.microsoft.com/office/drawing/2014/main" id="{77336877-426D-77B6-7B85-7CD2056A7C5B}"/>
              </a:ext>
            </a:extLst>
          </p:cNvPr>
          <p:cNvSpPr txBox="1"/>
          <p:nvPr/>
        </p:nvSpPr>
        <p:spPr>
          <a:xfrm>
            <a:off x="223078" y="1414766"/>
            <a:ext cx="11745844" cy="4696670"/>
          </a:xfrm>
          <a:prstGeom prst="rect">
            <a:avLst/>
          </a:prstGeom>
          <a:noFill/>
        </p:spPr>
        <p:txBody>
          <a:bodyPr wrap="square" rtlCol="0">
            <a:spAutoFit/>
          </a:bodyPr>
          <a:lstStyle/>
          <a:p>
            <a:pPr lvl="0" eaLnBrk="0" fontAlgn="base" hangingPunct="0">
              <a:spcBef>
                <a:spcPct val="0"/>
              </a:spcBef>
              <a:spcAft>
                <a:spcPct val="0"/>
              </a:spcAft>
              <a:buClrTx/>
              <a:buFontTx/>
              <a:buAutoNum type="arabicPeriod"/>
            </a:pPr>
            <a:r>
              <a:rPr lang="en-US" altLang="en-US" sz="1870" b="1" dirty="0">
                <a:solidFill>
                  <a:schemeClr val="accent2"/>
                </a:solidFill>
                <a:latin typeface="Arial" panose="020B0604020202020204" pitchFamily="34" charset="0"/>
                <a:cs typeface="Arial" panose="020B0604020202020204" pitchFamily="34" charset="0"/>
              </a:rPr>
              <a:t>Problem Definition</a:t>
            </a:r>
            <a:r>
              <a:rPr lang="en-US" altLang="en-US" sz="1870" dirty="0">
                <a:solidFill>
                  <a:schemeClr val="accent2"/>
                </a:solidFill>
                <a:latin typeface="Arial" panose="020B0604020202020204" pitchFamily="34" charset="0"/>
                <a:cs typeface="Arial" panose="020B0604020202020204" pitchFamily="34" charset="0"/>
              </a:rPr>
              <a:t>:</a:t>
            </a:r>
          </a:p>
          <a:p>
            <a:pPr marL="800100" lvl="1" indent="-342900" eaLnBrk="0" fontAlgn="base" hangingPunct="0">
              <a:spcBef>
                <a:spcPct val="0"/>
              </a:spcBef>
              <a:spcAft>
                <a:spcPct val="0"/>
              </a:spcAft>
              <a:buClrTx/>
              <a:buFont typeface="Courier New" panose="02070309020205020404" pitchFamily="49" charset="0"/>
              <a:buChar char="o"/>
            </a:pPr>
            <a:r>
              <a:rPr lang="en-US" altLang="en-US" sz="1870" dirty="0">
                <a:solidFill>
                  <a:schemeClr val="accent2"/>
                </a:solidFill>
                <a:latin typeface="Arial" panose="020B0604020202020204" pitchFamily="34" charset="0"/>
                <a:cs typeface="Arial" panose="020B0604020202020204" pitchFamily="34" charset="0"/>
              </a:rPr>
              <a:t>Define the scope and objectives of the chatbot.</a:t>
            </a:r>
          </a:p>
          <a:p>
            <a:pPr marL="800100" lvl="1" indent="-342900" eaLnBrk="0" fontAlgn="base" hangingPunct="0">
              <a:spcBef>
                <a:spcPct val="0"/>
              </a:spcBef>
              <a:spcAft>
                <a:spcPct val="0"/>
              </a:spcAft>
              <a:buClrTx/>
              <a:buFont typeface="Courier New" panose="02070309020205020404" pitchFamily="49" charset="0"/>
              <a:buChar char="o"/>
            </a:pPr>
            <a:r>
              <a:rPr lang="en-US" altLang="en-US" sz="1870" dirty="0">
                <a:solidFill>
                  <a:schemeClr val="accent2"/>
                </a:solidFill>
                <a:latin typeface="Arial" panose="020B0604020202020204" pitchFamily="34" charset="0"/>
                <a:cs typeface="Arial" panose="020B0604020202020204" pitchFamily="34" charset="0"/>
              </a:rPr>
              <a:t>Identify the types of questions the chatbot should be able to answer.</a:t>
            </a:r>
          </a:p>
          <a:p>
            <a:pPr lvl="0" eaLnBrk="0" fontAlgn="base" hangingPunct="0">
              <a:spcBef>
                <a:spcPct val="0"/>
              </a:spcBef>
              <a:spcAft>
                <a:spcPct val="0"/>
              </a:spcAft>
              <a:buClrTx/>
              <a:buFontTx/>
              <a:buAutoNum type="arabicPeriod" startAt="2"/>
            </a:pPr>
            <a:r>
              <a:rPr lang="en-US" altLang="en-US" sz="1870" b="1" dirty="0">
                <a:solidFill>
                  <a:schemeClr val="accent2"/>
                </a:solidFill>
                <a:latin typeface="Arial" panose="020B0604020202020204" pitchFamily="34" charset="0"/>
                <a:cs typeface="Arial" panose="020B0604020202020204" pitchFamily="34" charset="0"/>
              </a:rPr>
              <a:t>Data Collection</a:t>
            </a:r>
            <a:r>
              <a:rPr lang="en-US" altLang="en-US" sz="1870" dirty="0">
                <a:solidFill>
                  <a:schemeClr val="accent2"/>
                </a:solidFill>
                <a:latin typeface="Arial" panose="020B0604020202020204" pitchFamily="34" charset="0"/>
                <a:cs typeface="Arial" panose="020B0604020202020204" pitchFamily="34" charset="0"/>
              </a:rPr>
              <a:t>:</a:t>
            </a:r>
          </a:p>
          <a:p>
            <a:pPr marL="800100" lvl="1" indent="-342900" eaLnBrk="0" fontAlgn="base" hangingPunct="0">
              <a:spcBef>
                <a:spcPct val="0"/>
              </a:spcBef>
              <a:spcAft>
                <a:spcPct val="0"/>
              </a:spcAft>
              <a:buClrTx/>
              <a:buFont typeface="Courier New" panose="02070309020205020404" pitchFamily="49" charset="0"/>
              <a:buChar char="o"/>
            </a:pPr>
            <a:r>
              <a:rPr lang="en-US" altLang="en-US" sz="1870" dirty="0">
                <a:solidFill>
                  <a:schemeClr val="accent2"/>
                </a:solidFill>
                <a:latin typeface="Arial" panose="020B0604020202020204" pitchFamily="34" charset="0"/>
                <a:cs typeface="Arial" panose="020B0604020202020204" pitchFamily="34" charset="0"/>
              </a:rPr>
              <a:t>Collect a dataset of intents, patterns, and responses.</a:t>
            </a:r>
          </a:p>
          <a:p>
            <a:pPr marL="800100" lvl="1" indent="-342900" eaLnBrk="0" fontAlgn="base" hangingPunct="0">
              <a:spcBef>
                <a:spcPct val="0"/>
              </a:spcBef>
              <a:spcAft>
                <a:spcPct val="0"/>
              </a:spcAft>
              <a:buClrTx/>
              <a:buFont typeface="Courier New" panose="02070309020205020404" pitchFamily="49" charset="0"/>
              <a:buChar char="o"/>
            </a:pPr>
            <a:r>
              <a:rPr lang="en-US" altLang="en-US" sz="1870" dirty="0">
                <a:solidFill>
                  <a:schemeClr val="accent2"/>
                </a:solidFill>
                <a:latin typeface="Arial" panose="020B0604020202020204" pitchFamily="34" charset="0"/>
                <a:cs typeface="Arial" panose="020B0604020202020204" pitchFamily="34" charset="0"/>
              </a:rPr>
              <a:t>Store the dataset in a JSON file (</a:t>
            </a:r>
            <a:r>
              <a:rPr lang="en-US" altLang="en-US" sz="1870" dirty="0" err="1">
                <a:solidFill>
                  <a:schemeClr val="accent2"/>
                </a:solidFill>
                <a:latin typeface="Arial" panose="020B0604020202020204" pitchFamily="34" charset="0"/>
                <a:cs typeface="Arial" panose="020B0604020202020204" pitchFamily="34" charset="0"/>
              </a:rPr>
              <a:t>intents.json</a:t>
            </a:r>
            <a:r>
              <a:rPr lang="en-US" altLang="en-US" sz="1870" dirty="0">
                <a:solidFill>
                  <a:schemeClr val="accent2"/>
                </a:solidFill>
                <a:latin typeface="Arial" panose="020B0604020202020204" pitchFamily="34" charset="0"/>
                <a:cs typeface="Arial" panose="020B0604020202020204" pitchFamily="34" charset="0"/>
              </a:rPr>
              <a:t>).</a:t>
            </a:r>
          </a:p>
          <a:p>
            <a:pPr lvl="0" eaLnBrk="0" fontAlgn="base" hangingPunct="0">
              <a:spcBef>
                <a:spcPct val="0"/>
              </a:spcBef>
              <a:spcAft>
                <a:spcPct val="0"/>
              </a:spcAft>
              <a:buClrTx/>
              <a:buFontTx/>
              <a:buAutoNum type="arabicPeriod" startAt="3"/>
            </a:pPr>
            <a:r>
              <a:rPr lang="en-US" altLang="en-US" sz="1870" b="1" dirty="0">
                <a:solidFill>
                  <a:schemeClr val="accent2"/>
                </a:solidFill>
                <a:latin typeface="Arial" panose="020B0604020202020204" pitchFamily="34" charset="0"/>
                <a:cs typeface="Arial" panose="020B0604020202020204" pitchFamily="34" charset="0"/>
              </a:rPr>
              <a:t>Data Preprocessing</a:t>
            </a:r>
            <a:r>
              <a:rPr lang="en-US" altLang="en-US" sz="1870" dirty="0">
                <a:solidFill>
                  <a:schemeClr val="accent2"/>
                </a:solidFill>
                <a:latin typeface="Arial" panose="020B0604020202020204" pitchFamily="34" charset="0"/>
                <a:cs typeface="Arial" panose="020B0604020202020204" pitchFamily="34" charset="0"/>
              </a:rPr>
              <a:t>:</a:t>
            </a:r>
          </a:p>
          <a:p>
            <a:pPr marL="800100" lvl="1" indent="-342900" eaLnBrk="0" fontAlgn="base" hangingPunct="0">
              <a:spcBef>
                <a:spcPct val="0"/>
              </a:spcBef>
              <a:spcAft>
                <a:spcPct val="0"/>
              </a:spcAft>
              <a:buClrTx/>
              <a:buFont typeface="Courier New" panose="02070309020205020404" pitchFamily="49" charset="0"/>
              <a:buChar char="o"/>
            </a:pPr>
            <a:r>
              <a:rPr lang="en-US" altLang="en-US" sz="1870" dirty="0">
                <a:solidFill>
                  <a:schemeClr val="accent2"/>
                </a:solidFill>
                <a:latin typeface="Arial" panose="020B0604020202020204" pitchFamily="34" charset="0"/>
                <a:cs typeface="Arial" panose="020B0604020202020204" pitchFamily="34" charset="0"/>
              </a:rPr>
              <a:t>Load the dataset from the JSON file.</a:t>
            </a:r>
          </a:p>
          <a:p>
            <a:pPr marL="800100" lvl="1" indent="-342900" eaLnBrk="0" fontAlgn="base" hangingPunct="0">
              <a:spcBef>
                <a:spcPct val="0"/>
              </a:spcBef>
              <a:spcAft>
                <a:spcPct val="0"/>
              </a:spcAft>
              <a:buClrTx/>
              <a:buFont typeface="Courier New" panose="02070309020205020404" pitchFamily="49" charset="0"/>
              <a:buChar char="o"/>
            </a:pPr>
            <a:r>
              <a:rPr lang="en-US" altLang="en-US" sz="1870" dirty="0">
                <a:solidFill>
                  <a:schemeClr val="accent2"/>
                </a:solidFill>
                <a:latin typeface="Arial" panose="020B0604020202020204" pitchFamily="34" charset="0"/>
                <a:cs typeface="Arial" panose="020B0604020202020204" pitchFamily="34" charset="0"/>
              </a:rPr>
              <a:t>Clean and preprocess the text data by converting to lowercase, removing special characters, and removing </a:t>
            </a:r>
            <a:r>
              <a:rPr lang="en-US" altLang="en-US" sz="1870" dirty="0" err="1">
                <a:solidFill>
                  <a:schemeClr val="accent2"/>
                </a:solidFill>
                <a:latin typeface="Arial" panose="020B0604020202020204" pitchFamily="34" charset="0"/>
                <a:cs typeface="Arial" panose="020B0604020202020204" pitchFamily="34" charset="0"/>
              </a:rPr>
              <a:t>stopwords</a:t>
            </a:r>
            <a:r>
              <a:rPr lang="en-US" altLang="en-US" sz="1870" dirty="0">
                <a:solidFill>
                  <a:schemeClr val="accent2"/>
                </a:solidFill>
                <a:latin typeface="Arial" panose="020B0604020202020204" pitchFamily="34" charset="0"/>
                <a:cs typeface="Arial" panose="020B0604020202020204" pitchFamily="34" charset="0"/>
              </a:rPr>
              <a:t>.</a:t>
            </a:r>
          </a:p>
          <a:p>
            <a:pPr lvl="0" eaLnBrk="0" fontAlgn="base" hangingPunct="0">
              <a:spcBef>
                <a:spcPct val="0"/>
              </a:spcBef>
              <a:spcAft>
                <a:spcPct val="0"/>
              </a:spcAft>
              <a:buClrTx/>
              <a:buFontTx/>
              <a:buAutoNum type="arabicPeriod" startAt="4"/>
            </a:pPr>
            <a:r>
              <a:rPr lang="en-US" altLang="en-US" sz="1870" b="1" dirty="0">
                <a:solidFill>
                  <a:schemeClr val="accent2"/>
                </a:solidFill>
                <a:latin typeface="Arial" panose="020B0604020202020204" pitchFamily="34" charset="0"/>
                <a:cs typeface="Arial" panose="020B0604020202020204" pitchFamily="34" charset="0"/>
              </a:rPr>
              <a:t>Feature Extraction</a:t>
            </a:r>
            <a:r>
              <a:rPr lang="en-US" altLang="en-US" sz="1870" dirty="0">
                <a:solidFill>
                  <a:schemeClr val="accent2"/>
                </a:solidFill>
                <a:latin typeface="Arial" panose="020B0604020202020204" pitchFamily="34" charset="0"/>
                <a:cs typeface="Arial" panose="020B0604020202020204" pitchFamily="34" charset="0"/>
              </a:rPr>
              <a:t>:</a:t>
            </a:r>
          </a:p>
          <a:p>
            <a:pPr marL="800100" lvl="1" indent="-342900" eaLnBrk="0" fontAlgn="base" hangingPunct="0">
              <a:spcBef>
                <a:spcPct val="0"/>
              </a:spcBef>
              <a:spcAft>
                <a:spcPct val="0"/>
              </a:spcAft>
              <a:buClrTx/>
              <a:buFont typeface="Courier New" panose="02070309020205020404" pitchFamily="49" charset="0"/>
              <a:buChar char="o"/>
            </a:pPr>
            <a:r>
              <a:rPr lang="en-US" altLang="en-US" sz="1870" dirty="0">
                <a:solidFill>
                  <a:schemeClr val="accent2"/>
                </a:solidFill>
                <a:latin typeface="Arial" panose="020B0604020202020204" pitchFamily="34" charset="0"/>
                <a:cs typeface="Arial" panose="020B0604020202020204" pitchFamily="34" charset="0"/>
              </a:rPr>
              <a:t>Use </a:t>
            </a:r>
            <a:r>
              <a:rPr lang="en-US" altLang="en-US" sz="1870" dirty="0" err="1">
                <a:solidFill>
                  <a:schemeClr val="accent2"/>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TfidfVectorizer</a:t>
            </a:r>
            <a:r>
              <a:rPr lang="en-US" altLang="en-US" sz="1870" dirty="0">
                <a:solidFill>
                  <a:schemeClr val="accent2"/>
                </a:solidFill>
                <a:latin typeface="Arial" panose="020B0604020202020204" pitchFamily="34" charset="0"/>
                <a:cs typeface="Arial" panose="020B0604020202020204" pitchFamily="34" charset="0"/>
              </a:rPr>
              <a:t> from scikit-learn to convert the cleaned text data into numerical features suitable for machine learning.</a:t>
            </a:r>
          </a:p>
          <a:p>
            <a:pPr lvl="0" eaLnBrk="0" fontAlgn="base" hangingPunct="0">
              <a:spcBef>
                <a:spcPct val="0"/>
              </a:spcBef>
              <a:spcAft>
                <a:spcPct val="0"/>
              </a:spcAft>
              <a:buClrTx/>
              <a:buFontTx/>
              <a:buAutoNum type="arabicPeriod" startAt="5"/>
            </a:pPr>
            <a:r>
              <a:rPr lang="en-US" altLang="en-US" sz="1870" b="1" dirty="0">
                <a:solidFill>
                  <a:schemeClr val="accent2"/>
                </a:solidFill>
                <a:latin typeface="Arial" panose="020B0604020202020204" pitchFamily="34" charset="0"/>
                <a:cs typeface="Arial" panose="020B0604020202020204" pitchFamily="34" charset="0"/>
              </a:rPr>
              <a:t>Model Training</a:t>
            </a:r>
            <a:r>
              <a:rPr lang="en-US" altLang="en-US" sz="1870" dirty="0">
                <a:solidFill>
                  <a:schemeClr val="accent2"/>
                </a:solidFill>
                <a:latin typeface="Arial" panose="020B0604020202020204" pitchFamily="34" charset="0"/>
                <a:cs typeface="Arial" panose="020B0604020202020204" pitchFamily="34" charset="0"/>
              </a:rPr>
              <a:t>:</a:t>
            </a:r>
          </a:p>
          <a:p>
            <a:pPr marL="800100" lvl="1" indent="-342900" eaLnBrk="0" fontAlgn="base" hangingPunct="0">
              <a:spcBef>
                <a:spcPct val="0"/>
              </a:spcBef>
              <a:spcAft>
                <a:spcPct val="0"/>
              </a:spcAft>
              <a:buClrTx/>
              <a:buFont typeface="Courier New" panose="02070309020205020404" pitchFamily="49" charset="0"/>
              <a:buChar char="o"/>
            </a:pPr>
            <a:r>
              <a:rPr lang="en-US" altLang="en-US" sz="1870" dirty="0">
                <a:solidFill>
                  <a:schemeClr val="accent2"/>
                </a:solidFill>
                <a:latin typeface="Arial" panose="020B0604020202020204" pitchFamily="34" charset="0"/>
                <a:cs typeface="Arial" panose="020B0604020202020204" pitchFamily="34" charset="0"/>
              </a:rPr>
              <a:t>Train a machine learning model (Logistic Regression) using the vectorized text data.</a:t>
            </a:r>
          </a:p>
          <a:p>
            <a:pPr marL="800100" lvl="1" indent="-342900" eaLnBrk="0" fontAlgn="base" hangingPunct="0">
              <a:spcBef>
                <a:spcPct val="0"/>
              </a:spcBef>
              <a:spcAft>
                <a:spcPct val="0"/>
              </a:spcAft>
              <a:buClrTx/>
              <a:buFont typeface="Courier New" panose="02070309020205020404" pitchFamily="49" charset="0"/>
              <a:buChar char="o"/>
            </a:pPr>
            <a:r>
              <a:rPr lang="en-US" altLang="en-US" sz="1870" dirty="0">
                <a:solidFill>
                  <a:schemeClr val="accent2"/>
                </a:solidFill>
                <a:latin typeface="Arial" panose="020B0604020202020204" pitchFamily="34" charset="0"/>
                <a:cs typeface="Arial" panose="020B0604020202020204" pitchFamily="34" charset="0"/>
              </a:rPr>
              <a:t>Save the trained model and vectorizer using </a:t>
            </a:r>
            <a:r>
              <a:rPr lang="en-US" altLang="en-US" sz="1870" dirty="0" err="1">
                <a:solidFill>
                  <a:schemeClr val="accent2"/>
                </a:solidFill>
                <a:latin typeface="Arial" panose="020B0604020202020204" pitchFamily="34" charset="0"/>
                <a:cs typeface="Arial" panose="020B0604020202020204" pitchFamily="34" charset="0"/>
              </a:rPr>
              <a:t>joblib</a:t>
            </a:r>
            <a:r>
              <a:rPr lang="en-US" altLang="en-US" sz="1870" dirty="0">
                <a:solidFill>
                  <a:schemeClr val="accent2"/>
                </a:solidFill>
                <a:latin typeface="Arial" panose="020B0604020202020204" pitchFamily="34" charset="0"/>
                <a:cs typeface="Arial" panose="020B0604020202020204" pitchFamily="34" charset="0"/>
              </a:rPr>
              <a:t> for future use.</a:t>
            </a:r>
          </a:p>
        </p:txBody>
      </p:sp>
    </p:spTree>
    <p:extLst>
      <p:ext uri="{BB962C8B-B14F-4D97-AF65-F5344CB8AC3E}">
        <p14:creationId xmlns:p14="http://schemas.microsoft.com/office/powerpoint/2010/main" val="2706790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04E38F-DCFA-0719-FDF5-9F14AE83F16F}"/>
              </a:ext>
            </a:extLst>
          </p:cNvPr>
          <p:cNvSpPr txBox="1"/>
          <p:nvPr/>
        </p:nvSpPr>
        <p:spPr>
          <a:xfrm>
            <a:off x="196850" y="1016000"/>
            <a:ext cx="11798300" cy="5264133"/>
          </a:xfrm>
          <a:prstGeom prst="rect">
            <a:avLst/>
          </a:prstGeom>
          <a:noFill/>
        </p:spPr>
        <p:txBody>
          <a:bodyPr wrap="square" rtlCol="0">
            <a:spAutoFit/>
          </a:bodyPr>
          <a:lstStyle/>
          <a:p>
            <a:pPr algn="l">
              <a:buFont typeface="+mj-lt"/>
              <a:buAutoNum type="arabicPeriod" startAt="6"/>
            </a:pPr>
            <a:r>
              <a:rPr lang="en-US" b="1" i="0" dirty="0">
                <a:solidFill>
                  <a:schemeClr val="accent2"/>
                </a:solidFill>
                <a:effectLst/>
                <a:latin typeface="Arial" panose="020B0604020202020204" pitchFamily="34" charset="0"/>
                <a:cs typeface="Arial" panose="020B0604020202020204" pitchFamily="34" charset="0"/>
              </a:rPr>
              <a:t> Chatbot Response Generation</a:t>
            </a:r>
            <a:r>
              <a:rPr lang="en-US" b="0" i="0" dirty="0">
                <a:solidFill>
                  <a:schemeClr val="accent2"/>
                </a:solidFill>
                <a:effectLst/>
                <a:latin typeface="Arial" panose="020B0604020202020204" pitchFamily="34" charset="0"/>
                <a:cs typeface="Arial" panose="020B0604020202020204" pitchFamily="34" charset="0"/>
              </a:rPr>
              <a:t>:</a:t>
            </a:r>
          </a:p>
          <a:p>
            <a:pPr marL="800100" lvl="1" indent="-342900" algn="l">
              <a:buFont typeface="Courier New" panose="02070309020205020404" pitchFamily="49" charset="0"/>
              <a:buChar char="o"/>
            </a:pPr>
            <a:r>
              <a:rPr lang="en-US" b="0" i="0" dirty="0">
                <a:solidFill>
                  <a:schemeClr val="accent2"/>
                </a:solidFill>
                <a:effectLst/>
                <a:latin typeface="Arial" panose="020B0604020202020204" pitchFamily="34" charset="0"/>
                <a:cs typeface="Arial" panose="020B0604020202020204" pitchFamily="34" charset="0"/>
              </a:rPr>
              <a:t>Implement a function to generate responses based on user input.</a:t>
            </a:r>
          </a:p>
          <a:p>
            <a:pPr marL="800100" lvl="1" indent="-342900" algn="l">
              <a:buFont typeface="Courier New" panose="02070309020205020404" pitchFamily="49" charset="0"/>
              <a:buChar char="o"/>
            </a:pPr>
            <a:r>
              <a:rPr lang="en-US" b="0" i="0" dirty="0">
                <a:solidFill>
                  <a:schemeClr val="accent2"/>
                </a:solidFill>
                <a:effectLst/>
                <a:latin typeface="Arial" panose="020B0604020202020204" pitchFamily="34" charset="0"/>
                <a:cs typeface="Arial" panose="020B0604020202020204" pitchFamily="34" charset="0"/>
              </a:rPr>
              <a:t>Clean and preprocess the user input.</a:t>
            </a:r>
          </a:p>
          <a:p>
            <a:pPr marL="800100" lvl="1" indent="-342900" algn="l">
              <a:buFont typeface="Courier New" panose="02070309020205020404" pitchFamily="49" charset="0"/>
              <a:buChar char="o"/>
            </a:pPr>
            <a:r>
              <a:rPr lang="en-US" b="0" i="0" dirty="0">
                <a:solidFill>
                  <a:schemeClr val="accent2"/>
                </a:solidFill>
                <a:effectLst/>
                <a:latin typeface="Arial" panose="020B0604020202020204" pitchFamily="34" charset="0"/>
                <a:cs typeface="Arial" panose="020B0604020202020204" pitchFamily="34" charset="0"/>
              </a:rPr>
              <a:t>Vectorize the cleaned input and use the trained model to predict the intent.</a:t>
            </a:r>
          </a:p>
          <a:p>
            <a:pPr marL="800100" lvl="1" indent="-342900" algn="l">
              <a:buFont typeface="Courier New" panose="02070309020205020404" pitchFamily="49" charset="0"/>
              <a:buChar char="o"/>
            </a:pPr>
            <a:r>
              <a:rPr lang="en-US" b="0" i="0" dirty="0">
                <a:solidFill>
                  <a:schemeClr val="accent2"/>
                </a:solidFill>
                <a:effectLst/>
                <a:latin typeface="Arial" panose="020B0604020202020204" pitchFamily="34" charset="0"/>
                <a:cs typeface="Arial" panose="020B0604020202020204" pitchFamily="34" charset="0"/>
              </a:rPr>
              <a:t>Retrieve and return an appropriate response based on the predicted intent.</a:t>
            </a:r>
          </a:p>
          <a:p>
            <a:pPr algn="l">
              <a:buFont typeface="+mj-lt"/>
              <a:buAutoNum type="arabicPeriod" startAt="6"/>
            </a:pPr>
            <a:r>
              <a:rPr lang="en-US" b="1" i="0" dirty="0">
                <a:solidFill>
                  <a:schemeClr val="accent2"/>
                </a:solidFill>
                <a:effectLst/>
                <a:latin typeface="Arial" panose="020B0604020202020204" pitchFamily="34" charset="0"/>
                <a:cs typeface="Arial" panose="020B0604020202020204" pitchFamily="34" charset="0"/>
              </a:rPr>
              <a:t> User Interface</a:t>
            </a:r>
            <a:r>
              <a:rPr lang="en-US" b="0" i="0" dirty="0">
                <a:solidFill>
                  <a:schemeClr val="accent2"/>
                </a:solidFill>
                <a:effectLst/>
                <a:latin typeface="Arial" panose="020B0604020202020204" pitchFamily="34" charset="0"/>
                <a:cs typeface="Arial" panose="020B0604020202020204" pitchFamily="34" charset="0"/>
              </a:rPr>
              <a:t>:</a:t>
            </a:r>
          </a:p>
          <a:p>
            <a:pPr marL="800100" lvl="1" indent="-342900" algn="l">
              <a:buFont typeface="Courier New" panose="02070309020205020404" pitchFamily="49" charset="0"/>
              <a:buChar char="o"/>
            </a:pPr>
            <a:r>
              <a:rPr lang="en-US" b="0" i="0" dirty="0">
                <a:solidFill>
                  <a:schemeClr val="accent2"/>
                </a:solidFill>
                <a:effectLst/>
                <a:latin typeface="Arial" panose="020B0604020202020204" pitchFamily="34" charset="0"/>
                <a:cs typeface="Arial" panose="020B0604020202020204" pitchFamily="34" charset="0"/>
              </a:rPr>
              <a:t>Build a user interface using </a:t>
            </a:r>
            <a:r>
              <a:rPr lang="en-US" b="0" i="0" dirty="0" err="1">
                <a:solidFill>
                  <a:schemeClr val="accent2"/>
                </a:solidFill>
                <a:effectLst/>
                <a:latin typeface="Arial" panose="020B0604020202020204" pitchFamily="34" charset="0"/>
                <a:cs typeface="Arial" panose="020B0604020202020204" pitchFamily="34" charset="0"/>
              </a:rPr>
              <a:t>Streamlit</a:t>
            </a:r>
            <a:r>
              <a:rPr lang="en-US" b="0" i="0" dirty="0">
                <a:solidFill>
                  <a:schemeClr val="accent2"/>
                </a:solidFill>
                <a:effectLst/>
                <a:latin typeface="Arial" panose="020B0604020202020204" pitchFamily="34" charset="0"/>
                <a:cs typeface="Arial" panose="020B0604020202020204" pitchFamily="34" charset="0"/>
              </a:rPr>
              <a:t> to interact with the chatbot.</a:t>
            </a:r>
          </a:p>
          <a:p>
            <a:pPr marL="800100" lvl="1" indent="-342900" algn="l">
              <a:buFont typeface="Courier New" panose="02070309020205020404" pitchFamily="49" charset="0"/>
              <a:buChar char="o"/>
            </a:pPr>
            <a:r>
              <a:rPr lang="en-US" b="0" i="0" dirty="0">
                <a:solidFill>
                  <a:schemeClr val="accent2"/>
                </a:solidFill>
                <a:effectLst/>
                <a:latin typeface="Arial" panose="020B0604020202020204" pitchFamily="34" charset="0"/>
                <a:cs typeface="Arial" panose="020B0604020202020204" pitchFamily="34" charset="0"/>
              </a:rPr>
              <a:t>Capture user input and display chatbot responses.</a:t>
            </a:r>
          </a:p>
          <a:p>
            <a:pPr algn="l">
              <a:buFont typeface="+mj-lt"/>
              <a:buAutoNum type="arabicPeriod" startAt="6"/>
            </a:pPr>
            <a:r>
              <a:rPr lang="en-US" b="1" i="0" dirty="0">
                <a:solidFill>
                  <a:schemeClr val="accent2"/>
                </a:solidFill>
                <a:effectLst/>
                <a:latin typeface="Arial" panose="020B0604020202020204" pitchFamily="34" charset="0"/>
                <a:cs typeface="Arial" panose="020B0604020202020204" pitchFamily="34" charset="0"/>
              </a:rPr>
              <a:t> Conversation History Recording</a:t>
            </a:r>
            <a:r>
              <a:rPr lang="en-US" b="0" i="0" dirty="0">
                <a:solidFill>
                  <a:schemeClr val="accent2"/>
                </a:solidFill>
                <a:effectLst/>
                <a:latin typeface="Arial" panose="020B0604020202020204" pitchFamily="34" charset="0"/>
                <a:cs typeface="Arial" panose="020B0604020202020204" pitchFamily="34" charset="0"/>
              </a:rPr>
              <a:t>:</a:t>
            </a:r>
          </a:p>
          <a:p>
            <a:pPr marL="800100" lvl="1" indent="-342900" algn="l">
              <a:buFont typeface="Courier New" panose="02070309020205020404" pitchFamily="49" charset="0"/>
              <a:buChar char="o"/>
            </a:pPr>
            <a:r>
              <a:rPr lang="en-US" b="0" i="0" dirty="0">
                <a:solidFill>
                  <a:schemeClr val="accent2"/>
                </a:solidFill>
                <a:effectLst/>
                <a:latin typeface="Arial" panose="020B0604020202020204" pitchFamily="34" charset="0"/>
                <a:cs typeface="Arial" panose="020B0604020202020204" pitchFamily="34" charset="0"/>
              </a:rPr>
              <a:t>Implement functionality to record conversation history with timestamps.</a:t>
            </a:r>
          </a:p>
          <a:p>
            <a:pPr marL="800100" lvl="1" indent="-342900" algn="l">
              <a:buFont typeface="Courier New" panose="02070309020205020404" pitchFamily="49" charset="0"/>
              <a:buChar char="o"/>
            </a:pPr>
            <a:r>
              <a:rPr lang="en-US" b="0" i="0" dirty="0">
                <a:solidFill>
                  <a:schemeClr val="accent2"/>
                </a:solidFill>
                <a:effectLst/>
                <a:latin typeface="Arial" panose="020B0604020202020204" pitchFamily="34" charset="0"/>
                <a:cs typeface="Arial" panose="020B0604020202020204" pitchFamily="34" charset="0"/>
              </a:rPr>
              <a:t>Save the conversation history to a file for future analysis and improvement.</a:t>
            </a:r>
          </a:p>
          <a:p>
            <a:pPr algn="l">
              <a:buFont typeface="+mj-lt"/>
              <a:buAutoNum type="arabicPeriod" startAt="6"/>
            </a:pPr>
            <a:r>
              <a:rPr lang="en-US" b="1" i="0" dirty="0">
                <a:solidFill>
                  <a:schemeClr val="accent2"/>
                </a:solidFill>
                <a:effectLst/>
                <a:latin typeface="Arial" panose="020B0604020202020204" pitchFamily="34" charset="0"/>
                <a:cs typeface="Arial" panose="020B0604020202020204" pitchFamily="34" charset="0"/>
              </a:rPr>
              <a:t> Model Improvement</a:t>
            </a:r>
            <a:r>
              <a:rPr lang="en-US" b="0" i="0" dirty="0">
                <a:solidFill>
                  <a:schemeClr val="accent2"/>
                </a:solidFill>
                <a:effectLst/>
                <a:latin typeface="Arial" panose="020B0604020202020204" pitchFamily="34" charset="0"/>
                <a:cs typeface="Arial" panose="020B0604020202020204" pitchFamily="34" charset="0"/>
              </a:rPr>
              <a:t>:</a:t>
            </a:r>
          </a:p>
          <a:p>
            <a:pPr marL="800100" lvl="1" indent="-342900" algn="l">
              <a:buFont typeface="Courier New" panose="02070309020205020404" pitchFamily="49" charset="0"/>
              <a:buChar char="o"/>
            </a:pPr>
            <a:r>
              <a:rPr lang="en-US" b="0" i="0" dirty="0">
                <a:solidFill>
                  <a:schemeClr val="accent2"/>
                </a:solidFill>
                <a:effectLst/>
                <a:latin typeface="Arial" panose="020B0604020202020204" pitchFamily="34" charset="0"/>
                <a:cs typeface="Arial" panose="020B0604020202020204" pitchFamily="34" charset="0"/>
              </a:rPr>
              <a:t>Periodically retrain the model with new data to improve its performance.</a:t>
            </a:r>
          </a:p>
          <a:p>
            <a:pPr marL="800100" lvl="1" indent="-342900" algn="l">
              <a:buFont typeface="Courier New" panose="02070309020205020404" pitchFamily="49" charset="0"/>
              <a:buChar char="o"/>
            </a:pPr>
            <a:r>
              <a:rPr lang="en-US" b="0" i="0" dirty="0">
                <a:solidFill>
                  <a:schemeClr val="accent2"/>
                </a:solidFill>
                <a:effectLst/>
                <a:latin typeface="Arial" panose="020B0604020202020204" pitchFamily="34" charset="0"/>
                <a:cs typeface="Arial" panose="020B0604020202020204" pitchFamily="34" charset="0"/>
              </a:rPr>
              <a:t>Update the dataset with new patterns and responses based on conversation history and user feedback.</a:t>
            </a:r>
          </a:p>
          <a:p>
            <a:pPr algn="l">
              <a:buFont typeface="+mj-lt"/>
              <a:buAutoNum type="arabicPeriod" startAt="6"/>
            </a:pPr>
            <a:r>
              <a:rPr lang="en-US" b="1" i="0" dirty="0">
                <a:solidFill>
                  <a:schemeClr val="accent2"/>
                </a:solidFill>
                <a:effectLst/>
                <a:latin typeface="Arial" panose="020B0604020202020204" pitchFamily="34" charset="0"/>
                <a:cs typeface="Arial" panose="020B0604020202020204" pitchFamily="34" charset="0"/>
              </a:rPr>
              <a:t> Deployment and Maintenance</a:t>
            </a:r>
            <a:r>
              <a:rPr lang="en-US" b="0" i="0" dirty="0">
                <a:solidFill>
                  <a:schemeClr val="accent2"/>
                </a:solidFill>
                <a:effectLst/>
                <a:latin typeface="Arial" panose="020B0604020202020204" pitchFamily="34" charset="0"/>
                <a:cs typeface="Arial" panose="020B0604020202020204" pitchFamily="34" charset="0"/>
              </a:rPr>
              <a:t>:</a:t>
            </a:r>
          </a:p>
          <a:p>
            <a:pPr marL="800100" lvl="1" indent="-342900" algn="l">
              <a:buFont typeface="Courier New" panose="02070309020205020404" pitchFamily="49" charset="0"/>
              <a:buChar char="o"/>
            </a:pPr>
            <a:r>
              <a:rPr lang="en-US" b="0" i="0" dirty="0">
                <a:solidFill>
                  <a:schemeClr val="accent2"/>
                </a:solidFill>
                <a:effectLst/>
                <a:latin typeface="Arial" panose="020B0604020202020204" pitchFamily="34" charset="0"/>
                <a:cs typeface="Arial" panose="020B0604020202020204" pitchFamily="34" charset="0"/>
              </a:rPr>
              <a:t>Deploy the chatbot application for users to interact with.</a:t>
            </a:r>
          </a:p>
          <a:p>
            <a:pPr marL="800100" lvl="1" indent="-342900" algn="l">
              <a:buFont typeface="Courier New" panose="02070309020205020404" pitchFamily="49" charset="0"/>
              <a:buChar char="o"/>
            </a:pPr>
            <a:r>
              <a:rPr lang="en-US" b="0" i="0" dirty="0">
                <a:solidFill>
                  <a:schemeClr val="accent2"/>
                </a:solidFill>
                <a:effectLst/>
                <a:latin typeface="Arial" panose="020B0604020202020204" pitchFamily="34" charset="0"/>
                <a:cs typeface="Arial" panose="020B0604020202020204" pitchFamily="34" charset="0"/>
              </a:rPr>
              <a:t>Continuously monitor and maintain the chatbot to ensure it remains accurate and relevant.</a:t>
            </a:r>
          </a:p>
        </p:txBody>
      </p:sp>
    </p:spTree>
    <p:extLst>
      <p:ext uri="{BB962C8B-B14F-4D97-AF65-F5344CB8AC3E}">
        <p14:creationId xmlns:p14="http://schemas.microsoft.com/office/powerpoint/2010/main" val="1981226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2" name="TextBox 1">
            <a:extLst>
              <a:ext uri="{FF2B5EF4-FFF2-40B4-BE49-F238E27FC236}">
                <a16:creationId xmlns:a16="http://schemas.microsoft.com/office/drawing/2014/main" id="{CC49B47D-E53B-8EE2-1008-C89F404281AC}"/>
              </a:ext>
            </a:extLst>
          </p:cNvPr>
          <p:cNvSpPr txBox="1"/>
          <p:nvPr/>
        </p:nvSpPr>
        <p:spPr>
          <a:xfrm>
            <a:off x="210102" y="1419524"/>
            <a:ext cx="11771796" cy="5438476"/>
          </a:xfrm>
          <a:prstGeom prst="rect">
            <a:avLst/>
          </a:prstGeom>
          <a:noFill/>
        </p:spPr>
        <p:txBody>
          <a:bodyPr wrap="square" rtlCol="0">
            <a:spAutoFit/>
          </a:bodyPr>
          <a:lstStyle/>
          <a:p>
            <a:pPr algn="l">
              <a:spcAft>
                <a:spcPts val="1200"/>
              </a:spcAft>
            </a:pPr>
            <a:r>
              <a:rPr lang="en-US" b="1" i="0" dirty="0">
                <a:solidFill>
                  <a:schemeClr val="accent2"/>
                </a:solidFill>
                <a:effectLst/>
                <a:latin typeface="Arial" panose="020B0604020202020204" pitchFamily="34" charset="0"/>
                <a:cs typeface="Arial" panose="020B0604020202020204" pitchFamily="34" charset="0"/>
              </a:rPr>
              <a:t>Objective</a:t>
            </a:r>
            <a:r>
              <a:rPr lang="en-US" b="0" i="0" dirty="0">
                <a:solidFill>
                  <a:schemeClr val="accent2"/>
                </a:solidFill>
                <a:effectLst/>
                <a:latin typeface="Arial" panose="020B0604020202020204" pitchFamily="34" charset="0"/>
                <a:cs typeface="Arial" panose="020B0604020202020204" pitchFamily="34" charset="0"/>
              </a:rPr>
              <a:t>: To develop an intelligent chatbot capable of understanding and responding to user queries accurately and efficiently. The chatbot should handle a variety of common questions, provide relevant information, and improve its performance over time through continuous learning.</a:t>
            </a:r>
          </a:p>
          <a:p>
            <a:pPr algn="l">
              <a:spcAft>
                <a:spcPts val="1200"/>
              </a:spcAft>
            </a:pPr>
            <a:r>
              <a:rPr lang="en-US" b="1" i="0" dirty="0">
                <a:solidFill>
                  <a:schemeClr val="accent2"/>
                </a:solidFill>
                <a:effectLst/>
                <a:latin typeface="Arial" panose="020B0604020202020204" pitchFamily="34" charset="0"/>
                <a:cs typeface="Arial" panose="020B0604020202020204" pitchFamily="34" charset="0"/>
              </a:rPr>
              <a:t>Background</a:t>
            </a:r>
            <a:r>
              <a:rPr lang="en-US" b="0" i="0" dirty="0">
                <a:solidFill>
                  <a:schemeClr val="accent2"/>
                </a:solidFill>
                <a:effectLst/>
                <a:latin typeface="Arial" panose="020B0604020202020204" pitchFamily="34" charset="0"/>
                <a:cs typeface="Arial" panose="020B0604020202020204" pitchFamily="34" charset="0"/>
              </a:rPr>
              <a:t>: In today's digital age, businesses and organizations increasingly rely on automated systems to handle customer inquiries and provide support. Traditional customer support methods can be time-consuming and resource-intensive. An intelligent chatbot can provide instant responses to user queries, improving customer satisfaction and reducing the workload on human support agents.</a:t>
            </a:r>
          </a:p>
          <a:p>
            <a:pPr algn="l">
              <a:spcAft>
                <a:spcPts val="1200"/>
              </a:spcAft>
            </a:pPr>
            <a:r>
              <a:rPr lang="en-US" b="1" i="0" dirty="0">
                <a:solidFill>
                  <a:schemeClr val="accent2"/>
                </a:solidFill>
                <a:effectLst/>
                <a:latin typeface="Arial" panose="020B0604020202020204" pitchFamily="34" charset="0"/>
                <a:cs typeface="Arial" panose="020B0604020202020204" pitchFamily="34" charset="0"/>
              </a:rPr>
              <a:t>Challenges</a:t>
            </a:r>
            <a:r>
              <a:rPr lang="en-US" b="0" i="0" dirty="0">
                <a:solidFill>
                  <a:schemeClr val="accent2"/>
                </a:solidFill>
                <a:effectLst/>
                <a:latin typeface="Arial" panose="020B0604020202020204" pitchFamily="34" charset="0"/>
                <a:cs typeface="Arial" panose="020B0604020202020204" pitchFamily="34" charset="0"/>
              </a:rPr>
              <a:t>:</a:t>
            </a:r>
          </a:p>
          <a:p>
            <a:pPr algn="l">
              <a:buFont typeface="+mj-lt"/>
              <a:buAutoNum type="arabicPeriod"/>
            </a:pPr>
            <a:r>
              <a:rPr lang="en-US" b="1" i="0" dirty="0">
                <a:solidFill>
                  <a:schemeClr val="accent2"/>
                </a:solidFill>
                <a:effectLst/>
                <a:latin typeface="Arial" panose="020B0604020202020204" pitchFamily="34" charset="0"/>
                <a:cs typeface="Arial" panose="020B0604020202020204" pitchFamily="34" charset="0"/>
              </a:rPr>
              <a:t>Understanding Natural Language</a:t>
            </a:r>
            <a:r>
              <a:rPr lang="en-US" b="0" i="0" dirty="0">
                <a:solidFill>
                  <a:schemeClr val="accent2"/>
                </a:solidFill>
                <a:effectLst/>
                <a:latin typeface="Arial" panose="020B0604020202020204" pitchFamily="34" charset="0"/>
                <a:cs typeface="Arial" panose="020B0604020202020204" pitchFamily="34" charset="0"/>
              </a:rPr>
              <a:t>: The chatbot must accurately understand and interpret user inputs, which can vary widely in phrasing and context.</a:t>
            </a:r>
          </a:p>
          <a:p>
            <a:pPr algn="l">
              <a:buFont typeface="+mj-lt"/>
              <a:buAutoNum type="arabicPeriod"/>
            </a:pPr>
            <a:r>
              <a:rPr lang="en-US" b="1" i="0" dirty="0">
                <a:solidFill>
                  <a:schemeClr val="accent2"/>
                </a:solidFill>
                <a:effectLst/>
                <a:latin typeface="Arial" panose="020B0604020202020204" pitchFamily="34" charset="0"/>
                <a:cs typeface="Arial" panose="020B0604020202020204" pitchFamily="34" charset="0"/>
              </a:rPr>
              <a:t>Providing Accurate Responses</a:t>
            </a:r>
            <a:r>
              <a:rPr lang="en-US" b="0" i="0" dirty="0">
                <a:solidFill>
                  <a:schemeClr val="accent2"/>
                </a:solidFill>
                <a:effectLst/>
                <a:latin typeface="Arial" panose="020B0604020202020204" pitchFamily="34" charset="0"/>
                <a:cs typeface="Arial" panose="020B0604020202020204" pitchFamily="34" charset="0"/>
              </a:rPr>
              <a:t>: The chatbot must provide relevant and accurate responses to a wide range of questions.</a:t>
            </a:r>
          </a:p>
          <a:p>
            <a:pPr algn="l">
              <a:buFont typeface="+mj-lt"/>
              <a:buAutoNum type="arabicPeriod"/>
            </a:pPr>
            <a:r>
              <a:rPr lang="en-US" b="1" i="0" dirty="0">
                <a:solidFill>
                  <a:schemeClr val="accent2"/>
                </a:solidFill>
                <a:effectLst/>
                <a:latin typeface="Arial" panose="020B0604020202020204" pitchFamily="34" charset="0"/>
                <a:cs typeface="Arial" panose="020B0604020202020204" pitchFamily="34" charset="0"/>
              </a:rPr>
              <a:t>Continuous Learning</a:t>
            </a:r>
            <a:r>
              <a:rPr lang="en-US" b="0" i="0" dirty="0">
                <a:solidFill>
                  <a:schemeClr val="accent2"/>
                </a:solidFill>
                <a:effectLst/>
                <a:latin typeface="Arial" panose="020B0604020202020204" pitchFamily="34" charset="0"/>
                <a:cs typeface="Arial" panose="020B0604020202020204" pitchFamily="34" charset="0"/>
              </a:rPr>
              <a:t>: The chatbot should improve its performance over time by learning from new data and user interactions.</a:t>
            </a:r>
          </a:p>
          <a:p>
            <a:pPr algn="l">
              <a:buFont typeface="+mj-lt"/>
              <a:buAutoNum type="arabicPeriod"/>
            </a:pPr>
            <a:r>
              <a:rPr lang="en-US" b="1" i="0" dirty="0">
                <a:solidFill>
                  <a:schemeClr val="accent2"/>
                </a:solidFill>
                <a:effectLst/>
                <a:latin typeface="Arial" panose="020B0604020202020204" pitchFamily="34" charset="0"/>
                <a:cs typeface="Arial" panose="020B0604020202020204" pitchFamily="34" charset="0"/>
              </a:rPr>
              <a:t>User Interface</a:t>
            </a:r>
            <a:r>
              <a:rPr lang="en-US" b="0" i="0" dirty="0">
                <a:solidFill>
                  <a:schemeClr val="accent2"/>
                </a:solidFill>
                <a:effectLst/>
                <a:latin typeface="Arial" panose="020B0604020202020204" pitchFamily="34" charset="0"/>
                <a:cs typeface="Arial" panose="020B0604020202020204" pitchFamily="34" charset="0"/>
              </a:rPr>
              <a:t>: The chatbot should have an intuitive and user-friendly interface for seamless interaction.</a:t>
            </a:r>
          </a:p>
          <a:p>
            <a:pPr algn="l">
              <a:buFont typeface="+mj-lt"/>
              <a:buAutoNum type="arabicPeriod"/>
            </a:pPr>
            <a:r>
              <a:rPr lang="en-US" b="1" i="0" dirty="0">
                <a:solidFill>
                  <a:schemeClr val="accent2"/>
                </a:solidFill>
                <a:effectLst/>
                <a:latin typeface="Arial" panose="020B0604020202020204" pitchFamily="34" charset="0"/>
                <a:cs typeface="Arial" panose="020B0604020202020204" pitchFamily="34" charset="0"/>
              </a:rPr>
              <a:t>Recording and Analyzing Conversations</a:t>
            </a:r>
            <a:r>
              <a:rPr lang="en-US" b="0" i="0" dirty="0">
                <a:solidFill>
                  <a:schemeClr val="accent2"/>
                </a:solidFill>
                <a:effectLst/>
                <a:latin typeface="Arial" panose="020B0604020202020204" pitchFamily="34" charset="0"/>
                <a:cs typeface="Arial" panose="020B0604020202020204" pitchFamily="34" charset="0"/>
              </a:rPr>
              <a:t>: The chatbot should record conversation history for analysis and improvement.</a:t>
            </a:r>
          </a:p>
        </p:txBody>
      </p:sp>
    </p:spTree>
    <p:extLst>
      <p:ext uri="{BB962C8B-B14F-4D97-AF65-F5344CB8AC3E}">
        <p14:creationId xmlns:p14="http://schemas.microsoft.com/office/powerpoint/2010/main" val="31965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E5212B-1BA8-C12F-107E-98A25BA95AB4}"/>
              </a:ext>
            </a:extLst>
          </p:cNvPr>
          <p:cNvSpPr txBox="1"/>
          <p:nvPr/>
        </p:nvSpPr>
        <p:spPr>
          <a:xfrm>
            <a:off x="177800" y="1168400"/>
            <a:ext cx="11836400" cy="4709944"/>
          </a:xfrm>
          <a:prstGeom prst="rect">
            <a:avLst/>
          </a:prstGeom>
          <a:noFill/>
        </p:spPr>
        <p:txBody>
          <a:bodyPr wrap="square" rtlCol="0">
            <a:spAutoFit/>
          </a:bodyPr>
          <a:lstStyle/>
          <a:p>
            <a:pPr algn="l">
              <a:spcAft>
                <a:spcPts val="1200"/>
              </a:spcAft>
            </a:pPr>
            <a:r>
              <a:rPr lang="en-US" b="1" i="0" dirty="0">
                <a:solidFill>
                  <a:schemeClr val="accent2"/>
                </a:solidFill>
                <a:effectLst/>
                <a:latin typeface="Arial" panose="020B0604020202020204" pitchFamily="34" charset="0"/>
                <a:cs typeface="Arial" panose="020B0604020202020204" pitchFamily="34" charset="0"/>
              </a:rPr>
              <a:t>Scope</a:t>
            </a:r>
            <a:r>
              <a:rPr lang="en-US" b="0" i="0" dirty="0">
                <a:solidFill>
                  <a:schemeClr val="accent2"/>
                </a:solidFill>
                <a:effectLst/>
                <a:latin typeface="Arial" panose="020B0604020202020204" pitchFamily="34" charset="0"/>
                <a:cs typeface="Arial" panose="020B0604020202020204" pitchFamily="34" charset="0"/>
              </a:rPr>
              <a:t>:</a:t>
            </a:r>
          </a:p>
          <a:p>
            <a:pPr algn="l">
              <a:buFont typeface="+mj-lt"/>
              <a:buAutoNum type="arabicPeriod"/>
            </a:pPr>
            <a:r>
              <a:rPr lang="en-US" b="1" i="0" dirty="0">
                <a:solidFill>
                  <a:schemeClr val="accent2"/>
                </a:solidFill>
                <a:effectLst/>
                <a:latin typeface="Arial" panose="020B0604020202020204" pitchFamily="34" charset="0"/>
                <a:cs typeface="Arial" panose="020B0604020202020204" pitchFamily="34" charset="0"/>
              </a:rPr>
              <a:t>Data Collection and Preprocessing</a:t>
            </a:r>
            <a:r>
              <a:rPr lang="en-US" b="0" i="0" dirty="0">
                <a:solidFill>
                  <a:schemeClr val="accent2"/>
                </a:solidFill>
                <a:effectLst/>
                <a:latin typeface="Arial" panose="020B0604020202020204" pitchFamily="34" charset="0"/>
                <a:cs typeface="Arial" panose="020B0604020202020204" pitchFamily="34" charset="0"/>
              </a:rPr>
              <a:t>: Collect a dataset of common questions and responses. Clean and preprocess the data to make it suitable for training a machine learning model.</a:t>
            </a:r>
          </a:p>
          <a:p>
            <a:pPr algn="l">
              <a:buFont typeface="+mj-lt"/>
              <a:buAutoNum type="arabicPeriod"/>
            </a:pPr>
            <a:r>
              <a:rPr lang="en-US" b="1" i="0" dirty="0">
                <a:solidFill>
                  <a:schemeClr val="accent2"/>
                </a:solidFill>
                <a:effectLst/>
                <a:latin typeface="Arial" panose="020B0604020202020204" pitchFamily="34" charset="0"/>
                <a:cs typeface="Arial" panose="020B0604020202020204" pitchFamily="34" charset="0"/>
              </a:rPr>
              <a:t>Model Training</a:t>
            </a:r>
            <a:r>
              <a:rPr lang="en-US" b="0" i="0" dirty="0">
                <a:solidFill>
                  <a:schemeClr val="accent2"/>
                </a:solidFill>
                <a:effectLst/>
                <a:latin typeface="Arial" panose="020B0604020202020204" pitchFamily="34" charset="0"/>
                <a:cs typeface="Arial" panose="020B0604020202020204" pitchFamily="34" charset="0"/>
              </a:rPr>
              <a:t>: Train a machine learning model to classify user inputs and generate appropriate responses.</a:t>
            </a:r>
          </a:p>
          <a:p>
            <a:pPr algn="l">
              <a:buFont typeface="+mj-lt"/>
              <a:buAutoNum type="arabicPeriod"/>
            </a:pPr>
            <a:r>
              <a:rPr lang="en-US" b="1" i="0" dirty="0">
                <a:solidFill>
                  <a:schemeClr val="accent2"/>
                </a:solidFill>
                <a:effectLst/>
                <a:latin typeface="Arial" panose="020B0604020202020204" pitchFamily="34" charset="0"/>
                <a:cs typeface="Arial" panose="020B0604020202020204" pitchFamily="34" charset="0"/>
              </a:rPr>
              <a:t>Chatbot Development</a:t>
            </a:r>
            <a:r>
              <a:rPr lang="en-US" b="0" i="0" dirty="0">
                <a:solidFill>
                  <a:schemeClr val="accent2"/>
                </a:solidFill>
                <a:effectLst/>
                <a:latin typeface="Arial" panose="020B0604020202020204" pitchFamily="34" charset="0"/>
                <a:cs typeface="Arial" panose="020B0604020202020204" pitchFamily="34" charset="0"/>
              </a:rPr>
              <a:t>: Develop the chatbot using Python and integrate it with a web interface using </a:t>
            </a:r>
            <a:r>
              <a:rPr lang="en-US" b="0" i="0" dirty="0" err="1">
                <a:solidFill>
                  <a:schemeClr val="accent2"/>
                </a:solidFill>
                <a:effectLst/>
                <a:latin typeface="Arial" panose="020B0604020202020204" pitchFamily="34" charset="0"/>
                <a:cs typeface="Arial" panose="020B0604020202020204" pitchFamily="34" charset="0"/>
              </a:rPr>
              <a:t>Streamlit</a:t>
            </a:r>
            <a:r>
              <a:rPr lang="en-US" b="0" i="0" dirty="0">
                <a:solidFill>
                  <a:schemeClr val="accent2"/>
                </a:solidFill>
                <a:effectLst/>
                <a:latin typeface="Arial" panose="020B0604020202020204" pitchFamily="34" charset="0"/>
                <a:cs typeface="Arial" panose="020B0604020202020204" pitchFamily="34" charset="0"/>
              </a:rPr>
              <a:t>.</a:t>
            </a:r>
          </a:p>
          <a:p>
            <a:pPr algn="l">
              <a:buFont typeface="+mj-lt"/>
              <a:buAutoNum type="arabicPeriod"/>
            </a:pPr>
            <a:r>
              <a:rPr lang="en-US" b="1" i="0" dirty="0">
                <a:solidFill>
                  <a:schemeClr val="accent2"/>
                </a:solidFill>
                <a:effectLst/>
                <a:latin typeface="Arial" panose="020B0604020202020204" pitchFamily="34" charset="0"/>
                <a:cs typeface="Arial" panose="020B0604020202020204" pitchFamily="34" charset="0"/>
              </a:rPr>
              <a:t>Conversation History</a:t>
            </a:r>
            <a:r>
              <a:rPr lang="en-US" b="0" i="0" dirty="0">
                <a:solidFill>
                  <a:schemeClr val="accent2"/>
                </a:solidFill>
                <a:effectLst/>
                <a:latin typeface="Arial" panose="020B0604020202020204" pitchFamily="34" charset="0"/>
                <a:cs typeface="Arial" panose="020B0604020202020204" pitchFamily="34" charset="0"/>
              </a:rPr>
              <a:t>: Implement functionality to record and save conversation history for future analysis.</a:t>
            </a:r>
          </a:p>
          <a:p>
            <a:pPr algn="l">
              <a:buFont typeface="+mj-lt"/>
              <a:buAutoNum type="arabicPeriod"/>
            </a:pPr>
            <a:r>
              <a:rPr lang="en-US" b="1" i="0" dirty="0">
                <a:solidFill>
                  <a:schemeClr val="accent2"/>
                </a:solidFill>
                <a:effectLst/>
                <a:latin typeface="Arial" panose="020B0604020202020204" pitchFamily="34" charset="0"/>
                <a:cs typeface="Arial" panose="020B0604020202020204" pitchFamily="34" charset="0"/>
              </a:rPr>
              <a:t>Continuous Improvement</a:t>
            </a:r>
            <a:r>
              <a:rPr lang="en-US" b="0" i="0" dirty="0">
                <a:solidFill>
                  <a:schemeClr val="accent2"/>
                </a:solidFill>
                <a:effectLst/>
                <a:latin typeface="Arial" panose="020B0604020202020204" pitchFamily="34" charset="0"/>
                <a:cs typeface="Arial" panose="020B0604020202020204" pitchFamily="34" charset="0"/>
              </a:rPr>
              <a:t>: Implement a mechanism to periodically retrain the model with new data to improve its accuracy and relevance.</a:t>
            </a:r>
          </a:p>
          <a:p>
            <a:pPr algn="l"/>
            <a:endParaRPr lang="en-US" b="0" i="0" dirty="0">
              <a:solidFill>
                <a:schemeClr val="accent2"/>
              </a:solidFill>
              <a:effectLst/>
              <a:latin typeface="Arial" panose="020B0604020202020204" pitchFamily="34" charset="0"/>
              <a:cs typeface="Arial" panose="020B0604020202020204" pitchFamily="34" charset="0"/>
            </a:endParaRPr>
          </a:p>
          <a:p>
            <a:pPr algn="l">
              <a:spcAft>
                <a:spcPts val="1200"/>
              </a:spcAft>
            </a:pPr>
            <a:r>
              <a:rPr lang="en-US" b="1" i="0" dirty="0">
                <a:solidFill>
                  <a:schemeClr val="accent2"/>
                </a:solidFill>
                <a:effectLst/>
                <a:latin typeface="Arial" panose="020B0604020202020204" pitchFamily="34" charset="0"/>
                <a:cs typeface="Arial" panose="020B0604020202020204" pitchFamily="34" charset="0"/>
              </a:rPr>
              <a:t>Expected Outcome</a:t>
            </a:r>
            <a:r>
              <a:rPr lang="en-US" b="0" i="0" dirty="0">
                <a:solidFill>
                  <a:schemeClr val="accent2"/>
                </a:solidFill>
                <a:effectLst/>
                <a:latin typeface="Arial" panose="020B0604020202020204" pitchFamily="34" charset="0"/>
                <a:cs typeface="Arial" panose="020B0604020202020204" pitchFamily="34" charset="0"/>
              </a:rPr>
              <a:t>:</a:t>
            </a:r>
          </a:p>
          <a:p>
            <a:pPr algn="l">
              <a:buFont typeface="+mj-lt"/>
              <a:buAutoNum type="arabicPeriod"/>
            </a:pPr>
            <a:r>
              <a:rPr lang="en-US" b="0" i="0" dirty="0">
                <a:solidFill>
                  <a:schemeClr val="accent2"/>
                </a:solidFill>
                <a:effectLst/>
                <a:latin typeface="Arial" panose="020B0604020202020204" pitchFamily="34" charset="0"/>
                <a:cs typeface="Arial" panose="020B0604020202020204" pitchFamily="34" charset="0"/>
              </a:rPr>
              <a:t>A functional chatbot capable of understanding and responding to user queries.</a:t>
            </a:r>
          </a:p>
          <a:p>
            <a:pPr algn="l">
              <a:buFont typeface="+mj-lt"/>
              <a:buAutoNum type="arabicPeriod"/>
            </a:pPr>
            <a:r>
              <a:rPr lang="en-US" b="0" i="0" dirty="0">
                <a:solidFill>
                  <a:schemeClr val="accent2"/>
                </a:solidFill>
                <a:effectLst/>
                <a:latin typeface="Arial" panose="020B0604020202020204" pitchFamily="34" charset="0"/>
                <a:cs typeface="Arial" panose="020B0604020202020204" pitchFamily="34" charset="0"/>
              </a:rPr>
              <a:t>An intuitive web interface for users to interact with the chatbot.</a:t>
            </a:r>
          </a:p>
          <a:p>
            <a:pPr algn="l">
              <a:buFont typeface="+mj-lt"/>
              <a:buAutoNum type="arabicPeriod"/>
            </a:pPr>
            <a:r>
              <a:rPr lang="en-US" b="0" i="0" dirty="0">
                <a:solidFill>
                  <a:schemeClr val="accent2"/>
                </a:solidFill>
                <a:effectLst/>
                <a:latin typeface="Arial" panose="020B0604020202020204" pitchFamily="34" charset="0"/>
                <a:cs typeface="Arial" panose="020B0604020202020204" pitchFamily="34" charset="0"/>
              </a:rPr>
              <a:t>A system for recording and analyzing conversation history.</a:t>
            </a:r>
          </a:p>
          <a:p>
            <a:pPr algn="l">
              <a:buFont typeface="+mj-lt"/>
              <a:buAutoNum type="arabicPeriod"/>
            </a:pPr>
            <a:r>
              <a:rPr lang="en-US" b="0" i="0" dirty="0">
                <a:solidFill>
                  <a:schemeClr val="accent2"/>
                </a:solidFill>
                <a:effectLst/>
                <a:latin typeface="Arial" panose="020B0604020202020204" pitchFamily="34" charset="0"/>
                <a:cs typeface="Arial" panose="020B0604020202020204" pitchFamily="34" charset="0"/>
              </a:rPr>
              <a:t>A mechanism for continuous improvement of the chatbot's performance.</a:t>
            </a:r>
          </a:p>
        </p:txBody>
      </p:sp>
    </p:spTree>
    <p:extLst>
      <p:ext uri="{BB962C8B-B14F-4D97-AF65-F5344CB8AC3E}">
        <p14:creationId xmlns:p14="http://schemas.microsoft.com/office/powerpoint/2010/main" val="1197707132"/>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223</TotalTime>
  <Words>1641</Words>
  <Application>Microsoft Office PowerPoint</Application>
  <PresentationFormat>Widescreen</PresentationFormat>
  <Paragraphs>137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Courier New</vt:lpstr>
      <vt:lpstr>Roboto</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Vikash Kushwaha</cp:lastModifiedBy>
  <cp:revision>4</cp:revision>
  <dcterms:created xsi:type="dcterms:W3CDTF">2024-12-31T09:40:01Z</dcterms:created>
  <dcterms:modified xsi:type="dcterms:W3CDTF">2025-01-06T12:42:56Z</dcterms:modified>
</cp:coreProperties>
</file>