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8.jpg" ContentType="image/jpeg"/>
  <Override PartName="/ppt/media/image9.jpg" ContentType="image/jpeg"/>
  <Override PartName="/ppt/media/image10.jpg" ContentType="image/jpeg"/>
  <Override PartName="/ppt/media/image14.jpg" ContentType="image/jpeg"/>
  <Override PartName="/ppt/media/image15.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media/image16.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49" r:id="rId1"/>
  </p:sldMasterIdLst>
  <p:notesMasterIdLst>
    <p:notesMasterId r:id="rId22"/>
  </p:notesMasterIdLst>
  <p:sldIdLst>
    <p:sldId id="270" r:id="rId2"/>
    <p:sldId id="271" r:id="rId3"/>
    <p:sldId id="272" r:id="rId4"/>
    <p:sldId id="273" r:id="rId5"/>
    <p:sldId id="274" r:id="rId6"/>
    <p:sldId id="275" r:id="rId7"/>
    <p:sldId id="261" r:id="rId8"/>
    <p:sldId id="276" r:id="rId9"/>
    <p:sldId id="277" r:id="rId10"/>
    <p:sldId id="278" r:id="rId11"/>
    <p:sldId id="284" r:id="rId12"/>
    <p:sldId id="279" r:id="rId13"/>
    <p:sldId id="280" r:id="rId14"/>
    <p:sldId id="285" r:id="rId15"/>
    <p:sldId id="281" r:id="rId16"/>
    <p:sldId id="282" r:id="rId17"/>
    <p:sldId id="283" r:id="rId18"/>
    <p:sldId id="287" r:id="rId19"/>
    <p:sldId id="286" r:id="rId20"/>
    <p:sldId id="28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LCOT\Downloads\NISHA%20PROJECT%20WOR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LCOT\Downloads\NISHA%20PROJECT%20WOR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LCOT\Downloads\NISHA%20PROJECT%20WORK.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[NISHA PROJECT WORK.xlsx]graph!PivotTable1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8676636999310978"/>
          <c:y val="0.2028227628414396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5.2816723469267822E-2"/>
          <c:y val="0.12963996348282553"/>
          <c:w val="0.76069896580091656"/>
          <c:h val="0.75357887329301221"/>
        </c:manualLayout>
      </c:layout>
      <c:barChart>
        <c:barDir val="col"/>
        <c:grouping val="clustered"/>
        <c:varyColors val="0"/>
        <c:ser>
          <c:idx val="0"/>
          <c:order val="0"/>
          <c:tx>
            <c:strRef>
              <c:f>graph!$B$3:$B$4</c:f>
              <c:strCache>
                <c:ptCount val="1"/>
                <c:pt idx="0">
                  <c:v>HIGH</c:v>
                </c:pt>
              </c:strCache>
            </c:strRef>
          </c:tx>
          <c:spPr>
            <a:solidFill>
              <a:schemeClr val="accent1"/>
            </a:solidFill>
            <a:ln>
              <a:noFill/>
            </a:ln>
            <a:effectLst/>
          </c:spPr>
          <c:invertIfNegative val="0"/>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graph!$C$3:$C$4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graph!$D$3:$D$4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graph!$E$3:$E$4</c:f>
              <c:strCache>
                <c:ptCount val="1"/>
                <c:pt idx="0">
                  <c:v>VERY HIGH</c:v>
                </c:pt>
              </c:strCache>
            </c:strRef>
          </c:tx>
          <c:spPr>
            <a:solidFill>
              <a:schemeClr val="accent4"/>
            </a:solidFill>
            <a:ln>
              <a:noFill/>
            </a:ln>
            <a:effectLst/>
          </c:spPr>
          <c:invertIfNegative val="0"/>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219"/>
        <c:overlap val="-27"/>
        <c:axId val="19930944"/>
        <c:axId val="19926240"/>
      </c:barChart>
      <c:catAx>
        <c:axId val="1993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26240"/>
        <c:crosses val="autoZero"/>
        <c:auto val="1"/>
        <c:lblAlgn val="ctr"/>
        <c:lblOffset val="100"/>
        <c:noMultiLvlLbl val="0"/>
      </c:catAx>
      <c:valAx>
        <c:axId val="19926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30944"/>
        <c:crosses val="autoZero"/>
        <c:crossBetween val="between"/>
      </c:valAx>
      <c:spPr>
        <a:noFill/>
        <a:ln>
          <a:noFill/>
        </a:ln>
        <a:effectLst/>
      </c:spPr>
    </c:plotArea>
    <c:legend>
      <c:legendPos val="r"/>
      <c:layout>
        <c:manualLayout>
          <c:xMode val="edge"/>
          <c:yMode val="edge"/>
          <c:x val="0.82589297606455914"/>
          <c:y val="0.42018696032561148"/>
          <c:w val="0.15555176871547771"/>
          <c:h val="0.5039391000038038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[NISHA PROJECT WORK.xlsx]graph!PivotTable1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8676636999310978"/>
          <c:y val="0.2028227628414396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5.2816723469267822E-2"/>
          <c:y val="0.12963996348282553"/>
          <c:w val="0.76069896580091656"/>
          <c:h val="0.75357887329301221"/>
        </c:manualLayout>
      </c:layout>
      <c:ofPieChart>
        <c:ofPieType val="pie"/>
        <c:varyColors val="1"/>
        <c:ser>
          <c:idx val="0"/>
          <c:order val="0"/>
          <c:tx>
            <c:strRef>
              <c:f>graph!$B$3:$B$4</c:f>
              <c:strCache>
                <c:ptCount val="1"/>
                <c:pt idx="0">
                  <c:v>HIGH</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graph!$C$3:$C$4</c:f>
              <c:strCache>
                <c:ptCount val="1"/>
                <c:pt idx="0">
                  <c:v>LOW</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graph!$D$3:$D$4</c:f>
              <c:strCache>
                <c:ptCount val="1"/>
                <c:pt idx="0">
                  <c:v>MED</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graph!$E$3:$E$4</c:f>
              <c:strCache>
                <c:ptCount val="1"/>
                <c:pt idx="0">
                  <c:v>VERY HIGH</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showLeaderLines val="1"/>
        </c:dLbls>
        <c:gapWidth val="219"/>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[NISHA PROJECT WORK.xlsx]graph!PivotTable1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8676636999310978"/>
          <c:y val="0.2028227628414396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2816723469267822E-2"/>
          <c:y val="0.12963996348282553"/>
          <c:w val="0.76069896580091656"/>
          <c:h val="0.75357887329301221"/>
        </c:manualLayout>
      </c:layout>
      <c:area3DChart>
        <c:grouping val="standard"/>
        <c:varyColors val="0"/>
        <c:ser>
          <c:idx val="0"/>
          <c:order val="0"/>
          <c:tx>
            <c:strRef>
              <c:f>graph!$B$3:$B$4</c:f>
              <c:strCache>
                <c:ptCount val="1"/>
                <c:pt idx="0">
                  <c:v>HIGH</c:v>
                </c:pt>
              </c:strCache>
            </c:strRef>
          </c:tx>
          <c:spPr>
            <a:solidFill>
              <a:schemeClr val="accent1"/>
            </a:solidFill>
            <a:ln>
              <a:noFill/>
            </a:ln>
            <a:effectLst/>
            <a:sp3d/>
          </c:spPr>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graph!$C$3:$C$4</c:f>
              <c:strCache>
                <c:ptCount val="1"/>
                <c:pt idx="0">
                  <c:v>LOW</c:v>
                </c:pt>
              </c:strCache>
            </c:strRef>
          </c:tx>
          <c:spPr>
            <a:solidFill>
              <a:schemeClr val="accent2"/>
            </a:solidFill>
            <a:ln>
              <a:noFill/>
            </a:ln>
            <a:effectLst/>
            <a:sp3d/>
          </c:spPr>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graph!$D$3:$D$4</c:f>
              <c:strCache>
                <c:ptCount val="1"/>
                <c:pt idx="0">
                  <c:v>MED</c:v>
                </c:pt>
              </c:strCache>
            </c:strRef>
          </c:tx>
          <c:spPr>
            <a:solidFill>
              <a:schemeClr val="accent3"/>
            </a:solidFill>
            <a:ln>
              <a:noFill/>
            </a:ln>
            <a:effectLst/>
            <a:sp3d/>
          </c:spPr>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graph!$E$3:$E$4</c:f>
              <c:strCache>
                <c:ptCount val="1"/>
                <c:pt idx="0">
                  <c:v>VERY HIGH</c:v>
                </c:pt>
              </c:strCache>
            </c:strRef>
          </c:tx>
          <c:spPr>
            <a:solidFill>
              <a:schemeClr val="accent4"/>
            </a:solidFill>
            <a:ln>
              <a:noFill/>
            </a:ln>
            <a:effectLst/>
            <a:sp3d/>
          </c:spPr>
          <c:cat>
            <c:strRef>
              <c:f>graph!$A$5:$A$15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graph!$E$5:$E$15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axId val="19925456"/>
        <c:axId val="19931336"/>
        <c:axId val="267285624"/>
      </c:area3DChart>
      <c:catAx>
        <c:axId val="1992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31336"/>
        <c:crosses val="autoZero"/>
        <c:auto val="1"/>
        <c:lblAlgn val="ctr"/>
        <c:lblOffset val="100"/>
        <c:noMultiLvlLbl val="0"/>
      </c:catAx>
      <c:valAx>
        <c:axId val="199313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25456"/>
        <c:crosses val="autoZero"/>
        <c:crossBetween val="midCat"/>
      </c:valAx>
      <c:serAx>
        <c:axId val="267285624"/>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31336"/>
        <c:crosses val="autoZero"/>
      </c:serAx>
      <c:spPr>
        <a:noFill/>
        <a:ln>
          <a:noFill/>
        </a:ln>
        <a:effectLst/>
      </c:spPr>
    </c:plotArea>
    <c:legend>
      <c:legendPos val="r"/>
      <c:layout>
        <c:manualLayout>
          <c:xMode val="edge"/>
          <c:yMode val="edge"/>
          <c:x val="0.886465498227612"/>
          <c:y val="0.44309079343552399"/>
          <c:w val="0.11353450177238797"/>
          <c:h val="0.2760956831194220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3482573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3506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006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8767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281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040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7936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458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5815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8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3966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680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556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896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860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495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48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4622441"/>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 id="2147484162" r:id="rId13"/>
    <p:sldLayoutId id="2147484163" r:id="rId14"/>
    <p:sldLayoutId id="2147484164" r:id="rId15"/>
    <p:sldLayoutId id="21474841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596668" cy="3880773"/>
          </a:xfrm>
        </p:spPr>
        <p:txBody>
          <a:bodyPr>
            <a:normAutofit/>
          </a:bodyPr>
          <a:lstStyle/>
          <a:p>
            <a:pPr marL="0" indent="0">
              <a:buClr>
                <a:schemeClr val="tx2"/>
              </a:buClr>
              <a:buSzPct val="90000"/>
              <a:buNone/>
            </a:pPr>
            <a:r>
              <a:rPr lang="en-IN" sz="2500" b="1" dirty="0" smtClean="0">
                <a:latin typeface="Algerian" panose="04020705040A02060702" pitchFamily="82" charset="0"/>
              </a:rPr>
              <a:t>STUDENT NAME :  MAHALAKSHMI .V</a:t>
            </a:r>
          </a:p>
          <a:p>
            <a:pPr marL="0" indent="0">
              <a:buClr>
                <a:schemeClr val="tx2"/>
              </a:buClr>
              <a:buSzPct val="90000"/>
              <a:buNone/>
            </a:pPr>
            <a:r>
              <a:rPr lang="en-IN" sz="2500" b="1" dirty="0" smtClean="0">
                <a:latin typeface="Algerian" panose="04020705040A02060702" pitchFamily="82" charset="0"/>
              </a:rPr>
              <a:t>REGISTER NO      :  2213371036130</a:t>
            </a:r>
          </a:p>
          <a:p>
            <a:pPr marL="0" indent="0">
              <a:buClr>
                <a:schemeClr val="tx2"/>
              </a:buClr>
              <a:buSzPct val="90000"/>
              <a:buNone/>
            </a:pPr>
            <a:r>
              <a:rPr lang="en-IN" sz="2500" b="1" dirty="0" smtClean="0">
                <a:latin typeface="Algerian" panose="04020705040A02060702" pitchFamily="82" charset="0"/>
              </a:rPr>
              <a:t>DEPARTMENT     :  B.COM (GENERAL)</a:t>
            </a:r>
          </a:p>
          <a:p>
            <a:pPr marL="0" indent="0">
              <a:buClr>
                <a:schemeClr val="tx2"/>
              </a:buClr>
              <a:buSzPct val="90000"/>
              <a:buNone/>
            </a:pPr>
            <a:r>
              <a:rPr lang="en-IN" sz="2500" b="1" dirty="0" smtClean="0">
                <a:latin typeface="Algerian" panose="04020705040A02060702" pitchFamily="82" charset="0"/>
              </a:rPr>
              <a:t>COLLEGE              :  QUAID-E-MILLATH GOVERNMENT COLLEGE FOR WOMEN</a:t>
            </a:r>
            <a:endParaRPr lang="en-IN" sz="2500" b="1" dirty="0">
              <a:latin typeface="Algerian" panose="04020705040A02060702" pitchFamily="82" charset="0"/>
            </a:endParaRPr>
          </a:p>
        </p:txBody>
      </p:sp>
    </p:spTree>
    <p:extLst>
      <p:ext uri="{BB962C8B-B14F-4D97-AF65-F5344CB8AC3E}">
        <p14:creationId xmlns:p14="http://schemas.microsoft.com/office/powerpoint/2010/main" val="4234100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93002" cy="1066800"/>
          </a:xfrm>
        </p:spPr>
        <p:txBody>
          <a:bodyPr/>
          <a:lstStyle/>
          <a:p>
            <a:r>
              <a:rPr lang="en-IN" dirty="0" smtClean="0">
                <a:solidFill>
                  <a:schemeClr val="tx1"/>
                </a:solidFill>
                <a:latin typeface="Berlin Sans FB Demi" panose="020E0802020502020306" pitchFamily="34" charset="0"/>
              </a:rPr>
              <a:t>DATASET DESCRIPTION…</a:t>
            </a:r>
            <a:endParaRPr lang="en-IN" dirty="0">
              <a:solidFill>
                <a:schemeClr val="tx1"/>
              </a:solidFill>
              <a:latin typeface="Berlin Sans FB Demi" panose="020E0802020502020306" pitchFamily="34" charset="0"/>
            </a:endParaRPr>
          </a:p>
        </p:txBody>
      </p:sp>
      <p:sp>
        <p:nvSpPr>
          <p:cNvPr id="3" name="Content Placeholder 2"/>
          <p:cNvSpPr>
            <a:spLocks noGrp="1"/>
          </p:cNvSpPr>
          <p:nvPr>
            <p:ph idx="1"/>
          </p:nvPr>
        </p:nvSpPr>
        <p:spPr>
          <a:xfrm>
            <a:off x="685800" y="1219200"/>
            <a:ext cx="8915400" cy="5410200"/>
          </a:xfrm>
        </p:spPr>
        <p:txBody>
          <a:bodyPr numCol="1">
            <a:normAutofit/>
          </a:bodyPr>
          <a:lstStyle/>
          <a:p>
            <a:pPr>
              <a:buFont typeface="Wingdings" panose="05000000000000000000" pitchFamily="2" charset="2"/>
              <a:buChar char="v"/>
            </a:pPr>
            <a:r>
              <a:rPr lang="en-IN" dirty="0" smtClean="0">
                <a:solidFill>
                  <a:srgbClr val="0070C0"/>
                </a:solidFill>
                <a:latin typeface="Algerian" panose="04020705040A02060702" pitchFamily="82" charset="0"/>
              </a:rPr>
              <a:t>EMPLOYEE MASTER DATA:</a:t>
            </a:r>
          </a:p>
          <a:p>
            <a:pPr marL="0" indent="0" algn="just">
              <a:buNone/>
            </a:pPr>
            <a:r>
              <a:rPr lang="en-IN" dirty="0" smtClean="0">
                <a:latin typeface="Algerian" panose="04020705040A02060702" pitchFamily="82" charset="0"/>
              </a:rPr>
              <a:t>- EMPLOYEE ID</a:t>
            </a:r>
          </a:p>
          <a:p>
            <a:pPr marL="0" indent="0" algn="just">
              <a:buNone/>
            </a:pPr>
            <a:r>
              <a:rPr lang="en-IN" dirty="0" smtClean="0">
                <a:latin typeface="Algerian" panose="04020705040A02060702" pitchFamily="82" charset="0"/>
              </a:rPr>
              <a:t>- NAME</a:t>
            </a:r>
          </a:p>
          <a:p>
            <a:pPr marL="0" indent="0" algn="just">
              <a:buNone/>
            </a:pPr>
            <a:r>
              <a:rPr lang="en-IN" dirty="0" smtClean="0">
                <a:latin typeface="Algerian" panose="04020705040A02060702" pitchFamily="82" charset="0"/>
              </a:rPr>
              <a:t>- JOB TITLE</a:t>
            </a:r>
          </a:p>
          <a:p>
            <a:pPr marL="0" indent="0" algn="just">
              <a:buNone/>
            </a:pPr>
            <a:r>
              <a:rPr lang="en-IN" dirty="0" smtClean="0">
                <a:latin typeface="Algerian" panose="04020705040A02060702" pitchFamily="82" charset="0"/>
              </a:rPr>
              <a:t>- DEPARTMENT</a:t>
            </a:r>
          </a:p>
          <a:p>
            <a:pPr marL="0" indent="0" algn="just">
              <a:buNone/>
            </a:pPr>
            <a:r>
              <a:rPr lang="en-IN" dirty="0" smtClean="0">
                <a:latin typeface="Algerian" panose="04020705040A02060702" pitchFamily="82" charset="0"/>
              </a:rPr>
              <a:t>- MANAGER</a:t>
            </a:r>
          </a:p>
          <a:p>
            <a:pPr marL="0" indent="0" algn="just">
              <a:buNone/>
            </a:pPr>
            <a:r>
              <a:rPr lang="en-IN" dirty="0" smtClean="0">
                <a:latin typeface="Algerian" panose="04020705040A02060702" pitchFamily="82" charset="0"/>
              </a:rPr>
              <a:t>- HIRE DATE</a:t>
            </a:r>
          </a:p>
          <a:p>
            <a:pPr>
              <a:buFont typeface="Wingdings" panose="05000000000000000000" pitchFamily="2" charset="2"/>
              <a:buChar char="v"/>
            </a:pPr>
            <a:r>
              <a:rPr lang="en-IN" dirty="0" smtClean="0">
                <a:solidFill>
                  <a:srgbClr val="0070C0"/>
                </a:solidFill>
                <a:latin typeface="Algerian" panose="04020705040A02060702" pitchFamily="82" charset="0"/>
              </a:rPr>
              <a:t>PERFORMANCE METRICS:</a:t>
            </a:r>
          </a:p>
          <a:p>
            <a:pPr marL="0" indent="0">
              <a:buNone/>
            </a:pPr>
            <a:r>
              <a:rPr lang="en-IN" dirty="0" smtClean="0">
                <a:latin typeface="Algerian" panose="04020705040A02060702" pitchFamily="82" charset="0"/>
              </a:rPr>
              <a:t>- SALES NUMBERS</a:t>
            </a:r>
          </a:p>
          <a:p>
            <a:pPr marL="0" indent="0">
              <a:buNone/>
            </a:pPr>
            <a:r>
              <a:rPr lang="en-IN" dirty="0" smtClean="0">
                <a:latin typeface="Algerian" panose="04020705040A02060702" pitchFamily="82" charset="0"/>
              </a:rPr>
              <a:t>- PRODUCTIVITY RATES</a:t>
            </a:r>
          </a:p>
          <a:p>
            <a:pPr marL="0" indent="0">
              <a:buNone/>
            </a:pPr>
            <a:r>
              <a:rPr lang="en-IN" dirty="0" smtClean="0">
                <a:latin typeface="Algerian" panose="04020705040A02060702" pitchFamily="82" charset="0"/>
              </a:rPr>
              <a:t>- CUSTOMER SATISFACTION SCORES</a:t>
            </a:r>
          </a:p>
          <a:p>
            <a:pPr marL="0" indent="0">
              <a:buNone/>
            </a:pPr>
            <a:r>
              <a:rPr lang="en-IN" dirty="0" smtClean="0">
                <a:latin typeface="Algerian" panose="04020705040A02060702" pitchFamily="82" charset="0"/>
              </a:rPr>
              <a:t>- QUALITY METRIES</a:t>
            </a:r>
          </a:p>
          <a:p>
            <a:pPr marL="0" indent="0">
              <a:buNone/>
            </a:pPr>
            <a:r>
              <a:rPr lang="en-IN" dirty="0" smtClean="0">
                <a:latin typeface="Algerian" panose="04020705040A02060702" pitchFamily="82" charset="0"/>
              </a:rPr>
              <a:t>- TIMELINESS AND ATTENDANCES</a:t>
            </a:r>
          </a:p>
          <a:p>
            <a:pPr marL="0" indent="0">
              <a:buNone/>
            </a:pPr>
            <a:endParaRPr lang="en-IN" dirty="0">
              <a:latin typeface="Algerian" panose="04020705040A02060702" pitchFamily="82" charset="0"/>
            </a:endParaRPr>
          </a:p>
        </p:txBody>
      </p:sp>
    </p:spTree>
    <p:extLst>
      <p:ext uri="{BB962C8B-B14F-4D97-AF65-F5344CB8AC3E}">
        <p14:creationId xmlns:p14="http://schemas.microsoft.com/office/powerpoint/2010/main" val="300927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9663468" cy="5557173"/>
          </a:xfrm>
        </p:spPr>
        <p:txBody>
          <a:bodyPr/>
          <a:lstStyle/>
          <a:p>
            <a:pPr algn="just">
              <a:buFont typeface="Wingdings" panose="05000000000000000000" pitchFamily="2" charset="2"/>
              <a:buChar char="v"/>
            </a:pPr>
            <a:r>
              <a:rPr lang="en-IN" dirty="0" smtClean="0">
                <a:solidFill>
                  <a:srgbClr val="0070C0"/>
                </a:solidFill>
                <a:latin typeface="Algerian" panose="04020705040A02060702" pitchFamily="82" charset="0"/>
              </a:rPr>
              <a:t>Performance metrics </a:t>
            </a:r>
            <a:r>
              <a:rPr lang="en-IN" dirty="0" smtClean="0">
                <a:latin typeface="Algerian" panose="04020705040A02060702" pitchFamily="82" charset="0"/>
              </a:rPr>
              <a:t>:</a:t>
            </a:r>
          </a:p>
          <a:p>
            <a:pPr marL="0" indent="0" algn="just">
              <a:buNone/>
            </a:pPr>
            <a:r>
              <a:rPr lang="en-IN" dirty="0" smtClean="0">
                <a:latin typeface="Algerian" panose="04020705040A02060702" pitchFamily="82" charset="0"/>
              </a:rPr>
              <a:t>- EMPLOYEE </a:t>
            </a:r>
            <a:r>
              <a:rPr lang="en-IN" dirty="0">
                <a:latin typeface="Algerian" panose="04020705040A02060702" pitchFamily="82" charset="0"/>
              </a:rPr>
              <a:t>= </a:t>
            </a:r>
            <a:r>
              <a:rPr lang="en-IN" dirty="0" smtClean="0">
                <a:latin typeface="Algerian" panose="04020705040A02060702" pitchFamily="82" charset="0"/>
              </a:rPr>
              <a:t>KAGGLE</a:t>
            </a:r>
          </a:p>
          <a:p>
            <a:pPr marL="0" indent="0" algn="just">
              <a:buNone/>
            </a:pPr>
            <a:r>
              <a:rPr lang="en-IN" dirty="0" smtClean="0">
                <a:latin typeface="Algerian" panose="04020705040A02060702" pitchFamily="82" charset="0"/>
              </a:rPr>
              <a:t>- 26 </a:t>
            </a:r>
            <a:r>
              <a:rPr lang="en-IN" dirty="0">
                <a:latin typeface="Algerian" panose="04020705040A02060702" pitchFamily="82" charset="0"/>
              </a:rPr>
              <a:t>FEATURES</a:t>
            </a:r>
          </a:p>
          <a:p>
            <a:pPr marL="0" indent="0" algn="just">
              <a:buNone/>
            </a:pPr>
            <a:r>
              <a:rPr lang="en-IN" dirty="0" smtClean="0">
                <a:latin typeface="Algerian" panose="04020705040A02060702" pitchFamily="82" charset="0"/>
              </a:rPr>
              <a:t>- TAKEN </a:t>
            </a:r>
            <a:r>
              <a:rPr lang="en-IN" dirty="0">
                <a:latin typeface="Algerian" panose="04020705040A02060702" pitchFamily="82" charset="0"/>
              </a:rPr>
              <a:t>ONLY 9 FEATURES IN EXCEL PROJECT</a:t>
            </a:r>
          </a:p>
          <a:p>
            <a:pPr marL="0" indent="0" algn="just">
              <a:buNone/>
            </a:pPr>
            <a:r>
              <a:rPr lang="en-IN" dirty="0" smtClean="0">
                <a:latin typeface="Algerian" panose="04020705040A02060702" pitchFamily="82" charset="0"/>
              </a:rPr>
              <a:t>- EMPLOYEE </a:t>
            </a:r>
            <a:r>
              <a:rPr lang="en-IN" dirty="0">
                <a:latin typeface="Algerian" panose="04020705040A02060702" pitchFamily="82" charset="0"/>
              </a:rPr>
              <a:t>TYPE</a:t>
            </a:r>
          </a:p>
          <a:p>
            <a:pPr marL="0" indent="0" algn="just">
              <a:buNone/>
            </a:pPr>
            <a:r>
              <a:rPr lang="en-IN" dirty="0" smtClean="0">
                <a:latin typeface="Algerian" panose="04020705040A02060702" pitchFamily="82" charset="0"/>
              </a:rPr>
              <a:t>- GENDER </a:t>
            </a:r>
            <a:r>
              <a:rPr lang="en-IN" dirty="0">
                <a:latin typeface="Algerian" panose="04020705040A02060702" pitchFamily="82" charset="0"/>
              </a:rPr>
              <a:t>– MALE ,FEMALE</a:t>
            </a:r>
          </a:p>
          <a:p>
            <a:pPr marL="0" indent="0" algn="just">
              <a:buNone/>
            </a:pPr>
            <a:r>
              <a:rPr lang="en-IN" dirty="0" smtClean="0">
                <a:latin typeface="Algerian" panose="04020705040A02060702" pitchFamily="82" charset="0"/>
              </a:rPr>
              <a:t>- DEVELOPMENT </a:t>
            </a:r>
            <a:r>
              <a:rPr lang="en-IN" dirty="0">
                <a:latin typeface="Algerian" panose="04020705040A02060702" pitchFamily="82" charset="0"/>
              </a:rPr>
              <a:t>AND TRAINING DATA</a:t>
            </a:r>
          </a:p>
          <a:p>
            <a:endParaRPr lang="en-IN" dirty="0"/>
          </a:p>
        </p:txBody>
      </p:sp>
    </p:spTree>
    <p:extLst>
      <p:ext uri="{BB962C8B-B14F-4D97-AF65-F5344CB8AC3E}">
        <p14:creationId xmlns:p14="http://schemas.microsoft.com/office/powerpoint/2010/main" val="92245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43900" cy="838200"/>
          </a:xfrm>
        </p:spPr>
        <p:txBody>
          <a:bodyPr/>
          <a:lstStyle/>
          <a:p>
            <a:r>
              <a:rPr lang="en-US" spc="15" dirty="0">
                <a:solidFill>
                  <a:schemeClr val="tx1"/>
                </a:solidFill>
                <a:latin typeface="Berlin Sans FB Demi" panose="020E0802020502020306" pitchFamily="34" charset="0"/>
              </a:rPr>
              <a:t>THE</a:t>
            </a:r>
            <a:r>
              <a:rPr lang="en-US" spc="20" dirty="0">
                <a:solidFill>
                  <a:schemeClr val="tx1"/>
                </a:solidFill>
                <a:latin typeface="Berlin Sans FB Demi" panose="020E0802020502020306" pitchFamily="34" charset="0"/>
              </a:rPr>
              <a:t> "</a:t>
            </a:r>
            <a:r>
              <a:rPr lang="en-US" spc="10" dirty="0">
                <a:solidFill>
                  <a:schemeClr val="tx1"/>
                </a:solidFill>
                <a:latin typeface="Berlin Sans FB Demi" panose="020E0802020502020306" pitchFamily="34" charset="0"/>
              </a:rPr>
              <a:t>WOW"</a:t>
            </a:r>
            <a:r>
              <a:rPr lang="en-US" spc="85" dirty="0">
                <a:solidFill>
                  <a:schemeClr val="tx1"/>
                </a:solidFill>
                <a:latin typeface="Berlin Sans FB Demi" panose="020E0802020502020306" pitchFamily="34" charset="0"/>
              </a:rPr>
              <a:t> </a:t>
            </a:r>
            <a:r>
              <a:rPr lang="en-US" spc="10" dirty="0">
                <a:solidFill>
                  <a:schemeClr val="tx1"/>
                </a:solidFill>
                <a:latin typeface="Berlin Sans FB Demi" panose="020E0802020502020306" pitchFamily="34" charset="0"/>
              </a:rPr>
              <a:t>IN</a:t>
            </a:r>
            <a:r>
              <a:rPr lang="en-US" spc="-5" dirty="0">
                <a:solidFill>
                  <a:schemeClr val="tx1"/>
                </a:solidFill>
                <a:latin typeface="Berlin Sans FB Demi" panose="020E0802020502020306" pitchFamily="34" charset="0"/>
              </a:rPr>
              <a:t> </a:t>
            </a:r>
            <a:r>
              <a:rPr lang="en-US" spc="15" dirty="0">
                <a:solidFill>
                  <a:schemeClr val="tx1"/>
                </a:solidFill>
                <a:latin typeface="Berlin Sans FB Demi" panose="020E0802020502020306" pitchFamily="34" charset="0"/>
              </a:rPr>
              <a:t>OUR</a:t>
            </a:r>
            <a:r>
              <a:rPr lang="en-US" spc="-10" dirty="0">
                <a:solidFill>
                  <a:schemeClr val="tx1"/>
                </a:solidFill>
                <a:latin typeface="Berlin Sans FB Demi" panose="020E0802020502020306" pitchFamily="34" charset="0"/>
              </a:rPr>
              <a:t> </a:t>
            </a:r>
            <a:r>
              <a:rPr lang="en-US" spc="20" dirty="0" smtClean="0">
                <a:solidFill>
                  <a:schemeClr val="tx1"/>
                </a:solidFill>
                <a:latin typeface="Berlin Sans FB Demi" panose="020E0802020502020306" pitchFamily="34" charset="0"/>
              </a:rPr>
              <a:t>SOLUTION !!!</a:t>
            </a:r>
            <a:endParaRPr lang="en-IN" dirty="0">
              <a:solidFill>
                <a:schemeClr val="tx1"/>
              </a:solidFill>
              <a:latin typeface="Berlin Sans FB Demi" panose="020E0802020502020306" pitchFamily="34" charset="0"/>
            </a:endParaRPr>
          </a:p>
        </p:txBody>
      </p:sp>
      <p:sp>
        <p:nvSpPr>
          <p:cNvPr id="12" name="Oval Callout 11"/>
          <p:cNvSpPr/>
          <p:nvPr/>
        </p:nvSpPr>
        <p:spPr>
          <a:xfrm>
            <a:off x="152400" y="1633537"/>
            <a:ext cx="7239000" cy="3200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Algerian" panose="04020705040A02060702" pitchFamily="82" charset="0"/>
              </a:rPr>
              <a:t>PERFORMANCE LEVEL=IFS(Z8&gt;=5,”VERYHIGH,Z8&gt;=4,”HIGH”,Z8&gt;=3,”MED”,TRUE,”LOW”)</a:t>
            </a:r>
            <a:endParaRPr lang="en-IN" dirty="0">
              <a:solidFill>
                <a:schemeClr val="tx1"/>
              </a:solidFill>
              <a:latin typeface="Algerian" panose="04020705040A02060702" pitchFamily="82" charset="0"/>
            </a:endParaRPr>
          </a:p>
        </p:txBody>
      </p:sp>
      <p:pic>
        <p:nvPicPr>
          <p:cNvPr id="13" name="object 6"/>
          <p:cNvPicPr/>
          <p:nvPr/>
        </p:nvPicPr>
        <p:blipFill>
          <a:blip r:embed="rId2" cstate="print"/>
          <a:stretch>
            <a:fillRect/>
          </a:stretch>
        </p:blipFill>
        <p:spPr>
          <a:xfrm>
            <a:off x="7769087" y="2971800"/>
            <a:ext cx="2616062" cy="3724275"/>
          </a:xfrm>
          <a:prstGeom prst="rect">
            <a:avLst/>
          </a:prstGeom>
        </p:spPr>
      </p:pic>
    </p:spTree>
    <p:extLst>
      <p:ext uri="{BB962C8B-B14F-4D97-AF65-F5344CB8AC3E}">
        <p14:creationId xmlns:p14="http://schemas.microsoft.com/office/powerpoint/2010/main" val="105233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1143000"/>
          </a:xfrm>
        </p:spPr>
        <p:txBody>
          <a:bodyPr>
            <a:normAutofit fontScale="90000"/>
          </a:bodyPr>
          <a:lstStyle/>
          <a:p>
            <a:r>
              <a:rPr lang="en-IN" b="1" spc="15" dirty="0" smtClean="0">
                <a:solidFill>
                  <a:schemeClr val="tx1"/>
                </a:solidFill>
                <a:latin typeface="Berlin Sans FB Demi" panose="020E0802020502020306" pitchFamily="34" charset="0"/>
                <a:cs typeface="Trebuchet MS"/>
              </a:rPr>
              <a:t>M</a:t>
            </a:r>
            <a:r>
              <a:rPr lang="en-IN" b="1" dirty="0" smtClean="0">
                <a:solidFill>
                  <a:schemeClr val="tx1"/>
                </a:solidFill>
                <a:latin typeface="Berlin Sans FB Demi" panose="020E0802020502020306" pitchFamily="34" charset="0"/>
                <a:cs typeface="Trebuchet MS"/>
              </a:rPr>
              <a:t>O</a:t>
            </a:r>
            <a:r>
              <a:rPr lang="en-IN" b="1" spc="-15" dirty="0" smtClean="0">
                <a:solidFill>
                  <a:schemeClr val="tx1"/>
                </a:solidFill>
                <a:latin typeface="Berlin Sans FB Demi" panose="020E0802020502020306" pitchFamily="34" charset="0"/>
                <a:cs typeface="Trebuchet MS"/>
              </a:rPr>
              <a:t>D</a:t>
            </a:r>
            <a:r>
              <a:rPr lang="en-IN" b="1" spc="-35" dirty="0" smtClean="0">
                <a:solidFill>
                  <a:schemeClr val="tx1"/>
                </a:solidFill>
                <a:latin typeface="Berlin Sans FB Demi" panose="020E0802020502020306" pitchFamily="34" charset="0"/>
                <a:cs typeface="Trebuchet MS"/>
              </a:rPr>
              <a:t>E</a:t>
            </a:r>
            <a:r>
              <a:rPr lang="en-IN" b="1" spc="-30" dirty="0" smtClean="0">
                <a:solidFill>
                  <a:schemeClr val="tx1"/>
                </a:solidFill>
                <a:latin typeface="Berlin Sans FB Demi" panose="020E0802020502020306" pitchFamily="34" charset="0"/>
                <a:cs typeface="Trebuchet MS"/>
              </a:rPr>
              <a:t>LL</a:t>
            </a:r>
            <a:r>
              <a:rPr lang="en-IN" b="1" spc="-5" dirty="0" smtClean="0">
                <a:solidFill>
                  <a:schemeClr val="tx1"/>
                </a:solidFill>
                <a:latin typeface="Berlin Sans FB Demi" panose="020E0802020502020306" pitchFamily="34" charset="0"/>
                <a:cs typeface="Trebuchet MS"/>
              </a:rPr>
              <a:t>I</a:t>
            </a:r>
            <a:r>
              <a:rPr lang="en-IN" b="1" spc="30" dirty="0" smtClean="0">
                <a:solidFill>
                  <a:schemeClr val="tx1"/>
                </a:solidFill>
                <a:latin typeface="Berlin Sans FB Demi" panose="020E0802020502020306" pitchFamily="34" charset="0"/>
                <a:cs typeface="Trebuchet MS"/>
              </a:rPr>
              <a:t>N</a:t>
            </a:r>
            <a:r>
              <a:rPr lang="en-IN" b="1" spc="5" dirty="0" smtClean="0">
                <a:solidFill>
                  <a:schemeClr val="tx1"/>
                </a:solidFill>
                <a:latin typeface="Berlin Sans FB Demi" panose="020E0802020502020306" pitchFamily="34" charset="0"/>
                <a:cs typeface="Trebuchet MS"/>
              </a:rPr>
              <a:t>G…</a:t>
            </a:r>
            <a:r>
              <a:rPr lang="en-IN" dirty="0">
                <a:cs typeface="Trebuchet MS"/>
              </a:rPr>
              <a:t/>
            </a:r>
            <a:br>
              <a:rPr lang="en-IN" dirty="0">
                <a:cs typeface="Trebuchet MS"/>
              </a:rPr>
            </a:br>
            <a:endParaRPr lang="en-IN" dirty="0"/>
          </a:p>
        </p:txBody>
      </p:sp>
      <p:sp>
        <p:nvSpPr>
          <p:cNvPr id="3" name="Content Placeholder 2"/>
          <p:cNvSpPr>
            <a:spLocks noGrp="1"/>
          </p:cNvSpPr>
          <p:nvPr>
            <p:ph idx="1"/>
          </p:nvPr>
        </p:nvSpPr>
        <p:spPr>
          <a:xfrm>
            <a:off x="381000" y="1676400"/>
            <a:ext cx="9906000" cy="5181600"/>
          </a:xfrm>
        </p:spPr>
        <p:txBody>
          <a:bodyPr>
            <a:normAutofit/>
          </a:bodyPr>
          <a:lstStyle/>
          <a:p>
            <a:pPr>
              <a:buFont typeface="Wingdings" panose="05000000000000000000" pitchFamily="2" charset="2"/>
              <a:buChar char="v"/>
            </a:pPr>
            <a:r>
              <a:rPr lang="en-IN" dirty="0" smtClean="0">
                <a:solidFill>
                  <a:srgbClr val="0070C0"/>
                </a:solidFill>
                <a:latin typeface="Algerian" panose="04020705040A02060702" pitchFamily="82" charset="0"/>
              </a:rPr>
              <a:t>DATA INTERGRATION:</a:t>
            </a:r>
            <a:r>
              <a:rPr lang="en-IN" dirty="0" smtClean="0">
                <a:latin typeface="Algerian" panose="04020705040A02060702" pitchFamily="82" charset="0"/>
              </a:rPr>
              <a:t> COMBINE DATA FROM VARIOUS SOURCES INTO A SINGLE, UNIFIED DATASET</a:t>
            </a:r>
          </a:p>
          <a:p>
            <a:pPr>
              <a:buFont typeface="Wingdings" panose="05000000000000000000" pitchFamily="2" charset="2"/>
              <a:buChar char="v"/>
            </a:pPr>
            <a:r>
              <a:rPr lang="en-IN" dirty="0" smtClean="0">
                <a:solidFill>
                  <a:srgbClr val="0070C0"/>
                </a:solidFill>
                <a:latin typeface="Algerian" panose="04020705040A02060702" pitchFamily="82" charset="0"/>
              </a:rPr>
              <a:t>PERFORMANCE LEVEL FRAMEWORK: </a:t>
            </a:r>
            <a:r>
              <a:rPr lang="en-IN" dirty="0" smtClean="0">
                <a:latin typeface="Algerian" panose="04020705040A02060702" pitchFamily="82" charset="0"/>
              </a:rPr>
              <a:t>EXCEPTIONAL,STRONG,MEETS EXPECTATIONS,DEVELOPMENT NEEDED,IMPROVEMENT REQUIRED</a:t>
            </a:r>
          </a:p>
          <a:p>
            <a:pPr>
              <a:buFont typeface="Wingdings" panose="05000000000000000000" pitchFamily="2" charset="2"/>
              <a:buChar char="v"/>
            </a:pPr>
            <a:r>
              <a:rPr lang="en-IN" dirty="0" smtClean="0">
                <a:solidFill>
                  <a:srgbClr val="0070C0"/>
                </a:solidFill>
                <a:latin typeface="Algerian" panose="04020705040A02060702" pitchFamily="82" charset="0"/>
              </a:rPr>
              <a:t>DATA </a:t>
            </a:r>
            <a:r>
              <a:rPr lang="en-IN" dirty="0" smtClean="0">
                <a:solidFill>
                  <a:srgbClr val="0070C0"/>
                </a:solidFill>
                <a:latin typeface="Algerian" panose="04020705040A02060702" pitchFamily="82" charset="0"/>
              </a:rPr>
              <a:t>CLEANING PLAN: </a:t>
            </a:r>
            <a:r>
              <a:rPr lang="en-IN" dirty="0" smtClean="0">
                <a:latin typeface="Algerian" panose="04020705040A02060702" pitchFamily="82" charset="0"/>
              </a:rPr>
              <a:t>IDENTIFY MISSING VALUES IN PERFORMANCE METRICS, RATINGS, AND EMPLOYEE DATA</a:t>
            </a:r>
          </a:p>
          <a:p>
            <a:pPr>
              <a:buFont typeface="Wingdings" panose="05000000000000000000" pitchFamily="2" charset="2"/>
              <a:buChar char="v"/>
            </a:pPr>
            <a:r>
              <a:rPr lang="en-IN" dirty="0" smtClean="0">
                <a:solidFill>
                  <a:srgbClr val="0070C0"/>
                </a:solidFill>
                <a:latin typeface="Algerian" panose="04020705040A02060702" pitchFamily="82" charset="0"/>
              </a:rPr>
              <a:t>REMOVE DUPLICATES: </a:t>
            </a:r>
            <a:r>
              <a:rPr lang="en-IN" dirty="0" smtClean="0">
                <a:latin typeface="Algerian" panose="04020705040A02060702" pitchFamily="82" charset="0"/>
              </a:rPr>
              <a:t>IDENTIFY DUPLICATE EMPLOYEE RECORDS OR PERFORMANCE DATA ENTRIES. REMOVE DUPLICATES TO ENSURE UNIQUE DATA POINTS</a:t>
            </a:r>
          </a:p>
          <a:p>
            <a:pPr>
              <a:buFont typeface="Wingdings" panose="05000000000000000000" pitchFamily="2" charset="2"/>
              <a:buChar char="v"/>
            </a:pPr>
            <a:r>
              <a:rPr lang="en-IN" dirty="0" smtClean="0">
                <a:solidFill>
                  <a:srgbClr val="0070C0"/>
                </a:solidFill>
                <a:latin typeface="Algerian" panose="04020705040A02060702" pitchFamily="82" charset="0"/>
              </a:rPr>
              <a:t>DATA CLEANING TOOLS: </a:t>
            </a:r>
            <a:r>
              <a:rPr lang="en-IN" dirty="0" smtClean="0">
                <a:latin typeface="Algerian" panose="04020705040A02060702" pitchFamily="82" charset="0"/>
              </a:rPr>
              <a:t>EXCEL FORMULAS AND FUNCTIONS (E.G., IFERROR, VLOOKUP)</a:t>
            </a:r>
          </a:p>
          <a:p>
            <a:pPr>
              <a:buFont typeface="Wingdings" panose="05000000000000000000" pitchFamily="2" charset="2"/>
              <a:buChar char="v"/>
            </a:pPr>
            <a:endParaRPr lang="en-IN" dirty="0" smtClean="0">
              <a:latin typeface="Algerian" panose="04020705040A02060702" pitchFamily="82" charset="0"/>
            </a:endParaRPr>
          </a:p>
          <a:p>
            <a:pPr marL="0" indent="0">
              <a:buNone/>
            </a:pPr>
            <a:endParaRPr lang="en-IN" dirty="0" smtClean="0">
              <a:latin typeface="Algerian" panose="04020705040A02060702" pitchFamily="82" charset="0"/>
            </a:endParaRPr>
          </a:p>
          <a:p>
            <a:pPr>
              <a:buFont typeface="Wingdings" panose="05000000000000000000" pitchFamily="2" charset="2"/>
              <a:buChar char="v"/>
            </a:pPr>
            <a:endParaRPr lang="en-IN" dirty="0" smtClean="0">
              <a:latin typeface="Algerian" panose="04020705040A02060702" pitchFamily="82" charset="0"/>
            </a:endParaRPr>
          </a:p>
          <a:p>
            <a:pPr marL="0" indent="0">
              <a:buNone/>
            </a:pPr>
            <a:endParaRPr lang="en-IN" dirty="0" smtClean="0">
              <a:latin typeface="Algerian" panose="04020705040A02060702" pitchFamily="82" charset="0"/>
            </a:endParaRPr>
          </a:p>
        </p:txBody>
      </p:sp>
    </p:spTree>
    <p:extLst>
      <p:ext uri="{BB962C8B-B14F-4D97-AF65-F5344CB8AC3E}">
        <p14:creationId xmlns:p14="http://schemas.microsoft.com/office/powerpoint/2010/main" val="239879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9067800" cy="5410200"/>
          </a:xfrm>
        </p:spPr>
        <p:txBody>
          <a:bodyPr/>
          <a:lstStyle/>
          <a:p>
            <a:pPr marL="0" indent="0">
              <a:buNone/>
            </a:pPr>
            <a:r>
              <a:rPr lang="en-IN" dirty="0">
                <a:latin typeface="Algerian" panose="04020705040A02060702" pitchFamily="82" charset="0"/>
              </a:rPr>
              <a:t>SUMMARY: </a:t>
            </a:r>
          </a:p>
          <a:p>
            <a:pPr>
              <a:buFont typeface="Wingdings" panose="05000000000000000000" pitchFamily="2" charset="2"/>
              <a:buChar char="v"/>
            </a:pPr>
            <a:r>
              <a:rPr lang="en-IN" dirty="0">
                <a:solidFill>
                  <a:srgbClr val="0070C0"/>
                </a:solidFill>
                <a:latin typeface="Algerian" panose="04020705040A02060702" pitchFamily="82" charset="0"/>
              </a:rPr>
              <a:t>PIVOT TABLE: </a:t>
            </a:r>
            <a:r>
              <a:rPr lang="en-IN" dirty="0">
                <a:latin typeface="Algerian" panose="04020705040A02060702" pitchFamily="82" charset="0"/>
              </a:rPr>
              <a:t>PIVOT TABLE IS A DYNAMIC TABLE THAT ALLOWS YOU TO ROTATE AND AGGREGATE DATA FROM A SPREADSHEET</a:t>
            </a:r>
          </a:p>
          <a:p>
            <a:pPr>
              <a:buFont typeface="Wingdings" panose="05000000000000000000" pitchFamily="2" charset="2"/>
              <a:buChar char="v"/>
            </a:pPr>
            <a:r>
              <a:rPr lang="en-IN" dirty="0">
                <a:latin typeface="Algerian" panose="04020705040A02060702" pitchFamily="82" charset="0"/>
              </a:rPr>
              <a:t>PIE CHART</a:t>
            </a:r>
          </a:p>
          <a:p>
            <a:pPr marL="0" indent="0">
              <a:buNone/>
            </a:pPr>
            <a:r>
              <a:rPr lang="en-IN" dirty="0">
                <a:latin typeface="Algerian" panose="04020705040A02060702" pitchFamily="82" charset="0"/>
              </a:rPr>
              <a:t>VISUALIZATION:</a:t>
            </a:r>
          </a:p>
          <a:p>
            <a:pPr>
              <a:buFont typeface="Wingdings" panose="05000000000000000000" pitchFamily="2" charset="2"/>
              <a:buChar char="v"/>
            </a:pPr>
            <a:r>
              <a:rPr lang="en-IN" dirty="0" smtClean="0">
                <a:latin typeface="Algerian" panose="04020705040A02060702" pitchFamily="82" charset="0"/>
              </a:rPr>
              <a:t>GRAPH</a:t>
            </a:r>
          </a:p>
          <a:p>
            <a:pPr>
              <a:buFont typeface="Wingdings" panose="05000000000000000000" pitchFamily="2" charset="2"/>
              <a:buChar char="v"/>
            </a:pPr>
            <a:r>
              <a:rPr lang="en-IN" dirty="0" smtClean="0">
                <a:latin typeface="Algerian" panose="04020705040A02060702" pitchFamily="82" charset="0"/>
              </a:rPr>
              <a:t>pie chart</a:t>
            </a:r>
          </a:p>
          <a:p>
            <a:pPr>
              <a:buFont typeface="Wingdings" panose="05000000000000000000" pitchFamily="2" charset="2"/>
              <a:buChar char="v"/>
            </a:pPr>
            <a:r>
              <a:rPr lang="en-IN" dirty="0" smtClean="0">
                <a:latin typeface="Algerian" panose="04020705040A02060702" pitchFamily="82" charset="0"/>
              </a:rPr>
              <a:t>Bar diagram</a:t>
            </a:r>
          </a:p>
          <a:p>
            <a:pPr marL="0" indent="0">
              <a:buNone/>
            </a:pPr>
            <a:endParaRPr lang="en-IN" dirty="0" smtClean="0">
              <a:latin typeface="Algerian" panose="04020705040A02060702" pitchFamily="8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2133600"/>
            <a:ext cx="2895600" cy="192689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4267200"/>
            <a:ext cx="2971800" cy="1977598"/>
          </a:xfrm>
          <a:prstGeom prst="rect">
            <a:avLst/>
          </a:prstGeom>
        </p:spPr>
      </p:pic>
    </p:spTree>
    <p:extLst>
      <p:ext uri="{BB962C8B-B14F-4D97-AF65-F5344CB8AC3E}">
        <p14:creationId xmlns:p14="http://schemas.microsoft.com/office/powerpoint/2010/main" val="3266417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444268" cy="914400"/>
          </a:xfrm>
        </p:spPr>
        <p:txBody>
          <a:bodyPr/>
          <a:lstStyle/>
          <a:p>
            <a:r>
              <a:rPr lang="en-IN" dirty="0" smtClean="0">
                <a:solidFill>
                  <a:schemeClr val="tx1"/>
                </a:solidFill>
                <a:latin typeface="Berlin Sans FB Demi" panose="020E0802020502020306" pitchFamily="34" charset="0"/>
              </a:rPr>
              <a:t>R</a:t>
            </a:r>
            <a:r>
              <a:rPr lang="en-IN" spc="-40" dirty="0" smtClean="0">
                <a:solidFill>
                  <a:schemeClr val="tx1"/>
                </a:solidFill>
                <a:latin typeface="Berlin Sans FB Demi" panose="020E0802020502020306" pitchFamily="34" charset="0"/>
              </a:rPr>
              <a:t>E</a:t>
            </a:r>
            <a:r>
              <a:rPr lang="en-IN" spc="15" dirty="0" smtClean="0">
                <a:solidFill>
                  <a:schemeClr val="tx1"/>
                </a:solidFill>
                <a:latin typeface="Berlin Sans FB Demi" panose="020E0802020502020306" pitchFamily="34" charset="0"/>
              </a:rPr>
              <a:t>S</a:t>
            </a:r>
            <a:r>
              <a:rPr lang="en-IN" spc="-30" dirty="0" smtClean="0">
                <a:solidFill>
                  <a:schemeClr val="tx1"/>
                </a:solidFill>
                <a:latin typeface="Berlin Sans FB Demi" panose="020E0802020502020306" pitchFamily="34" charset="0"/>
              </a:rPr>
              <a:t>U</a:t>
            </a:r>
            <a:r>
              <a:rPr lang="en-IN" spc="-405" dirty="0" smtClean="0">
                <a:solidFill>
                  <a:schemeClr val="tx1"/>
                </a:solidFill>
                <a:latin typeface="Berlin Sans FB Demi" panose="020E0802020502020306" pitchFamily="34" charset="0"/>
              </a:rPr>
              <a:t>L</a:t>
            </a:r>
            <a:r>
              <a:rPr lang="en-IN" dirty="0" smtClean="0">
                <a:solidFill>
                  <a:schemeClr val="tx1"/>
                </a:solidFill>
                <a:latin typeface="Berlin Sans FB Demi" panose="020E0802020502020306" pitchFamily="34" charset="0"/>
              </a:rPr>
              <a:t>TS…</a:t>
            </a:r>
            <a:endParaRPr lang="en-IN" dirty="0">
              <a:solidFill>
                <a:schemeClr val="tx1"/>
              </a:solidFill>
              <a:latin typeface="Berlin Sans FB Demi" panose="020E0802020502020306"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9950370"/>
              </p:ext>
            </p:extLst>
          </p:nvPr>
        </p:nvGraphicFramePr>
        <p:xfrm>
          <a:off x="169460" y="914400"/>
          <a:ext cx="10515600" cy="579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525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839200" cy="990600"/>
          </a:xfrm>
        </p:spPr>
        <p:txBody>
          <a:bodyPr/>
          <a:lstStyle/>
          <a:p>
            <a:r>
              <a:rPr lang="en-IN" dirty="0">
                <a:solidFill>
                  <a:schemeClr val="tx1"/>
                </a:solidFill>
                <a:latin typeface="Berlin Sans FB Demi" panose="020E0802020502020306" pitchFamily="34" charset="0"/>
              </a:rPr>
              <a:t>R</a:t>
            </a:r>
            <a:r>
              <a:rPr lang="en-IN" spc="-40" dirty="0">
                <a:solidFill>
                  <a:schemeClr val="tx1"/>
                </a:solidFill>
                <a:latin typeface="Berlin Sans FB Demi" panose="020E0802020502020306" pitchFamily="34" charset="0"/>
              </a:rPr>
              <a:t>E</a:t>
            </a:r>
            <a:r>
              <a:rPr lang="en-IN" spc="15" dirty="0">
                <a:solidFill>
                  <a:schemeClr val="tx1"/>
                </a:solidFill>
                <a:latin typeface="Berlin Sans FB Demi" panose="020E0802020502020306" pitchFamily="34" charset="0"/>
              </a:rPr>
              <a:t>S</a:t>
            </a:r>
            <a:r>
              <a:rPr lang="en-IN" spc="-30" dirty="0">
                <a:solidFill>
                  <a:schemeClr val="tx1"/>
                </a:solidFill>
                <a:latin typeface="Berlin Sans FB Demi" panose="020E0802020502020306" pitchFamily="34" charset="0"/>
              </a:rPr>
              <a:t>U</a:t>
            </a:r>
            <a:r>
              <a:rPr lang="en-IN" spc="-405" dirty="0">
                <a:solidFill>
                  <a:schemeClr val="tx1"/>
                </a:solidFill>
                <a:latin typeface="Berlin Sans FB Demi" panose="020E0802020502020306" pitchFamily="34" charset="0"/>
              </a:rPr>
              <a:t>L</a:t>
            </a:r>
            <a:r>
              <a:rPr lang="en-IN" dirty="0">
                <a:solidFill>
                  <a:schemeClr val="tx1"/>
                </a:solidFill>
                <a:latin typeface="Berlin Sans FB Demi" panose="020E0802020502020306" pitchFamily="34" charset="0"/>
              </a:rPr>
              <a:t>TS…</a:t>
            </a:r>
            <a:endParaRPr lang="en-IN" dirty="0"/>
          </a:p>
        </p:txBody>
      </p:sp>
      <p:graphicFrame>
        <p:nvGraphicFramePr>
          <p:cNvPr id="18" name="Content Placeholder 3"/>
          <p:cNvGraphicFramePr>
            <a:graphicFrameLocks noGrp="1"/>
          </p:cNvGraphicFramePr>
          <p:nvPr>
            <p:ph idx="1"/>
            <p:extLst>
              <p:ext uri="{D42A27DB-BD31-4B8C-83A1-F6EECF244321}">
                <p14:modId xmlns:p14="http://schemas.microsoft.com/office/powerpoint/2010/main" val="1105929337"/>
              </p:ext>
            </p:extLst>
          </p:nvPr>
        </p:nvGraphicFramePr>
        <p:xfrm>
          <a:off x="228600" y="1295400"/>
          <a:ext cx="8839199" cy="4571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9335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969202" cy="1066800"/>
          </a:xfrm>
        </p:spPr>
        <p:txBody>
          <a:bodyPr/>
          <a:lstStyle/>
          <a:p>
            <a:r>
              <a:rPr lang="en-IN" dirty="0">
                <a:solidFill>
                  <a:schemeClr val="tx1"/>
                </a:solidFill>
                <a:latin typeface="Berlin Sans FB Demi" panose="020E0802020502020306" pitchFamily="34" charset="0"/>
              </a:rPr>
              <a:t>R</a:t>
            </a:r>
            <a:r>
              <a:rPr lang="en-IN" spc="-40" dirty="0">
                <a:solidFill>
                  <a:schemeClr val="tx1"/>
                </a:solidFill>
                <a:latin typeface="Berlin Sans FB Demi" panose="020E0802020502020306" pitchFamily="34" charset="0"/>
              </a:rPr>
              <a:t>E</a:t>
            </a:r>
            <a:r>
              <a:rPr lang="en-IN" spc="15" dirty="0">
                <a:solidFill>
                  <a:schemeClr val="tx1"/>
                </a:solidFill>
                <a:latin typeface="Berlin Sans FB Demi" panose="020E0802020502020306" pitchFamily="34" charset="0"/>
              </a:rPr>
              <a:t>S</a:t>
            </a:r>
            <a:r>
              <a:rPr lang="en-IN" spc="-30" dirty="0">
                <a:solidFill>
                  <a:schemeClr val="tx1"/>
                </a:solidFill>
                <a:latin typeface="Berlin Sans FB Demi" panose="020E0802020502020306" pitchFamily="34" charset="0"/>
              </a:rPr>
              <a:t>U</a:t>
            </a:r>
            <a:r>
              <a:rPr lang="en-IN" spc="-405" dirty="0">
                <a:solidFill>
                  <a:schemeClr val="tx1"/>
                </a:solidFill>
                <a:latin typeface="Berlin Sans FB Demi" panose="020E0802020502020306" pitchFamily="34" charset="0"/>
              </a:rPr>
              <a:t>L</a:t>
            </a:r>
            <a:r>
              <a:rPr lang="en-IN" dirty="0">
                <a:solidFill>
                  <a:schemeClr val="tx1"/>
                </a:solidFill>
                <a:latin typeface="Berlin Sans FB Demi" panose="020E0802020502020306" pitchFamily="34" charset="0"/>
              </a:rPr>
              <a:t>TS…</a:t>
            </a:r>
            <a:endParaRPr lang="en-IN"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329818667"/>
              </p:ext>
            </p:extLst>
          </p:nvPr>
        </p:nvGraphicFramePr>
        <p:xfrm>
          <a:off x="457200" y="1676400"/>
          <a:ext cx="8816975" cy="4365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262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90600"/>
            <a:ext cx="8610600" cy="4542161"/>
          </a:xfrm>
        </p:spPr>
      </p:pic>
    </p:spTree>
    <p:extLst>
      <p:ext uri="{BB962C8B-B14F-4D97-AF65-F5344CB8AC3E}">
        <p14:creationId xmlns:p14="http://schemas.microsoft.com/office/powerpoint/2010/main" val="87584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96668" cy="1320800"/>
          </a:xfrm>
        </p:spPr>
        <p:txBody>
          <a:bodyPr/>
          <a:lstStyle/>
          <a:p>
            <a:r>
              <a:rPr lang="en-IN" dirty="0" smtClean="0">
                <a:solidFill>
                  <a:schemeClr val="tx1">
                    <a:lumMod val="95000"/>
                    <a:lumOff val="5000"/>
                  </a:schemeClr>
                </a:solidFill>
                <a:latin typeface="Berlin Sans FB Demi" panose="020E0802020502020306" pitchFamily="34" charset="0"/>
              </a:rPr>
              <a:t>CONCLUSION :</a:t>
            </a:r>
            <a:endParaRPr lang="en-IN" dirty="0">
              <a:solidFill>
                <a:schemeClr val="tx1">
                  <a:lumMod val="95000"/>
                  <a:lumOff val="5000"/>
                </a:schemeClr>
              </a:solidFill>
              <a:latin typeface="Berlin Sans FB Demi" panose="020E0802020502020306" pitchFamily="34" charset="0"/>
            </a:endParaRPr>
          </a:p>
        </p:txBody>
      </p:sp>
      <p:sp>
        <p:nvSpPr>
          <p:cNvPr id="3" name="Content Placeholder 2"/>
          <p:cNvSpPr>
            <a:spLocks noGrp="1"/>
          </p:cNvSpPr>
          <p:nvPr>
            <p:ph idx="1"/>
          </p:nvPr>
        </p:nvSpPr>
        <p:spPr>
          <a:xfrm>
            <a:off x="609600" y="1752601"/>
            <a:ext cx="8664402" cy="4288762"/>
          </a:xfrm>
        </p:spPr>
        <p:txBody>
          <a:bodyPr/>
          <a:lstStyle/>
          <a:p>
            <a:pPr>
              <a:buFont typeface="Wingdings" panose="05000000000000000000" pitchFamily="2" charset="2"/>
              <a:buChar char="v"/>
            </a:pPr>
            <a:r>
              <a:rPr lang="en-US" dirty="0">
                <a:solidFill>
                  <a:srgbClr val="0070C0"/>
                </a:solidFill>
                <a:latin typeface="Algerian" panose="04020705040A02060702" pitchFamily="82" charset="0"/>
              </a:rPr>
              <a:t>Majority Performance: </a:t>
            </a:r>
            <a:r>
              <a:rPr lang="en-US" dirty="0">
                <a:latin typeface="Algerian" panose="04020705040A02060702" pitchFamily="82" charset="0"/>
              </a:rPr>
              <a:t>Most employees are in the "MED" performance category, implying that the general workforce is meeting but not exceeding </a:t>
            </a:r>
            <a:r>
              <a:rPr lang="en-US" dirty="0" smtClean="0">
                <a:latin typeface="Algerian" panose="04020705040A02060702" pitchFamily="82" charset="0"/>
              </a:rPr>
              <a:t>expectations.</a:t>
            </a:r>
          </a:p>
          <a:p>
            <a:pPr>
              <a:buFont typeface="Wingdings" panose="05000000000000000000" pitchFamily="2" charset="2"/>
              <a:buChar char="v"/>
            </a:pPr>
            <a:r>
              <a:rPr lang="en-US" dirty="0" smtClean="0">
                <a:solidFill>
                  <a:srgbClr val="0070C0"/>
                </a:solidFill>
                <a:latin typeface="Algerian" panose="04020705040A02060702" pitchFamily="82" charset="0"/>
              </a:rPr>
              <a:t>Focus </a:t>
            </a:r>
            <a:r>
              <a:rPr lang="en-US" dirty="0">
                <a:solidFill>
                  <a:srgbClr val="0070C0"/>
                </a:solidFill>
                <a:latin typeface="Algerian" panose="04020705040A02060702" pitchFamily="82" charset="0"/>
              </a:rPr>
              <a:t>Areas: </a:t>
            </a:r>
            <a:r>
              <a:rPr lang="en-US" dirty="0">
                <a:latin typeface="Algerian" panose="04020705040A02060702" pitchFamily="82" charset="0"/>
              </a:rPr>
              <a:t>There are consistently lower counts in the "VERY HIGH" and "HIGH" performance categories, which may indicate a need for strategies to encourage higher performance across the board</a:t>
            </a:r>
            <a:r>
              <a:rPr lang="en-US" dirty="0" smtClean="0">
                <a:latin typeface="Algerian" panose="04020705040A02060702" pitchFamily="82" charset="0"/>
              </a:rPr>
              <a:t>.</a:t>
            </a:r>
          </a:p>
          <a:p>
            <a:pPr>
              <a:buFont typeface="Wingdings" panose="05000000000000000000" pitchFamily="2" charset="2"/>
              <a:buChar char="v"/>
            </a:pPr>
            <a:r>
              <a:rPr lang="en-US" dirty="0" smtClean="0">
                <a:solidFill>
                  <a:srgbClr val="0070C0"/>
                </a:solidFill>
                <a:latin typeface="Algerian" panose="04020705040A02060702" pitchFamily="82" charset="0"/>
              </a:rPr>
              <a:t>Improvement </a:t>
            </a:r>
            <a:r>
              <a:rPr lang="en-US" dirty="0">
                <a:solidFill>
                  <a:srgbClr val="0070C0"/>
                </a:solidFill>
                <a:latin typeface="Algerian" panose="04020705040A02060702" pitchFamily="82" charset="0"/>
              </a:rPr>
              <a:t>Strategy: </a:t>
            </a:r>
            <a:r>
              <a:rPr lang="en-US" dirty="0">
                <a:latin typeface="Algerian" panose="04020705040A02060702" pitchFamily="82" charset="0"/>
              </a:rPr>
              <a:t>Given the stable trends in the "MED" category and the exponential trend in "LOW" performance, it may be beneficial for management to address the factors contributing to underperformance and explore ways to uplift employee performance to higher levels</a:t>
            </a:r>
            <a:r>
              <a:rPr lang="en-US" dirty="0"/>
              <a:t>.</a:t>
            </a:r>
            <a:endParaRPr lang="en-IN" dirty="0"/>
          </a:p>
        </p:txBody>
      </p:sp>
    </p:spTree>
    <p:extLst>
      <p:ext uri="{BB962C8B-B14F-4D97-AF65-F5344CB8AC3E}">
        <p14:creationId xmlns:p14="http://schemas.microsoft.com/office/powerpoint/2010/main" val="97362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75000"/>
                    <a:lumOff val="25000"/>
                  </a:schemeClr>
                </a:solidFill>
                <a:latin typeface="Berlin Sans FB Demi" panose="020E0802020502020306" pitchFamily="34" charset="0"/>
              </a:rPr>
              <a:t>PROJECT TITLE…</a:t>
            </a:r>
            <a:endParaRPr lang="en-IN" dirty="0">
              <a:solidFill>
                <a:schemeClr val="tx1">
                  <a:lumMod val="75000"/>
                  <a:lumOff val="25000"/>
                </a:schemeClr>
              </a:solidFill>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pPr marL="0" indent="0" algn="r">
              <a:buNone/>
            </a:pPr>
            <a:r>
              <a:rPr lang="en-US" sz="5400" b="1" dirty="0">
                <a:solidFill>
                  <a:srgbClr val="0F0F0F"/>
                </a:solidFill>
                <a:latin typeface="Algerian" panose="04020705040A02060702" pitchFamily="82" charset="0"/>
                <a:cs typeface="Times New Roman" panose="02020603050405020304" pitchFamily="18" charset="0"/>
              </a:rPr>
              <a:t>Employee Data Analysis using Excel </a:t>
            </a:r>
            <a:r>
              <a:rPr lang="en-US" sz="4400" b="1" dirty="0">
                <a:solidFill>
                  <a:srgbClr val="0F0F0F"/>
                </a:solidFill>
                <a:latin typeface="Algerian" panose="04020705040A02060702" pitchFamily="82" charset="0"/>
              </a:rPr>
              <a:t/>
            </a:r>
            <a:br>
              <a:rPr lang="en-US" sz="4400" b="1" dirty="0">
                <a:solidFill>
                  <a:srgbClr val="0F0F0F"/>
                </a:solidFill>
                <a:latin typeface="Algerian" panose="04020705040A02060702" pitchFamily="82" charset="0"/>
              </a:rPr>
            </a:br>
            <a:endParaRPr lang="en-IN" sz="4400" dirty="0"/>
          </a:p>
        </p:txBody>
      </p:sp>
    </p:spTree>
    <p:extLst>
      <p:ext uri="{BB962C8B-B14F-4D97-AF65-F5344CB8AC3E}">
        <p14:creationId xmlns:p14="http://schemas.microsoft.com/office/powerpoint/2010/main" val="4251037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85800"/>
            <a:ext cx="8900711" cy="5334000"/>
          </a:xfrm>
        </p:spPr>
      </p:pic>
    </p:spTree>
    <p:extLst>
      <p:ext uri="{BB962C8B-B14F-4D97-AF65-F5344CB8AC3E}">
        <p14:creationId xmlns:p14="http://schemas.microsoft.com/office/powerpoint/2010/main" val="124396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6759402" cy="1854200"/>
          </a:xfrm>
        </p:spPr>
        <p:txBody>
          <a:bodyPr/>
          <a:lstStyle/>
          <a:p>
            <a:r>
              <a:rPr lang="en-IN" spc="25" dirty="0" smtClean="0">
                <a:solidFill>
                  <a:schemeClr val="tx1">
                    <a:lumMod val="75000"/>
                    <a:lumOff val="25000"/>
                  </a:schemeClr>
                </a:solidFill>
                <a:latin typeface="Berlin Sans FB Demi" panose="020E0802020502020306" pitchFamily="34" charset="0"/>
              </a:rPr>
              <a:t>A</a:t>
            </a:r>
            <a:r>
              <a:rPr lang="en-IN" spc="-5" dirty="0" smtClean="0">
                <a:solidFill>
                  <a:schemeClr val="tx1">
                    <a:lumMod val="75000"/>
                    <a:lumOff val="25000"/>
                  </a:schemeClr>
                </a:solidFill>
                <a:latin typeface="Berlin Sans FB Demi" panose="020E0802020502020306" pitchFamily="34" charset="0"/>
              </a:rPr>
              <a:t>G</a:t>
            </a:r>
            <a:r>
              <a:rPr lang="en-IN" spc="-35" dirty="0" smtClean="0">
                <a:solidFill>
                  <a:schemeClr val="tx1">
                    <a:lumMod val="75000"/>
                    <a:lumOff val="25000"/>
                  </a:schemeClr>
                </a:solidFill>
                <a:latin typeface="Berlin Sans FB Demi" panose="020E0802020502020306" pitchFamily="34" charset="0"/>
              </a:rPr>
              <a:t>E</a:t>
            </a:r>
            <a:r>
              <a:rPr lang="en-IN" spc="15" dirty="0" smtClean="0">
                <a:solidFill>
                  <a:schemeClr val="tx1">
                    <a:lumMod val="75000"/>
                    <a:lumOff val="25000"/>
                  </a:schemeClr>
                </a:solidFill>
                <a:latin typeface="Berlin Sans FB Demi" panose="020E0802020502020306" pitchFamily="34" charset="0"/>
              </a:rPr>
              <a:t>N</a:t>
            </a:r>
            <a:r>
              <a:rPr lang="en-IN" dirty="0" smtClean="0">
                <a:solidFill>
                  <a:schemeClr val="tx1">
                    <a:lumMod val="75000"/>
                    <a:lumOff val="25000"/>
                  </a:schemeClr>
                </a:solidFill>
                <a:latin typeface="Berlin Sans FB Demi" panose="020E0802020502020306" pitchFamily="34" charset="0"/>
              </a:rPr>
              <a:t>DA…</a:t>
            </a:r>
            <a:endParaRPr lang="en-IN" dirty="0">
              <a:solidFill>
                <a:schemeClr val="tx1">
                  <a:lumMod val="75000"/>
                  <a:lumOff val="25000"/>
                </a:schemeClr>
              </a:solidFill>
            </a:endParaRPr>
          </a:p>
        </p:txBody>
      </p:sp>
      <p:sp>
        <p:nvSpPr>
          <p:cNvPr id="3" name="Content Placeholder 2"/>
          <p:cNvSpPr>
            <a:spLocks noGrp="1"/>
          </p:cNvSpPr>
          <p:nvPr>
            <p:ph idx="1"/>
          </p:nvPr>
        </p:nvSpPr>
        <p:spPr>
          <a:xfrm>
            <a:off x="3417257" y="1524000"/>
            <a:ext cx="4812344" cy="4673600"/>
          </a:xfrm>
        </p:spPr>
        <p:txBody>
          <a:bodyPr>
            <a:normAutofit/>
          </a:bodyPr>
          <a:lstStyle/>
          <a:p>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Algerian" panose="04020705040A02060702" pitchFamily="82" charset="0"/>
                <a:cs typeface="Times New Roman" panose="02020603050405020304" pitchFamily="18" charset="0"/>
              </a:rPr>
              <a:t>Problem Statement</a:t>
            </a:r>
          </a:p>
          <a:p>
            <a:pPr>
              <a:buFont typeface="+mj-lt"/>
              <a:buAutoNum type="arabicPeriod"/>
            </a:pPr>
            <a:r>
              <a:rPr lang="en-US" dirty="0">
                <a:solidFill>
                  <a:srgbClr val="0D0D0D"/>
                </a:solidFill>
                <a:latin typeface="Algerian" panose="04020705040A02060702" pitchFamily="82" charset="0"/>
                <a:cs typeface="Times New Roman" panose="02020603050405020304" pitchFamily="18" charset="0"/>
              </a:rPr>
              <a:t>Project Overview</a:t>
            </a:r>
          </a:p>
          <a:p>
            <a:pPr>
              <a:buFont typeface="+mj-lt"/>
              <a:buAutoNum type="arabicPeriod"/>
            </a:pPr>
            <a:r>
              <a:rPr lang="en-US" dirty="0">
                <a:solidFill>
                  <a:srgbClr val="0D0D0D"/>
                </a:solidFill>
                <a:latin typeface="Algerian" panose="04020705040A02060702" pitchFamily="82" charset="0"/>
                <a:cs typeface="Times New Roman" panose="02020603050405020304" pitchFamily="18" charset="0"/>
              </a:rPr>
              <a:t>End Users</a:t>
            </a:r>
          </a:p>
          <a:p>
            <a:pPr>
              <a:buFont typeface="+mj-lt"/>
              <a:buAutoNum type="arabicPeriod"/>
            </a:pPr>
            <a:r>
              <a:rPr lang="en-US" dirty="0">
                <a:solidFill>
                  <a:srgbClr val="0D0D0D"/>
                </a:solidFill>
                <a:latin typeface="Algerian" panose="04020705040A02060702" pitchFamily="82" charset="0"/>
                <a:cs typeface="Times New Roman" panose="02020603050405020304" pitchFamily="18" charset="0"/>
              </a:rPr>
              <a:t>Our Solution and Proposition</a:t>
            </a:r>
          </a:p>
          <a:p>
            <a:pPr>
              <a:buFont typeface="+mj-lt"/>
              <a:buAutoNum type="arabicPeriod"/>
            </a:pPr>
            <a:r>
              <a:rPr lang="en-US" dirty="0">
                <a:solidFill>
                  <a:srgbClr val="0D0D0D"/>
                </a:solidFill>
                <a:latin typeface="Algerian" panose="04020705040A02060702" pitchFamily="82" charset="0"/>
                <a:cs typeface="Times New Roman" panose="02020603050405020304" pitchFamily="18" charset="0"/>
              </a:rPr>
              <a:t>Dataset Description</a:t>
            </a:r>
          </a:p>
          <a:p>
            <a:pPr>
              <a:buFont typeface="+mj-lt"/>
              <a:buAutoNum type="arabicPeriod"/>
            </a:pPr>
            <a:r>
              <a:rPr lang="en-US" dirty="0">
                <a:solidFill>
                  <a:srgbClr val="0D0D0D"/>
                </a:solidFill>
                <a:latin typeface="Algerian" panose="04020705040A02060702" pitchFamily="82" charset="0"/>
                <a:cs typeface="Times New Roman" panose="02020603050405020304" pitchFamily="18" charset="0"/>
              </a:rPr>
              <a:t>Modelling Approach</a:t>
            </a:r>
          </a:p>
          <a:p>
            <a:pPr>
              <a:buFont typeface="+mj-lt"/>
              <a:buAutoNum type="arabicPeriod"/>
            </a:pPr>
            <a:r>
              <a:rPr lang="en-US" dirty="0">
                <a:solidFill>
                  <a:srgbClr val="0D0D0D"/>
                </a:solidFill>
                <a:latin typeface="Algerian" panose="04020705040A02060702" pitchFamily="82" charset="0"/>
                <a:cs typeface="Times New Roman" panose="02020603050405020304" pitchFamily="18" charset="0"/>
              </a:rPr>
              <a:t>Results and Discussion</a:t>
            </a:r>
          </a:p>
          <a:p>
            <a:pPr>
              <a:buFont typeface="+mj-lt"/>
              <a:buAutoNum type="arabicPeriod"/>
            </a:pPr>
            <a:r>
              <a:rPr lang="en-US" dirty="0">
                <a:solidFill>
                  <a:srgbClr val="0D0D0D"/>
                </a:solidFill>
                <a:latin typeface="Algerian" panose="04020705040A02060702" pitchFamily="82" charset="0"/>
                <a:cs typeface="Times New Roman" panose="02020603050405020304" pitchFamily="18" charset="0"/>
              </a:rPr>
              <a:t>Conclusion</a:t>
            </a:r>
          </a:p>
          <a:p>
            <a:pPr marL="0" indent="0">
              <a:buNone/>
            </a:pPr>
            <a:endParaRPr lang="en-IN" dirty="0"/>
          </a:p>
        </p:txBody>
      </p:sp>
      <p:grpSp>
        <p:nvGrpSpPr>
          <p:cNvPr id="4" name="object 18"/>
          <p:cNvGrpSpPr/>
          <p:nvPr/>
        </p:nvGrpSpPr>
        <p:grpSpPr>
          <a:xfrm>
            <a:off x="156211" y="1930400"/>
            <a:ext cx="3261046" cy="4267200"/>
            <a:chOff x="-97089" y="1409704"/>
            <a:chExt cx="4269039" cy="5295896"/>
          </a:xfrm>
        </p:grpSpPr>
        <p:pic>
          <p:nvPicPr>
            <p:cNvPr id="5" name="object 19"/>
            <p:cNvPicPr/>
            <p:nvPr/>
          </p:nvPicPr>
          <p:blipFill>
            <a:blip r:embed="rId2" cstate="print"/>
            <a:stretch>
              <a:fillRect/>
            </a:stretch>
          </p:blipFill>
          <p:spPr>
            <a:xfrm>
              <a:off x="466725" y="6410325"/>
              <a:ext cx="3705225" cy="295275"/>
            </a:xfrm>
            <a:prstGeom prst="rect">
              <a:avLst/>
            </a:prstGeom>
          </p:spPr>
        </p:pic>
        <p:pic>
          <p:nvPicPr>
            <p:cNvPr id="6" name="object 20"/>
            <p:cNvPicPr/>
            <p:nvPr/>
          </p:nvPicPr>
          <p:blipFill>
            <a:blip r:embed="rId3" cstate="print"/>
            <a:stretch>
              <a:fillRect/>
            </a:stretch>
          </p:blipFill>
          <p:spPr>
            <a:xfrm>
              <a:off x="-97089" y="1409704"/>
              <a:ext cx="1733550" cy="3009898"/>
            </a:xfrm>
            <a:prstGeom prst="rect">
              <a:avLst/>
            </a:prstGeom>
          </p:spPr>
        </p:pic>
      </p:grpSp>
    </p:spTree>
    <p:extLst>
      <p:ext uri="{BB962C8B-B14F-4D97-AF65-F5344CB8AC3E}">
        <p14:creationId xmlns:p14="http://schemas.microsoft.com/office/powerpoint/2010/main" val="94163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358"/>
            <a:ext cx="8598141" cy="1304235"/>
          </a:xfrm>
        </p:spPr>
        <p:txBody>
          <a:bodyPr/>
          <a:lstStyle/>
          <a:p>
            <a:r>
              <a:rPr lang="en-IN" spc="-20" dirty="0">
                <a:solidFill>
                  <a:schemeClr val="tx1">
                    <a:lumMod val="75000"/>
                    <a:lumOff val="25000"/>
                  </a:schemeClr>
                </a:solidFill>
                <a:latin typeface="Berlin Sans FB Demi" panose="020E0802020502020306" pitchFamily="34" charset="0"/>
              </a:rPr>
              <a:t>P</a:t>
            </a:r>
            <a:r>
              <a:rPr lang="en-IN" spc="15" dirty="0">
                <a:solidFill>
                  <a:schemeClr val="tx1">
                    <a:lumMod val="75000"/>
                    <a:lumOff val="25000"/>
                  </a:schemeClr>
                </a:solidFill>
                <a:latin typeface="Berlin Sans FB Demi" panose="020E0802020502020306" pitchFamily="34" charset="0"/>
              </a:rPr>
              <a:t>ROB</a:t>
            </a:r>
            <a:r>
              <a:rPr lang="en-IN" spc="55" dirty="0">
                <a:solidFill>
                  <a:schemeClr val="tx1">
                    <a:lumMod val="75000"/>
                    <a:lumOff val="25000"/>
                  </a:schemeClr>
                </a:solidFill>
                <a:latin typeface="Berlin Sans FB Demi" panose="020E0802020502020306" pitchFamily="34" charset="0"/>
              </a:rPr>
              <a:t>L</a:t>
            </a:r>
            <a:r>
              <a:rPr lang="en-IN" spc="-20" dirty="0">
                <a:solidFill>
                  <a:schemeClr val="tx1">
                    <a:lumMod val="75000"/>
                    <a:lumOff val="25000"/>
                  </a:schemeClr>
                </a:solidFill>
                <a:latin typeface="Berlin Sans FB Demi" panose="020E0802020502020306" pitchFamily="34" charset="0"/>
              </a:rPr>
              <a:t>E</a:t>
            </a:r>
            <a:r>
              <a:rPr lang="en-IN" spc="20" dirty="0">
                <a:solidFill>
                  <a:schemeClr val="tx1">
                    <a:lumMod val="75000"/>
                    <a:lumOff val="25000"/>
                  </a:schemeClr>
                </a:solidFill>
                <a:latin typeface="Berlin Sans FB Demi" panose="020E0802020502020306" pitchFamily="34" charset="0"/>
              </a:rPr>
              <a:t>M</a:t>
            </a:r>
            <a:r>
              <a:rPr lang="en-IN" dirty="0">
                <a:solidFill>
                  <a:schemeClr val="tx1">
                    <a:lumMod val="75000"/>
                    <a:lumOff val="25000"/>
                  </a:schemeClr>
                </a:solidFill>
                <a:latin typeface="Berlin Sans FB Demi" panose="020E0802020502020306" pitchFamily="34" charset="0"/>
              </a:rPr>
              <a:t> </a:t>
            </a:r>
            <a:r>
              <a:rPr lang="en-IN" spc="10" dirty="0">
                <a:solidFill>
                  <a:schemeClr val="tx1">
                    <a:lumMod val="75000"/>
                    <a:lumOff val="25000"/>
                  </a:schemeClr>
                </a:solidFill>
                <a:latin typeface="Berlin Sans FB Demi" panose="020E0802020502020306" pitchFamily="34" charset="0"/>
              </a:rPr>
              <a:t>S</a:t>
            </a:r>
            <a:r>
              <a:rPr lang="en-IN" spc="-370" dirty="0">
                <a:solidFill>
                  <a:schemeClr val="tx1">
                    <a:lumMod val="75000"/>
                    <a:lumOff val="25000"/>
                  </a:schemeClr>
                </a:solidFill>
                <a:latin typeface="Berlin Sans FB Demi" panose="020E0802020502020306" pitchFamily="34" charset="0"/>
              </a:rPr>
              <a:t>T</a:t>
            </a:r>
            <a:r>
              <a:rPr lang="en-IN" spc="-375" dirty="0">
                <a:solidFill>
                  <a:schemeClr val="tx1">
                    <a:lumMod val="75000"/>
                    <a:lumOff val="25000"/>
                  </a:schemeClr>
                </a:solidFill>
                <a:latin typeface="Berlin Sans FB Demi" panose="020E0802020502020306" pitchFamily="34" charset="0"/>
              </a:rPr>
              <a:t>A</a:t>
            </a:r>
            <a:r>
              <a:rPr lang="en-IN" spc="15" dirty="0">
                <a:solidFill>
                  <a:schemeClr val="tx1">
                    <a:lumMod val="75000"/>
                    <a:lumOff val="25000"/>
                  </a:schemeClr>
                </a:solidFill>
                <a:latin typeface="Berlin Sans FB Demi" panose="020E0802020502020306" pitchFamily="34" charset="0"/>
              </a:rPr>
              <a:t>T</a:t>
            </a:r>
            <a:r>
              <a:rPr lang="en-IN" spc="-10" dirty="0">
                <a:solidFill>
                  <a:schemeClr val="tx1">
                    <a:lumMod val="75000"/>
                    <a:lumOff val="25000"/>
                  </a:schemeClr>
                </a:solidFill>
                <a:latin typeface="Berlin Sans FB Demi" panose="020E0802020502020306" pitchFamily="34" charset="0"/>
              </a:rPr>
              <a:t>E</a:t>
            </a:r>
            <a:r>
              <a:rPr lang="en-IN" spc="-20" dirty="0">
                <a:solidFill>
                  <a:schemeClr val="tx1">
                    <a:lumMod val="75000"/>
                    <a:lumOff val="25000"/>
                  </a:schemeClr>
                </a:solidFill>
                <a:latin typeface="Berlin Sans FB Demi" panose="020E0802020502020306" pitchFamily="34" charset="0"/>
              </a:rPr>
              <a:t>ME</a:t>
            </a:r>
            <a:r>
              <a:rPr lang="en-IN" spc="10" dirty="0">
                <a:solidFill>
                  <a:schemeClr val="tx1">
                    <a:lumMod val="75000"/>
                    <a:lumOff val="25000"/>
                  </a:schemeClr>
                </a:solidFill>
                <a:latin typeface="Berlin Sans FB Demi" panose="020E0802020502020306" pitchFamily="34" charset="0"/>
              </a:rPr>
              <a:t>NT…</a:t>
            </a:r>
            <a:endParaRPr lang="en-IN" dirty="0"/>
          </a:p>
        </p:txBody>
      </p:sp>
      <p:sp>
        <p:nvSpPr>
          <p:cNvPr id="3" name="Content Placeholder 2"/>
          <p:cNvSpPr>
            <a:spLocks noGrp="1"/>
          </p:cNvSpPr>
          <p:nvPr>
            <p:ph idx="1"/>
          </p:nvPr>
        </p:nvSpPr>
        <p:spPr>
          <a:xfrm>
            <a:off x="762000" y="1930861"/>
            <a:ext cx="8520468" cy="3880773"/>
          </a:xfrm>
        </p:spPr>
        <p:txBody>
          <a:bodyPr/>
          <a:lstStyle/>
          <a:p>
            <a:pPr>
              <a:buFont typeface="Wingdings" panose="05000000000000000000" pitchFamily="2" charset="2"/>
              <a:buChar char="v"/>
            </a:pPr>
            <a:r>
              <a:rPr lang="en-IN" dirty="0" smtClean="0">
                <a:latin typeface="Algerian" panose="04020705040A02060702" pitchFamily="82" charset="0"/>
              </a:rPr>
              <a:t>IDENTIFY AREAS OF IMPROVEMENT FOR EMPLOYEES TO ENHANCE OVERALL PERFORMANCE</a:t>
            </a:r>
          </a:p>
          <a:p>
            <a:pPr>
              <a:buFont typeface="Wingdings" panose="05000000000000000000" pitchFamily="2" charset="2"/>
              <a:buChar char="v"/>
            </a:pPr>
            <a:r>
              <a:rPr lang="en-IN" dirty="0" smtClean="0">
                <a:latin typeface="Algerian" panose="04020705040A02060702" pitchFamily="82" charset="0"/>
              </a:rPr>
              <a:t>DEVELOP A COMPRRHENSIVE ANALYSIS FRAMEWORK TO EVALUTE EMPLOYEE PERFORMANCE</a:t>
            </a:r>
          </a:p>
          <a:p>
            <a:pPr>
              <a:buFont typeface="Wingdings" panose="05000000000000000000" pitchFamily="2" charset="2"/>
              <a:buChar char="v"/>
            </a:pPr>
            <a:r>
              <a:rPr lang="en-IN" dirty="0" smtClean="0">
                <a:latin typeface="Algerian" panose="04020705040A02060702" pitchFamily="82" charset="0"/>
              </a:rPr>
              <a:t>PROVIDE ACTIONABLE RECOMMENDATIONS FOR GROWTH AND DEVELOPMENT</a:t>
            </a:r>
          </a:p>
          <a:p>
            <a:pPr>
              <a:buFont typeface="Wingdings" panose="05000000000000000000" pitchFamily="2" charset="2"/>
              <a:buChar char="v"/>
            </a:pPr>
            <a:r>
              <a:rPr lang="en-IN" dirty="0" smtClean="0">
                <a:latin typeface="Algerian" panose="04020705040A02060702" pitchFamily="82" charset="0"/>
              </a:rPr>
              <a:t>INEFFICIENT TALENT DEVELOPMENT AND COACHING</a:t>
            </a:r>
          </a:p>
          <a:p>
            <a:pPr>
              <a:buFont typeface="Wingdings" panose="05000000000000000000" pitchFamily="2" charset="2"/>
              <a:buChar char="v"/>
            </a:pPr>
            <a:r>
              <a:rPr lang="en-IN" dirty="0" smtClean="0">
                <a:latin typeface="Algerian" panose="04020705040A02060702" pitchFamily="82" charset="0"/>
              </a:rPr>
              <a:t>POOR DATA–DRIVEN DECISION–MAKING</a:t>
            </a:r>
          </a:p>
          <a:p>
            <a:pPr>
              <a:buFont typeface="Wingdings" panose="05000000000000000000" pitchFamily="2" charset="2"/>
              <a:buChar char="v"/>
            </a:pPr>
            <a:endParaRPr lang="en-IN" dirty="0">
              <a:latin typeface="Algerian" panose="04020705040A02060702" pitchFamily="82" charset="0"/>
            </a:endParaRPr>
          </a:p>
        </p:txBody>
      </p:sp>
      <p:pic>
        <p:nvPicPr>
          <p:cNvPr id="4" name="object 5"/>
          <p:cNvPicPr/>
          <p:nvPr/>
        </p:nvPicPr>
        <p:blipFill>
          <a:blip r:embed="rId2" cstate="print"/>
          <a:stretch>
            <a:fillRect/>
          </a:stretch>
        </p:blipFill>
        <p:spPr>
          <a:xfrm>
            <a:off x="9055341" y="3871248"/>
            <a:ext cx="2219325" cy="3219450"/>
          </a:xfrm>
          <a:prstGeom prst="rect">
            <a:avLst/>
          </a:prstGeom>
        </p:spPr>
      </p:pic>
    </p:spTree>
    <p:extLst>
      <p:ext uri="{BB962C8B-B14F-4D97-AF65-F5344CB8AC3E}">
        <p14:creationId xmlns:p14="http://schemas.microsoft.com/office/powerpoint/2010/main" val="335559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93002" cy="1473200"/>
          </a:xfrm>
        </p:spPr>
        <p:txBody>
          <a:bodyPr/>
          <a:lstStyle/>
          <a:p>
            <a:r>
              <a:rPr lang="en-IN" dirty="0" smtClean="0">
                <a:solidFill>
                  <a:schemeClr val="tx1">
                    <a:lumMod val="75000"/>
                    <a:lumOff val="25000"/>
                  </a:schemeClr>
                </a:solidFill>
                <a:latin typeface="Berlin Sans FB Demi" panose="020E0802020502020306" pitchFamily="34" charset="0"/>
              </a:rPr>
              <a:t>PROJECT OVERVIEW…</a:t>
            </a:r>
            <a:endParaRPr lang="en-IN" dirty="0">
              <a:solidFill>
                <a:schemeClr val="tx1">
                  <a:lumMod val="75000"/>
                  <a:lumOff val="25000"/>
                </a:schemeClr>
              </a:solidFill>
              <a:latin typeface="Berlin Sans FB Demi" panose="020E0802020502020306" pitchFamily="34" charset="0"/>
            </a:endParaRPr>
          </a:p>
        </p:txBody>
      </p:sp>
      <p:sp>
        <p:nvSpPr>
          <p:cNvPr id="3" name="Content Placeholder 2"/>
          <p:cNvSpPr>
            <a:spLocks noGrp="1"/>
          </p:cNvSpPr>
          <p:nvPr>
            <p:ph idx="1"/>
          </p:nvPr>
        </p:nvSpPr>
        <p:spPr>
          <a:xfrm>
            <a:off x="533400" y="1690750"/>
            <a:ext cx="8512002" cy="4451428"/>
          </a:xfrm>
        </p:spPr>
        <p:txBody>
          <a:bodyPr>
            <a:normAutofit fontScale="85000" lnSpcReduction="20000"/>
          </a:bodyPr>
          <a:lstStyle/>
          <a:p>
            <a:pPr marL="0" indent="0">
              <a:buNone/>
            </a:pPr>
            <a:r>
              <a:rPr lang="en-IN" dirty="0" smtClean="0">
                <a:latin typeface="Berlin Sans FB Demi" panose="020E0802020502020306" pitchFamily="34" charset="0"/>
              </a:rPr>
              <a:t>OBJECTIVES :</a:t>
            </a:r>
          </a:p>
          <a:p>
            <a:pPr>
              <a:buFont typeface="Wingdings" panose="05000000000000000000" pitchFamily="2" charset="2"/>
              <a:buChar char="v"/>
            </a:pPr>
            <a:r>
              <a:rPr lang="en-IN" dirty="0" smtClean="0">
                <a:latin typeface="Algerian" panose="04020705040A02060702" pitchFamily="82" charset="0"/>
              </a:rPr>
              <a:t>ANALYZE EMPLOYEE PERFORMANCE DATE TO IDENTIFY AREAS OF IMPROVEMENT</a:t>
            </a:r>
          </a:p>
          <a:p>
            <a:pPr>
              <a:buFont typeface="Wingdings" panose="05000000000000000000" pitchFamily="2" charset="2"/>
              <a:buChar char="v"/>
            </a:pPr>
            <a:r>
              <a:rPr lang="en-IN" dirty="0" smtClean="0">
                <a:latin typeface="Algerian" panose="04020705040A02060702" pitchFamily="82" charset="0"/>
              </a:rPr>
              <a:t>DEVELOP AN EXCEL-BASED DASHBOARD TO TRACK PERFORMANCE METRICS</a:t>
            </a:r>
          </a:p>
          <a:p>
            <a:pPr>
              <a:buFont typeface="Wingdings" panose="05000000000000000000" pitchFamily="2" charset="2"/>
              <a:buChar char="v"/>
            </a:pPr>
            <a:r>
              <a:rPr lang="en-IN" dirty="0" smtClean="0">
                <a:latin typeface="Algerian" panose="04020705040A02060702" pitchFamily="82" charset="0"/>
              </a:rPr>
              <a:t>PROVIDE ACTIONABLE RECOMMENDATIONS FOR GROWTH AND DEVELOPMENT</a:t>
            </a:r>
          </a:p>
          <a:p>
            <a:pPr marL="0" indent="0">
              <a:buNone/>
            </a:pPr>
            <a:endParaRPr lang="en-IN" dirty="0" smtClean="0">
              <a:latin typeface="Algerian" panose="04020705040A02060702" pitchFamily="82" charset="0"/>
            </a:endParaRPr>
          </a:p>
          <a:p>
            <a:pPr marL="0" indent="0">
              <a:buNone/>
            </a:pPr>
            <a:r>
              <a:rPr lang="en-IN" dirty="0" smtClean="0">
                <a:latin typeface="Berlin Sans FB Demi" panose="020E0802020502020306" pitchFamily="34" charset="0"/>
              </a:rPr>
              <a:t>SCOPES :</a:t>
            </a:r>
          </a:p>
          <a:p>
            <a:pPr>
              <a:buFont typeface="Wingdings" panose="05000000000000000000" pitchFamily="2" charset="2"/>
              <a:buChar char="v"/>
            </a:pPr>
            <a:r>
              <a:rPr lang="en-IN" dirty="0" smtClean="0">
                <a:latin typeface="Algerian" panose="04020705040A02060702" pitchFamily="82" charset="0"/>
              </a:rPr>
              <a:t>COLLECT AND ANALYZE EMPLOYEE PERFORMANCE DATA</a:t>
            </a:r>
          </a:p>
          <a:p>
            <a:pPr>
              <a:buFont typeface="Wingdings" panose="05000000000000000000" pitchFamily="2" charset="2"/>
              <a:buChar char="v"/>
            </a:pPr>
            <a:r>
              <a:rPr lang="en-IN" dirty="0" smtClean="0">
                <a:latin typeface="Algerian" panose="04020705040A02060702" pitchFamily="82" charset="0"/>
              </a:rPr>
              <a:t>DESIGN AND DEVELOP AND EXCEL DASHBOARD</a:t>
            </a:r>
          </a:p>
          <a:p>
            <a:pPr>
              <a:buFont typeface="Wingdings" panose="05000000000000000000" pitchFamily="2" charset="2"/>
              <a:buChar char="v"/>
            </a:pPr>
            <a:r>
              <a:rPr lang="en-IN" dirty="0" smtClean="0">
                <a:latin typeface="Algerian" panose="04020705040A02060702" pitchFamily="82" charset="0"/>
              </a:rPr>
              <a:t>IDENTIFY TRENDS AND AREAS FOR IMPROVEMENT</a:t>
            </a:r>
          </a:p>
          <a:p>
            <a:pPr marL="0" indent="0">
              <a:buNone/>
            </a:pPr>
            <a:endParaRPr lang="en-IN" dirty="0" smtClean="0">
              <a:latin typeface="Algerian" panose="04020705040A02060702" pitchFamily="82" charset="0"/>
            </a:endParaRPr>
          </a:p>
          <a:p>
            <a:pPr marL="0" indent="0">
              <a:buNone/>
            </a:pPr>
            <a:r>
              <a:rPr lang="en-IN" dirty="0" smtClean="0">
                <a:latin typeface="Berlin Sans FB Demi" panose="020E0802020502020306" pitchFamily="34" charset="0"/>
              </a:rPr>
              <a:t>DELIVERABLES :</a:t>
            </a:r>
          </a:p>
          <a:p>
            <a:pPr>
              <a:buFont typeface="Wingdings" panose="05000000000000000000" pitchFamily="2" charset="2"/>
              <a:buChar char="v"/>
            </a:pPr>
            <a:r>
              <a:rPr lang="en-IN" dirty="0" smtClean="0">
                <a:latin typeface="Algerian" panose="04020705040A02060702" pitchFamily="82" charset="0"/>
              </a:rPr>
              <a:t>EXCEL DASHBOARD</a:t>
            </a:r>
          </a:p>
          <a:p>
            <a:pPr>
              <a:buFont typeface="Wingdings" panose="05000000000000000000" pitchFamily="2" charset="2"/>
              <a:buChar char="v"/>
            </a:pPr>
            <a:r>
              <a:rPr lang="en-IN" dirty="0" smtClean="0">
                <a:latin typeface="Algerian" panose="04020705040A02060702" pitchFamily="82" charset="0"/>
              </a:rPr>
              <a:t>WRITTEN REPORT SUMMARIZING FINDINGS AND RECOMMENDATIONS</a:t>
            </a:r>
          </a:p>
          <a:p>
            <a:pPr>
              <a:buFont typeface="Wingdings" panose="05000000000000000000" pitchFamily="2" charset="2"/>
              <a:buChar char="v"/>
            </a:pPr>
            <a:r>
              <a:rPr lang="en-IN" dirty="0" smtClean="0">
                <a:latin typeface="Algerian" panose="04020705040A02060702" pitchFamily="82" charset="0"/>
              </a:rPr>
              <a:t>PRESENTATION OF RESULTS</a:t>
            </a:r>
          </a:p>
          <a:p>
            <a:pPr marL="0" indent="0">
              <a:buNone/>
            </a:pPr>
            <a:endParaRPr lang="en-IN" dirty="0" smtClean="0">
              <a:latin typeface="Berlin Sans FB Demi" panose="020E0802020502020306" pitchFamily="34" charset="0"/>
            </a:endParaRPr>
          </a:p>
          <a:p>
            <a:pPr>
              <a:buFont typeface="Wingdings" panose="05000000000000000000" pitchFamily="2" charset="2"/>
              <a:buChar char="v"/>
            </a:pPr>
            <a:endParaRPr lang="en-IN" dirty="0" smtClean="0">
              <a:latin typeface="Berlin Sans FB Demi" panose="020E0802020502020306" pitchFamily="34" charset="0"/>
            </a:endParaRPr>
          </a:p>
          <a:p>
            <a:pPr marL="0" indent="0">
              <a:buNone/>
            </a:pPr>
            <a:endParaRPr lang="en-IN" dirty="0">
              <a:latin typeface="Berlin Sans FB Demi" panose="020E0802020502020306" pitchFamily="34" charset="0"/>
            </a:endParaRPr>
          </a:p>
          <a:p>
            <a:pPr marL="0" indent="0">
              <a:buNone/>
            </a:pPr>
            <a:endParaRPr lang="en-IN" dirty="0" smtClean="0">
              <a:latin typeface="Berlin Sans FB Demi" panose="020E0802020502020306" pitchFamily="34" charset="0"/>
            </a:endParaRPr>
          </a:p>
          <a:p>
            <a:pPr marL="0" indent="0">
              <a:buNone/>
            </a:pPr>
            <a:endParaRPr lang="en-IN" dirty="0">
              <a:latin typeface="Berlin Sans FB Demi" panose="020E0802020502020306" pitchFamily="34" charset="0"/>
            </a:endParaRPr>
          </a:p>
          <a:p>
            <a:pPr marL="0" indent="0">
              <a:buNone/>
            </a:pPr>
            <a:endParaRPr lang="en-IN" dirty="0" smtClean="0">
              <a:latin typeface="Berlin Sans FB Demi" panose="020E0802020502020306" pitchFamily="34" charset="0"/>
            </a:endParaRPr>
          </a:p>
          <a:p>
            <a:pPr>
              <a:buFont typeface="Wingdings" panose="05000000000000000000" pitchFamily="2" charset="2"/>
              <a:buChar char="v"/>
            </a:pPr>
            <a:endParaRPr lang="en-IN" dirty="0">
              <a:latin typeface="Algerian" panose="04020705040A02060702" pitchFamily="82" charset="0"/>
            </a:endParaRPr>
          </a:p>
        </p:txBody>
      </p:sp>
      <p:grpSp>
        <p:nvGrpSpPr>
          <p:cNvPr id="4" name="object 2"/>
          <p:cNvGrpSpPr/>
          <p:nvPr/>
        </p:nvGrpSpPr>
        <p:grpSpPr>
          <a:xfrm>
            <a:off x="8350163" y="3600450"/>
            <a:ext cx="3048000" cy="3257550"/>
            <a:chOff x="7815262" y="2389793"/>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815262" y="2389793"/>
              <a:ext cx="3533775" cy="3810000"/>
            </a:xfrm>
            <a:prstGeom prst="rect">
              <a:avLst/>
            </a:prstGeom>
          </p:spPr>
        </p:pic>
      </p:grpSp>
    </p:spTree>
    <p:extLst>
      <p:ext uri="{BB962C8B-B14F-4D97-AF65-F5344CB8AC3E}">
        <p14:creationId xmlns:p14="http://schemas.microsoft.com/office/powerpoint/2010/main" val="388597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72868" cy="1397000"/>
          </a:xfrm>
        </p:spPr>
        <p:txBody>
          <a:bodyPr/>
          <a:lstStyle/>
          <a:p>
            <a:r>
              <a:rPr lang="en-IN" dirty="0" smtClean="0">
                <a:solidFill>
                  <a:schemeClr val="tx1">
                    <a:lumMod val="75000"/>
                    <a:lumOff val="25000"/>
                  </a:schemeClr>
                </a:solidFill>
                <a:latin typeface="Berlin Sans FB Demi" panose="020E0802020502020306" pitchFamily="34" charset="0"/>
              </a:rPr>
              <a:t>WHO ARE THE END USERS…</a:t>
            </a:r>
            <a:endParaRPr lang="en-IN" dirty="0">
              <a:solidFill>
                <a:schemeClr val="tx1">
                  <a:lumMod val="75000"/>
                  <a:lumOff val="25000"/>
                </a:schemeClr>
              </a:solidFill>
              <a:latin typeface="Berlin Sans FB Demi" panose="020E0802020502020306" pitchFamily="34" charset="0"/>
            </a:endParaRPr>
          </a:p>
        </p:txBody>
      </p:sp>
      <p:sp>
        <p:nvSpPr>
          <p:cNvPr id="3" name="Content Placeholder 2"/>
          <p:cNvSpPr>
            <a:spLocks noGrp="1"/>
          </p:cNvSpPr>
          <p:nvPr>
            <p:ph idx="1"/>
          </p:nvPr>
        </p:nvSpPr>
        <p:spPr>
          <a:xfrm>
            <a:off x="533400" y="1143000"/>
            <a:ext cx="8915400" cy="5410200"/>
          </a:xfrm>
        </p:spPr>
        <p:txBody>
          <a:bodyPr>
            <a:normAutofit fontScale="70000" lnSpcReduction="20000"/>
          </a:bodyPr>
          <a:lstStyle/>
          <a:p>
            <a:pPr marL="0" indent="0">
              <a:buNone/>
            </a:pPr>
            <a:r>
              <a:rPr lang="en-IN" dirty="0" smtClean="0">
                <a:latin typeface="Berlin Sans FB Demi" panose="020E0802020502020306" pitchFamily="34" charset="0"/>
              </a:rPr>
              <a:t>WHO WILL BENEFIT FROM THIS PROJECT ?</a:t>
            </a:r>
          </a:p>
          <a:p>
            <a:pPr>
              <a:buFont typeface="Wingdings" panose="05000000000000000000" pitchFamily="2" charset="2"/>
              <a:buChar char="v"/>
            </a:pPr>
            <a:r>
              <a:rPr lang="en-IN" dirty="0" smtClean="0">
                <a:latin typeface="Algerian" panose="04020705040A02060702" pitchFamily="82" charset="0"/>
              </a:rPr>
              <a:t>HR DEPARTMENT</a:t>
            </a:r>
          </a:p>
          <a:p>
            <a:pPr>
              <a:buFont typeface="Wingdings" panose="05000000000000000000" pitchFamily="2" charset="2"/>
              <a:buChar char="v"/>
            </a:pPr>
            <a:r>
              <a:rPr lang="en-IN" dirty="0" smtClean="0">
                <a:latin typeface="Algerian" panose="04020705040A02060702" pitchFamily="82" charset="0"/>
              </a:rPr>
              <a:t>SUPERVISORS AND MANAGERS</a:t>
            </a:r>
          </a:p>
          <a:p>
            <a:pPr>
              <a:buFont typeface="Wingdings" panose="05000000000000000000" pitchFamily="2" charset="2"/>
              <a:buChar char="v"/>
            </a:pPr>
            <a:r>
              <a:rPr lang="en-IN" dirty="0" smtClean="0">
                <a:latin typeface="Algerian" panose="04020705040A02060702" pitchFamily="82" charset="0"/>
              </a:rPr>
              <a:t>EMPLOYEES</a:t>
            </a:r>
          </a:p>
          <a:p>
            <a:pPr>
              <a:buFont typeface="Wingdings" panose="05000000000000000000" pitchFamily="2" charset="2"/>
              <a:buChar char="v"/>
            </a:pPr>
            <a:r>
              <a:rPr lang="en-IN" dirty="0" smtClean="0">
                <a:latin typeface="Algerian" panose="04020705040A02060702" pitchFamily="82" charset="0"/>
              </a:rPr>
              <a:t>EXECUTIVE LEADERSHIP</a:t>
            </a:r>
          </a:p>
          <a:p>
            <a:pPr>
              <a:buFont typeface="Wingdings" panose="05000000000000000000" pitchFamily="2" charset="2"/>
              <a:buChar char="v"/>
            </a:pPr>
            <a:endParaRPr lang="en-IN" dirty="0" smtClean="0">
              <a:latin typeface="Algerian" panose="04020705040A02060702" pitchFamily="82" charset="0"/>
            </a:endParaRPr>
          </a:p>
          <a:p>
            <a:pPr marL="0" indent="0">
              <a:buNone/>
            </a:pPr>
            <a:r>
              <a:rPr lang="en-IN" dirty="0" smtClean="0">
                <a:latin typeface="Berlin Sans FB Demi" panose="020E0802020502020306" pitchFamily="34" charset="0"/>
              </a:rPr>
              <a:t>HOW WILL THEY BENEFIT ?</a:t>
            </a:r>
          </a:p>
          <a:p>
            <a:pPr>
              <a:buFont typeface="Wingdings" panose="05000000000000000000" pitchFamily="2" charset="2"/>
              <a:buChar char="v"/>
            </a:pPr>
            <a:r>
              <a:rPr lang="en-IN" dirty="0" smtClean="0">
                <a:latin typeface="Algerian" panose="04020705040A02060702" pitchFamily="82" charset="0"/>
              </a:rPr>
              <a:t>HR DEPARTMENT :</a:t>
            </a:r>
          </a:p>
          <a:p>
            <a:pPr marL="0" indent="0">
              <a:buNone/>
            </a:pPr>
            <a:r>
              <a:rPr lang="en-IN" dirty="0">
                <a:latin typeface="Algerian" panose="04020705040A02060702" pitchFamily="82" charset="0"/>
              </a:rPr>
              <a:t> </a:t>
            </a:r>
            <a:r>
              <a:rPr lang="en-IN" dirty="0" smtClean="0">
                <a:latin typeface="Algerian" panose="04020705040A02060702" pitchFamily="82" charset="0"/>
              </a:rPr>
              <a:t>     - STREAMLINED PERFORMANCE TRACKING AND ANALYSIS</a:t>
            </a:r>
          </a:p>
          <a:p>
            <a:pPr marL="0" indent="0">
              <a:buNone/>
            </a:pPr>
            <a:r>
              <a:rPr lang="en-IN" dirty="0">
                <a:latin typeface="Algerian" panose="04020705040A02060702" pitchFamily="82" charset="0"/>
              </a:rPr>
              <a:t> </a:t>
            </a:r>
            <a:r>
              <a:rPr lang="en-IN" dirty="0" smtClean="0">
                <a:latin typeface="Algerian" panose="04020705040A02060702" pitchFamily="82" charset="0"/>
              </a:rPr>
              <a:t>     - DATA-DRIVEN INSIGHTS FOR TALENT DEVELOPMENT</a:t>
            </a:r>
          </a:p>
          <a:p>
            <a:pPr>
              <a:buFont typeface="Wingdings" panose="05000000000000000000" pitchFamily="2" charset="2"/>
              <a:buChar char="v"/>
            </a:pPr>
            <a:r>
              <a:rPr lang="en-IN" dirty="0" smtClean="0">
                <a:latin typeface="Algerian" panose="04020705040A02060702" pitchFamily="82" charset="0"/>
              </a:rPr>
              <a:t>SUPERVISORS AND MANAGERS :</a:t>
            </a:r>
          </a:p>
          <a:p>
            <a:pPr marL="0" indent="0">
              <a:buNone/>
            </a:pPr>
            <a:r>
              <a:rPr lang="en-IN" dirty="0">
                <a:latin typeface="Algerian" panose="04020705040A02060702" pitchFamily="82" charset="0"/>
              </a:rPr>
              <a:t> </a:t>
            </a:r>
            <a:r>
              <a:rPr lang="en-IN" dirty="0" smtClean="0">
                <a:latin typeface="Algerian" panose="04020705040A02060702" pitchFamily="82" charset="0"/>
              </a:rPr>
              <a:t>      - EASY-TO-USE DASHBOARD FOR MONITORING TEAM PERFORMANCE</a:t>
            </a:r>
          </a:p>
          <a:p>
            <a:pPr marL="0" indent="0">
              <a:buNone/>
            </a:pPr>
            <a:r>
              <a:rPr lang="en-IN" dirty="0">
                <a:latin typeface="Algerian" panose="04020705040A02060702" pitchFamily="82" charset="0"/>
              </a:rPr>
              <a:t> </a:t>
            </a:r>
            <a:r>
              <a:rPr lang="en-IN" dirty="0" smtClean="0">
                <a:latin typeface="Algerian" panose="04020705040A02060702" pitchFamily="82" charset="0"/>
              </a:rPr>
              <a:t>      - INFORMED DECISION-MAKING FOR COACHING AND DEVELOPMENT</a:t>
            </a:r>
          </a:p>
          <a:p>
            <a:pPr>
              <a:buFont typeface="Wingdings" panose="05000000000000000000" pitchFamily="2" charset="2"/>
              <a:buChar char="v"/>
            </a:pPr>
            <a:r>
              <a:rPr lang="en-IN" dirty="0" smtClean="0">
                <a:latin typeface="Algerian" panose="04020705040A02060702" pitchFamily="82" charset="0"/>
              </a:rPr>
              <a:t>EMPLOYEE :</a:t>
            </a:r>
          </a:p>
          <a:p>
            <a:pPr marL="0" indent="0">
              <a:buNone/>
            </a:pPr>
            <a:r>
              <a:rPr lang="en-IN" dirty="0">
                <a:latin typeface="Algerian" panose="04020705040A02060702" pitchFamily="82" charset="0"/>
              </a:rPr>
              <a:t> </a:t>
            </a:r>
            <a:r>
              <a:rPr lang="en-IN" dirty="0" smtClean="0">
                <a:latin typeface="Algerian" panose="04020705040A02060702" pitchFamily="82" charset="0"/>
              </a:rPr>
              <a:t>       - CLEAR UNDERSTANDING OF PERFORMANCE EXPECTATIONS</a:t>
            </a:r>
          </a:p>
          <a:p>
            <a:pPr marL="0" indent="0">
              <a:buNone/>
            </a:pPr>
            <a:r>
              <a:rPr lang="en-IN" dirty="0">
                <a:latin typeface="Algerian" panose="04020705040A02060702" pitchFamily="82" charset="0"/>
              </a:rPr>
              <a:t> </a:t>
            </a:r>
            <a:r>
              <a:rPr lang="en-IN" dirty="0" smtClean="0">
                <a:latin typeface="Algerian" panose="04020705040A02060702" pitchFamily="82" charset="0"/>
              </a:rPr>
              <a:t>      - PERSONALIZED DEVELOPMENT PLANS</a:t>
            </a:r>
          </a:p>
          <a:p>
            <a:pPr>
              <a:buFont typeface="Wingdings" panose="05000000000000000000" pitchFamily="2" charset="2"/>
              <a:buChar char="v"/>
            </a:pPr>
            <a:r>
              <a:rPr lang="en-IN" dirty="0" smtClean="0">
                <a:latin typeface="Algerian" panose="04020705040A02060702" pitchFamily="82" charset="0"/>
              </a:rPr>
              <a:t>EXECTIIVE LEADERSHIP :</a:t>
            </a:r>
          </a:p>
          <a:p>
            <a:pPr marL="0" indent="0">
              <a:buNone/>
            </a:pPr>
            <a:r>
              <a:rPr lang="en-IN" dirty="0">
                <a:latin typeface="Algerian" panose="04020705040A02060702" pitchFamily="82" charset="0"/>
              </a:rPr>
              <a:t> </a:t>
            </a:r>
            <a:r>
              <a:rPr lang="en-IN" dirty="0" smtClean="0">
                <a:latin typeface="Algerian" panose="04020705040A02060702" pitchFamily="82" charset="0"/>
              </a:rPr>
              <a:t>       - HIGH-LEVEL OVERVIEW OF ORGANIZATION-WIDE PERFORMACE</a:t>
            </a:r>
          </a:p>
          <a:p>
            <a:pPr marL="0" indent="0">
              <a:buNone/>
            </a:pPr>
            <a:r>
              <a:rPr lang="en-IN" dirty="0">
                <a:latin typeface="Algerian" panose="04020705040A02060702" pitchFamily="82" charset="0"/>
              </a:rPr>
              <a:t> </a:t>
            </a:r>
            <a:r>
              <a:rPr lang="en-IN" dirty="0" smtClean="0">
                <a:latin typeface="Algerian" panose="04020705040A02060702" pitchFamily="82" charset="0"/>
              </a:rPr>
              <a:t>       - DATA-DRIVEN STRATEGIC DECISIONS</a:t>
            </a:r>
          </a:p>
        </p:txBody>
      </p:sp>
    </p:spTree>
    <p:extLst>
      <p:ext uri="{BB962C8B-B14F-4D97-AF65-F5344CB8AC3E}">
        <p14:creationId xmlns:p14="http://schemas.microsoft.com/office/powerpoint/2010/main" val="155256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900" y="21240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0" dirty="0" smtClean="0">
                <a:solidFill>
                  <a:schemeClr val="tx1">
                    <a:lumMod val="75000"/>
                    <a:lumOff val="25000"/>
                  </a:schemeClr>
                </a:solidFill>
                <a:latin typeface="Berlin Sans FB Demi" panose="020E0802020502020306" pitchFamily="34" charset="0"/>
              </a:rPr>
              <a:t>E</a:t>
            </a:r>
            <a:r>
              <a:rPr sz="3200" spc="30" dirty="0" smtClean="0">
                <a:solidFill>
                  <a:schemeClr val="tx1">
                    <a:lumMod val="75000"/>
                    <a:lumOff val="25000"/>
                  </a:schemeClr>
                </a:solidFill>
                <a:latin typeface="Berlin Sans FB Demi" panose="020E0802020502020306" pitchFamily="34" charset="0"/>
              </a:rPr>
              <a:t>N</a:t>
            </a:r>
            <a:r>
              <a:rPr sz="3200" spc="15" dirty="0" smtClean="0">
                <a:solidFill>
                  <a:schemeClr val="tx1">
                    <a:lumMod val="75000"/>
                    <a:lumOff val="25000"/>
                  </a:schemeClr>
                </a:solidFill>
                <a:latin typeface="Berlin Sans FB Demi" panose="020E0802020502020306" pitchFamily="34" charset="0"/>
              </a:rPr>
              <a:t>D</a:t>
            </a:r>
            <a:r>
              <a:rPr sz="3200" spc="-45" dirty="0" smtClean="0">
                <a:solidFill>
                  <a:schemeClr val="tx1">
                    <a:lumMod val="75000"/>
                    <a:lumOff val="25000"/>
                  </a:schemeClr>
                </a:solidFill>
                <a:latin typeface="Berlin Sans FB Demi" panose="020E0802020502020306" pitchFamily="34" charset="0"/>
              </a:rPr>
              <a:t> </a:t>
            </a:r>
            <a:r>
              <a:rPr sz="3200" dirty="0" smtClean="0">
                <a:solidFill>
                  <a:schemeClr val="tx1">
                    <a:lumMod val="75000"/>
                    <a:lumOff val="25000"/>
                  </a:schemeClr>
                </a:solidFill>
                <a:latin typeface="Berlin Sans FB Demi" panose="020E0802020502020306" pitchFamily="34" charset="0"/>
              </a:rPr>
              <a:t>U</a:t>
            </a:r>
            <a:r>
              <a:rPr sz="3200" spc="10" dirty="0" smtClean="0">
                <a:solidFill>
                  <a:schemeClr val="tx1">
                    <a:lumMod val="75000"/>
                    <a:lumOff val="25000"/>
                  </a:schemeClr>
                </a:solidFill>
                <a:latin typeface="Berlin Sans FB Demi" panose="020E0802020502020306" pitchFamily="34" charset="0"/>
              </a:rPr>
              <a:t>S</a:t>
            </a:r>
            <a:r>
              <a:rPr sz="3200" spc="-25" dirty="0" smtClean="0">
                <a:solidFill>
                  <a:schemeClr val="tx1">
                    <a:lumMod val="75000"/>
                    <a:lumOff val="25000"/>
                  </a:schemeClr>
                </a:solidFill>
                <a:latin typeface="Berlin Sans FB Demi" panose="020E0802020502020306" pitchFamily="34" charset="0"/>
              </a:rPr>
              <a:t>E</a:t>
            </a:r>
            <a:r>
              <a:rPr sz="3200" spc="-10" dirty="0" smtClean="0">
                <a:solidFill>
                  <a:schemeClr val="tx1">
                    <a:lumMod val="75000"/>
                    <a:lumOff val="25000"/>
                  </a:schemeClr>
                </a:solidFill>
                <a:latin typeface="Berlin Sans FB Demi" panose="020E0802020502020306" pitchFamily="34" charset="0"/>
              </a:rPr>
              <a:t>R</a:t>
            </a:r>
            <a:r>
              <a:rPr sz="3200" spc="5" dirty="0" smtClean="0">
                <a:solidFill>
                  <a:schemeClr val="tx1">
                    <a:lumMod val="75000"/>
                    <a:lumOff val="25000"/>
                  </a:schemeClr>
                </a:solidFill>
                <a:latin typeface="Berlin Sans FB Demi" panose="020E0802020502020306" pitchFamily="34" charset="0"/>
              </a:rPr>
              <a:t>S</a:t>
            </a:r>
            <a:r>
              <a:rPr lang="en-IN" sz="3200" spc="5" dirty="0">
                <a:solidFill>
                  <a:schemeClr val="tx1">
                    <a:lumMod val="75000"/>
                    <a:lumOff val="25000"/>
                  </a:schemeClr>
                </a:solidFill>
                <a:latin typeface="Berlin Sans FB Demi" panose="020E0802020502020306" pitchFamily="34" charset="0"/>
              </a:rPr>
              <a:t> </a:t>
            </a:r>
            <a:r>
              <a:rPr lang="en-IN" sz="3200" spc="5" dirty="0" smtClean="0">
                <a:solidFill>
                  <a:schemeClr val="tx1">
                    <a:lumMod val="75000"/>
                    <a:lumOff val="25000"/>
                  </a:schemeClr>
                </a:solidFill>
                <a:latin typeface="Berlin Sans FB Demi" panose="020E0802020502020306" pitchFamily="34" charset="0"/>
              </a:rPr>
              <a:t>IMAGES…</a:t>
            </a:r>
            <a:endParaRPr sz="3200" dirty="0">
              <a:solidFill>
                <a:schemeClr val="tx1">
                  <a:lumMod val="75000"/>
                  <a:lumOff val="25000"/>
                </a:schemeClr>
              </a:solidFill>
              <a:latin typeface="Berlin Sans FB Demi" panose="020E0802020502020306"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AutoShape 2" descr="Employee Profile Backgroun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Employees blue flat design web icon Stock Photo - Ala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1141" y="1600200"/>
            <a:ext cx="2055508" cy="19350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298" y="1613055"/>
            <a:ext cx="2133599" cy="193470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9999" y="1546589"/>
            <a:ext cx="2394003" cy="1596002"/>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8246" y="3867926"/>
            <a:ext cx="3095625" cy="190500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7897" y="4439345"/>
            <a:ext cx="2228570" cy="1299034"/>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6915" y="3867926"/>
            <a:ext cx="1775194" cy="18979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066800"/>
          </a:xfrm>
        </p:spPr>
        <p:txBody>
          <a:bodyPr>
            <a:normAutofit fontScale="90000"/>
          </a:bodyPr>
          <a:lstStyle/>
          <a:p>
            <a:r>
              <a:rPr lang="en-US" spc="10" dirty="0">
                <a:solidFill>
                  <a:schemeClr val="tx1">
                    <a:lumMod val="75000"/>
                    <a:lumOff val="25000"/>
                  </a:schemeClr>
                </a:solidFill>
                <a:latin typeface="Berlin Sans FB Demi" panose="020E0802020502020306" pitchFamily="34" charset="0"/>
              </a:rPr>
              <a:t>O</a:t>
            </a:r>
            <a:r>
              <a:rPr lang="en-US" spc="25" dirty="0">
                <a:solidFill>
                  <a:schemeClr val="tx1">
                    <a:lumMod val="75000"/>
                    <a:lumOff val="25000"/>
                  </a:schemeClr>
                </a:solidFill>
                <a:latin typeface="Berlin Sans FB Demi" panose="020E0802020502020306" pitchFamily="34" charset="0"/>
              </a:rPr>
              <a:t>U</a:t>
            </a:r>
            <a:r>
              <a:rPr lang="en-US" dirty="0">
                <a:solidFill>
                  <a:schemeClr val="tx1">
                    <a:lumMod val="75000"/>
                    <a:lumOff val="25000"/>
                  </a:schemeClr>
                </a:solidFill>
                <a:latin typeface="Berlin Sans FB Demi" panose="020E0802020502020306" pitchFamily="34" charset="0"/>
              </a:rPr>
              <a:t>R</a:t>
            </a:r>
            <a:r>
              <a:rPr lang="en-US" spc="5" dirty="0">
                <a:solidFill>
                  <a:schemeClr val="tx1">
                    <a:lumMod val="85000"/>
                    <a:lumOff val="15000"/>
                  </a:schemeClr>
                </a:solidFill>
                <a:latin typeface="Berlin Sans FB Demi" panose="020E0802020502020306" pitchFamily="34" charset="0"/>
              </a:rPr>
              <a:t> </a:t>
            </a:r>
            <a:r>
              <a:rPr lang="en-US" spc="25" dirty="0">
                <a:solidFill>
                  <a:schemeClr val="tx1">
                    <a:lumMod val="85000"/>
                    <a:lumOff val="15000"/>
                  </a:schemeClr>
                </a:solidFill>
                <a:latin typeface="Berlin Sans FB Demi" panose="020E0802020502020306" pitchFamily="34" charset="0"/>
              </a:rPr>
              <a:t>S</a:t>
            </a:r>
            <a:r>
              <a:rPr lang="en-US" spc="10" dirty="0">
                <a:solidFill>
                  <a:schemeClr val="tx1">
                    <a:lumMod val="85000"/>
                    <a:lumOff val="15000"/>
                  </a:schemeClr>
                </a:solidFill>
                <a:latin typeface="Berlin Sans FB Demi" panose="020E0802020502020306" pitchFamily="34" charset="0"/>
              </a:rPr>
              <a:t>O</a:t>
            </a:r>
            <a:r>
              <a:rPr lang="en-US" spc="25" dirty="0">
                <a:solidFill>
                  <a:schemeClr val="tx1">
                    <a:lumMod val="85000"/>
                    <a:lumOff val="15000"/>
                  </a:schemeClr>
                </a:solidFill>
                <a:latin typeface="Berlin Sans FB Demi" panose="020E0802020502020306" pitchFamily="34" charset="0"/>
              </a:rPr>
              <a:t>LU</a:t>
            </a:r>
            <a:r>
              <a:rPr lang="en-US" spc="-35" dirty="0">
                <a:solidFill>
                  <a:schemeClr val="tx1">
                    <a:lumMod val="85000"/>
                    <a:lumOff val="15000"/>
                  </a:schemeClr>
                </a:solidFill>
                <a:latin typeface="Berlin Sans FB Demi" panose="020E0802020502020306" pitchFamily="34" charset="0"/>
              </a:rPr>
              <a:t>T</a:t>
            </a:r>
            <a:r>
              <a:rPr lang="en-US" spc="-30" dirty="0">
                <a:solidFill>
                  <a:schemeClr val="tx1">
                    <a:lumMod val="85000"/>
                    <a:lumOff val="15000"/>
                  </a:schemeClr>
                </a:solidFill>
                <a:latin typeface="Berlin Sans FB Demi" panose="020E0802020502020306" pitchFamily="34" charset="0"/>
              </a:rPr>
              <a:t>I</a:t>
            </a:r>
            <a:r>
              <a:rPr lang="en-US" spc="10" dirty="0">
                <a:solidFill>
                  <a:schemeClr val="tx1">
                    <a:lumMod val="85000"/>
                    <a:lumOff val="15000"/>
                  </a:schemeClr>
                </a:solidFill>
                <a:latin typeface="Berlin Sans FB Demi" panose="020E0802020502020306" pitchFamily="34" charset="0"/>
              </a:rPr>
              <a:t>O</a:t>
            </a:r>
            <a:r>
              <a:rPr lang="en-US" dirty="0">
                <a:solidFill>
                  <a:schemeClr val="tx1">
                    <a:lumMod val="85000"/>
                    <a:lumOff val="15000"/>
                  </a:schemeClr>
                </a:solidFill>
                <a:latin typeface="Berlin Sans FB Demi" panose="020E0802020502020306" pitchFamily="34" charset="0"/>
              </a:rPr>
              <a:t>N</a:t>
            </a:r>
            <a:r>
              <a:rPr lang="en-US" spc="-345" dirty="0">
                <a:solidFill>
                  <a:schemeClr val="tx1">
                    <a:lumMod val="85000"/>
                    <a:lumOff val="15000"/>
                  </a:schemeClr>
                </a:solidFill>
                <a:latin typeface="Berlin Sans FB Demi" panose="020E0802020502020306" pitchFamily="34" charset="0"/>
              </a:rPr>
              <a:t> </a:t>
            </a:r>
            <a:r>
              <a:rPr lang="en-US" spc="-35" dirty="0">
                <a:solidFill>
                  <a:schemeClr val="tx1">
                    <a:lumMod val="85000"/>
                    <a:lumOff val="15000"/>
                  </a:schemeClr>
                </a:solidFill>
                <a:latin typeface="Berlin Sans FB Demi" panose="020E0802020502020306" pitchFamily="34" charset="0"/>
              </a:rPr>
              <a:t>A</a:t>
            </a:r>
            <a:r>
              <a:rPr lang="en-US" spc="-5" dirty="0">
                <a:solidFill>
                  <a:schemeClr val="tx1">
                    <a:lumMod val="85000"/>
                    <a:lumOff val="15000"/>
                  </a:schemeClr>
                </a:solidFill>
                <a:latin typeface="Berlin Sans FB Demi" panose="020E0802020502020306" pitchFamily="34" charset="0"/>
              </a:rPr>
              <a:t>N</a:t>
            </a:r>
            <a:r>
              <a:rPr lang="en-US" dirty="0">
                <a:solidFill>
                  <a:schemeClr val="tx1">
                    <a:lumMod val="85000"/>
                    <a:lumOff val="15000"/>
                  </a:schemeClr>
                </a:solidFill>
                <a:latin typeface="Berlin Sans FB Demi" panose="020E0802020502020306" pitchFamily="34" charset="0"/>
              </a:rPr>
              <a:t>D</a:t>
            </a:r>
            <a:r>
              <a:rPr lang="en-US" spc="35" dirty="0">
                <a:solidFill>
                  <a:schemeClr val="tx1">
                    <a:lumMod val="85000"/>
                    <a:lumOff val="15000"/>
                  </a:schemeClr>
                </a:solidFill>
                <a:latin typeface="Berlin Sans FB Demi" panose="020E0802020502020306" pitchFamily="34" charset="0"/>
              </a:rPr>
              <a:t> </a:t>
            </a:r>
            <a:r>
              <a:rPr lang="en-US" spc="-30" dirty="0">
                <a:solidFill>
                  <a:schemeClr val="tx1">
                    <a:lumMod val="85000"/>
                    <a:lumOff val="15000"/>
                  </a:schemeClr>
                </a:solidFill>
                <a:latin typeface="Berlin Sans FB Demi" panose="020E0802020502020306" pitchFamily="34" charset="0"/>
              </a:rPr>
              <a:t>I</a:t>
            </a:r>
            <a:r>
              <a:rPr lang="en-US" spc="-35" dirty="0">
                <a:solidFill>
                  <a:schemeClr val="tx1">
                    <a:lumMod val="85000"/>
                    <a:lumOff val="15000"/>
                  </a:schemeClr>
                </a:solidFill>
                <a:latin typeface="Berlin Sans FB Demi" panose="020E0802020502020306" pitchFamily="34" charset="0"/>
              </a:rPr>
              <a:t>T</a:t>
            </a:r>
            <a:r>
              <a:rPr lang="en-US" dirty="0">
                <a:solidFill>
                  <a:schemeClr val="tx1">
                    <a:lumMod val="85000"/>
                    <a:lumOff val="15000"/>
                  </a:schemeClr>
                </a:solidFill>
                <a:latin typeface="Berlin Sans FB Demi" panose="020E0802020502020306" pitchFamily="34" charset="0"/>
              </a:rPr>
              <a:t>S</a:t>
            </a:r>
            <a:r>
              <a:rPr lang="en-US" spc="60" dirty="0">
                <a:solidFill>
                  <a:schemeClr val="tx1">
                    <a:lumMod val="85000"/>
                    <a:lumOff val="15000"/>
                  </a:schemeClr>
                </a:solidFill>
                <a:latin typeface="Berlin Sans FB Demi" panose="020E0802020502020306" pitchFamily="34" charset="0"/>
              </a:rPr>
              <a:t> </a:t>
            </a:r>
            <a:r>
              <a:rPr lang="en-US" spc="-295" dirty="0">
                <a:solidFill>
                  <a:schemeClr val="tx1">
                    <a:lumMod val="85000"/>
                    <a:lumOff val="15000"/>
                  </a:schemeClr>
                </a:solidFill>
                <a:latin typeface="Berlin Sans FB Demi" panose="020E0802020502020306" pitchFamily="34" charset="0"/>
              </a:rPr>
              <a:t>V</a:t>
            </a:r>
            <a:r>
              <a:rPr lang="en-US" spc="-35" dirty="0">
                <a:solidFill>
                  <a:schemeClr val="tx1">
                    <a:lumMod val="85000"/>
                    <a:lumOff val="15000"/>
                  </a:schemeClr>
                </a:solidFill>
                <a:latin typeface="Berlin Sans FB Demi" panose="020E0802020502020306" pitchFamily="34" charset="0"/>
              </a:rPr>
              <a:t>A</a:t>
            </a:r>
            <a:r>
              <a:rPr lang="en-US" spc="25" dirty="0">
                <a:solidFill>
                  <a:schemeClr val="tx1">
                    <a:lumMod val="85000"/>
                    <a:lumOff val="15000"/>
                  </a:schemeClr>
                </a:solidFill>
                <a:latin typeface="Berlin Sans FB Demi" panose="020E0802020502020306" pitchFamily="34" charset="0"/>
              </a:rPr>
              <a:t>LU</a:t>
            </a:r>
            <a:r>
              <a:rPr lang="en-US" dirty="0">
                <a:solidFill>
                  <a:schemeClr val="tx1">
                    <a:lumMod val="85000"/>
                    <a:lumOff val="15000"/>
                  </a:schemeClr>
                </a:solidFill>
                <a:latin typeface="Berlin Sans FB Demi" panose="020E0802020502020306" pitchFamily="34" charset="0"/>
              </a:rPr>
              <a:t>E</a:t>
            </a:r>
            <a:r>
              <a:rPr lang="en-US" spc="-65" dirty="0">
                <a:solidFill>
                  <a:schemeClr val="tx1">
                    <a:lumMod val="85000"/>
                    <a:lumOff val="15000"/>
                  </a:schemeClr>
                </a:solidFill>
                <a:latin typeface="Berlin Sans FB Demi" panose="020E0802020502020306" pitchFamily="34" charset="0"/>
              </a:rPr>
              <a:t> </a:t>
            </a:r>
            <a:r>
              <a:rPr lang="en-US" spc="-15" dirty="0" smtClean="0">
                <a:solidFill>
                  <a:schemeClr val="tx1">
                    <a:lumMod val="85000"/>
                    <a:lumOff val="15000"/>
                  </a:schemeClr>
                </a:solidFill>
                <a:latin typeface="Berlin Sans FB Demi" panose="020E0802020502020306" pitchFamily="34" charset="0"/>
              </a:rPr>
              <a:t>P</a:t>
            </a:r>
            <a:r>
              <a:rPr lang="en-US" spc="-30" dirty="0" smtClean="0">
                <a:solidFill>
                  <a:schemeClr val="tx1">
                    <a:lumMod val="85000"/>
                    <a:lumOff val="15000"/>
                  </a:schemeClr>
                </a:solidFill>
                <a:latin typeface="Berlin Sans FB Demi" panose="020E0802020502020306" pitchFamily="34" charset="0"/>
              </a:rPr>
              <a:t>R</a:t>
            </a:r>
            <a:r>
              <a:rPr lang="en-US" spc="10" dirty="0" smtClean="0">
                <a:solidFill>
                  <a:schemeClr val="tx1">
                    <a:lumMod val="85000"/>
                    <a:lumOff val="15000"/>
                  </a:schemeClr>
                </a:solidFill>
                <a:latin typeface="Berlin Sans FB Demi" panose="020E0802020502020306" pitchFamily="34" charset="0"/>
              </a:rPr>
              <a:t>O</a:t>
            </a:r>
            <a:r>
              <a:rPr lang="en-US" spc="-15" dirty="0" smtClean="0">
                <a:solidFill>
                  <a:schemeClr val="tx1">
                    <a:lumMod val="85000"/>
                    <a:lumOff val="15000"/>
                  </a:schemeClr>
                </a:solidFill>
                <a:latin typeface="Berlin Sans FB Demi" panose="020E0802020502020306" pitchFamily="34" charset="0"/>
              </a:rPr>
              <a:t>P</a:t>
            </a:r>
            <a:r>
              <a:rPr lang="en-US" spc="10" dirty="0" smtClean="0">
                <a:solidFill>
                  <a:schemeClr val="tx1">
                    <a:lumMod val="85000"/>
                    <a:lumOff val="15000"/>
                  </a:schemeClr>
                </a:solidFill>
                <a:latin typeface="Berlin Sans FB Demi" panose="020E0802020502020306" pitchFamily="34" charset="0"/>
              </a:rPr>
              <a:t>O</a:t>
            </a:r>
            <a:r>
              <a:rPr lang="en-US" spc="25" dirty="0" smtClean="0">
                <a:solidFill>
                  <a:schemeClr val="tx1">
                    <a:lumMod val="85000"/>
                    <a:lumOff val="15000"/>
                  </a:schemeClr>
                </a:solidFill>
                <a:latin typeface="Berlin Sans FB Demi" panose="020E0802020502020306" pitchFamily="34" charset="0"/>
              </a:rPr>
              <a:t>S</a:t>
            </a:r>
            <a:r>
              <a:rPr lang="en-US" spc="-30" dirty="0" smtClean="0">
                <a:solidFill>
                  <a:schemeClr val="tx1">
                    <a:lumMod val="85000"/>
                    <a:lumOff val="15000"/>
                  </a:schemeClr>
                </a:solidFill>
                <a:latin typeface="Berlin Sans FB Demi" panose="020E0802020502020306" pitchFamily="34" charset="0"/>
              </a:rPr>
              <a:t>I</a:t>
            </a:r>
            <a:r>
              <a:rPr lang="en-US" spc="-35" dirty="0" smtClean="0">
                <a:solidFill>
                  <a:schemeClr val="tx1">
                    <a:lumMod val="85000"/>
                    <a:lumOff val="15000"/>
                  </a:schemeClr>
                </a:solidFill>
                <a:latin typeface="Berlin Sans FB Demi" panose="020E0802020502020306" pitchFamily="34" charset="0"/>
              </a:rPr>
              <a:t>T</a:t>
            </a:r>
            <a:r>
              <a:rPr lang="en-US" spc="-30" dirty="0" smtClean="0">
                <a:solidFill>
                  <a:schemeClr val="tx1">
                    <a:lumMod val="85000"/>
                    <a:lumOff val="15000"/>
                  </a:schemeClr>
                </a:solidFill>
                <a:latin typeface="Berlin Sans FB Demi" panose="020E0802020502020306" pitchFamily="34" charset="0"/>
              </a:rPr>
              <a:t>I</a:t>
            </a:r>
            <a:r>
              <a:rPr lang="en-US" spc="10" dirty="0" smtClean="0">
                <a:solidFill>
                  <a:schemeClr val="tx1">
                    <a:lumMod val="85000"/>
                    <a:lumOff val="15000"/>
                  </a:schemeClr>
                </a:solidFill>
                <a:latin typeface="Berlin Sans FB Demi" panose="020E0802020502020306" pitchFamily="34" charset="0"/>
              </a:rPr>
              <a:t>O</a:t>
            </a:r>
            <a:r>
              <a:rPr lang="en-US" dirty="0" smtClean="0">
                <a:solidFill>
                  <a:schemeClr val="tx1">
                    <a:lumMod val="85000"/>
                    <a:lumOff val="15000"/>
                  </a:schemeClr>
                </a:solidFill>
                <a:latin typeface="Berlin Sans FB Demi" panose="020E0802020502020306" pitchFamily="34" charset="0"/>
              </a:rPr>
              <a:t>N…</a:t>
            </a:r>
            <a:endParaRPr lang="en-IN" dirty="0">
              <a:solidFill>
                <a:schemeClr val="tx1">
                  <a:lumMod val="85000"/>
                  <a:lumOff val="15000"/>
                </a:schemeClr>
              </a:solidFill>
              <a:latin typeface="Berlin Sans FB Demi" panose="020E0802020502020306" pitchFamily="34" charset="0"/>
            </a:endParaRPr>
          </a:p>
        </p:txBody>
      </p:sp>
      <p:sp>
        <p:nvSpPr>
          <p:cNvPr id="3" name="Content Placeholder 2"/>
          <p:cNvSpPr>
            <a:spLocks noGrp="1"/>
          </p:cNvSpPr>
          <p:nvPr>
            <p:ph idx="1"/>
          </p:nvPr>
        </p:nvSpPr>
        <p:spPr>
          <a:xfrm>
            <a:off x="762000" y="1828800"/>
            <a:ext cx="8991600" cy="4572000"/>
          </a:xfrm>
        </p:spPr>
        <p:txBody>
          <a:bodyPr/>
          <a:lstStyle/>
          <a:p>
            <a:pPr marL="0" indent="0">
              <a:buNone/>
            </a:pPr>
            <a:r>
              <a:rPr lang="en-IN" dirty="0" smtClean="0">
                <a:latin typeface="Berlin Sans FB Demi" panose="020E0802020502020306" pitchFamily="34" charset="0"/>
              </a:rPr>
              <a:t>OUR SOLUTION :</a:t>
            </a:r>
          </a:p>
          <a:p>
            <a:pPr>
              <a:buFont typeface="Wingdings" panose="05000000000000000000" pitchFamily="2" charset="2"/>
              <a:buChar char="v"/>
            </a:pPr>
            <a:r>
              <a:rPr lang="en-IN" dirty="0" smtClean="0">
                <a:latin typeface="Algerian" panose="04020705040A02060702" pitchFamily="82" charset="0"/>
              </a:rPr>
              <a:t>AN INTUITIVE EXCEL-BASED DASHBOARD FOR TRACKING AND ANALYZING EMPLOYEE PERFORMANCE</a:t>
            </a:r>
          </a:p>
          <a:p>
            <a:pPr>
              <a:buFont typeface="Wingdings" panose="05000000000000000000" pitchFamily="2" charset="2"/>
              <a:buChar char="v"/>
            </a:pPr>
            <a:r>
              <a:rPr lang="en-IN" dirty="0" smtClean="0">
                <a:latin typeface="Algerian" panose="04020705040A02060702" pitchFamily="82" charset="0"/>
              </a:rPr>
              <a:t>AUTOMATED DATA INTEGRATION AND VISUALIZATION</a:t>
            </a:r>
          </a:p>
          <a:p>
            <a:pPr>
              <a:buFont typeface="Wingdings" panose="05000000000000000000" pitchFamily="2" charset="2"/>
              <a:buChar char="v"/>
            </a:pPr>
            <a:r>
              <a:rPr lang="en-IN" dirty="0" smtClean="0">
                <a:latin typeface="Algerian" panose="04020705040A02060702" pitchFamily="82" charset="0"/>
              </a:rPr>
              <a:t>CUSTOMLIZABLE REPORTS AND INSIGHTS FOR INFORMED DECISION-MAKING</a:t>
            </a:r>
          </a:p>
          <a:p>
            <a:pPr marL="0" indent="0">
              <a:buNone/>
            </a:pPr>
            <a:r>
              <a:rPr lang="en-IN" dirty="0" smtClean="0">
                <a:latin typeface="Berlin Sans FB Demi" panose="020E0802020502020306" pitchFamily="34" charset="0"/>
              </a:rPr>
              <a:t>VALUE PROPOSITION :</a:t>
            </a:r>
          </a:p>
          <a:p>
            <a:pPr>
              <a:buFont typeface="Wingdings" panose="05000000000000000000" pitchFamily="2" charset="2"/>
              <a:buChar char="v"/>
            </a:pPr>
            <a:r>
              <a:rPr lang="en-IN" dirty="0" smtClean="0">
                <a:latin typeface="Algerian" panose="04020705040A02060702" pitchFamily="82" charset="0"/>
              </a:rPr>
              <a:t>IMPROVED EMPLOYEE PERFORMANCE</a:t>
            </a:r>
          </a:p>
          <a:p>
            <a:pPr>
              <a:buFont typeface="Wingdings" panose="05000000000000000000" pitchFamily="2" charset="2"/>
              <a:buChar char="v"/>
            </a:pPr>
            <a:r>
              <a:rPr lang="en-IN" dirty="0" smtClean="0">
                <a:latin typeface="Algerian" panose="04020705040A02060702" pitchFamily="82" charset="0"/>
              </a:rPr>
              <a:t>ENHANCED DECISION-MAKING</a:t>
            </a:r>
          </a:p>
          <a:p>
            <a:pPr>
              <a:buFont typeface="Wingdings" panose="05000000000000000000" pitchFamily="2" charset="2"/>
              <a:buChar char="v"/>
            </a:pPr>
            <a:r>
              <a:rPr lang="en-IN" dirty="0" smtClean="0">
                <a:latin typeface="Algerian" panose="04020705040A02060702" pitchFamily="82" charset="0"/>
              </a:rPr>
              <a:t>INCREASED TRANSPARENCY</a:t>
            </a:r>
          </a:p>
          <a:p>
            <a:pPr>
              <a:buFont typeface="Wingdings" panose="05000000000000000000" pitchFamily="2" charset="2"/>
              <a:buChar char="v"/>
            </a:pPr>
            <a:r>
              <a:rPr lang="en-IN" dirty="0" smtClean="0">
                <a:latin typeface="Algerian" panose="04020705040A02060702" pitchFamily="82" charset="0"/>
              </a:rPr>
              <a:t>BETTER TALENT MANAGEMENT</a:t>
            </a:r>
          </a:p>
          <a:p>
            <a:endParaRPr lang="en-IN" dirty="0">
              <a:latin typeface="Berlin Sans FB Demi" panose="020E0802020502020306" pitchFamily="34" charset="0"/>
            </a:endParaRPr>
          </a:p>
        </p:txBody>
      </p:sp>
    </p:spTree>
    <p:extLst>
      <p:ext uri="{BB962C8B-B14F-4D97-AF65-F5344CB8AC3E}">
        <p14:creationId xmlns:p14="http://schemas.microsoft.com/office/powerpoint/2010/main" val="408612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6740"/>
            <a:ext cx="8596668" cy="3880773"/>
          </a:xfrm>
        </p:spPr>
        <p:txBody>
          <a:bodyPr/>
          <a:lstStyle/>
          <a:p>
            <a:pPr>
              <a:buFont typeface="Wingdings" panose="05000000000000000000" pitchFamily="2" charset="2"/>
              <a:buChar char="v"/>
            </a:pPr>
            <a:r>
              <a:rPr lang="en-IN" dirty="0" smtClean="0">
                <a:solidFill>
                  <a:srgbClr val="0070C0"/>
                </a:solidFill>
                <a:latin typeface="Algerian" panose="04020705040A02060702" pitchFamily="82" charset="0"/>
              </a:rPr>
              <a:t>CONDITIONAL FORMATING </a:t>
            </a:r>
            <a:r>
              <a:rPr lang="en-IN" dirty="0" smtClean="0">
                <a:latin typeface="Algerian" panose="04020705040A02060702" pitchFamily="82" charset="0"/>
              </a:rPr>
              <a:t>– TO IDENTIFY THE MISSING DATE</a:t>
            </a:r>
          </a:p>
          <a:p>
            <a:pPr>
              <a:buFont typeface="Wingdings" panose="05000000000000000000" pitchFamily="2" charset="2"/>
              <a:buChar char="v"/>
            </a:pPr>
            <a:r>
              <a:rPr lang="en-IN" dirty="0" smtClean="0">
                <a:solidFill>
                  <a:srgbClr val="0070C0"/>
                </a:solidFill>
                <a:latin typeface="Algerian" panose="04020705040A02060702" pitchFamily="82" charset="0"/>
              </a:rPr>
              <a:t>FILTER</a:t>
            </a:r>
            <a:r>
              <a:rPr lang="en-IN" dirty="0" smtClean="0">
                <a:latin typeface="Algerian" panose="04020705040A02060702" pitchFamily="82" charset="0"/>
              </a:rPr>
              <a:t> – FOR THE PURPOSE OF REMOVING THE UNWANTED DATA</a:t>
            </a:r>
          </a:p>
          <a:p>
            <a:pPr>
              <a:buFont typeface="Wingdings" panose="05000000000000000000" pitchFamily="2" charset="2"/>
              <a:buChar char="v"/>
            </a:pPr>
            <a:r>
              <a:rPr lang="en-IN" dirty="0" smtClean="0">
                <a:solidFill>
                  <a:srgbClr val="0070C0"/>
                </a:solidFill>
                <a:latin typeface="Algerian" panose="04020705040A02060702" pitchFamily="82" charset="0"/>
              </a:rPr>
              <a:t>FORMULA</a:t>
            </a:r>
            <a:r>
              <a:rPr lang="en-IN" dirty="0" smtClean="0">
                <a:latin typeface="Algerian" panose="04020705040A02060702" pitchFamily="82" charset="0"/>
              </a:rPr>
              <a:t> – FOR IDENTIFYING THE PERFORMANCE THE EMPLOYEES</a:t>
            </a:r>
          </a:p>
          <a:p>
            <a:pPr>
              <a:buFont typeface="Wingdings" panose="05000000000000000000" pitchFamily="2" charset="2"/>
              <a:buChar char="v"/>
            </a:pPr>
            <a:r>
              <a:rPr lang="en-IN" dirty="0" smtClean="0">
                <a:solidFill>
                  <a:srgbClr val="0070C0"/>
                </a:solidFill>
                <a:latin typeface="Algerian" panose="04020705040A02060702" pitchFamily="82" charset="0"/>
              </a:rPr>
              <a:t>PIVOT TABLE </a:t>
            </a:r>
            <a:r>
              <a:rPr lang="en-IN" dirty="0" smtClean="0">
                <a:latin typeface="Algerian" panose="04020705040A02060702" pitchFamily="82" charset="0"/>
              </a:rPr>
              <a:t>– TO CONVERT THE DATA INTO SHORT SUMMARY</a:t>
            </a:r>
          </a:p>
          <a:p>
            <a:pPr>
              <a:buFont typeface="Wingdings" panose="05000000000000000000" pitchFamily="2" charset="2"/>
              <a:buChar char="v"/>
            </a:pPr>
            <a:r>
              <a:rPr lang="en-IN" dirty="0" smtClean="0">
                <a:solidFill>
                  <a:srgbClr val="0070C0"/>
                </a:solidFill>
                <a:latin typeface="Algerian" panose="04020705040A02060702" pitchFamily="82" charset="0"/>
              </a:rPr>
              <a:t>GRAPH</a:t>
            </a:r>
            <a:r>
              <a:rPr lang="en-IN" dirty="0" smtClean="0">
                <a:latin typeface="Algerian" panose="04020705040A02060702" pitchFamily="82" charset="0"/>
              </a:rPr>
              <a:t> – DATA VISUALIZATION</a:t>
            </a:r>
          </a:p>
        </p:txBody>
      </p:sp>
      <p:pic>
        <p:nvPicPr>
          <p:cNvPr id="4" name="object 2"/>
          <p:cNvPicPr/>
          <p:nvPr/>
        </p:nvPicPr>
        <p:blipFill>
          <a:blip r:embed="rId2" cstate="print"/>
          <a:stretch>
            <a:fillRect/>
          </a:stretch>
        </p:blipFill>
        <p:spPr>
          <a:xfrm rot="1020303">
            <a:off x="6609542" y="3072273"/>
            <a:ext cx="2941572" cy="3430581"/>
          </a:xfrm>
          <a:prstGeom prst="rect">
            <a:avLst/>
          </a:prstGeom>
        </p:spPr>
      </p:pic>
    </p:spTree>
    <p:extLst>
      <p:ext uri="{BB962C8B-B14F-4D97-AF65-F5344CB8AC3E}">
        <p14:creationId xmlns:p14="http://schemas.microsoft.com/office/powerpoint/2010/main" val="28287107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489</TotalTime>
  <Words>667</Words>
  <Application>Microsoft Office PowerPoint</Application>
  <PresentationFormat>Widescreen</PresentationFormat>
  <Paragraphs>128</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Berlin Sans FB Demi</vt:lpstr>
      <vt:lpstr>Calibri</vt:lpstr>
      <vt:lpstr>Times New Roman</vt:lpstr>
      <vt:lpstr>Trebuchet MS</vt:lpstr>
      <vt:lpstr>Wingdings</vt:lpstr>
      <vt:lpstr>Wingdings 3</vt:lpstr>
      <vt:lpstr>Facet</vt:lpstr>
      <vt:lpstr>PowerPoint Presentation</vt:lpstr>
      <vt:lpstr>PROJECT TITLE…</vt:lpstr>
      <vt:lpstr>AGENDA…</vt:lpstr>
      <vt:lpstr>PROBLEM STATEMENT…</vt:lpstr>
      <vt:lpstr>PROJECT OVERVIEW…</vt:lpstr>
      <vt:lpstr>WHO ARE THE END USERS…</vt:lpstr>
      <vt:lpstr>END USERS IMAGES…</vt:lpstr>
      <vt:lpstr>OUR SOLUTION AND ITS VALUE PROPOSITION…</vt:lpstr>
      <vt:lpstr>PowerPoint Presentation</vt:lpstr>
      <vt:lpstr>DATASET DESCRIPTION…</vt:lpstr>
      <vt:lpstr>PowerPoint Presentation</vt:lpstr>
      <vt:lpstr>THE "WOW" IN OUR SOLUTION !!!</vt:lpstr>
      <vt:lpstr>MODELLING… </vt:lpstr>
      <vt:lpstr>PowerPoint Presentation</vt:lpstr>
      <vt:lpstr>RESULTS…</vt:lpstr>
      <vt:lpstr>RESULTS…</vt:lpstr>
      <vt:lpstr>RESULTS…</vt:lpstr>
      <vt:lpstr>PowerPoint Presentation</vt:lpstr>
      <vt:lpstr>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 visu</cp:lastModifiedBy>
  <cp:revision>92</cp:revision>
  <dcterms:created xsi:type="dcterms:W3CDTF">2024-03-29T15:07:22Z</dcterms:created>
  <dcterms:modified xsi:type="dcterms:W3CDTF">2024-08-30T15:25:35Z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