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74" r:id="rId3"/>
    <p:sldId id="257" r:id="rId4"/>
    <p:sldId id="258" r:id="rId5"/>
    <p:sldId id="259" r:id="rId6"/>
    <p:sldId id="279" r:id="rId7"/>
    <p:sldId id="280" r:id="rId8"/>
    <p:sldId id="261" r:id="rId9"/>
    <p:sldId id="265" r:id="rId10"/>
    <p:sldId id="266" r:id="rId11"/>
    <p:sldId id="277" r:id="rId12"/>
    <p:sldId id="278" r:id="rId13"/>
    <p:sldId id="273" r:id="rId14"/>
    <p:sldId id="270" r:id="rId15"/>
    <p:sldId id="271" r:id="rId16"/>
    <p:sldId id="272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NdFI4kPwSKIL6luA2y7OtMyNW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E2D867-9A7B-4D95-A55E-11A63487D0DF}">
  <a:tblStyle styleId="{FDE2D867-9A7B-4D95-A55E-11A63487D0D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4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EF434ECF-91FF-4A4B-C469-42FC15E4B6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A13F52A3-C3FA-DF45-A318-71F910753C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683317D4-5C08-C9D8-6C7A-909767AEA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E0602B-206C-4AEF-8AA1-2EA71278ECC6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39a75efe5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2239a75efe5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39a75efe5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2239a75efe5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39a75efe5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2239a75efe5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39a75efe5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239a75efe5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39a75efe5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1" name="Google Shape;181;g2239a75efe5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39a75efe5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2239a75efe5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52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6546edb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6546edb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26546edba3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6539dc24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6539dc24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26539dc24e_0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39a75efe5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g2239a75efe5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65c517f7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65c517f7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265c517f72_0_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39a75efe5_2_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239a75efe5_2_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g2239a75efe5_2_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239a75efe5_2_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2239a75efe5_2_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39a75efe5_2_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2239a75efe5_2_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2239a75efe5_2_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2239a75efe5_2_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2239a75efe5_2_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39a75efe5_2_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2239a75efe5_2_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2239a75efe5_2_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39a75efe5_2_2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2239a75efe5_2_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g2239a75efe5_2_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2239a75efe5_2_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2239a75efe5_2_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39a75efe5_2_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2239a75efe5_2_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2239a75efe5_2_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2239a75efe5_2_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2239a75efe5_2_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39a75efe5_2_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2239a75efe5_2_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g2239a75efe5_2_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g2239a75efe5_2_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2239a75efe5_2_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2239a75efe5_2_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39a75efe5_2_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2239a75efe5_2_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8" name="Google Shape;128;g2239a75efe5_2_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g2239a75efe5_2_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2239a75efe5_2_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2239a75efe5_2_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39a75efe5_2_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2239a75efe5_2_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2239a75efe5_2_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2239a75efe5_2_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39a75efe5_2_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2239a75efe5_2_5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g2239a75efe5_2_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41" name="Google Shape;141;g2239a75efe5_2_5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g2239a75efe5_2_5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43" name="Google Shape;143;g2239a75efe5_2_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2239a75efe5_2_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2239a75efe5_2_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39a75efe5_2_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2239a75efe5_2_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49" name="Google Shape;149;g2239a75efe5_2_6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50" name="Google Shape;150;g2239a75efe5_2_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2239a75efe5_2_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2239a75efe5_2_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39a75efe5_2_6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2239a75efe5_2_6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g2239a75efe5_2_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2239a75efe5_2_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2239a75efe5_2_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39a75efe5_2_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g2239a75efe5_2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2239a75efe5_2_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g2239a75efe5_2_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g2239a75efe5_2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E47AAD51-482A-14DC-A13A-C6601600A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IMAGE ENCRYPTION USING CAPSNET </a:t>
            </a:r>
            <a:endParaRPr lang="en-US" altLang="en-US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50" name="Group 14">
            <a:extLst>
              <a:ext uri="{FF2B5EF4-FFF2-40B4-BE49-F238E27FC236}">
                <a16:creationId xmlns:a16="http://schemas.microsoft.com/office/drawing/2014/main" id="{6E8A79E1-76CF-B561-A3C4-BA0F480E9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70974"/>
              </p:ext>
            </p:extLst>
          </p:nvPr>
        </p:nvGraphicFramePr>
        <p:xfrm>
          <a:off x="457199" y="3338209"/>
          <a:ext cx="8303623" cy="2971786"/>
        </p:xfrm>
        <a:graphic>
          <a:graphicData uri="http://schemas.openxmlformats.org/drawingml/2006/table">
            <a:tbl>
              <a:tblPr/>
              <a:tblGrid>
                <a:gridCol w="361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6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 the guidance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NITHYASRI .A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Assistant Professor, Department of AI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Presented by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endParaRPr lang="en-US" sz="2100" b="0" u="none" strike="noStrike" cap="none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100" b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K.LAVANYA DEVI - 927621BAD026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100" b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M.MADHUMITHRA -  927621BAD029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100" b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R.MAHALAKSHMI - 927621BAD030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100" b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S.YUVASHREE - 927621BAD063</a:t>
                      </a:r>
                      <a:endParaRPr lang="en-US" sz="2100" b="0" i="0" u="none" strike="noStrike" cap="none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9" name="Slide Number Placeholder 4">
            <a:extLst>
              <a:ext uri="{FF2B5EF4-FFF2-40B4-BE49-F238E27FC236}">
                <a16:creationId xmlns:a16="http://schemas.microsoft.com/office/drawing/2014/main" id="{0FF3722A-49ED-11F1-5588-2993D6803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79634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B4B40A-A94D-4FA6-B5CB-12A00E6AEE71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0" name="Footer Placeholder 5">
            <a:extLst>
              <a:ext uri="{FF2B5EF4-FFF2-40B4-BE49-F238E27FC236}">
                <a16:creationId xmlns:a16="http://schemas.microsoft.com/office/drawing/2014/main" id="{5EAC04B7-1549-F9EA-115E-5D2812FF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MINOR PROJECT 2 – REVIEW 1</a:t>
            </a:r>
          </a:p>
        </p:txBody>
      </p:sp>
      <p:sp>
        <p:nvSpPr>
          <p:cNvPr id="2061" name="Date Placeholder 1">
            <a:extLst>
              <a:ext uri="{FF2B5EF4-FFF2-40B4-BE49-F238E27FC236}">
                <a16:creationId xmlns:a16="http://schemas.microsoft.com/office/drawing/2014/main" id="{EF67FF51-F0F5-9527-51F3-B3B8044B021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DBC03F-241D-4192-8AFB-1E1A656EFA9E}" type="datetime5">
              <a:rPr lang="en-US" altLang="en-US"/>
              <a:pPr/>
              <a:t>20-Apr-23</a:t>
            </a:fld>
            <a:endParaRPr lang="en-US" altLang="en-US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E5C6-AFA2-3217-B8ED-F7E1CF80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42240"/>
            <a:ext cx="8229600" cy="1676083"/>
          </a:xfrm>
        </p:spPr>
        <p:txBody>
          <a:bodyPr/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CapsNet Routing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module is responsible for routing the input data through a series of capsules, where each capsule represents a specific part or feature of the image.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Capsule Reconstruction Module: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routing the input data through the CapsNet, the capsule reconstruction module is used to reconstruct the encrypted image.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key generation module can be added to the CapsNet architecture to generate a secret key for encrypting and decrypting the image.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Module: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dropout module can be added to the CapsNet architecture to introduce random noise into the capsule outputs, which can help to improve the security of the encryption.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adversarial training module can be added to the CapsNet architecture to improve the robustness of the encryption against attacks.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FF3722A-49ED-11F1-5588-2993D6803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8343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3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3D1-D065-698D-22FC-A8DC7281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557"/>
            <a:ext cx="7934960" cy="1320483"/>
          </a:xfrm>
        </p:spPr>
        <p:txBody>
          <a:bodyPr/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lock diagram of data encryption and decryption. | Download Scientific  Diagram">
            <a:extLst>
              <a:ext uri="{FF2B5EF4-FFF2-40B4-BE49-F238E27FC236}">
                <a16:creationId xmlns:a16="http://schemas.microsoft.com/office/drawing/2014/main" id="{EBBC27FA-BFE5-8EE2-5224-7E8079DB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1463041"/>
            <a:ext cx="7752079" cy="490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3722A-49ED-11F1-5588-2993D6803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79634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2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8125-8106-F238-EE2D-CFF3D1459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C80A2-3BAA-F72F-EE42-B6F6BF0365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1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65c517f72_0_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4" name="Google Shape;264;g2265c517f72_0_30"/>
          <p:cNvPicPr preferRelativeResize="0"/>
          <p:nvPr/>
        </p:nvPicPr>
        <p:blipFill rotWithShape="1">
          <a:blip r:embed="rId3">
            <a:alphaModFix/>
          </a:blip>
          <a:srcRect l="15518" r="17685" b="5987"/>
          <a:stretch/>
        </p:blipFill>
        <p:spPr>
          <a:xfrm>
            <a:off x="844732" y="1062446"/>
            <a:ext cx="7005319" cy="32437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9DC513-13E7-C7AD-C1B0-6AE8ACF7E9C9}"/>
              </a:ext>
            </a:extLst>
          </p:cNvPr>
          <p:cNvSpPr txBox="1"/>
          <p:nvPr/>
        </p:nvSpPr>
        <p:spPr>
          <a:xfrm>
            <a:off x="152400" y="406400"/>
            <a:ext cx="821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" r="21524" b="55545"/>
          <a:stretch/>
        </p:blipFill>
        <p:spPr>
          <a:xfrm>
            <a:off x="674188" y="4477480"/>
            <a:ext cx="7175863" cy="20726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39a75efe5_2_120"/>
          <p:cNvSpPr txBox="1">
            <a:spLocks noGrp="1"/>
          </p:cNvSpPr>
          <p:nvPr>
            <p:ph type="title" idx="4294967295"/>
          </p:nvPr>
        </p:nvSpPr>
        <p:spPr>
          <a:xfrm>
            <a:off x="531813" y="15505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Times New Roman"/>
              <a:buNone/>
            </a:pPr>
            <a:r>
              <a:rPr lang="en-US" sz="36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 dirty="0"/>
          </a:p>
        </p:txBody>
      </p:sp>
      <p:sp>
        <p:nvSpPr>
          <p:cNvPr id="270" name="Google Shape;270;g2239a75efe5_2_120"/>
          <p:cNvSpPr txBox="1">
            <a:spLocks noGrp="1"/>
          </p:cNvSpPr>
          <p:nvPr>
            <p:ph type="body" idx="4294967295"/>
          </p:nvPr>
        </p:nvSpPr>
        <p:spPr>
          <a:xfrm>
            <a:off x="457200" y="1061442"/>
            <a:ext cx="8229600" cy="529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500"/>
              </a:spcBef>
              <a:buSzPts val="11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1.Wang, H., Li, Y., Li, C., Li, H., &amp; Liu, Y. (2020). An image encryption scheme using capsule network and DNA sequence operations. Signal Processing: Image Communication, 84, 115799. https://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doi.org/10.1016/j.image.2020.115799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1500"/>
              </a:spcBef>
              <a:buSzPts val="11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2.Yang, S.,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Y., &amp; Sun, J. (2021). Image encryption based on capsule network and fractional Fourier transform. Multimedia Tools and Applications, 80(11), 16525-16542. https://doi.org/10.1007/s11042-021-10923-6</a:t>
            </a:r>
          </a:p>
          <a:p>
            <a:pPr marL="342900" indent="-342900" algn="just">
              <a:lnSpc>
                <a:spcPct val="150000"/>
              </a:lnSpc>
              <a:spcBef>
                <a:spcPts val="1500"/>
              </a:spcBef>
              <a:buSzPts val="11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3."Capsule Networks: A Survey" by Xiao Sun et al. (2019). This survey paper provides an overview of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CapsNet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research, including architecture, applications, and challenges.</a:t>
            </a:r>
          </a:p>
          <a:p>
            <a:pPr marL="342900" indent="-342900" algn="just">
              <a:lnSpc>
                <a:spcPct val="150000"/>
              </a:lnSpc>
              <a:spcBef>
                <a:spcPts val="1500"/>
              </a:spcBef>
              <a:buSzPts val="11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"Capsule Network Performance on Complex Data" by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Abhinav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Gupta et al. (2022). This paper evaluates the performance of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CapsNets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complex data</a:t>
            </a:r>
          </a:p>
          <a:p>
            <a:pPr marL="342900" indent="-342900" algn="just">
              <a:lnSpc>
                <a:spcPct val="150000"/>
              </a:lnSpc>
              <a:spcBef>
                <a:spcPts val="1500"/>
              </a:spcBef>
              <a:buSzPts val="11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"Capsule Networks for Object Recognition: A Survey" by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Seyed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Mehran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Kazemi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Ali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Jalalifar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(2021)</a:t>
            </a:r>
          </a:p>
          <a:p>
            <a:pPr marL="342900" indent="-342900" algn="just">
              <a:lnSpc>
                <a:spcPct val="150000"/>
              </a:lnSpc>
              <a:spcBef>
                <a:spcPts val="1500"/>
              </a:spcBef>
              <a:buSzPts val="1100"/>
              <a:buFont typeface="+mj-lt"/>
              <a:buAutoNum type="arabicPeriod"/>
            </a:pPr>
            <a:endParaRPr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endParaRPr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FF3722A-49ED-11F1-5588-2993D6803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79634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B4B40A-A94D-4FA6-B5CB-12A00E6AEE71}" type="slidenum">
              <a:rPr lang="en-US" altLang="en-US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14</a:t>
            </a:fld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39a75efe5_2_125"/>
          <p:cNvSpPr txBox="1">
            <a:spLocks noGrp="1"/>
          </p:cNvSpPr>
          <p:nvPr>
            <p:ph type="title" idx="4294967295"/>
          </p:nvPr>
        </p:nvSpPr>
        <p:spPr>
          <a:xfrm>
            <a:off x="249700" y="2700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39a75efe5_2_8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2239a75efe5_2_83"/>
          <p:cNvSpPr txBox="1">
            <a:spLocks noGrp="1"/>
          </p:cNvSpPr>
          <p:nvPr>
            <p:ph type="body" idx="1"/>
          </p:nvPr>
        </p:nvSpPr>
        <p:spPr>
          <a:xfrm>
            <a:off x="457200" y="1358544"/>
            <a:ext cx="8229600" cy="539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just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just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Hardware/Software Specifications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just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Existing system </a:t>
            </a: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55600" algn="just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55600" algn="just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</a:p>
          <a:p>
            <a:pPr marL="342900" marR="0" lvl="0" indent="-355600" algn="just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55600" algn="just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FF3722A-49ED-11F1-5588-2993D6803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8343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39a75efe5_2_88"/>
          <p:cNvSpPr txBox="1">
            <a:spLocks noGrp="1"/>
          </p:cNvSpPr>
          <p:nvPr>
            <p:ph type="title" idx="4294967295"/>
          </p:nvPr>
        </p:nvSpPr>
        <p:spPr>
          <a:xfrm>
            <a:off x="581388" y="2478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239a75efe5_2_88"/>
          <p:cNvSpPr txBox="1">
            <a:spLocks noGrp="1"/>
          </p:cNvSpPr>
          <p:nvPr>
            <p:ph type="body" idx="4294967295"/>
          </p:nvPr>
        </p:nvSpPr>
        <p:spPr>
          <a:xfrm>
            <a:off x="613775" y="1603600"/>
            <a:ext cx="75081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Develop a more secure encryption algorithm that is resistant to </a:t>
            </a: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hide the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images from unauthorized access.</a:t>
            </a:r>
          </a:p>
          <a:p>
            <a:pPr indent="-374650" algn="just">
              <a:spcBef>
                <a:spcPts val="1200"/>
              </a:spcBef>
              <a:buSzPts val="2300"/>
              <a:buFont typeface="Times New Roman"/>
              <a:buChar char="•"/>
            </a:pP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By using </a:t>
            </a:r>
            <a:r>
              <a:rPr lang="en-US" sz="23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Capsnet</a:t>
            </a: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neural network  in order to </a:t>
            </a: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secure 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image from an illegal remote.</a:t>
            </a:r>
            <a:endParaRPr lang="en-US"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FF3722A-49ED-11F1-5588-2993D6803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79634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39a75efe5_2_93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44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2239a75efe5_2_93"/>
          <p:cNvSpPr txBox="1">
            <a:spLocks noGrp="1"/>
          </p:cNvSpPr>
          <p:nvPr>
            <p:ph type="body" idx="4294967295"/>
          </p:nvPr>
        </p:nvSpPr>
        <p:spPr>
          <a:xfrm>
            <a:off x="457200" y="158262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Times New Roman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advanced computer processors have made it easy to illegally access the transmitted data on the Internet. So, the challenge of secure image encryption and decryption is daunting, as a single flaw in the process can leave the data unsafe.</a:t>
            </a: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Times New Roman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Times New Roman"/>
              <a:buChar char="•"/>
            </a:pPr>
            <a:endParaRPr sz="24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FF3722A-49ED-11F1-5588-2993D6803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79634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39a75efe5_2_98"/>
          <p:cNvSpPr txBox="1">
            <a:spLocks noGrp="1"/>
          </p:cNvSpPr>
          <p:nvPr>
            <p:ph type="title" idx="4294967295"/>
          </p:nvPr>
        </p:nvSpPr>
        <p:spPr>
          <a:xfrm>
            <a:off x="503007" y="2565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 New Roman"/>
              <a:buNone/>
            </a:pPr>
            <a:r>
              <a:rPr lang="en-US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Hardware Specification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FF3722A-49ED-11F1-5588-2993D6803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79634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EB7F4A3-2F6F-489A-5CC3-D3B53EA6AA7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Multicore CPU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Graphics Processing Unit (NVIDIA)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16GB of RAM for 512*512 resolution of a image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6.4GB of storage for dataset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Power supply</a:t>
            </a:r>
          </a:p>
          <a:p>
            <a:pPr marL="4572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2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654B-E185-62F8-5C52-4684D76B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F4A3-2F6F-489A-5CC3-D3B53EA6A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language-Python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frameworks-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TensorFlow,PyTorch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Pillow,NumPY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package –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PyCryptodome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</a:p>
          <a:p>
            <a:pPr marL="11430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3722A-49ED-11F1-5588-2993D6803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79634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3860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6546edba3_0_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g226546edba3_0_0"/>
          <p:cNvSpPr txBox="1">
            <a:spLocks noGrp="1"/>
          </p:cNvSpPr>
          <p:nvPr>
            <p:ph type="body" idx="1"/>
          </p:nvPr>
        </p:nvSpPr>
        <p:spPr>
          <a:xfrm>
            <a:off x="457200" y="1277967"/>
            <a:ext cx="8229600" cy="4948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Preprocessing</a:t>
            </a:r>
            <a:r>
              <a:rPr lang="en-US" sz="20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image is preprocessed to prepare it for encryption. This may involve converting the image to grayscale, resizing it to a fixed size, and normalizing the pixel values.</a:t>
            </a:r>
            <a:endParaRPr lang="en-US"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Feature </a:t>
            </a:r>
            <a:r>
              <a:rPr lang="en-US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extraction</a:t>
            </a:r>
            <a:r>
              <a:rPr lang="en-US" sz="20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features are extracted using a convolutional neural network (CNN). In this paper, the authors used the ResNet50 CNN architecture for feature extraction.</a:t>
            </a:r>
            <a:endParaRPr lang="en-US"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Chaotic encryption</a:t>
            </a:r>
            <a:r>
              <a:rPr lang="en-US" sz="20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authors used a chaotic system to generate a key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map to generate a key sequence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8" name="Google Shape;198;g226546edba3_0_0"/>
          <p:cNvSpPr txBox="1">
            <a:spLocks noGrp="1"/>
          </p:cNvSpPr>
          <p:nvPr>
            <p:ph type="sldNum" idx="12"/>
          </p:nvPr>
        </p:nvSpPr>
        <p:spPr>
          <a:xfrm>
            <a:off x="6631581" y="6365059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6539dc24e_0_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79239C-0CDF-2916-1766-A0A5CACB4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49756"/>
              </p:ext>
            </p:extLst>
          </p:nvPr>
        </p:nvGraphicFramePr>
        <p:xfrm>
          <a:off x="457200" y="1166949"/>
          <a:ext cx="8229600" cy="5255482"/>
        </p:xfrm>
        <a:graphic>
          <a:graphicData uri="http://schemas.openxmlformats.org/drawingml/2006/table">
            <a:tbl>
              <a:tblPr firstRow="1" bandRow="1">
                <a:tableStyleId>{FDE2D867-9A7B-4D95-A55E-11A63487D0DF}</a:tableStyleId>
              </a:tblPr>
              <a:tblGrid>
                <a:gridCol w="735874">
                  <a:extLst>
                    <a:ext uri="{9D8B030D-6E8A-4147-A177-3AD203B41FA5}">
                      <a16:colId xmlns:a16="http://schemas.microsoft.com/office/drawing/2014/main" val="2554282311"/>
                    </a:ext>
                  </a:extLst>
                </a:gridCol>
                <a:gridCol w="2826835">
                  <a:extLst>
                    <a:ext uri="{9D8B030D-6E8A-4147-A177-3AD203B41FA5}">
                      <a16:colId xmlns:a16="http://schemas.microsoft.com/office/drawing/2014/main" val="2198711385"/>
                    </a:ext>
                  </a:extLst>
                </a:gridCol>
                <a:gridCol w="2609491">
                  <a:extLst>
                    <a:ext uri="{9D8B030D-6E8A-4147-A177-3AD203B41FA5}">
                      <a16:colId xmlns:a16="http://schemas.microsoft.com/office/drawing/2014/main" val="328397138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238944172"/>
                    </a:ext>
                  </a:extLst>
                </a:gridCol>
              </a:tblGrid>
              <a:tr h="687977"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64241"/>
                  </a:ext>
                </a:extLst>
              </a:tr>
              <a:tr h="1431499">
                <a:tc>
                  <a:txBody>
                    <a:bodyPr/>
                    <a:lstStyle/>
                    <a:p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S.Agarwal</a:t>
                      </a:r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, R. Khanna, and R. Gupta,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Image Encryption Using a Cascade of Convolutional Neural Networks.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Convolutional neural networks (CNNs)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86247"/>
                  </a:ext>
                </a:extLst>
              </a:tr>
              <a:tr h="1098593">
                <a:tc>
                  <a:txBody>
                    <a:bodyPr/>
                    <a:lstStyle/>
                    <a:p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Y. Dong, H. Zhang, W. Zhang, and Y. Liu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Image Encryption Using a Cascade of Deep Neural Networks.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Deep neural networks (DNNs)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75347"/>
                  </a:ext>
                </a:extLst>
              </a:tr>
              <a:tr h="1764406">
                <a:tc>
                  <a:txBody>
                    <a:bodyPr/>
                    <a:lstStyle/>
                    <a:p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S. S. Salim, S. A. Rashid, and H. A. </a:t>
                      </a:r>
                      <a:r>
                        <a:rPr lang="en-US" sz="2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Jalab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Image Encryption Based on Cascade Convolutional Neural Networks with DNA Sequence Operations.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Cascade of convolutional neural networks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24870"/>
                  </a:ext>
                </a:extLst>
              </a:tr>
            </a:tbl>
          </a:graphicData>
        </a:graphic>
      </p:graphicFrame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FF3722A-49ED-11F1-5588-2993D6803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79634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39a75efe5_2_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Modules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Google Shape;235;g2239a75efe5_2_10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1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i="0" u="none" strike="noStrike" cap="none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Module 1:CapsNet Routing</a:t>
            </a:r>
            <a:endParaRPr sz="2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i="0" u="none" strike="noStrike" cap="none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Module 2:Capsule Reconstruction</a:t>
            </a:r>
            <a:endParaRPr sz="2800" i="0" u="none" strike="noStrike" cap="none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Module 3: Key Generation</a:t>
            </a:r>
            <a:endParaRPr lang="en-US" sz="2800" dirty="0">
              <a:solidFill>
                <a:srgbClr val="252525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Module 4: Dropout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Module 5:Adversarial Training</a:t>
            </a:r>
            <a:endParaRPr sz="2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FF3722A-49ED-11F1-5588-2993D6803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79634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629</Words>
  <Application>Microsoft Office PowerPoint</Application>
  <PresentationFormat>On-screen Show (4:3)</PresentationFormat>
  <Paragraphs>99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Office Theme</vt:lpstr>
      <vt:lpstr>Office Theme</vt:lpstr>
      <vt:lpstr>IMAGE ENCRYPTION USING CAPSNET </vt:lpstr>
      <vt:lpstr>Agenda</vt:lpstr>
      <vt:lpstr>Objectives</vt:lpstr>
      <vt:lpstr>Problem Statement</vt:lpstr>
      <vt:lpstr>Hardware Specification</vt:lpstr>
      <vt:lpstr>Software Specification</vt:lpstr>
      <vt:lpstr>Existing System</vt:lpstr>
      <vt:lpstr>Literature Survey </vt:lpstr>
      <vt:lpstr>Modules</vt:lpstr>
      <vt:lpstr>CapsNet Routing Module: This module is responsible for routing the input data through a series of capsules, where each capsule represents a specific part or feature of the image.  Capsule Reconstruction Module: After routing the input data through the CapsNet, the capsule reconstruction module is used to reconstruct the encrypted image.  Key Generation Module: A key generation module can be added to the CapsNet architecture to generate a secret key for encrypting and decrypting the image.  Dropout Module: A dropout module can be added to the CapsNet architecture to introduce random noise into the capsule outputs, which can help to improve the security of the encryption.  Adversarial Training Module: An adversarial training module can be added to the CapsNet architecture to improve the robustness of the encryption against attacks. </vt:lpstr>
      <vt:lpstr>Block Diagram</vt:lpstr>
      <vt:lpstr>IMPLEMENTATION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 USING CAPSNET</dc:title>
  <dc:creator>windows</dc:creator>
  <cp:lastModifiedBy>SUGUMAR</cp:lastModifiedBy>
  <cp:revision>32</cp:revision>
  <dcterms:created xsi:type="dcterms:W3CDTF">2013-01-05T16:48:08Z</dcterms:created>
  <dcterms:modified xsi:type="dcterms:W3CDTF">2023-04-20T04:56:07Z</dcterms:modified>
</cp:coreProperties>
</file>