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8" r:id="rId2"/>
    <p:sldId id="257" r:id="rId3"/>
    <p:sldId id="259" r:id="rId4"/>
    <p:sldId id="260" r:id="rId5"/>
    <p:sldId id="261" r:id="rId6"/>
    <p:sldId id="262" r:id="rId7"/>
    <p:sldId id="278" r:id="rId8"/>
    <p:sldId id="279" r:id="rId9"/>
    <p:sldId id="280" r:id="rId10"/>
    <p:sldId id="281" r:id="rId11"/>
    <p:sldId id="263" r:id="rId12"/>
    <p:sldId id="287" r:id="rId13"/>
    <p:sldId id="264" r:id="rId14"/>
    <p:sldId id="265" r:id="rId15"/>
    <p:sldId id="266" r:id="rId16"/>
    <p:sldId id="269" r:id="rId17"/>
    <p:sldId id="267" r:id="rId18"/>
    <p:sldId id="268" r:id="rId19"/>
    <p:sldId id="271" r:id="rId20"/>
    <p:sldId id="270" r:id="rId21"/>
    <p:sldId id="272" r:id="rId22"/>
    <p:sldId id="284" r:id="rId23"/>
    <p:sldId id="273" r:id="rId24"/>
    <p:sldId id="282" r:id="rId25"/>
    <p:sldId id="286" r:id="rId26"/>
    <p:sldId id="283" r:id="rId27"/>
    <p:sldId id="274" r:id="rId28"/>
    <p:sldId id="275" r:id="rId29"/>
    <p:sldId id="276" r:id="rId30"/>
    <p:sldId id="285" r:id="rId31"/>
    <p:sldId id="277" r:id="rId32"/>
  </p:sldIdLst>
  <p:sldSz cx="9144000" cy="6858000" type="screen4x3"/>
  <p:notesSz cx="6858000" cy="9144000"/>
  <p:defaultTextStyle>
    <a:defPPr>
      <a:defRPr lang="en-I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7" d="100"/>
          <a:sy n="77" d="100"/>
        </p:scale>
        <p:origin x="10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Times New Roman" panose="02020603050405020304" pitchFamily="18"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Times New Roman" panose="02020603050405020304" pitchFamily="18" charset="0"/>
              </a:defRPr>
            </a:lvl1pPr>
          </a:lstStyle>
          <a:p>
            <a:pPr>
              <a:defRPr/>
            </a:pPr>
            <a:fld id="{D9C4B4A0-D618-4682-A8CE-D4C590E0F0FE}" type="datetimeFigureOut">
              <a:rPr lang="en-US"/>
              <a:t>5/7/2022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pPr>
              <a:defRPr/>
            </a:pPr>
            <a:fld id="{70D8F6EA-B819-44CE-B713-C044984A5A71}"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51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4DCEF3-660D-4367-A011-E458C5DD0C6F}" type="slidenum">
              <a:rPr lang="en-US" altLang="en-US" sz="1200" smtClean="0"/>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10</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11</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12</a:t>
            </a:fld>
            <a:endParaRPr lang="en-US" altLang="en-US" sz="1200"/>
          </a:p>
        </p:txBody>
      </p:sp>
    </p:spTree>
    <p:extLst>
      <p:ext uri="{BB962C8B-B14F-4D97-AF65-F5344CB8AC3E}">
        <p14:creationId xmlns:p14="http://schemas.microsoft.com/office/powerpoint/2010/main" val="2701916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15</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18</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19</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20</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21</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22</a:t>
            </a:fld>
            <a:endParaRPr lang="en-US" altLang="en-US" sz="1200"/>
          </a:p>
        </p:txBody>
      </p:sp>
    </p:spTree>
    <p:extLst>
      <p:ext uri="{BB962C8B-B14F-4D97-AF65-F5344CB8AC3E}">
        <p14:creationId xmlns:p14="http://schemas.microsoft.com/office/powerpoint/2010/main" val="4189672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23</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24</a:t>
            </a:fld>
            <a:endParaRPr lang="en-US" altLang="en-US" sz="1200"/>
          </a:p>
        </p:txBody>
      </p:sp>
    </p:spTree>
    <p:extLst>
      <p:ext uri="{BB962C8B-B14F-4D97-AF65-F5344CB8AC3E}">
        <p14:creationId xmlns:p14="http://schemas.microsoft.com/office/powerpoint/2010/main" val="3211689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25</a:t>
            </a:fld>
            <a:endParaRPr lang="en-US" altLang="en-US" sz="1200"/>
          </a:p>
        </p:txBody>
      </p:sp>
    </p:spTree>
    <p:extLst>
      <p:ext uri="{BB962C8B-B14F-4D97-AF65-F5344CB8AC3E}">
        <p14:creationId xmlns:p14="http://schemas.microsoft.com/office/powerpoint/2010/main" val="2720701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26</a:t>
            </a:fld>
            <a:endParaRPr lang="en-US" altLang="en-US" sz="1200"/>
          </a:p>
        </p:txBody>
      </p:sp>
    </p:spTree>
    <p:extLst>
      <p:ext uri="{BB962C8B-B14F-4D97-AF65-F5344CB8AC3E}">
        <p14:creationId xmlns:p14="http://schemas.microsoft.com/office/powerpoint/2010/main" val="241352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27</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28</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29</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3</a:t>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30</a:t>
            </a:fld>
            <a:endParaRPr lang="en-US" altLang="en-US" sz="1200"/>
          </a:p>
        </p:txBody>
      </p:sp>
    </p:spTree>
    <p:extLst>
      <p:ext uri="{BB962C8B-B14F-4D97-AF65-F5344CB8AC3E}">
        <p14:creationId xmlns:p14="http://schemas.microsoft.com/office/powerpoint/2010/main" val="4293518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31</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8</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6C119C-316E-494D-972B-9F9B1CF189D4}" type="slidenum">
              <a:rPr lang="en-US" altLang="en-US" sz="1200" smtClean="0"/>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CD7BB238-884A-467D-84E4-A6C4754E31C3}"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E2CC075E-B0E9-4D6F-9678-7D69BF35AF13}"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4CCE13EE-118C-4F9D-8C18-EB1DE6C39B04}"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2CD40710-1060-411E-8E57-8EA2214689BD}"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1E38D58A-1B28-4E77-A5F5-909163A118BF}"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8B339E05-49C4-4D1F-878F-8865C65C9B6C}"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0C1E9FD9-19A6-409A-AAD4-60F57F00AC31}"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5E87FF12-3444-4542-B7BB-803582F5078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0175120A-E2F2-4253-B62B-38E09B6166F0}"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B357D912-BEF6-4ECF-B22E-F2427A28A35F}"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7FC8192F-6F21-4A87-8600-E0886DA8AAF8}" type="datetime3">
              <a:rPr lang="en-US" altLang="en-US"/>
              <a:t>7 May 2022</a:t>
            </a:fld>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42D93C1F-5E69-44B9-80AB-9CC75494000A}"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fld id="{4CC6FBD4-12BB-47FF-BAE0-8372479EF600}" type="datetime3">
              <a:rPr lang="en-US" altLang="en-US"/>
              <a:t>7 May 2022</a:t>
            </a:fld>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pPr>
              <a:defRPr/>
            </a:pPr>
            <a:fld id="{F35B8CF2-0E81-47C8-85A3-FBFBE468128F}"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D3E2BEFF-0172-4553-8402-8A31ACE4F9F1}" type="datetime3">
              <a:rPr lang="en-US" altLang="en-US"/>
              <a:t>7 May 2022</a:t>
            </a:fld>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pPr>
              <a:defRPr/>
            </a:pPr>
            <a:fld id="{FB37D8AD-5FB5-4021-AB93-6402D083E499}"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FD0B03B-4127-4A7D-8B27-C42B817900CC}" type="datetime3">
              <a:rPr lang="en-US" altLang="en-US"/>
              <a:t>7 May 2022</a:t>
            </a:fld>
            <a:endParaRPr lang="en-US" altLang="en-US"/>
          </a:p>
        </p:txBody>
      </p:sp>
      <p:sp>
        <p:nvSpPr>
          <p:cNvPr id="3" name="Slide Number Placeholder 3"/>
          <p:cNvSpPr>
            <a:spLocks noGrp="1"/>
          </p:cNvSpPr>
          <p:nvPr>
            <p:ph type="sldNum" sz="quarter" idx="11"/>
          </p:nvPr>
        </p:nvSpPr>
        <p:spPr/>
        <p:txBody>
          <a:bodyPr/>
          <a:lstStyle>
            <a:lvl1pPr>
              <a:defRPr/>
            </a:lvl1pPr>
          </a:lstStyle>
          <a:p>
            <a:pPr>
              <a:defRPr/>
            </a:pPr>
            <a:fld id="{DAF9CE64-5970-4489-9747-BFAC61A33C50}"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4FA19D3-08B8-4A1B-840E-0D87131C01B4}" type="datetime3">
              <a:rPr lang="en-US" altLang="en-US"/>
              <a:t>7 May 2022</a:t>
            </a:fld>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724CAB3E-D05A-47FC-AB72-66BAE081E9D9}"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E734A14C-02C0-4F96-A5FE-E46FE2DC96EA}" type="datetime3">
              <a:rPr lang="en-US" altLang="en-US"/>
              <a:t>7 May 2022</a:t>
            </a:fld>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0403D338-1DE5-470D-BE45-BF232D8C1BD5}"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901"/>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sz="1400">
                <a:latin typeface="Times New Roman" panose="02020603050405020304" pitchFamily="18" charset="0"/>
              </a:defRPr>
            </a:lvl1pPr>
          </a:lstStyle>
          <a:p>
            <a:pPr>
              <a:defRPr/>
            </a:pPr>
            <a:fld id="{B84BB534-3B7B-4AA5-B2CE-276073DB9210}" type="datetime3">
              <a:rPr lang="en-US" altLang="en-US"/>
              <a:t>7 May 2022</a:t>
            </a:fld>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Times New Roman" panose="02020603050405020304"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pPr>
              <a:defRPr/>
            </a:pPr>
            <a:fld id="{82CE1F07-B4D4-426F-A072-3750544846A6}"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20.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A47E60BF-9CB1-47FE-99BE-78C1F413B05E}" type="slidenum">
              <a:rPr lang="en-US" altLang="en-US" sz="1600" b="1">
                <a:solidFill>
                  <a:srgbClr val="FFFFFF"/>
                </a:solidFill>
                <a:latin typeface="Comic Sans MS" panose="030F0702030302020204" pitchFamily="66" charset="0"/>
              </a:rPr>
              <a:t>1</a:t>
            </a:fld>
            <a:endParaRPr lang="en-US" altLang="en-US" sz="1600" b="1">
              <a:solidFill>
                <a:srgbClr val="FFFFFF"/>
              </a:solidFill>
              <a:latin typeface="Comic Sans MS" panose="030F0702030302020204" pitchFamily="66" charset="0"/>
            </a:endParaRPr>
          </a:p>
        </p:txBody>
      </p:sp>
      <p:sp>
        <p:nvSpPr>
          <p:cNvPr id="4102"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B31D39F-5CBF-4559-80C3-2D34ED9888D1}"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4105"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
          <p:cNvSpPr txBox="1">
            <a:spLocks noChangeArrowheads="1"/>
          </p:cNvSpPr>
          <p:nvPr/>
        </p:nvSpPr>
        <p:spPr bwMode="auto">
          <a:xfrm>
            <a:off x="683568" y="2323217"/>
            <a:ext cx="741682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500" b="1" dirty="0">
                <a:ea typeface="Verdana" panose="020B0604030504040204" pitchFamily="34" charset="0"/>
                <a:cs typeface="Times New Roman" panose="02020603050405020304" pitchFamily="18" charset="0"/>
              </a:rPr>
              <a:t>INDIAN FOOD IMAGE SEGMENTATION AND CLASSIFICATION</a:t>
            </a:r>
          </a:p>
        </p:txBody>
      </p:sp>
      <p:sp>
        <p:nvSpPr>
          <p:cNvPr id="4107" name="TextBox 10"/>
          <p:cNvSpPr txBox="1">
            <a:spLocks noChangeArrowheads="1"/>
          </p:cNvSpPr>
          <p:nvPr/>
        </p:nvSpPr>
        <p:spPr bwMode="auto">
          <a:xfrm>
            <a:off x="4063430" y="5356758"/>
            <a:ext cx="468052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dirty="0">
                <a:ea typeface="Verdana" panose="020B0604030504040204" pitchFamily="34" charset="0"/>
                <a:cs typeface="Times New Roman" panose="02020603050405020304" pitchFamily="18" charset="0"/>
              </a:rPr>
              <a:t>    AISWERYAA R (Reg. No. : 201904007)</a:t>
            </a:r>
          </a:p>
          <a:p>
            <a:pPr>
              <a:spcBef>
                <a:spcPct val="0"/>
              </a:spcBef>
              <a:buFontTx/>
              <a:buNone/>
            </a:pPr>
            <a:r>
              <a:rPr lang="en-US" altLang="en-US" sz="1800" b="1" dirty="0">
                <a:ea typeface="Verdana" panose="020B0604030504040204" pitchFamily="34" charset="0"/>
                <a:cs typeface="Times New Roman" panose="02020603050405020304" pitchFamily="18" charset="0"/>
              </a:rPr>
              <a:t>MAHASIVAPRIYA B (Reg. No. : 201904083)</a:t>
            </a:r>
          </a:p>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10</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143508" y="1119893"/>
            <a:ext cx="6408712"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  </a:t>
            </a:r>
            <a:r>
              <a:rPr lang="en-US" altLang="en-US" sz="2400" b="1" dirty="0">
                <a:ea typeface="Verdana" panose="020B0604030504040204" pitchFamily="34" charset="0"/>
                <a:cs typeface="Times New Roman" panose="02020603050405020304" pitchFamily="18" charset="0"/>
              </a:rPr>
              <a:t>Limitations :</a:t>
            </a:r>
          </a:p>
          <a:p>
            <a:pPr>
              <a:spcBef>
                <a:spcPct val="0"/>
              </a:spcBef>
              <a:buFontTx/>
              <a:buNone/>
            </a:pPr>
            <a:endParaRPr lang="en-US" altLang="en-US" sz="4400" b="1" dirty="0">
              <a:ea typeface="Verdana" panose="020B0604030504040204" pitchFamily="34" charset="0"/>
              <a:cs typeface="Times New Roman" panose="02020603050405020304" pitchFamily="18" charset="0"/>
            </a:endParaRPr>
          </a:p>
        </p:txBody>
      </p:sp>
      <p:sp>
        <p:nvSpPr>
          <p:cNvPr id="13" name="TextBox 12"/>
          <p:cNvSpPr txBox="1"/>
          <p:nvPr/>
        </p:nvSpPr>
        <p:spPr>
          <a:xfrm>
            <a:off x="143508" y="2322048"/>
            <a:ext cx="8856984" cy="33239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mn-lt"/>
                <a:ea typeface="Times New Roman" panose="02020603050405020304" pitchFamily="18" charset="0"/>
                <a:cs typeface="Times-Roman"/>
              </a:rPr>
              <a:t>These features outperform hand-crafted features by a large margin. Moreover, there is no significant advantages in combining hand-crafted features with learned ones. </a:t>
            </a:r>
          </a:p>
          <a:p>
            <a:pPr marL="285750" indent="-285750" algn="just">
              <a:lnSpc>
                <a:spcPct val="150000"/>
              </a:lnSpc>
              <a:buFont typeface="Arial" panose="020B0604020202020204" pitchFamily="34" charset="0"/>
              <a:buChar char="•"/>
            </a:pPr>
            <a:endParaRPr lang="en-US" sz="1800" dirty="0">
              <a:latin typeface="+mn-lt"/>
            </a:endParaRPr>
          </a:p>
          <a:p>
            <a:pPr marL="285750" indent="-285750" algn="just">
              <a:lnSpc>
                <a:spcPct val="150000"/>
              </a:lnSpc>
              <a:buFont typeface="Arial" panose="020B0604020202020204" pitchFamily="34" charset="0"/>
              <a:buChar char="•"/>
            </a:pPr>
            <a:r>
              <a:rPr lang="en-US" sz="1800" dirty="0">
                <a:latin typeface="+mn-lt"/>
              </a:rPr>
              <a:t>Good results notwithstanding, which need to further investigate the robustness of machine learning methods to the variability of real world foods in images and videos in terms of illumination, scale, point of view, and cluttered scenes.</a:t>
            </a:r>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11</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07704" y="819151"/>
            <a:ext cx="5112568" cy="584775"/>
          </a:xfrm>
          <a:prstGeom prst="rect">
            <a:avLst/>
          </a:prstGeom>
          <a:noFill/>
        </p:spPr>
        <p:txBody>
          <a:bodyPr wrap="square" rtlCol="0">
            <a:spAutoFit/>
          </a:bodyPr>
          <a:lstStyle/>
          <a:p>
            <a:r>
              <a:rPr lang="en-US" sz="3200" b="1" dirty="0"/>
              <a:t>     SYSTEM DESIGN</a:t>
            </a:r>
          </a:p>
        </p:txBody>
      </p:sp>
      <p:sp>
        <p:nvSpPr>
          <p:cNvPr id="3" name="Rectangles 3"/>
          <p:cNvSpPr>
            <a:spLocks noChangeArrowheads="1"/>
          </p:cNvSpPr>
          <p:nvPr/>
        </p:nvSpPr>
        <p:spPr bwMode="auto">
          <a:xfrm>
            <a:off x="474662" y="2206012"/>
            <a:ext cx="1045357" cy="60960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Food Image</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5" name="Rectangles 4"/>
          <p:cNvSpPr>
            <a:spLocks noChangeArrowheads="1"/>
          </p:cNvSpPr>
          <p:nvPr/>
        </p:nvSpPr>
        <p:spPr bwMode="auto">
          <a:xfrm>
            <a:off x="2007702" y="2201352"/>
            <a:ext cx="1346200" cy="5905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Food Image Segmentation</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6" name="Rectangles 5"/>
          <p:cNvSpPr>
            <a:spLocks noChangeArrowheads="1"/>
          </p:cNvSpPr>
          <p:nvPr/>
        </p:nvSpPr>
        <p:spPr bwMode="auto">
          <a:xfrm>
            <a:off x="4236907" y="2216150"/>
            <a:ext cx="1282984" cy="55706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rPr>
              <a:t>Food Portion Recognition</a:t>
            </a:r>
            <a:endParaRPr kumimoji="0" lang="en-US" altLang="en-US" sz="2400" b="0" i="0" u="none" strike="noStrike" cap="none" normalizeH="0" baseline="0">
              <a:ln>
                <a:noFill/>
              </a:ln>
              <a:solidFill>
                <a:schemeClr val="tx1"/>
              </a:solidFill>
              <a:effectLst/>
              <a:latin typeface="Times New Roman" panose="02020603050405020304" pitchFamily="18" charset="0"/>
            </a:endParaRPr>
          </a:p>
        </p:txBody>
      </p:sp>
      <p:sp>
        <p:nvSpPr>
          <p:cNvPr id="7" name="Rectangles 6"/>
          <p:cNvSpPr>
            <a:spLocks noChangeArrowheads="1"/>
          </p:cNvSpPr>
          <p:nvPr/>
        </p:nvSpPr>
        <p:spPr bwMode="auto">
          <a:xfrm>
            <a:off x="6466924" y="2155078"/>
            <a:ext cx="1282983" cy="5905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Image Classification</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8" name="Rectangles 7"/>
          <p:cNvSpPr>
            <a:spLocks noChangeArrowheads="1"/>
          </p:cNvSpPr>
          <p:nvPr/>
        </p:nvSpPr>
        <p:spPr bwMode="auto">
          <a:xfrm>
            <a:off x="2071998" y="3509012"/>
            <a:ext cx="1217608" cy="549849"/>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Fuzzy C Means</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10" name="Rectangles 8"/>
          <p:cNvSpPr>
            <a:spLocks noChangeArrowheads="1"/>
          </p:cNvSpPr>
          <p:nvPr/>
        </p:nvSpPr>
        <p:spPr bwMode="auto">
          <a:xfrm>
            <a:off x="6516235" y="3642360"/>
            <a:ext cx="889000" cy="48260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rPr>
              <a:t>GoogleNet</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p:txBody>
      </p:sp>
      <p:cxnSp>
        <p:nvCxnSpPr>
          <p:cNvPr id="17" name="AutoShape 9"/>
          <p:cNvCxnSpPr/>
          <p:nvPr/>
        </p:nvCxnSpPr>
        <p:spPr>
          <a:xfrm>
            <a:off x="1538708" y="2482311"/>
            <a:ext cx="450850" cy="6350"/>
          </a:xfrm>
          <a:prstGeom prst="straightConnector1">
            <a:avLst/>
          </a:prstGeom>
          <a:ln w="9525" cap="flat" cmpd="sng">
            <a:solidFill>
              <a:srgbClr val="000000"/>
            </a:solidFill>
            <a:prstDash val="solid"/>
            <a:headEnd type="none" w="med" len="med"/>
            <a:tailEnd type="triangle" w="med" len="med"/>
          </a:ln>
        </p:spPr>
      </p:cxnSp>
      <p:cxnSp>
        <p:nvCxnSpPr>
          <p:cNvPr id="18" name="AutoShape 10"/>
          <p:cNvCxnSpPr/>
          <p:nvPr/>
        </p:nvCxnSpPr>
        <p:spPr>
          <a:xfrm flipV="1">
            <a:off x="3345180" y="2502919"/>
            <a:ext cx="891727" cy="1409"/>
          </a:xfrm>
          <a:prstGeom prst="straightConnector1">
            <a:avLst/>
          </a:prstGeom>
          <a:ln w="9525" cap="flat" cmpd="sng">
            <a:solidFill>
              <a:srgbClr val="000000"/>
            </a:solidFill>
            <a:prstDash val="solid"/>
            <a:headEnd type="none" w="med" len="med"/>
            <a:tailEnd type="triangle" w="med" len="med"/>
          </a:ln>
        </p:spPr>
      </p:cxnSp>
      <p:cxnSp>
        <p:nvCxnSpPr>
          <p:cNvPr id="19" name="AutoShape 11"/>
          <p:cNvCxnSpPr>
            <a:stCxn id="6" idx="3"/>
          </p:cNvCxnSpPr>
          <p:nvPr/>
        </p:nvCxnSpPr>
        <p:spPr>
          <a:xfrm>
            <a:off x="5519891" y="2494683"/>
            <a:ext cx="947040" cy="8236"/>
          </a:xfrm>
          <a:prstGeom prst="straightConnector1">
            <a:avLst/>
          </a:prstGeom>
          <a:ln w="9525" cap="flat" cmpd="sng">
            <a:solidFill>
              <a:srgbClr val="000000"/>
            </a:solidFill>
            <a:prstDash val="solid"/>
            <a:headEnd type="none" w="med" len="med"/>
            <a:tailEnd type="triangle" w="med" len="med"/>
          </a:ln>
        </p:spPr>
      </p:cxnSp>
      <p:cxnSp>
        <p:nvCxnSpPr>
          <p:cNvPr id="20" name="AutoShape 15"/>
          <p:cNvCxnSpPr/>
          <p:nvPr/>
        </p:nvCxnSpPr>
        <p:spPr>
          <a:xfrm flipV="1">
            <a:off x="6957118" y="2745628"/>
            <a:ext cx="0" cy="889635"/>
          </a:xfrm>
          <a:prstGeom prst="straightConnector1">
            <a:avLst/>
          </a:prstGeom>
          <a:ln w="9525" cap="flat" cmpd="sng">
            <a:solidFill>
              <a:srgbClr val="000000"/>
            </a:solidFill>
            <a:prstDash val="solid"/>
            <a:headEnd type="none" w="med" len="med"/>
            <a:tailEnd type="triangle" w="med" len="med"/>
          </a:ln>
        </p:spPr>
      </p:cxn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2400" b="0" i="0" u="none" strike="noStrike" cap="none" normalizeH="0" baseline="0" dirty="0">
              <a:ln>
                <a:noFill/>
              </a:ln>
              <a:solidFill>
                <a:schemeClr val="tx1"/>
              </a:solidFill>
              <a:effectLst/>
              <a:latin typeface="Times New Roman" panose="02020603050405020304" pitchFamily="18" charset="0"/>
            </a:endParaRPr>
          </a:p>
        </p:txBody>
      </p:sp>
      <p:cxnSp>
        <p:nvCxnSpPr>
          <p:cNvPr id="16" name="AutoShape 10"/>
          <p:cNvCxnSpPr>
            <a:cxnSpLocks/>
          </p:cNvCxnSpPr>
          <p:nvPr/>
        </p:nvCxnSpPr>
        <p:spPr>
          <a:xfrm>
            <a:off x="3766930" y="3866322"/>
            <a:ext cx="2744360" cy="2876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3751971" y="2496627"/>
            <a:ext cx="31115" cy="1366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AutoShape 10">
            <a:extLst>
              <a:ext uri="{FF2B5EF4-FFF2-40B4-BE49-F238E27FC236}">
                <a16:creationId xmlns:a16="http://schemas.microsoft.com/office/drawing/2014/main" id="{D0CE449E-0712-48A1-8F1D-DBFFD48543AE}"/>
              </a:ext>
            </a:extLst>
          </p:cNvPr>
          <p:cNvCxnSpPr>
            <a:cxnSpLocks/>
            <a:stCxn id="8" idx="0"/>
            <a:endCxn id="5" idx="2"/>
          </p:cNvCxnSpPr>
          <p:nvPr/>
        </p:nvCxnSpPr>
        <p:spPr>
          <a:xfrm flipV="1">
            <a:off x="2680802" y="2791902"/>
            <a:ext cx="0" cy="717110"/>
          </a:xfrm>
          <a:prstGeom prst="straightConnector1">
            <a:avLst/>
          </a:prstGeom>
          <a:ln w="9525" cap="flat" cmpd="sng">
            <a:solidFill>
              <a:srgbClr val="000000"/>
            </a:solidFill>
            <a:prstDash val="soli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12</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07704" y="825302"/>
            <a:ext cx="5112568" cy="584775"/>
          </a:xfrm>
          <a:prstGeom prst="rect">
            <a:avLst/>
          </a:prstGeom>
          <a:noFill/>
        </p:spPr>
        <p:txBody>
          <a:bodyPr wrap="square" rtlCol="0">
            <a:spAutoFit/>
          </a:bodyPr>
          <a:lstStyle/>
          <a:p>
            <a:r>
              <a:rPr lang="en-US" sz="3200" b="1" dirty="0"/>
              <a:t>    STEPS INVOLVED</a:t>
            </a:r>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27" name="TextBox 26">
            <a:extLst>
              <a:ext uri="{FF2B5EF4-FFF2-40B4-BE49-F238E27FC236}">
                <a16:creationId xmlns:a16="http://schemas.microsoft.com/office/drawing/2014/main" id="{573F46A8-481C-46A2-A519-E1C95192C51A}"/>
              </a:ext>
            </a:extLst>
          </p:cNvPr>
          <p:cNvSpPr txBox="1"/>
          <p:nvPr/>
        </p:nvSpPr>
        <p:spPr>
          <a:xfrm>
            <a:off x="215516" y="1785381"/>
            <a:ext cx="8712968" cy="4247317"/>
          </a:xfrm>
          <a:prstGeom prst="rect">
            <a:avLst/>
          </a:prstGeom>
          <a:noFill/>
        </p:spPr>
        <p:txBody>
          <a:bodyPr wrap="square">
            <a:spAutoFit/>
          </a:bodyPr>
          <a:lstStyle/>
          <a:p>
            <a:pPr algn="just"/>
            <a:r>
              <a:rPr lang="en-US" sz="1800" b="1" dirty="0"/>
              <a:t>Preprocessing steps :</a:t>
            </a:r>
          </a:p>
          <a:p>
            <a:pPr algn="just"/>
            <a:r>
              <a:rPr lang="en-US" sz="1800" dirty="0"/>
              <a:t>	Preprocessing steps such as, resized image, RGB to grayscale image, Image Histogram, gray to black and white image.</a:t>
            </a:r>
          </a:p>
          <a:p>
            <a:pPr algn="just"/>
            <a:r>
              <a:rPr lang="en-US" sz="1800" b="1" dirty="0"/>
              <a:t>Resized image :</a:t>
            </a:r>
          </a:p>
          <a:p>
            <a:pPr algn="just"/>
            <a:r>
              <a:rPr lang="en-US" sz="1800" dirty="0"/>
              <a:t>	Image interpolation occurs when you resize or distort your image from one pixel grid to another. Image resizing is necessary when you need to increase or decrease the total number of pixels, whereas remapping can occur when you are correcting for lens distortion or rotating an image.</a:t>
            </a:r>
          </a:p>
          <a:p>
            <a:pPr algn="just"/>
            <a:r>
              <a:rPr lang="en-US" sz="1800" b="1" dirty="0"/>
              <a:t>RGB to grayscale image :</a:t>
            </a:r>
          </a:p>
          <a:p>
            <a:pPr algn="just"/>
            <a:r>
              <a:rPr lang="en-US" sz="1800" b="1" dirty="0"/>
              <a:t>	</a:t>
            </a:r>
            <a:r>
              <a:rPr lang="en-US" sz="1800" dirty="0"/>
              <a:t>To take the average of three colors. Since its an RGB image, so it means that you have add r with g with b and then divide it by 3 to get your desired grayscale image. Its done in this way, Grayscale = (R + G + B / 3) </a:t>
            </a:r>
          </a:p>
          <a:p>
            <a:pPr algn="just"/>
            <a:r>
              <a:rPr lang="en-US" sz="1800" b="1" dirty="0"/>
              <a:t>Gray to black and white :</a:t>
            </a:r>
          </a:p>
          <a:p>
            <a:pPr algn="just"/>
            <a:r>
              <a:rPr lang="en-US" sz="1800" b="1" dirty="0"/>
              <a:t>	</a:t>
            </a:r>
            <a:r>
              <a:rPr lang="en-US" sz="1800" dirty="0"/>
              <a:t>Binarization converts a grayscale image to a black/white image. This transformation is useful in detecting blobs and further reduces the computational complexity</a:t>
            </a:r>
            <a:endParaRPr lang="en-IN" sz="1800" dirty="0"/>
          </a:p>
        </p:txBody>
      </p:sp>
    </p:spTree>
    <p:extLst>
      <p:ext uri="{BB962C8B-B14F-4D97-AF65-F5344CB8AC3E}">
        <p14:creationId xmlns:p14="http://schemas.microsoft.com/office/powerpoint/2010/main" val="349134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13</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1261884"/>
          </a:xfrm>
          <a:prstGeom prst="rect">
            <a:avLst/>
          </a:prstGeom>
          <a:noFill/>
        </p:spPr>
        <p:txBody>
          <a:bodyPr wrap="square" rtlCol="0">
            <a:spAutoFit/>
          </a:bodyPr>
          <a:lstStyle/>
          <a:p>
            <a:r>
              <a:rPr lang="en-US" altLang="en-US" sz="4400" b="1" dirty="0"/>
              <a:t>    </a:t>
            </a:r>
            <a:r>
              <a:rPr lang="en-US" altLang="en-US" sz="3200" b="1" dirty="0"/>
              <a:t>DEFINITION AND DESCRIPTION OF       			   MODULES</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179512" y="2325212"/>
            <a:ext cx="8784976" cy="1200329"/>
          </a:xfrm>
          <a:prstGeom prst="rect">
            <a:avLst/>
          </a:prstGeom>
          <a:noFill/>
        </p:spPr>
        <p:txBody>
          <a:bodyPr wrap="square" rtlCol="0">
            <a:spAutoFit/>
          </a:bodyPr>
          <a:lstStyle/>
          <a:p>
            <a:pPr marL="342900" indent="-342900">
              <a:buFont typeface="Arial" panose="020B0604020202020204" pitchFamily="34" charset="0"/>
              <a:buChar char="•"/>
            </a:pPr>
            <a:r>
              <a:rPr lang="en-US" dirty="0"/>
              <a:t>Food Image Segmentation</a:t>
            </a:r>
          </a:p>
          <a:p>
            <a:pPr lvl="1"/>
            <a:r>
              <a:rPr lang="en-US" dirty="0"/>
              <a:t>	</a:t>
            </a:r>
          </a:p>
          <a:p>
            <a:r>
              <a:rPr lang="en-US" dirty="0"/>
              <a:t>		        </a:t>
            </a:r>
            <a:endParaRPr lang="en-IN" dirty="0"/>
          </a:p>
        </p:txBody>
      </p:sp>
      <p:sp>
        <p:nvSpPr>
          <p:cNvPr id="15" name="TextBox 14"/>
          <p:cNvSpPr txBox="1"/>
          <p:nvPr/>
        </p:nvSpPr>
        <p:spPr>
          <a:xfrm>
            <a:off x="371297" y="2948335"/>
            <a:ext cx="8496944" cy="2674065"/>
          </a:xfrm>
          <a:prstGeom prst="rect">
            <a:avLst/>
          </a:prstGeom>
          <a:noFill/>
        </p:spPr>
        <p:txBody>
          <a:bodyPr wrap="square" rtlCol="0">
            <a:spAutoFit/>
          </a:bodyPr>
          <a:lstStyle/>
          <a:p>
            <a:pPr algn="just">
              <a:lnSpc>
                <a:spcPct val="150000"/>
              </a:lnSpc>
            </a:pPr>
            <a:r>
              <a:rPr lang="en-US" sz="1800" dirty="0">
                <a:solidFill>
                  <a:srgbClr val="202122"/>
                </a:solidFill>
                <a:latin typeface="Arial" panose="020B0604020202020204" pitchFamily="34" charset="0"/>
              </a:rPr>
              <a:t>	</a:t>
            </a:r>
            <a:r>
              <a:rPr lang="en-US" sz="1800" b="0" i="0" dirty="0">
                <a:solidFill>
                  <a:srgbClr val="202122"/>
                </a:solidFill>
                <a:effectLst/>
                <a:latin typeface="+mn-lt"/>
              </a:rPr>
              <a:t>The</a:t>
            </a:r>
            <a:r>
              <a:rPr lang="en-US" b="0" i="0" dirty="0">
                <a:solidFill>
                  <a:srgbClr val="202122"/>
                </a:solidFill>
                <a:effectLst/>
                <a:latin typeface="Arial" panose="020B0604020202020204" pitchFamily="34" charset="0"/>
              </a:rPr>
              <a:t> </a:t>
            </a:r>
            <a:r>
              <a:rPr lang="en-US" sz="1800" b="0" i="0" dirty="0">
                <a:solidFill>
                  <a:srgbClr val="202122"/>
                </a:solidFill>
                <a:effectLst/>
                <a:latin typeface="+mn-lt"/>
              </a:rPr>
              <a:t>process of partitioning a </a:t>
            </a:r>
            <a:r>
              <a:rPr lang="en-US" sz="1800" dirty="0">
                <a:latin typeface="+mn-lt"/>
              </a:rPr>
              <a:t>digital image</a:t>
            </a:r>
            <a:r>
              <a:rPr lang="en-US" sz="1800" b="0" i="0" dirty="0">
                <a:effectLst/>
                <a:latin typeface="+mn-lt"/>
              </a:rPr>
              <a:t> </a:t>
            </a:r>
            <a:r>
              <a:rPr lang="en-US" sz="1800" b="0" i="0" dirty="0">
                <a:solidFill>
                  <a:srgbClr val="202122"/>
                </a:solidFill>
                <a:effectLst/>
                <a:latin typeface="+mn-lt"/>
              </a:rPr>
              <a:t>into multiple </a:t>
            </a:r>
            <a:r>
              <a:rPr lang="en-US" sz="1800" i="0" dirty="0">
                <a:solidFill>
                  <a:srgbClr val="202122"/>
                </a:solidFill>
                <a:effectLst/>
                <a:latin typeface="+mn-lt"/>
              </a:rPr>
              <a:t>image</a:t>
            </a:r>
            <a:r>
              <a:rPr lang="en-US" sz="1800" b="1" i="0" dirty="0">
                <a:solidFill>
                  <a:srgbClr val="202122"/>
                </a:solidFill>
                <a:effectLst/>
                <a:latin typeface="+mn-lt"/>
              </a:rPr>
              <a:t> </a:t>
            </a:r>
            <a:r>
              <a:rPr lang="en-US" sz="1800" i="0" dirty="0">
                <a:solidFill>
                  <a:srgbClr val="202122"/>
                </a:solidFill>
                <a:effectLst/>
                <a:latin typeface="+mn-lt"/>
              </a:rPr>
              <a:t>segments (image regions or </a:t>
            </a:r>
            <a:r>
              <a:rPr lang="en-US" sz="1800" i="0" dirty="0">
                <a:effectLst/>
                <a:latin typeface="+mn-lt"/>
              </a:rPr>
              <a:t>objects</a:t>
            </a:r>
            <a:r>
              <a:rPr lang="en-US" sz="1800" b="0" i="0" dirty="0">
                <a:effectLst/>
                <a:latin typeface="+mn-lt"/>
              </a:rPr>
              <a:t>)</a:t>
            </a:r>
            <a:r>
              <a:rPr lang="en-US" sz="1800" b="0" i="0" dirty="0">
                <a:solidFill>
                  <a:srgbClr val="202122"/>
                </a:solidFill>
                <a:effectLst/>
                <a:latin typeface="+mn-lt"/>
              </a:rPr>
              <a:t>. It is used to locate objects and </a:t>
            </a:r>
            <a:r>
              <a:rPr lang="en-US" sz="1800" dirty="0">
                <a:latin typeface="+mn-lt"/>
              </a:rPr>
              <a:t>boundaries</a:t>
            </a:r>
            <a:r>
              <a:rPr lang="en-US" sz="1800" b="0" i="0" dirty="0">
                <a:solidFill>
                  <a:srgbClr val="202122"/>
                </a:solidFill>
                <a:effectLst/>
                <a:latin typeface="+mn-lt"/>
              </a:rPr>
              <a:t> in images. It is also a process of assigning a label to every pixel in an image. </a:t>
            </a:r>
            <a:r>
              <a:rPr lang="en-US" sz="1800" dirty="0">
                <a:effectLst/>
                <a:latin typeface="Times New Roman" panose="02020603050405020304" pitchFamily="18" charset="0"/>
                <a:ea typeface="Times New Roman" panose="02020603050405020304" pitchFamily="18" charset="0"/>
              </a:rPr>
              <a:t>FCM clustering is used to partition N objects into C classes. N is equal to the number of pixels in the image. The FCM algorithm uses iterative optimization of an objective function based on a weighted similarity measure between the pixels in the image and each of the c-cluster centers.</a:t>
            </a:r>
            <a:endParaRPr lang="en-IN"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14</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1261884"/>
          </a:xfrm>
          <a:prstGeom prst="rect">
            <a:avLst/>
          </a:prstGeom>
          <a:noFill/>
        </p:spPr>
        <p:txBody>
          <a:bodyPr wrap="square" rtlCol="0">
            <a:spAutoFit/>
          </a:bodyPr>
          <a:lstStyle/>
          <a:p>
            <a:r>
              <a:rPr lang="en-US" altLang="en-US" sz="4400" b="1" dirty="0"/>
              <a:t>   </a:t>
            </a:r>
            <a:r>
              <a:rPr lang="en-US" altLang="en-US" sz="3200" b="1" dirty="0"/>
              <a:t>DEFINITION AND DESCRIPTION OF       			  MODULES(Contd.)</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179512" y="2085439"/>
            <a:ext cx="8934326" cy="830997"/>
          </a:xfrm>
          <a:prstGeom prst="rect">
            <a:avLst/>
          </a:prstGeom>
          <a:noFill/>
        </p:spPr>
        <p:txBody>
          <a:bodyPr wrap="square" rtlCol="0">
            <a:spAutoFit/>
          </a:bodyPr>
          <a:lstStyle/>
          <a:p>
            <a:pPr marL="342900" indent="-342900">
              <a:buFont typeface="Arial" panose="020B0604020202020204" pitchFamily="34" charset="0"/>
              <a:buChar char="•"/>
            </a:pPr>
            <a:r>
              <a:rPr lang="en-US" dirty="0"/>
              <a:t>Food Image Classification</a:t>
            </a:r>
          </a:p>
          <a:p>
            <a:r>
              <a:rPr lang="en-US" dirty="0"/>
              <a:t>		        </a:t>
            </a:r>
            <a:endParaRPr lang="en-IN" dirty="0"/>
          </a:p>
        </p:txBody>
      </p:sp>
      <p:sp>
        <p:nvSpPr>
          <p:cNvPr id="15" name="TextBox 14"/>
          <p:cNvSpPr txBox="1"/>
          <p:nvPr/>
        </p:nvSpPr>
        <p:spPr>
          <a:xfrm>
            <a:off x="467544" y="2636912"/>
            <a:ext cx="8496944" cy="3366563"/>
          </a:xfrm>
          <a:prstGeom prst="rect">
            <a:avLst/>
          </a:prstGeom>
          <a:noFill/>
        </p:spPr>
        <p:txBody>
          <a:bodyPr wrap="square" rtlCol="0">
            <a:spAutoFit/>
          </a:bodyPr>
          <a:lstStyle/>
          <a:p>
            <a:pPr>
              <a:lnSpc>
                <a:spcPct val="150000"/>
              </a:lnSpc>
            </a:pPr>
            <a:r>
              <a:rPr lang="en-US" sz="1800" dirty="0">
                <a:latin typeface="+mn-lt"/>
              </a:rPr>
              <a:t>	T</a:t>
            </a:r>
            <a:r>
              <a:rPr lang="en-US" sz="1800" i="0" dirty="0">
                <a:effectLst/>
                <a:latin typeface="+mn-lt"/>
              </a:rPr>
              <a:t>he process of categorizing and labeling groups of pixels or vectors within an image based on specific rules. The categorization law can be devised using one or more spectral or textural characteristics. Two general methods of classification are 'supervised' and 'unsupervised</a:t>
            </a:r>
            <a:r>
              <a:rPr lang="en-US" sz="1800" dirty="0">
                <a:latin typeface="Arial" panose="020B0604020202020204" pitchFamily="34" charset="0"/>
              </a:rPr>
              <a:t>’. </a:t>
            </a:r>
            <a:r>
              <a:rPr lang="en-US" sz="1800" dirty="0">
                <a:effectLst/>
                <a:latin typeface="Times New Roman" panose="02020603050405020304" pitchFamily="18" charset="0"/>
                <a:ea typeface="Times New Roman" panose="02020603050405020304" pitchFamily="18" charset="0"/>
              </a:rPr>
              <a:t>Google net is also used for food image classification by training the network with food images. Therefore, the cropped image must be resized as suitable to be fed to the input layer of </a:t>
            </a:r>
            <a:r>
              <a:rPr lang="en-US" sz="1800" dirty="0" err="1">
                <a:effectLst/>
                <a:latin typeface="Times New Roman" panose="02020603050405020304" pitchFamily="18" charset="0"/>
                <a:ea typeface="Times New Roman" panose="02020603050405020304" pitchFamily="18" charset="0"/>
              </a:rPr>
              <a:t>GoogleNet</a:t>
            </a:r>
            <a:r>
              <a:rPr lang="en-US" sz="1800" dirty="0">
                <a:effectLst/>
                <a:latin typeface="Times New Roman" panose="02020603050405020304" pitchFamily="18" charset="0"/>
                <a:ea typeface="Times New Roman" panose="02020603050405020304" pitchFamily="18" charset="0"/>
              </a:rPr>
              <a:t>. The features and labels from the training images are given as the input to the classifier model and it is trained and then the testing image is given to the model and the label is predicted.</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15</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769441"/>
          </a:xfrm>
          <a:prstGeom prst="rect">
            <a:avLst/>
          </a:prstGeom>
          <a:noFill/>
        </p:spPr>
        <p:txBody>
          <a:bodyPr wrap="square" rtlCol="0">
            <a:spAutoFit/>
          </a:bodyPr>
          <a:lstStyle/>
          <a:p>
            <a:r>
              <a:rPr lang="en-US" altLang="en-US" sz="4400" b="1" dirty="0"/>
              <a:t>   </a:t>
            </a:r>
            <a:r>
              <a:rPr lang="en-US" altLang="en-US" sz="3200" b="1" dirty="0"/>
              <a:t>IMPLEMENTATION OF THE PROJECT</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203503" y="1802740"/>
            <a:ext cx="3790164" cy="461665"/>
          </a:xfrm>
          <a:prstGeom prst="rect">
            <a:avLst/>
          </a:prstGeom>
          <a:noFill/>
        </p:spPr>
        <p:txBody>
          <a:bodyPr wrap="square" rtlCol="0">
            <a:spAutoFit/>
          </a:bodyPr>
          <a:lstStyle/>
          <a:p>
            <a:r>
              <a:rPr lang="en-US" sz="1800" b="1" dirty="0"/>
              <a:t>1. Resizing Image</a:t>
            </a:r>
            <a:r>
              <a:rPr lang="en-US" dirty="0"/>
              <a:t>		        </a:t>
            </a:r>
            <a:endParaRPr lang="en-IN" dirty="0"/>
          </a:p>
        </p:txBody>
      </p:sp>
      <p:sp>
        <p:nvSpPr>
          <p:cNvPr id="15" name="TextBox 14"/>
          <p:cNvSpPr txBox="1"/>
          <p:nvPr/>
        </p:nvSpPr>
        <p:spPr>
          <a:xfrm>
            <a:off x="395536" y="2275518"/>
            <a:ext cx="8568952"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The food image from Indian Food Image Dataset are given as input for the process of Resizing. Figure 1.1 describes resized image output for food item </a:t>
            </a:r>
            <a:r>
              <a:rPr lang="en-US" sz="1800" dirty="0" err="1">
                <a:effectLst/>
                <a:latin typeface="Times New Roman" panose="02020603050405020304" pitchFamily="18" charset="0"/>
                <a:ea typeface="Times New Roman" panose="02020603050405020304" pitchFamily="18" charset="0"/>
              </a:rPr>
              <a:t>idli</a:t>
            </a:r>
            <a:r>
              <a:rPr lang="en-US" sz="1800" dirty="0">
                <a:effectLst/>
                <a:latin typeface="Times New Roman" panose="02020603050405020304" pitchFamily="18" charset="0"/>
                <a:ea typeface="Times New Roman" panose="02020603050405020304" pitchFamily="18" charset="0"/>
              </a:rPr>
              <a:t>.</a:t>
            </a:r>
            <a:endParaRPr lang="en-IN"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1840" y="3008482"/>
            <a:ext cx="2440052" cy="2377143"/>
          </a:xfrm>
          <a:prstGeom prst="rect">
            <a:avLst/>
          </a:prstGeom>
        </p:spPr>
      </p:pic>
      <p:sp>
        <p:nvSpPr>
          <p:cNvPr id="3" name="TextBox 2"/>
          <p:cNvSpPr txBox="1"/>
          <p:nvPr/>
        </p:nvSpPr>
        <p:spPr>
          <a:xfrm>
            <a:off x="2843808" y="5499598"/>
            <a:ext cx="2952328"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1.1 </a:t>
            </a:r>
            <a:r>
              <a:rPr lang="en-US" sz="1800" dirty="0">
                <a:effectLst/>
                <a:latin typeface="Times New Roman" panose="02020603050405020304" pitchFamily="18" charset="0"/>
                <a:ea typeface="Times New Roman" panose="02020603050405020304" pitchFamily="18" charset="0"/>
              </a:rPr>
              <a:t>resized image of </a:t>
            </a:r>
            <a:r>
              <a:rPr lang="en-US" sz="1800" dirty="0" err="1">
                <a:effectLst/>
                <a:latin typeface="Times New Roman" panose="02020603050405020304" pitchFamily="18" charset="0"/>
                <a:ea typeface="Times New Roman" panose="02020603050405020304" pitchFamily="18" charset="0"/>
              </a:rPr>
              <a:t>idli</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16</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769441"/>
          </a:xfrm>
          <a:prstGeom prst="rect">
            <a:avLst/>
          </a:prstGeom>
          <a:noFill/>
        </p:spPr>
        <p:txBody>
          <a:bodyPr wrap="square" rtlCol="0">
            <a:spAutoFit/>
          </a:bodyPr>
          <a:lstStyle/>
          <a:p>
            <a:r>
              <a:rPr lang="en-US" altLang="en-US" sz="4400" b="1" dirty="0"/>
              <a:t>  </a:t>
            </a:r>
            <a:r>
              <a:rPr lang="en-US" altLang="en-US" sz="2800" b="1" dirty="0"/>
              <a:t>IMPLEMENTATION OF THE PROJECT </a:t>
            </a:r>
            <a:r>
              <a:rPr lang="en-US" altLang="en-US" sz="3200" b="1" dirty="0"/>
              <a:t>(Contd.)</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323528" y="1823103"/>
            <a:ext cx="5040559" cy="369332"/>
          </a:xfrm>
          <a:prstGeom prst="rect">
            <a:avLst/>
          </a:prstGeom>
          <a:noFill/>
        </p:spPr>
        <p:txBody>
          <a:bodyPr wrap="square" rtlCol="0">
            <a:spAutoFit/>
          </a:bodyPr>
          <a:lstStyle/>
          <a:p>
            <a:r>
              <a:rPr lang="en-US" sz="1800" b="1" dirty="0"/>
              <a:t>2. RGB to Gray Scale Image       </a:t>
            </a:r>
            <a:endParaRPr lang="en-IN" sz="1800" b="1" dirty="0"/>
          </a:p>
        </p:txBody>
      </p:sp>
      <p:sp>
        <p:nvSpPr>
          <p:cNvPr id="15" name="TextBox 14"/>
          <p:cNvSpPr txBox="1"/>
          <p:nvPr/>
        </p:nvSpPr>
        <p:spPr>
          <a:xfrm>
            <a:off x="382712" y="2311042"/>
            <a:ext cx="8568952"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food images from Indian food Image Dataset are given as input for the process of RGB to Gray Scale Image. Figure 2.1 describes the RGB to Gray Scale Image process.</a:t>
            </a:r>
            <a:endParaRPr lang="en-IN"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4551" y="3155927"/>
            <a:ext cx="2255520" cy="2298065"/>
          </a:xfrm>
          <a:prstGeom prst="rect">
            <a:avLst/>
          </a:prstGeom>
        </p:spPr>
      </p:pic>
      <p:sp>
        <p:nvSpPr>
          <p:cNvPr id="5" name="TextBox 4"/>
          <p:cNvSpPr txBox="1"/>
          <p:nvPr/>
        </p:nvSpPr>
        <p:spPr>
          <a:xfrm>
            <a:off x="2626980" y="5677771"/>
            <a:ext cx="3227641"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2.1</a:t>
            </a:r>
            <a:r>
              <a:rPr lang="en-US" sz="1800" dirty="0">
                <a:effectLst/>
                <a:latin typeface="Times New Roman" panose="02020603050405020304" pitchFamily="18" charset="0"/>
                <a:ea typeface="Times New Roman" panose="02020603050405020304" pitchFamily="18" charset="0"/>
              </a:rPr>
              <a:t> gray scale image of </a:t>
            </a:r>
            <a:r>
              <a:rPr lang="en-US" sz="1800" dirty="0" err="1">
                <a:effectLst/>
                <a:latin typeface="Times New Roman" panose="02020603050405020304" pitchFamily="18" charset="0"/>
                <a:ea typeface="Times New Roman" panose="02020603050405020304" pitchFamily="18" charset="0"/>
              </a:rPr>
              <a:t>idli</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17</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769441"/>
          </a:xfrm>
          <a:prstGeom prst="rect">
            <a:avLst/>
          </a:prstGeom>
          <a:noFill/>
        </p:spPr>
        <p:txBody>
          <a:bodyPr wrap="square" rtlCol="0">
            <a:spAutoFit/>
          </a:bodyPr>
          <a:lstStyle/>
          <a:p>
            <a:r>
              <a:rPr lang="en-US" altLang="en-US" sz="4400" b="1" dirty="0"/>
              <a:t> </a:t>
            </a:r>
            <a:r>
              <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IMPLEMENTATION OF THE PROJECT </a:t>
            </a: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(Contd.)</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203503" y="1802740"/>
            <a:ext cx="3288377" cy="830997"/>
          </a:xfrm>
          <a:prstGeom prst="rect">
            <a:avLst/>
          </a:prstGeom>
          <a:noFill/>
        </p:spPr>
        <p:txBody>
          <a:bodyPr wrap="square" rtlCol="0">
            <a:spAutoFit/>
          </a:bodyPr>
          <a:lstStyle/>
          <a:p>
            <a:r>
              <a:rPr lang="en-US" sz="1800" b="1" dirty="0"/>
              <a:t>3. Image Histogram</a:t>
            </a:r>
            <a:r>
              <a:rPr lang="en-US" dirty="0"/>
              <a:t>		        </a:t>
            </a:r>
            <a:endParaRPr lang="en-IN" dirty="0"/>
          </a:p>
        </p:txBody>
      </p:sp>
      <p:sp>
        <p:nvSpPr>
          <p:cNvPr id="15" name="TextBox 14"/>
          <p:cNvSpPr txBox="1"/>
          <p:nvPr/>
        </p:nvSpPr>
        <p:spPr>
          <a:xfrm>
            <a:off x="395536" y="2275518"/>
            <a:ext cx="8568952" cy="92333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Preprocessed Gray Scale Image is given as input for the process of Image Histogram. The output is in the form of Graphical representation. Figure 3.1 describes the Image Histogram Process.</a:t>
            </a:r>
            <a:endParaRPr lang="en-IN" dirty="0"/>
          </a:p>
        </p:txBody>
      </p:sp>
      <p:sp>
        <p:nvSpPr>
          <p:cNvPr id="3" name="TextBox 2"/>
          <p:cNvSpPr txBox="1"/>
          <p:nvPr/>
        </p:nvSpPr>
        <p:spPr>
          <a:xfrm>
            <a:off x="2875702" y="5650508"/>
            <a:ext cx="2952328"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3.1 </a:t>
            </a:r>
            <a:r>
              <a:rPr lang="en-US" sz="1800" dirty="0">
                <a:ea typeface="Times New Roman" panose="02020603050405020304" pitchFamily="18" charset="0"/>
              </a:rPr>
              <a:t>histogram</a:t>
            </a:r>
            <a:r>
              <a:rPr lang="en-US" sz="1800" dirty="0">
                <a:effectLst/>
                <a:latin typeface="Times New Roman" panose="02020603050405020304" pitchFamily="18" charset="0"/>
                <a:ea typeface="Times New Roman" panose="02020603050405020304" pitchFamily="18" charset="0"/>
              </a:rPr>
              <a:t> of </a:t>
            </a:r>
            <a:r>
              <a:rPr lang="en-US" sz="1800" dirty="0" err="1">
                <a:effectLst/>
                <a:latin typeface="Times New Roman" panose="02020603050405020304" pitchFamily="18" charset="0"/>
                <a:ea typeface="Times New Roman" panose="02020603050405020304" pitchFamily="18" charset="0"/>
              </a:rPr>
              <a:t>idli</a:t>
            </a:r>
            <a:endParaRPr lang="en-IN"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6321" y="3279204"/>
            <a:ext cx="2423160" cy="2171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18</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584775"/>
          </a:xfrm>
          <a:prstGeom prst="rect">
            <a:avLst/>
          </a:prstGeom>
          <a:noFill/>
        </p:spPr>
        <p:txBody>
          <a:bodyPr wrap="square" rtlCol="0">
            <a:spAutoFit/>
          </a:bodyPr>
          <a:lstStyle/>
          <a:p>
            <a:r>
              <a:rPr kumimoji="0" lang="en-US" altLang="en-US" sz="2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IMPLEMENTATION OF THE PROJECT </a:t>
            </a:r>
            <a:r>
              <a:rPr kumimoji="0" lang="en-US" altLang="en-US" sz="32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(Contd.)</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203503" y="1802740"/>
            <a:ext cx="3790164" cy="738664"/>
          </a:xfrm>
          <a:prstGeom prst="rect">
            <a:avLst/>
          </a:prstGeom>
          <a:noFill/>
        </p:spPr>
        <p:txBody>
          <a:bodyPr wrap="square" rtlCol="0">
            <a:spAutoFit/>
          </a:bodyPr>
          <a:lstStyle/>
          <a:p>
            <a:r>
              <a:rPr lang="en-US" sz="1800" b="1" dirty="0"/>
              <a:t>4. Gray to black and white Image</a:t>
            </a:r>
            <a:r>
              <a:rPr lang="en-US" dirty="0"/>
              <a:t>		        </a:t>
            </a:r>
            <a:endParaRPr lang="en-IN" dirty="0"/>
          </a:p>
        </p:txBody>
      </p:sp>
      <p:sp>
        <p:nvSpPr>
          <p:cNvPr id="15" name="TextBox 14"/>
          <p:cNvSpPr txBox="1"/>
          <p:nvPr/>
        </p:nvSpPr>
        <p:spPr>
          <a:xfrm>
            <a:off x="395536" y="2154992"/>
            <a:ext cx="8568952" cy="873572"/>
          </a:xfrm>
          <a:prstGeom prst="rect">
            <a:avLst/>
          </a:prstGeom>
          <a:noFill/>
        </p:spPr>
        <p:txBody>
          <a:bodyPr wrap="square" rtlCol="0">
            <a:spAutoFit/>
          </a:bodyPr>
          <a:lstStyle/>
          <a:p>
            <a:pPr algn="just">
              <a:lnSpc>
                <a:spcPct val="150000"/>
              </a:lnSpc>
              <a:tabLst>
                <a:tab pos="889000" algn="l"/>
              </a:tabLst>
            </a:pPr>
            <a:r>
              <a:rPr lang="en-US" sz="1800" dirty="0">
                <a:effectLst/>
                <a:latin typeface="Times New Roman" panose="02020603050405020304" pitchFamily="18" charset="0"/>
                <a:ea typeface="Times New Roman" panose="02020603050405020304" pitchFamily="18" charset="0"/>
              </a:rPr>
              <a:t>Food Image is given as input for the process of Gray to Black and White Image. Figure 4.1 describes the Gray to Black and White Image process.</a:t>
            </a:r>
            <a:endParaRPr lang="en-IN" sz="1800"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2353231" y="5782270"/>
            <a:ext cx="3744416"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4.1 </a:t>
            </a:r>
            <a:r>
              <a:rPr lang="en-US" sz="1800" dirty="0">
                <a:ea typeface="Times New Roman" panose="02020603050405020304" pitchFamily="18" charset="0"/>
              </a:rPr>
              <a:t>black and white</a:t>
            </a:r>
            <a:r>
              <a:rPr lang="en-US" sz="1800" dirty="0">
                <a:effectLst/>
                <a:latin typeface="Times New Roman" panose="02020603050405020304" pitchFamily="18" charset="0"/>
                <a:ea typeface="Times New Roman" panose="02020603050405020304" pitchFamily="18" charset="0"/>
              </a:rPr>
              <a:t> image of </a:t>
            </a:r>
            <a:r>
              <a:rPr lang="en-US" sz="1800" dirty="0" err="1">
                <a:effectLst/>
                <a:latin typeface="Times New Roman" panose="02020603050405020304" pitchFamily="18" charset="0"/>
                <a:ea typeface="Times New Roman" panose="02020603050405020304" pitchFamily="18" charset="0"/>
              </a:rPr>
              <a:t>idli</a:t>
            </a:r>
            <a:endParaRPr lang="en-IN"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7824" y="3164047"/>
            <a:ext cx="2475230" cy="25012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19</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584775"/>
          </a:xfrm>
          <a:prstGeom prst="rect">
            <a:avLst/>
          </a:prstGeom>
          <a:noFill/>
        </p:spPr>
        <p:txBody>
          <a:bodyPr wrap="square" rtlCol="0">
            <a:spAutoFit/>
          </a:bodyPr>
          <a:lstStyle/>
          <a:p>
            <a:r>
              <a:rPr kumimoji="0" lang="en-US" altLang="en-US" sz="2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IMPLEMENTATION OF THE PROJECT </a:t>
            </a:r>
            <a:r>
              <a:rPr kumimoji="0" lang="en-US" altLang="en-US" sz="32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(Contd.)</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203502" y="1802740"/>
            <a:ext cx="8760985" cy="461665"/>
          </a:xfrm>
          <a:prstGeom prst="rect">
            <a:avLst/>
          </a:prstGeom>
          <a:noFill/>
        </p:spPr>
        <p:txBody>
          <a:bodyPr wrap="square" rtlCol="0">
            <a:spAutoFit/>
          </a:bodyPr>
          <a:lstStyle/>
          <a:p>
            <a:r>
              <a:rPr lang="en-US" sz="1800" b="1" dirty="0"/>
              <a:t>5. Food Image Segmentation using FCM</a:t>
            </a:r>
            <a:r>
              <a:rPr lang="en-US" dirty="0"/>
              <a:t>		        </a:t>
            </a:r>
            <a:endParaRPr lang="en-IN" dirty="0"/>
          </a:p>
        </p:txBody>
      </p:sp>
      <p:sp>
        <p:nvSpPr>
          <p:cNvPr id="15" name="TextBox 14"/>
          <p:cNvSpPr txBox="1"/>
          <p:nvPr/>
        </p:nvSpPr>
        <p:spPr>
          <a:xfrm>
            <a:off x="395536" y="2275518"/>
            <a:ext cx="8568952" cy="92333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The input image is segmented using Fuzzy c-means algorithm. Food item is extracted from the original image. Figure 5.1 describes the Original image, level 1 FCM, Segmented Gray FCM, Segmented color FCM, Segmented image after morphology.</a:t>
            </a:r>
            <a:endParaRPr lang="en-IN" dirty="0"/>
          </a:p>
        </p:txBody>
      </p:sp>
      <p:sp>
        <p:nvSpPr>
          <p:cNvPr id="3" name="TextBox 2"/>
          <p:cNvSpPr txBox="1"/>
          <p:nvPr/>
        </p:nvSpPr>
        <p:spPr>
          <a:xfrm>
            <a:off x="2699792" y="5949853"/>
            <a:ext cx="3312368"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5.1 </a:t>
            </a:r>
            <a:r>
              <a:rPr lang="en-US" sz="1800" dirty="0">
                <a:effectLst/>
                <a:latin typeface="Times New Roman" panose="02020603050405020304" pitchFamily="18" charset="0"/>
                <a:ea typeface="Times New Roman" panose="02020603050405020304" pitchFamily="18" charset="0"/>
              </a:rPr>
              <a:t>segmented image of </a:t>
            </a:r>
            <a:r>
              <a:rPr lang="en-US" sz="1800" dirty="0" err="1">
                <a:effectLst/>
                <a:latin typeface="Times New Roman" panose="02020603050405020304" pitchFamily="18" charset="0"/>
                <a:ea typeface="Times New Roman" panose="02020603050405020304" pitchFamily="18" charset="0"/>
              </a:rPr>
              <a:t>idli</a:t>
            </a:r>
            <a:endParaRPr lang="en-IN"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5816" y="3396443"/>
            <a:ext cx="2686050" cy="2444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2123728" y="815975"/>
            <a:ext cx="51125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PROBLEM STATEMENT </a:t>
            </a:r>
          </a:p>
        </p:txBody>
      </p:sp>
      <p:sp>
        <p:nvSpPr>
          <p:cNvPr id="13" name="TextBox 12"/>
          <p:cNvSpPr txBox="1"/>
          <p:nvPr/>
        </p:nvSpPr>
        <p:spPr>
          <a:xfrm>
            <a:off x="395536" y="2060848"/>
            <a:ext cx="8496944" cy="3730317"/>
          </a:xfrm>
          <a:prstGeom prst="rect">
            <a:avLst/>
          </a:prstGeom>
          <a:noFill/>
        </p:spPr>
        <p:txBody>
          <a:bodyPr wrap="square">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Food is taking a major role in our day-to-day life. It is important to maintain the health of a person to live a happy life. Humans can identify the food items once they see it. But this is not the case with computers. They have to be trained in order to carry out the process. Machines can be trained using Google Network (</a:t>
            </a:r>
            <a:r>
              <a:rPr lang="en-US" sz="2000" dirty="0" err="1">
                <a:effectLst/>
                <a:latin typeface="Times New Roman" panose="02020603050405020304" pitchFamily="18" charset="0"/>
                <a:ea typeface="Times New Roman" panose="02020603050405020304" pitchFamily="18" charset="0"/>
              </a:rPr>
              <a:t>GoogleNet</a:t>
            </a:r>
            <a:r>
              <a:rPr lang="en-US" sz="2000" dirty="0">
                <a:effectLst/>
                <a:latin typeface="Times New Roman" panose="02020603050405020304" pitchFamily="18" charset="0"/>
                <a:ea typeface="Times New Roman" panose="02020603050405020304" pitchFamily="18" charset="0"/>
              </a:rPr>
              <a:t>). Features are the properties which are used to determine the object. Classification is done using Google Net. Through the process of classification, the food items are recognized, understood and categorized into their respective food categories</a:t>
            </a:r>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20</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584775"/>
          </a:xfrm>
          <a:prstGeom prst="rect">
            <a:avLst/>
          </a:prstGeom>
          <a:noFill/>
        </p:spPr>
        <p:txBody>
          <a:bodyPr wrap="square" rtlCol="0">
            <a:spAutoFit/>
          </a:bodyPr>
          <a:lstStyle/>
          <a:p>
            <a:r>
              <a:rPr kumimoji="0" lang="en-US" altLang="en-US" sz="2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IMPLEMENTATION OF THE PROJECT </a:t>
            </a:r>
            <a:r>
              <a:rPr kumimoji="0" lang="en-US" altLang="en-US" sz="32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(Contd.)</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203503" y="1802740"/>
            <a:ext cx="3790164" cy="830997"/>
          </a:xfrm>
          <a:prstGeom prst="rect">
            <a:avLst/>
          </a:prstGeom>
          <a:noFill/>
        </p:spPr>
        <p:txBody>
          <a:bodyPr wrap="square" rtlCol="0">
            <a:spAutoFit/>
          </a:bodyPr>
          <a:lstStyle/>
          <a:p>
            <a:r>
              <a:rPr lang="en-US" sz="1800" b="1" dirty="0"/>
              <a:t>6. After Morphology</a:t>
            </a:r>
            <a:r>
              <a:rPr lang="en-US" dirty="0"/>
              <a:t>		        </a:t>
            </a:r>
            <a:endParaRPr lang="en-IN" dirty="0"/>
          </a:p>
        </p:txBody>
      </p:sp>
      <p:sp>
        <p:nvSpPr>
          <p:cNvPr id="15" name="TextBox 14"/>
          <p:cNvSpPr txBox="1"/>
          <p:nvPr/>
        </p:nvSpPr>
        <p:spPr>
          <a:xfrm>
            <a:off x="395536" y="2275518"/>
            <a:ext cx="8568952"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a:t>
            </a:r>
            <a:r>
              <a:rPr lang="en-US" sz="1800" dirty="0">
                <a:ea typeface="Times New Roman" panose="02020603050405020304" pitchFamily="18" charset="0"/>
              </a:rPr>
              <a:t>The segmented image of </a:t>
            </a:r>
            <a:r>
              <a:rPr lang="en-US" sz="1800" dirty="0" err="1">
                <a:ea typeface="Times New Roman" panose="02020603050405020304" pitchFamily="18" charset="0"/>
              </a:rPr>
              <a:t>idli</a:t>
            </a:r>
            <a:r>
              <a:rPr lang="en-US" sz="1800" dirty="0">
                <a:ea typeface="Times New Roman" panose="02020603050405020304" pitchFamily="18" charset="0"/>
              </a:rPr>
              <a:t> after morphology is shown in Fig 6.1 which is segmented using FCM algorithm.</a:t>
            </a:r>
            <a:endParaRPr lang="en-IN" dirty="0"/>
          </a:p>
        </p:txBody>
      </p:sp>
      <p:sp>
        <p:nvSpPr>
          <p:cNvPr id="3" name="TextBox 2"/>
          <p:cNvSpPr txBox="1"/>
          <p:nvPr/>
        </p:nvSpPr>
        <p:spPr>
          <a:xfrm>
            <a:off x="2411760" y="5814536"/>
            <a:ext cx="3522836"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a:t>
            </a:r>
            <a:r>
              <a:rPr lang="en-US" sz="1800" b="1" dirty="0">
                <a:ea typeface="Times New Roman" panose="02020603050405020304" pitchFamily="18" charset="0"/>
              </a:rPr>
              <a:t>6</a:t>
            </a:r>
            <a:r>
              <a:rPr lang="en-US" sz="1800" b="1" dirty="0">
                <a:effectLst/>
                <a:latin typeface="Times New Roman" panose="02020603050405020304" pitchFamily="18" charset="0"/>
                <a:ea typeface="Times New Roman" panose="02020603050405020304" pitchFamily="18" charset="0"/>
              </a:rPr>
              <a:t>.1 </a:t>
            </a:r>
            <a:r>
              <a:rPr lang="en-US" sz="1800" dirty="0">
                <a:effectLst/>
                <a:latin typeface="Times New Roman" panose="02020603050405020304" pitchFamily="18" charset="0"/>
                <a:ea typeface="Times New Roman" panose="02020603050405020304" pitchFamily="18" charset="0"/>
              </a:rPr>
              <a:t>Image </a:t>
            </a:r>
            <a:r>
              <a:rPr lang="en-US" sz="1800" dirty="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fter Morphology</a:t>
            </a:r>
            <a:r>
              <a:rPr lang="en-US" sz="1800" b="1" dirty="0">
                <a:effectLst/>
                <a:latin typeface="Times New Roman" panose="02020603050405020304" pitchFamily="18" charset="0"/>
                <a:ea typeface="Times New Roman" panose="02020603050405020304" pitchFamily="18" charset="0"/>
              </a:rPr>
              <a:t> </a:t>
            </a:r>
            <a:endParaRPr lang="en-IN"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2724" y="3214787"/>
            <a:ext cx="2381885" cy="2387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21</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584775"/>
          </a:xfrm>
          <a:prstGeom prst="rect">
            <a:avLst/>
          </a:prstGeom>
          <a:noFill/>
        </p:spPr>
        <p:txBody>
          <a:bodyPr wrap="square" rtlCol="0">
            <a:spAutoFit/>
          </a:bodyPr>
          <a:lstStyle/>
          <a:p>
            <a:r>
              <a:rPr kumimoji="0" lang="en-US" altLang="en-US" sz="2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IMPLEMENTATION OF THE PROJECT </a:t>
            </a:r>
            <a:r>
              <a:rPr kumimoji="0" lang="en-US" altLang="en-US" sz="32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(Contd.)</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203502" y="1802740"/>
            <a:ext cx="8688977" cy="461665"/>
          </a:xfrm>
          <a:prstGeom prst="rect">
            <a:avLst/>
          </a:prstGeom>
          <a:noFill/>
        </p:spPr>
        <p:txBody>
          <a:bodyPr wrap="square" rtlCol="0">
            <a:spAutoFit/>
          </a:bodyPr>
          <a:lstStyle/>
          <a:p>
            <a:r>
              <a:rPr lang="en-US" sz="1800" b="1" dirty="0"/>
              <a:t>7. Food Image Classification using </a:t>
            </a:r>
            <a:r>
              <a:rPr lang="en-US" sz="1800" b="1" dirty="0" err="1"/>
              <a:t>GoogleNet</a:t>
            </a:r>
            <a:r>
              <a:rPr lang="en-US" dirty="0"/>
              <a:t>		        </a:t>
            </a:r>
            <a:endParaRPr lang="en-IN" dirty="0"/>
          </a:p>
        </p:txBody>
      </p:sp>
      <p:sp>
        <p:nvSpPr>
          <p:cNvPr id="15" name="TextBox 14"/>
          <p:cNvSpPr txBox="1"/>
          <p:nvPr/>
        </p:nvSpPr>
        <p:spPr>
          <a:xfrm>
            <a:off x="395536" y="2275518"/>
            <a:ext cx="8568952" cy="92333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After the Segmentation, food items are classified for training, the features along with the labels. Figure 7.1 describes the image containing only one object and then using the classifiers such as </a:t>
            </a:r>
            <a:r>
              <a:rPr lang="en-US" sz="1800" dirty="0" err="1">
                <a:effectLst/>
                <a:latin typeface="Times New Roman" panose="02020603050405020304" pitchFamily="18" charset="0"/>
                <a:ea typeface="Times New Roman" panose="02020603050405020304" pitchFamily="18" charset="0"/>
              </a:rPr>
              <a:t>GoogleNet</a:t>
            </a:r>
            <a:r>
              <a:rPr lang="en-US" sz="1800" dirty="0">
                <a:effectLst/>
                <a:latin typeface="Times New Roman" panose="02020603050405020304" pitchFamily="18" charset="0"/>
                <a:ea typeface="Times New Roman" panose="02020603050405020304" pitchFamily="18" charset="0"/>
              </a:rPr>
              <a:t>, the class labels are identified.</a:t>
            </a:r>
            <a:endParaRPr lang="en-IN" dirty="0"/>
          </a:p>
        </p:txBody>
      </p:sp>
      <p:sp>
        <p:nvSpPr>
          <p:cNvPr id="3" name="TextBox 2"/>
          <p:cNvSpPr txBox="1"/>
          <p:nvPr/>
        </p:nvSpPr>
        <p:spPr>
          <a:xfrm>
            <a:off x="2555776" y="6031468"/>
            <a:ext cx="3312368"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7.1</a:t>
            </a:r>
            <a:r>
              <a:rPr lang="en-US" sz="1800" dirty="0">
                <a:effectLst/>
                <a:latin typeface="Times New Roman" panose="02020603050405020304" pitchFamily="18" charset="0"/>
                <a:ea typeface="Times New Roman" panose="02020603050405020304" pitchFamily="18" charset="0"/>
              </a:rPr>
              <a:t> image is </a:t>
            </a:r>
            <a:r>
              <a:rPr lang="en-US" sz="1800" dirty="0">
                <a:ea typeface="Times New Roman" panose="02020603050405020304" pitchFamily="18" charset="0"/>
              </a:rPr>
              <a:t>identified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idli</a:t>
            </a:r>
            <a:endParaRPr lang="en-IN"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1800" y="3385393"/>
            <a:ext cx="2562225" cy="25838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22</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512" y="762000"/>
            <a:ext cx="8784976" cy="584775"/>
          </a:xfrm>
          <a:prstGeom prst="rect">
            <a:avLst/>
          </a:prstGeom>
          <a:noFill/>
        </p:spPr>
        <p:txBody>
          <a:bodyPr wrap="square" rtlCol="0">
            <a:spAutoFit/>
          </a:bodyPr>
          <a:lstStyle/>
          <a:p>
            <a:r>
              <a:rPr kumimoji="0" lang="en-US" altLang="en-US" sz="2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IMPLEMENTATION OF THE PROJECT </a:t>
            </a:r>
            <a:r>
              <a:rPr kumimoji="0" lang="en-US" altLang="en-US" sz="32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(Contd.)</a:t>
            </a:r>
            <a:endParaRPr lang="en-US" sz="3600" b="1" dirty="0"/>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3" name="Rectangle 20"/>
          <p:cNvSpPr>
            <a:spLocks noChangeArrowheads="1"/>
          </p:cNvSpPr>
          <p:nvPr/>
        </p:nvSpPr>
        <p:spPr bwMode="auto">
          <a:xfrm>
            <a:off x="0" y="-281464"/>
            <a:ext cx="396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tabLst>
                <a:tab pos="3747770" algn="l"/>
              </a:tabLst>
              <a:defRPr sz="2400">
                <a:solidFill>
                  <a:schemeClr val="tx1"/>
                </a:solidFill>
                <a:latin typeface="Times New Roman" panose="02020603050405020304" pitchFamily="18" charset="0"/>
              </a:defRPr>
            </a:lvl1pPr>
            <a:lvl2pPr>
              <a:tabLst>
                <a:tab pos="3747770" algn="l"/>
              </a:tabLst>
              <a:defRPr sz="2400">
                <a:solidFill>
                  <a:schemeClr val="tx1"/>
                </a:solidFill>
                <a:latin typeface="Times New Roman" panose="02020603050405020304" pitchFamily="18" charset="0"/>
              </a:defRPr>
            </a:lvl2pPr>
            <a:lvl3pPr>
              <a:tabLst>
                <a:tab pos="3747770" algn="l"/>
              </a:tabLst>
              <a:defRPr sz="2400">
                <a:solidFill>
                  <a:schemeClr val="tx1"/>
                </a:solidFill>
                <a:latin typeface="Times New Roman" panose="02020603050405020304" pitchFamily="18" charset="0"/>
              </a:defRPr>
            </a:lvl3pPr>
            <a:lvl4pPr>
              <a:tabLst>
                <a:tab pos="3747770" algn="l"/>
              </a:tabLst>
              <a:defRPr sz="2400">
                <a:solidFill>
                  <a:schemeClr val="tx1"/>
                </a:solidFill>
                <a:latin typeface="Times New Roman" panose="02020603050405020304" pitchFamily="18" charset="0"/>
              </a:defRPr>
            </a:lvl4pPr>
            <a:lvl5pPr>
              <a:tabLst>
                <a:tab pos="374777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747770" algn="l"/>
              </a:tabLs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47770" algn="l"/>
              </a:tabLst>
            </a:pP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br>
              <a:rPr kumimoji="0" lang="en-IN" altLang="en-US" sz="2400" b="0" i="0" u="none" strike="noStrike" cap="none" normalizeH="0" baseline="0" dirty="0">
                <a:ln>
                  <a:noFill/>
                </a:ln>
                <a:solidFill>
                  <a:schemeClr val="tx1"/>
                </a:solidFill>
                <a:effectLst/>
                <a:latin typeface="Times New Roman" panose="02020603050405020304" pitchFamily="18" charset="0"/>
              </a:rPr>
            </a:br>
            <a:endParaRPr kumimoji="0" lang="en-IN" altLang="en-US"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rPr>
              <a:t>	</a:t>
            </a:r>
            <a:endParaRPr kumimoji="0" lang="en-IN" altLang="en-US" sz="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47770" algn="l"/>
              </a:tabLst>
            </a:pPr>
            <a:r>
              <a:rPr kumimoji="0" lang="en-IN" altLang="en-US" sz="2400" b="0" i="0" u="none" strike="noStrike" cap="none" normalizeH="0" baseline="0" dirty="0">
                <a:ln>
                  <a:noFill/>
                </a:ln>
                <a:solidFill>
                  <a:schemeClr val="tx1"/>
                </a:solidFill>
                <a:effectLst/>
                <a:latin typeface="Times New Roman" panose="02020603050405020304" pitchFamily="18" charset="0"/>
              </a:rPr>
              <a:t>   </a:t>
            </a:r>
          </a:p>
        </p:txBody>
      </p:sp>
      <p:sp>
        <p:nvSpPr>
          <p:cNvPr id="14" name="TextBox 13"/>
          <p:cNvSpPr txBox="1"/>
          <p:nvPr/>
        </p:nvSpPr>
        <p:spPr>
          <a:xfrm>
            <a:off x="179512" y="1802740"/>
            <a:ext cx="8688977" cy="461665"/>
          </a:xfrm>
          <a:prstGeom prst="rect">
            <a:avLst/>
          </a:prstGeom>
          <a:noFill/>
        </p:spPr>
        <p:txBody>
          <a:bodyPr wrap="square" rtlCol="0">
            <a:spAutoFit/>
          </a:bodyPr>
          <a:lstStyle/>
          <a:p>
            <a:r>
              <a:rPr lang="en-US" sz="1800" b="1" dirty="0"/>
              <a:t>OUTPUT IMAGES :</a:t>
            </a:r>
            <a:r>
              <a:rPr lang="en-US" dirty="0"/>
              <a:t>		        </a:t>
            </a:r>
            <a:endParaRPr lang="en-IN" dirty="0"/>
          </a:p>
        </p:txBody>
      </p:sp>
      <p:pic>
        <p:nvPicPr>
          <p:cNvPr id="5" name="Picture 4">
            <a:extLst>
              <a:ext uri="{FF2B5EF4-FFF2-40B4-BE49-F238E27FC236}">
                <a16:creationId xmlns:a16="http://schemas.microsoft.com/office/drawing/2014/main" id="{9BEB659E-A761-4B2B-9B6C-B5307892F6FB}"/>
              </a:ext>
            </a:extLst>
          </p:cNvPr>
          <p:cNvPicPr>
            <a:picLocks noChangeAspect="1"/>
          </p:cNvPicPr>
          <p:nvPr/>
        </p:nvPicPr>
        <p:blipFill>
          <a:blip r:embed="rId5"/>
          <a:stretch>
            <a:fillRect/>
          </a:stretch>
        </p:blipFill>
        <p:spPr>
          <a:xfrm>
            <a:off x="395536" y="2564414"/>
            <a:ext cx="2438611" cy="2613887"/>
          </a:xfrm>
          <a:prstGeom prst="rect">
            <a:avLst/>
          </a:prstGeom>
        </p:spPr>
      </p:pic>
      <p:pic>
        <p:nvPicPr>
          <p:cNvPr id="19" name="Picture 18">
            <a:extLst>
              <a:ext uri="{FF2B5EF4-FFF2-40B4-BE49-F238E27FC236}">
                <a16:creationId xmlns:a16="http://schemas.microsoft.com/office/drawing/2014/main" id="{1B5B117A-ED82-40A6-ABC8-D2F003AFCD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48672" y="2531675"/>
            <a:ext cx="2446655" cy="2685415"/>
          </a:xfrm>
          <a:prstGeom prst="rect">
            <a:avLst/>
          </a:prstGeom>
        </p:spPr>
      </p:pic>
      <p:pic>
        <p:nvPicPr>
          <p:cNvPr id="20" name="Picture 19">
            <a:extLst>
              <a:ext uri="{FF2B5EF4-FFF2-40B4-BE49-F238E27FC236}">
                <a16:creationId xmlns:a16="http://schemas.microsoft.com/office/drawing/2014/main" id="{B69F8025-577B-448C-A2FB-689C2C2EE8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25130" y="2509768"/>
            <a:ext cx="2487930" cy="2663190"/>
          </a:xfrm>
          <a:prstGeom prst="rect">
            <a:avLst/>
          </a:prstGeom>
        </p:spPr>
      </p:pic>
      <p:sp>
        <p:nvSpPr>
          <p:cNvPr id="24" name="TextBox 23">
            <a:extLst>
              <a:ext uri="{FF2B5EF4-FFF2-40B4-BE49-F238E27FC236}">
                <a16:creationId xmlns:a16="http://schemas.microsoft.com/office/drawing/2014/main" id="{D72C9DA9-D520-483F-8ACC-E0006FC59F3A}"/>
              </a:ext>
            </a:extLst>
          </p:cNvPr>
          <p:cNvSpPr txBox="1"/>
          <p:nvPr/>
        </p:nvSpPr>
        <p:spPr>
          <a:xfrm>
            <a:off x="395536" y="5478310"/>
            <a:ext cx="8568952" cy="461665"/>
          </a:xfrm>
          <a:prstGeom prst="rect">
            <a:avLst/>
          </a:prstGeom>
          <a:noFill/>
        </p:spPr>
        <p:txBody>
          <a:bodyPr wrap="square">
            <a:spAutoFit/>
          </a:bodyPr>
          <a:lstStyle/>
          <a:p>
            <a:r>
              <a:rPr lang="en-US" dirty="0"/>
              <a:t>             Image is identified as fried rice, butter naan, chai</a:t>
            </a:r>
            <a:endParaRPr lang="en-IN" dirty="0"/>
          </a:p>
        </p:txBody>
      </p:sp>
    </p:spTree>
    <p:extLst>
      <p:ext uri="{BB962C8B-B14F-4D97-AF65-F5344CB8AC3E}">
        <p14:creationId xmlns:p14="http://schemas.microsoft.com/office/powerpoint/2010/main" val="1465739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23</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539553" y="815975"/>
            <a:ext cx="801072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solidFill>
                  <a:srgbClr val="000000"/>
                </a:solidFill>
              </a:rPr>
              <a:t>IMPLEMENTATION OF THE PROJECT </a:t>
            </a:r>
            <a:r>
              <a:rPr lang="en-US" altLang="en-US" b="1">
                <a:solidFill>
                  <a:srgbClr val="000000"/>
                </a:solidFill>
              </a:rPr>
              <a:t>(Contd.)</a:t>
            </a:r>
            <a:endParaRPr lang="en-US" altLang="en-US" b="1" dirty="0">
              <a:ea typeface="Verdana" panose="020B0604030504040204" pitchFamily="34" charset="0"/>
              <a:cs typeface="Times New Roman" panose="02020603050405020304" pitchFamily="18" charset="0"/>
            </a:endParaRPr>
          </a:p>
        </p:txBody>
      </p:sp>
      <p:sp>
        <p:nvSpPr>
          <p:cNvPr id="13" name="TextBox 12"/>
          <p:cNvSpPr txBox="1"/>
          <p:nvPr/>
        </p:nvSpPr>
        <p:spPr>
          <a:xfrm>
            <a:off x="539553" y="1988840"/>
            <a:ext cx="8010721" cy="1200329"/>
          </a:xfrm>
          <a:prstGeom prst="rect">
            <a:avLst/>
          </a:prstGeom>
          <a:noFill/>
        </p:spPr>
        <p:txBody>
          <a:bodyPr wrap="square">
            <a:spAutoFit/>
          </a:bodyPr>
          <a:lstStyle/>
          <a:p>
            <a:pPr lvl="1" algn="just">
              <a:buFont typeface="Wingdings" panose="05000000000000000000" pitchFamily="2" charset="2"/>
              <a:buChar char="ü"/>
              <a:defRPr/>
            </a:pPr>
            <a:r>
              <a:rPr lang="en-US" sz="2400" b="0" kern="0" dirty="0"/>
              <a:t>In our project, the </a:t>
            </a:r>
            <a:r>
              <a:rPr lang="en-US" kern="0" dirty="0" err="1"/>
              <a:t>GoogleNet</a:t>
            </a:r>
            <a:r>
              <a:rPr lang="en-US" sz="2400" b="0" kern="0" dirty="0"/>
              <a:t> architecture is trained with our own train and test datasets. </a:t>
            </a:r>
          </a:p>
          <a:p>
            <a:pPr lvl="1" algn="just">
              <a:buFont typeface="Wingdings" panose="05000000000000000000" pitchFamily="2" charset="2"/>
              <a:buChar char="ü"/>
              <a:defRPr/>
            </a:pPr>
            <a:r>
              <a:rPr lang="en-US" sz="2400" b="0" kern="0" dirty="0"/>
              <a:t>The accuracy of predictions is around </a:t>
            </a:r>
            <a:r>
              <a:rPr lang="en-US" kern="0" dirty="0"/>
              <a:t>87.25</a:t>
            </a:r>
            <a:r>
              <a:rPr lang="en-US" sz="2400" b="0" kern="0" dirty="0"/>
              <a:t>% </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rcRect l="6310" t="8124" r="6722" b="10892"/>
          <a:stretch>
            <a:fillRect/>
          </a:stretch>
        </p:blipFill>
        <p:spPr>
          <a:xfrm>
            <a:off x="1331640" y="3282712"/>
            <a:ext cx="5683076" cy="3076695"/>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24</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539553" y="815975"/>
            <a:ext cx="80107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GOOGLENET ARCHITECTURE </a:t>
            </a:r>
          </a:p>
        </p:txBody>
      </p:sp>
      <p:pic>
        <p:nvPicPr>
          <p:cNvPr id="14" name="Picture 13">
            <a:extLst>
              <a:ext uri="{FF2B5EF4-FFF2-40B4-BE49-F238E27FC236}">
                <a16:creationId xmlns:a16="http://schemas.microsoft.com/office/drawing/2014/main" id="{304DC6FA-232E-446B-A1F6-B7397AB902A8}"/>
              </a:ext>
            </a:extLst>
          </p:cNvPr>
          <p:cNvPicPr>
            <a:picLocks noChangeAspect="1"/>
          </p:cNvPicPr>
          <p:nvPr/>
        </p:nvPicPr>
        <p:blipFill>
          <a:blip r:embed="rId5">
            <a:extLst>
              <a:ext uri="{28A0092B-C50C-407E-A947-70E740481C1C}">
                <a14:useLocalDpi xmlns:a14="http://schemas.microsoft.com/office/drawing/2010/main" val="0"/>
              </a:ext>
            </a:extLst>
          </a:blip>
          <a:srcRect l="531" t="-40553" r="-5052" b="-72644"/>
          <a:stretch>
            <a:fillRect/>
          </a:stretch>
        </p:blipFill>
        <p:spPr>
          <a:xfrm rot="16200000">
            <a:off x="2087725" y="366644"/>
            <a:ext cx="4968552" cy="6628765"/>
          </a:xfrm>
          <a:prstGeom prst="rect">
            <a:avLst/>
          </a:prstGeom>
          <a:noFill/>
          <a:ln>
            <a:noFill/>
          </a:ln>
        </p:spPr>
      </p:pic>
    </p:spTree>
    <p:extLst>
      <p:ext uri="{BB962C8B-B14F-4D97-AF65-F5344CB8AC3E}">
        <p14:creationId xmlns:p14="http://schemas.microsoft.com/office/powerpoint/2010/main" val="12501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25</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539553" y="815975"/>
            <a:ext cx="80107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GOOGLENET ARCHITECTURE </a:t>
            </a:r>
          </a:p>
        </p:txBody>
      </p:sp>
      <p:pic>
        <p:nvPicPr>
          <p:cNvPr id="3" name="Picture 2">
            <a:extLst>
              <a:ext uri="{FF2B5EF4-FFF2-40B4-BE49-F238E27FC236}">
                <a16:creationId xmlns:a16="http://schemas.microsoft.com/office/drawing/2014/main" id="{CFB72E71-F81A-4CFC-83BB-D45DFB73AC3D}"/>
              </a:ext>
            </a:extLst>
          </p:cNvPr>
          <p:cNvPicPr>
            <a:picLocks noChangeAspect="1"/>
          </p:cNvPicPr>
          <p:nvPr/>
        </p:nvPicPr>
        <p:blipFill>
          <a:blip r:embed="rId5"/>
          <a:stretch>
            <a:fillRect/>
          </a:stretch>
        </p:blipFill>
        <p:spPr>
          <a:xfrm>
            <a:off x="683568" y="1489747"/>
            <a:ext cx="6120680" cy="4916681"/>
          </a:xfrm>
          <a:prstGeom prst="rect">
            <a:avLst/>
          </a:prstGeom>
        </p:spPr>
      </p:pic>
    </p:spTree>
    <p:extLst>
      <p:ext uri="{BB962C8B-B14F-4D97-AF65-F5344CB8AC3E}">
        <p14:creationId xmlns:p14="http://schemas.microsoft.com/office/powerpoint/2010/main" val="3711825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26</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539553" y="815975"/>
            <a:ext cx="80107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FCM ALGORITHM</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0C90B9B-6584-4C8A-9945-65C433B0043E}"/>
                  </a:ext>
                </a:extLst>
              </p:cNvPr>
              <p:cNvSpPr txBox="1"/>
              <p:nvPr/>
            </p:nvSpPr>
            <p:spPr>
              <a:xfrm>
                <a:off x="371278" y="1430841"/>
                <a:ext cx="8010722" cy="4990597"/>
              </a:xfrm>
              <a:prstGeom prst="rect">
                <a:avLst/>
              </a:prstGeom>
              <a:noFill/>
            </p:spPr>
            <p:txBody>
              <a:bodyPr wrap="square">
                <a:spAutoFit/>
              </a:bodyPr>
              <a:lstStyle/>
              <a:p>
                <a:pPr algn="just">
                  <a:tabLst>
                    <a:tab pos="889000" algn="l"/>
                  </a:tabLst>
                </a:pPr>
                <a:r>
                  <a:rPr lang="en-US" sz="1600" dirty="0">
                    <a:effectLst/>
                    <a:latin typeface="+mn-lt"/>
                    <a:ea typeface="Times New Roman" panose="02020603050405020304" pitchFamily="18" charset="0"/>
                  </a:rPr>
                  <a:t>Let X={x1, x2,…,</a:t>
                </a:r>
                <a:r>
                  <a:rPr lang="en-US" sz="1600" dirty="0" err="1">
                    <a:effectLst/>
                    <a:latin typeface="+mn-lt"/>
                    <a:ea typeface="Times New Roman" panose="02020603050405020304" pitchFamily="18" charset="0"/>
                  </a:rPr>
                  <a:t>xn</a:t>
                </a:r>
                <a:r>
                  <a:rPr lang="en-US" sz="1600" dirty="0">
                    <a:effectLst/>
                    <a:latin typeface="+mn-lt"/>
                    <a:ea typeface="Times New Roman" panose="02020603050405020304" pitchFamily="18" charset="0"/>
                  </a:rPr>
                  <a:t>} be the set of data points and V={v1,v2,v3,….,</a:t>
                </a:r>
                <a:r>
                  <a:rPr lang="en-US" sz="1600" dirty="0" err="1">
                    <a:effectLst/>
                    <a:latin typeface="+mn-lt"/>
                    <a:ea typeface="Times New Roman" panose="02020603050405020304" pitchFamily="18" charset="0"/>
                  </a:rPr>
                  <a:t>vn</a:t>
                </a:r>
                <a:r>
                  <a:rPr lang="en-US" sz="1600" dirty="0">
                    <a:effectLst/>
                    <a:latin typeface="+mn-lt"/>
                    <a:ea typeface="Times New Roman" panose="02020603050405020304" pitchFamily="18" charset="0"/>
                  </a:rPr>
                  <a:t>}be the set of centers.</a:t>
                </a:r>
                <a:endParaRPr lang="en-IN" sz="1600" dirty="0">
                  <a:effectLst/>
                  <a:latin typeface="+mn-lt"/>
                  <a:ea typeface="Times New Roman" panose="02020603050405020304" pitchFamily="18" charset="0"/>
                </a:endParaRPr>
              </a:p>
              <a:p>
                <a:pPr marL="342900" lvl="0" indent="-342900" algn="just">
                  <a:buFont typeface="+mj-lt"/>
                  <a:buAutoNum type="arabicPeriod"/>
                  <a:tabLst>
                    <a:tab pos="889000" algn="l"/>
                  </a:tabLst>
                </a:pPr>
                <a:r>
                  <a:rPr lang="en-US" sz="1600" dirty="0">
                    <a:effectLst/>
                    <a:latin typeface="+mn-lt"/>
                    <a:ea typeface="Times New Roman" panose="02020603050405020304" pitchFamily="18" charset="0"/>
                  </a:rPr>
                  <a:t>Randomly select ‘c’ cluster centers.</a:t>
                </a:r>
                <a:endParaRPr lang="en-IN" sz="1600" dirty="0">
                  <a:effectLst/>
                  <a:latin typeface="+mn-lt"/>
                  <a:ea typeface="Times New Roman" panose="02020603050405020304" pitchFamily="18" charset="0"/>
                </a:endParaRPr>
              </a:p>
              <a:p>
                <a:pPr marL="342900" lvl="0" indent="-342900" algn="just">
                  <a:buFont typeface="+mj-lt"/>
                  <a:buAutoNum type="arabicPeriod"/>
                  <a:tabLst>
                    <a:tab pos="889000" algn="l"/>
                  </a:tabLst>
                </a:pPr>
                <a:r>
                  <a:rPr lang="en-US" sz="1600" dirty="0">
                    <a:effectLst/>
                    <a:latin typeface="+mn-lt"/>
                    <a:ea typeface="Times New Roman" panose="02020603050405020304" pitchFamily="18" charset="0"/>
                  </a:rPr>
                  <a:t>Calculate the fuzzy membership ‘µ</a:t>
                </a:r>
                <a:r>
                  <a:rPr lang="en-US" sz="1600" baseline="-25000" dirty="0" err="1">
                    <a:effectLst/>
                    <a:latin typeface="+mn-lt"/>
                    <a:ea typeface="Times New Roman" panose="02020603050405020304" pitchFamily="18" charset="0"/>
                  </a:rPr>
                  <a:t>ij</a:t>
                </a:r>
                <a:r>
                  <a:rPr lang="en-US" sz="1600" dirty="0">
                    <a:effectLst/>
                    <a:latin typeface="+mn-lt"/>
                    <a:ea typeface="Times New Roman" panose="02020603050405020304" pitchFamily="18" charset="0"/>
                  </a:rPr>
                  <a:t>’ using:</a:t>
                </a:r>
                <a:endParaRPr lang="en-IN" sz="1600" dirty="0">
                  <a:effectLst/>
                  <a:latin typeface="+mn-lt"/>
                  <a:ea typeface="Times New Roman" panose="02020603050405020304" pitchFamily="18" charset="0"/>
                </a:endParaRPr>
              </a:p>
              <a:p>
                <a:pPr marL="228600" algn="just">
                  <a:tabLst>
                    <a:tab pos="889000" algn="l"/>
                  </a:tabLst>
                </a:pPr>
                <a:r>
                  <a:rPr lang="en-IN" sz="1600" dirty="0">
                    <a:effectLst/>
                    <a:latin typeface="+mn-lt"/>
                    <a:ea typeface="Times New Roman" panose="02020603050405020304" pitchFamily="18" charset="0"/>
                  </a:rPr>
                  <a:t>            </a:t>
                </a:r>
                <a14:m>
                  <m:oMath xmlns:m="http://schemas.openxmlformats.org/officeDocument/2006/math">
                    <m:sSub>
                      <m:sSubPr>
                        <m:ctrlPr>
                          <a:rPr lang="en-IN" sz="1600" i="1">
                            <a:effectLst/>
                            <a:latin typeface="Cambria Math" panose="02040503050406030204" pitchFamily="18" charset="0"/>
                            <a:ea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rPr>
                          <m:t>𝜇</m:t>
                        </m:r>
                      </m:e>
                      <m:sub>
                        <m:r>
                          <a:rPr lang="en-IN" sz="1600" i="1">
                            <a:effectLst/>
                            <a:latin typeface="Cambria Math" panose="02040503050406030204" pitchFamily="18" charset="0"/>
                            <a:ea typeface="Times New Roman" panose="02020603050405020304" pitchFamily="18" charset="0"/>
                          </a:rPr>
                          <m:t>𝑖𝑗</m:t>
                        </m:r>
                      </m:sub>
                    </m:sSub>
                    <m:r>
                      <a:rPr lang="en-IN" sz="1600" i="1">
                        <a:effectLst/>
                        <a:latin typeface="Cambria Math" panose="02040503050406030204" pitchFamily="18" charset="0"/>
                        <a:ea typeface="Times New Roman" panose="02020603050405020304" pitchFamily="18" charset="0"/>
                      </a:rPr>
                      <m:t>=</m:t>
                    </m:r>
                    <m:f>
                      <m:fPr>
                        <m:ctrlPr>
                          <a:rPr lang="en-IN" sz="1600" i="1">
                            <a:effectLst/>
                            <a:latin typeface="Cambria Math" panose="02040503050406030204" pitchFamily="18" charset="0"/>
                            <a:ea typeface="Times New Roman" panose="02020603050405020304" pitchFamily="18" charset="0"/>
                          </a:rPr>
                        </m:ctrlPr>
                      </m:fPr>
                      <m:num>
                        <m:r>
                          <a:rPr lang="en-IN" sz="1600" i="1">
                            <a:effectLst/>
                            <a:latin typeface="Cambria Math" panose="02040503050406030204" pitchFamily="18" charset="0"/>
                            <a:ea typeface="Times New Roman" panose="02020603050405020304" pitchFamily="18" charset="0"/>
                          </a:rPr>
                          <m:t>1</m:t>
                        </m:r>
                      </m:num>
                      <m:den>
                        <m:nary>
                          <m:naryPr>
                            <m:chr m:val="∑"/>
                            <m:limLoc m:val="undOvr"/>
                            <m:grow m:val="on"/>
                            <m:ctrlPr>
                              <a:rPr lang="en-IN" sz="1600" i="1" smtClean="0">
                                <a:effectLst/>
                                <a:latin typeface="Cambria Math" panose="02040503050406030204" pitchFamily="18" charset="0"/>
                                <a:ea typeface="Times New Roman" panose="02020603050405020304" pitchFamily="18" charset="0"/>
                              </a:rPr>
                            </m:ctrlPr>
                          </m:naryPr>
                          <m:sub>
                            <m:r>
                              <a:rPr lang="en-IN" sz="1600" i="1">
                                <a:effectLst/>
                                <a:latin typeface="Cambria Math" panose="02040503050406030204" pitchFamily="18" charset="0"/>
                                <a:ea typeface="Times New Roman" panose="02020603050405020304" pitchFamily="18" charset="0"/>
                              </a:rPr>
                              <m:t>𝑘</m:t>
                            </m:r>
                            <m:r>
                              <a:rPr lang="en-IN" sz="1600" i="1">
                                <a:effectLst/>
                                <a:latin typeface="Cambria Math" panose="02040503050406030204" pitchFamily="18" charset="0"/>
                                <a:ea typeface="Times New Roman" panose="02020603050405020304" pitchFamily="18" charset="0"/>
                              </a:rPr>
                              <m:t>=1</m:t>
                            </m:r>
                          </m:sub>
                          <m:sup>
                            <m:r>
                              <a:rPr lang="en-IN" sz="1600" i="1">
                                <a:effectLst/>
                                <a:latin typeface="Cambria Math" panose="02040503050406030204" pitchFamily="18" charset="0"/>
                                <a:ea typeface="Times New Roman" panose="02020603050405020304" pitchFamily="18" charset="0"/>
                              </a:rPr>
                              <m:t>𝑐</m:t>
                            </m:r>
                          </m:sup>
                          <m:e>
                            <m:sSup>
                              <m:sSupPr>
                                <m:ctrlPr>
                                  <a:rPr lang="en-IN" sz="1600" i="1">
                                    <a:effectLst/>
                                    <a:latin typeface="Cambria Math" panose="02040503050406030204" pitchFamily="18" charset="0"/>
                                    <a:ea typeface="Times New Roman" panose="02020603050405020304" pitchFamily="18" charset="0"/>
                                  </a:rPr>
                                </m:ctrlPr>
                              </m:sSupPr>
                              <m:e>
                                <m:d>
                                  <m:dPr>
                                    <m:ctrlPr>
                                      <a:rPr lang="en-IN" sz="1600" i="1">
                                        <a:effectLst/>
                                        <a:latin typeface="Cambria Math" panose="02040503050406030204" pitchFamily="18" charset="0"/>
                                        <a:ea typeface="Times New Roman" panose="02020603050405020304" pitchFamily="18" charset="0"/>
                                      </a:rPr>
                                    </m:ctrlPr>
                                  </m:dPr>
                                  <m:e>
                                    <m:f>
                                      <m:fPr>
                                        <m:type m:val="lin"/>
                                        <m:ctrlPr>
                                          <a:rPr lang="en-IN" sz="1600" i="1">
                                            <a:effectLst/>
                                            <a:latin typeface="Cambria Math" panose="02040503050406030204" pitchFamily="18" charset="0"/>
                                            <a:ea typeface="Times New Roman" panose="02020603050405020304" pitchFamily="18" charset="0"/>
                                          </a:rPr>
                                        </m:ctrlPr>
                                      </m:fPr>
                                      <m:num>
                                        <m:sSub>
                                          <m:sSubPr>
                                            <m:ctrlPr>
                                              <a:rPr lang="en-IN" sz="1600" i="1">
                                                <a:effectLst/>
                                                <a:latin typeface="Cambria Math" panose="02040503050406030204" pitchFamily="18" charset="0"/>
                                                <a:ea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rPr>
                                              <m:t>𝑑</m:t>
                                            </m:r>
                                          </m:e>
                                          <m:sub>
                                            <m:r>
                                              <a:rPr lang="en-IN" sz="1600" i="1">
                                                <a:effectLst/>
                                                <a:latin typeface="Cambria Math" panose="02040503050406030204" pitchFamily="18" charset="0"/>
                                                <a:ea typeface="Times New Roman" panose="02020603050405020304" pitchFamily="18" charset="0"/>
                                              </a:rPr>
                                              <m:t>𝑖𝑗</m:t>
                                            </m:r>
                                          </m:sub>
                                        </m:sSub>
                                      </m:num>
                                      <m:den>
                                        <m:r>
                                          <a:rPr lang="en-IN" sz="1600" i="1">
                                            <a:effectLst/>
                                            <a:latin typeface="Cambria Math" panose="02040503050406030204" pitchFamily="18" charset="0"/>
                                            <a:ea typeface="Times New Roman" panose="02020603050405020304" pitchFamily="18" charset="0"/>
                                          </a:rPr>
                                          <m:t>𝑑𝑖𝑘</m:t>
                                        </m:r>
                                      </m:den>
                                    </m:f>
                                  </m:e>
                                </m:d>
                              </m:e>
                              <m:sup>
                                <m:d>
                                  <m:dPr>
                                    <m:ctrlPr>
                                      <a:rPr lang="en-IN" sz="1600" i="1">
                                        <a:effectLst/>
                                        <a:latin typeface="Cambria Math" panose="02040503050406030204" pitchFamily="18" charset="0"/>
                                        <a:ea typeface="Times New Roman" panose="02020603050405020304" pitchFamily="18" charset="0"/>
                                      </a:rPr>
                                    </m:ctrlPr>
                                  </m:dPr>
                                  <m:e>
                                    <m:f>
                                      <m:fPr>
                                        <m:type m:val="skw"/>
                                        <m:ctrlPr>
                                          <a:rPr lang="en-IN" sz="1600" i="1">
                                            <a:effectLst/>
                                            <a:latin typeface="Cambria Math" panose="02040503050406030204" pitchFamily="18" charset="0"/>
                                            <a:ea typeface="Times New Roman" panose="02020603050405020304" pitchFamily="18" charset="0"/>
                                          </a:rPr>
                                        </m:ctrlPr>
                                      </m:fPr>
                                      <m:num>
                                        <m:r>
                                          <a:rPr lang="en-IN" sz="1600" i="1">
                                            <a:effectLst/>
                                            <a:latin typeface="Cambria Math" panose="02040503050406030204" pitchFamily="18" charset="0"/>
                                            <a:ea typeface="Times New Roman" panose="02020603050405020304" pitchFamily="18" charset="0"/>
                                          </a:rPr>
                                          <m:t>2</m:t>
                                        </m:r>
                                      </m:num>
                                      <m:den>
                                        <m:r>
                                          <a:rPr lang="en-IN" sz="1600" i="1">
                                            <a:effectLst/>
                                            <a:latin typeface="Cambria Math" panose="02040503050406030204" pitchFamily="18" charset="0"/>
                                            <a:ea typeface="Times New Roman" panose="02020603050405020304" pitchFamily="18" charset="0"/>
                                          </a:rPr>
                                          <m:t>𝑚</m:t>
                                        </m:r>
                                      </m:den>
                                    </m:f>
                                    <m:r>
                                      <a:rPr lang="en-IN" sz="1600" i="1">
                                        <a:effectLst/>
                                        <a:latin typeface="Cambria Math" panose="02040503050406030204" pitchFamily="18" charset="0"/>
                                        <a:ea typeface="Times New Roman" panose="02020603050405020304" pitchFamily="18" charset="0"/>
                                      </a:rPr>
                                      <m:t>−1</m:t>
                                    </m:r>
                                  </m:e>
                                </m:d>
                              </m:sup>
                            </m:sSup>
                          </m:e>
                        </m:nary>
                      </m:den>
                    </m:f>
                  </m:oMath>
                </a14:m>
                <a:endParaRPr lang="en-US" sz="1600" dirty="0">
                  <a:latin typeface="+mn-lt"/>
                  <a:ea typeface="Times New Roman" panose="02020603050405020304" pitchFamily="18" charset="0"/>
                </a:endParaRPr>
              </a:p>
              <a:p>
                <a:pPr marL="228600" algn="just">
                  <a:tabLst>
                    <a:tab pos="889000" algn="l"/>
                  </a:tabLst>
                </a:pPr>
                <a:r>
                  <a:rPr lang="en-IN" sz="1600" dirty="0">
                    <a:effectLst/>
                    <a:latin typeface="+mn-lt"/>
                    <a:ea typeface="Times New Roman" panose="02020603050405020304" pitchFamily="18" charset="0"/>
                  </a:rPr>
                  <a:t>3. Compute the fuzzy </a:t>
                </a:r>
                <a:r>
                  <a:rPr lang="en-IN" sz="1600" dirty="0" err="1">
                    <a:effectLst/>
                    <a:latin typeface="+mn-lt"/>
                    <a:ea typeface="Times New Roman" panose="02020603050405020304" pitchFamily="18" charset="0"/>
                  </a:rPr>
                  <a:t>centers</a:t>
                </a:r>
                <a:r>
                  <a:rPr lang="en-IN" sz="1600" dirty="0">
                    <a:effectLst/>
                    <a:latin typeface="+mn-lt"/>
                    <a:ea typeface="Times New Roman" panose="02020603050405020304" pitchFamily="18" charset="0"/>
                  </a:rPr>
                  <a:t> ‘</a:t>
                </a:r>
                <a:r>
                  <a:rPr lang="en-IN" sz="1600" dirty="0" err="1">
                    <a:effectLst/>
                    <a:latin typeface="+mn-lt"/>
                    <a:ea typeface="Times New Roman" panose="02020603050405020304" pitchFamily="18" charset="0"/>
                  </a:rPr>
                  <a:t>v</a:t>
                </a:r>
                <a:r>
                  <a:rPr lang="en-IN" sz="1600" baseline="-25000" dirty="0" err="1">
                    <a:effectLst/>
                    <a:latin typeface="+mn-lt"/>
                    <a:ea typeface="Times New Roman" panose="02020603050405020304" pitchFamily="18" charset="0"/>
                  </a:rPr>
                  <a:t>j</a:t>
                </a:r>
                <a:r>
                  <a:rPr lang="en-IN" sz="1600" dirty="0">
                    <a:effectLst/>
                    <a:latin typeface="+mn-lt"/>
                    <a:ea typeface="Times New Roman" panose="02020603050405020304" pitchFamily="18" charset="0"/>
                  </a:rPr>
                  <a:t>’ using:</a:t>
                </a:r>
              </a:p>
              <a:p>
                <a:pPr algn="just">
                  <a:tabLst>
                    <a:tab pos="889000" algn="l"/>
                  </a:tabLst>
                </a:pPr>
                <a:r>
                  <a:rPr lang="en-IN" sz="1600" dirty="0">
                    <a:effectLst/>
                    <a:latin typeface="+mn-lt"/>
                    <a:ea typeface="Times New Roman" panose="02020603050405020304" pitchFamily="18" charset="0"/>
                  </a:rPr>
                  <a:t>                     </a:t>
                </a:r>
                <a14:m>
                  <m:oMath xmlns:m="http://schemas.openxmlformats.org/officeDocument/2006/math">
                    <m:sSub>
                      <m:sSubPr>
                        <m:ctrlPr>
                          <a:rPr lang="en-IN" sz="1600" i="1">
                            <a:effectLst/>
                            <a:latin typeface="Cambria Math" panose="02040503050406030204" pitchFamily="18" charset="0"/>
                            <a:ea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rPr>
                          <m:t>𝑣</m:t>
                        </m:r>
                      </m:e>
                      <m:sub>
                        <m:r>
                          <a:rPr lang="en-IN" sz="1600" i="1">
                            <a:effectLst/>
                            <a:latin typeface="Cambria Math" panose="02040503050406030204" pitchFamily="18" charset="0"/>
                            <a:ea typeface="Times New Roman" panose="02020603050405020304" pitchFamily="18" charset="0"/>
                          </a:rPr>
                          <m:t>𝑗</m:t>
                        </m:r>
                      </m:sub>
                    </m:sSub>
                    <m:r>
                      <a:rPr lang="en-IN" sz="1600" i="1">
                        <a:effectLst/>
                        <a:latin typeface="Cambria Math" panose="02040503050406030204" pitchFamily="18" charset="0"/>
                        <a:ea typeface="Times New Roman" panose="02020603050405020304" pitchFamily="18" charset="0"/>
                      </a:rPr>
                      <m:t>=(</m:t>
                    </m:r>
                    <m:nary>
                      <m:naryPr>
                        <m:chr m:val="∑"/>
                        <m:limLoc m:val="undOvr"/>
                        <m:grow m:val="on"/>
                        <m:ctrlPr>
                          <a:rPr lang="en-IN" sz="1600" i="1">
                            <a:effectLst/>
                            <a:latin typeface="Cambria Math" panose="02040503050406030204" pitchFamily="18" charset="0"/>
                            <a:ea typeface="Times New Roman" panose="02020603050405020304" pitchFamily="18" charset="0"/>
                          </a:rPr>
                        </m:ctrlPr>
                      </m:naryPr>
                      <m:sub>
                        <m:r>
                          <a:rPr lang="en-IN" sz="1600" i="1">
                            <a:effectLst/>
                            <a:latin typeface="Cambria Math" panose="02040503050406030204" pitchFamily="18" charset="0"/>
                            <a:ea typeface="Times New Roman" panose="02020603050405020304" pitchFamily="18" charset="0"/>
                          </a:rPr>
                          <m:t>𝑖</m:t>
                        </m:r>
                        <m:r>
                          <a:rPr lang="en-IN" sz="1600" i="1">
                            <a:effectLst/>
                            <a:latin typeface="Cambria Math" panose="02040503050406030204" pitchFamily="18" charset="0"/>
                            <a:ea typeface="Times New Roman" panose="02020603050405020304" pitchFamily="18" charset="0"/>
                          </a:rPr>
                          <m:t>=1</m:t>
                        </m:r>
                      </m:sub>
                      <m:sup>
                        <m:r>
                          <a:rPr lang="en-IN" sz="1600" i="1">
                            <a:effectLst/>
                            <a:latin typeface="Cambria Math" panose="02040503050406030204" pitchFamily="18" charset="0"/>
                            <a:ea typeface="Times New Roman" panose="02020603050405020304" pitchFamily="18" charset="0"/>
                          </a:rPr>
                          <m:t>𝑛</m:t>
                        </m:r>
                      </m:sup>
                      <m:e>
                        <m:sSub>
                          <m:sSubPr>
                            <m:ctrlPr>
                              <a:rPr lang="en-IN" sz="1600" i="1">
                                <a:effectLst/>
                                <a:latin typeface="Cambria Math" panose="02040503050406030204" pitchFamily="18" charset="0"/>
                                <a:ea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rPr>
                              <m:t>(</m:t>
                            </m:r>
                            <m:r>
                              <a:rPr lang="en-IN" sz="1600" i="1">
                                <a:effectLst/>
                                <a:latin typeface="Cambria Math" panose="02040503050406030204" pitchFamily="18" charset="0"/>
                                <a:ea typeface="Times New Roman" panose="02020603050405020304" pitchFamily="18" charset="0"/>
                              </a:rPr>
                              <m:t>𝜇</m:t>
                            </m:r>
                          </m:e>
                          <m:sub>
                            <m:r>
                              <a:rPr lang="en-IN" sz="1600" i="1">
                                <a:effectLst/>
                                <a:latin typeface="Cambria Math" panose="02040503050406030204" pitchFamily="18" charset="0"/>
                                <a:ea typeface="Times New Roman" panose="02020603050405020304" pitchFamily="18" charset="0"/>
                              </a:rPr>
                              <m:t>𝑖𝑗</m:t>
                            </m:r>
                          </m:sub>
                        </m:sSub>
                        <m:r>
                          <a:rPr lang="en-IN" sz="1600" i="1">
                            <a:effectLst/>
                            <a:latin typeface="Cambria Math" panose="02040503050406030204" pitchFamily="18" charset="0"/>
                            <a:ea typeface="Times New Roman" panose="02020603050405020304" pitchFamily="18" charset="0"/>
                          </a:rPr>
                          <m:t>)</m:t>
                        </m:r>
                        <m:r>
                          <a:rPr lang="en-IN" sz="1600" i="1">
                            <a:effectLst/>
                            <a:latin typeface="Cambria Math" panose="02040503050406030204" pitchFamily="18" charset="0"/>
                            <a:ea typeface="Times New Roman" panose="02020603050405020304" pitchFamily="18" charset="0"/>
                          </a:rPr>
                          <m:t>𝑥𝑖</m:t>
                        </m:r>
                        <m:r>
                          <a:rPr lang="en-IN" sz="1600" i="1">
                            <a:effectLst/>
                            <a:latin typeface="Cambria Math" panose="02040503050406030204" pitchFamily="18" charset="0"/>
                            <a:ea typeface="Times New Roman" panose="02020603050405020304" pitchFamily="18" charset="0"/>
                          </a:rPr>
                          <m:t>)</m:t>
                        </m:r>
                      </m:e>
                    </m:nary>
                  </m:oMath>
                </a14:m>
                <a:r>
                  <a:rPr lang="en-IN" sz="1600" dirty="0">
                    <a:effectLst/>
                    <a:latin typeface="+mn-lt"/>
                    <a:ea typeface="Times New Roman" panose="02020603050405020304" pitchFamily="18" charset="0"/>
                  </a:rPr>
                  <a:t>/( </a:t>
                </a:r>
                <a14:m>
                  <m:oMath xmlns:m="http://schemas.openxmlformats.org/officeDocument/2006/math">
                    <m:nary>
                      <m:naryPr>
                        <m:chr m:val="∑"/>
                        <m:limLoc m:val="undOvr"/>
                        <m:grow m:val="on"/>
                        <m:ctrlPr>
                          <a:rPr lang="en-IN" sz="1600" i="1">
                            <a:effectLst/>
                            <a:latin typeface="Cambria Math" panose="02040503050406030204" pitchFamily="18" charset="0"/>
                            <a:ea typeface="Times New Roman" panose="02020603050405020304" pitchFamily="18" charset="0"/>
                          </a:rPr>
                        </m:ctrlPr>
                      </m:naryPr>
                      <m:sub>
                        <m:r>
                          <a:rPr lang="en-IN" sz="1600" i="1">
                            <a:effectLst/>
                            <a:latin typeface="Cambria Math" panose="02040503050406030204" pitchFamily="18" charset="0"/>
                            <a:ea typeface="Times New Roman" panose="02020603050405020304" pitchFamily="18" charset="0"/>
                          </a:rPr>
                          <m:t>𝑖</m:t>
                        </m:r>
                        <m:r>
                          <a:rPr lang="en-IN" sz="1600" i="1">
                            <a:effectLst/>
                            <a:latin typeface="Cambria Math" panose="02040503050406030204" pitchFamily="18" charset="0"/>
                            <a:ea typeface="Times New Roman" panose="02020603050405020304" pitchFamily="18" charset="0"/>
                          </a:rPr>
                          <m:t>=1</m:t>
                        </m:r>
                      </m:sub>
                      <m:sup>
                        <m:r>
                          <a:rPr lang="en-IN" sz="1600" i="1">
                            <a:effectLst/>
                            <a:latin typeface="Cambria Math" panose="02040503050406030204" pitchFamily="18" charset="0"/>
                            <a:ea typeface="Times New Roman" panose="02020603050405020304" pitchFamily="18" charset="0"/>
                          </a:rPr>
                          <m:t>𝑛</m:t>
                        </m:r>
                      </m:sup>
                      <m:e/>
                    </m:nary>
                  </m:oMath>
                </a14:m>
                <a:r>
                  <a:rPr lang="en-IN" sz="1600" dirty="0">
                    <a:effectLst/>
                    <a:latin typeface="+mn-lt"/>
                    <a:ea typeface="Times New Roman" panose="02020603050405020304" pitchFamily="18" charset="0"/>
                  </a:rPr>
                  <a:t>(</a:t>
                </a:r>
                <a:r>
                  <a:rPr lang="en-IN" sz="1600" dirty="0" err="1">
                    <a:effectLst/>
                    <a:latin typeface="+mn-lt"/>
                    <a:ea typeface="Times New Roman" panose="02020603050405020304" pitchFamily="18" charset="0"/>
                  </a:rPr>
                  <a:t>u</a:t>
                </a:r>
                <a:r>
                  <a:rPr lang="en-IN" sz="1600" baseline="-25000" dirty="0" err="1">
                    <a:effectLst/>
                    <a:latin typeface="+mn-lt"/>
                    <a:ea typeface="Times New Roman" panose="02020603050405020304" pitchFamily="18" charset="0"/>
                  </a:rPr>
                  <a:t>ij</a:t>
                </a:r>
                <a:r>
                  <a:rPr lang="en-IN" sz="1600" baseline="-25000" dirty="0">
                    <a:effectLst/>
                    <a:latin typeface="+mn-lt"/>
                    <a:ea typeface="Times New Roman" panose="02020603050405020304" pitchFamily="18" charset="0"/>
                  </a:rPr>
                  <a:t>)</a:t>
                </a:r>
                <a:r>
                  <a:rPr lang="en-IN" sz="1600" baseline="30000" dirty="0">
                    <a:effectLst/>
                    <a:latin typeface="+mn-lt"/>
                    <a:ea typeface="Times New Roman" panose="02020603050405020304" pitchFamily="18" charset="0"/>
                  </a:rPr>
                  <a:t>m </a:t>
                </a:r>
                <a:r>
                  <a:rPr lang="en-IN" sz="1600" dirty="0">
                    <a:effectLst/>
                    <a:latin typeface="+mn-lt"/>
                    <a:ea typeface="Times New Roman" panose="02020603050405020304" pitchFamily="18" charset="0"/>
                  </a:rPr>
                  <a:t>),  </a:t>
                </a:r>
                <a:r>
                  <a:rPr lang="en-IN" sz="1600" dirty="0" err="1">
                    <a:effectLst/>
                    <a:latin typeface="+mn-lt"/>
                    <a:ea typeface="Times New Roman" panose="02020603050405020304" pitchFamily="18" charset="0"/>
                  </a:rPr>
                  <a:t>V</a:t>
                </a:r>
                <a:r>
                  <a:rPr lang="en-IN" sz="1600" baseline="-25000" dirty="0" err="1">
                    <a:effectLst/>
                    <a:latin typeface="+mn-lt"/>
                    <a:ea typeface="Times New Roman" panose="02020603050405020304" pitchFamily="18" charset="0"/>
                  </a:rPr>
                  <a:t>j</a:t>
                </a:r>
                <a:r>
                  <a:rPr lang="en-IN" sz="1600" dirty="0">
                    <a:effectLst/>
                    <a:latin typeface="+mn-lt"/>
                    <a:ea typeface="Times New Roman" panose="02020603050405020304" pitchFamily="18" charset="0"/>
                  </a:rPr>
                  <a:t>=1,2,….,c</a:t>
                </a:r>
              </a:p>
              <a:p>
                <a:pPr lvl="0" algn="just">
                  <a:tabLst>
                    <a:tab pos="889000" algn="l"/>
                  </a:tabLst>
                </a:pPr>
                <a:r>
                  <a:rPr lang="en-IN" sz="1600" dirty="0">
                    <a:effectLst/>
                    <a:latin typeface="+mn-lt"/>
                    <a:ea typeface="Times New Roman" panose="02020603050405020304" pitchFamily="18" charset="0"/>
                  </a:rPr>
                  <a:t>4. Repeat step 2 and 3 until the minimum ‘J’ value is achieved or</a:t>
                </a:r>
              </a:p>
              <a:p>
                <a:pPr marL="457200" algn="just">
                  <a:tabLst>
                    <a:tab pos="889000" algn="l"/>
                  </a:tabLst>
                </a:pPr>
                <a:r>
                  <a:rPr lang="en-IN" sz="1600" dirty="0">
                    <a:effectLst/>
                    <a:latin typeface="+mn-lt"/>
                    <a:ea typeface="Times New Roman" panose="02020603050405020304" pitchFamily="18" charset="0"/>
                  </a:rPr>
                  <a:t>  || U</a:t>
                </a:r>
                <a:r>
                  <a:rPr lang="en-IN" sz="1800" baseline="30000" dirty="0">
                    <a:effectLst/>
                    <a:latin typeface="+mn-lt"/>
                    <a:ea typeface="Times New Roman" panose="02020603050405020304" pitchFamily="18" charset="0"/>
                  </a:rPr>
                  <a:t>(k-1)</a:t>
                </a:r>
                <a:r>
                  <a:rPr lang="en-IN" sz="1800" dirty="0">
                    <a:effectLst/>
                    <a:latin typeface="+mn-lt"/>
                    <a:ea typeface="Times New Roman" panose="02020603050405020304" pitchFamily="18" charset="0"/>
                  </a:rPr>
                  <a:t> </a:t>
                </a:r>
                <a:r>
                  <a:rPr lang="en-IN" sz="1600" dirty="0">
                    <a:effectLst/>
                    <a:latin typeface="+mn-lt"/>
                    <a:ea typeface="Times New Roman" panose="02020603050405020304" pitchFamily="18" charset="0"/>
                  </a:rPr>
                  <a:t>– U </a:t>
                </a:r>
                <a:r>
                  <a:rPr lang="en-IN" sz="1600" baseline="30000" dirty="0">
                    <a:effectLst/>
                    <a:latin typeface="+mn-lt"/>
                    <a:ea typeface="Times New Roman" panose="02020603050405020304" pitchFamily="18" charset="0"/>
                  </a:rPr>
                  <a:t>(k)</a:t>
                </a:r>
                <a:r>
                  <a:rPr lang="en-IN" sz="1600" dirty="0">
                    <a:effectLst/>
                    <a:latin typeface="+mn-lt"/>
                    <a:ea typeface="Times New Roman" panose="02020603050405020304" pitchFamily="18" charset="0"/>
                  </a:rPr>
                  <a:t> ||&lt;β.</a:t>
                </a:r>
              </a:p>
              <a:p>
                <a:pPr marL="457200" algn="just">
                  <a:tabLst>
                    <a:tab pos="889000" algn="l"/>
                  </a:tabLst>
                </a:pPr>
                <a:r>
                  <a:rPr lang="en-IN" sz="1600" dirty="0">
                    <a:effectLst/>
                    <a:latin typeface="+mn-lt"/>
                    <a:ea typeface="Times New Roman" panose="02020603050405020304" pitchFamily="18" charset="0"/>
                  </a:rPr>
                  <a:t>	‘k’ is the iteration step.</a:t>
                </a:r>
              </a:p>
              <a:p>
                <a:pPr marL="457200" algn="just">
                  <a:tabLst>
                    <a:tab pos="889000" algn="l"/>
                  </a:tabLst>
                </a:pPr>
                <a:r>
                  <a:rPr lang="en-IN" sz="1600" dirty="0">
                    <a:effectLst/>
                    <a:latin typeface="+mn-lt"/>
                    <a:ea typeface="Times New Roman" panose="02020603050405020304" pitchFamily="18" charset="0"/>
                  </a:rPr>
                  <a:t>	‘β’ is the termination criterion between [0 , 1].</a:t>
                </a:r>
              </a:p>
              <a:p>
                <a:pPr marL="457200" algn="just">
                  <a:tabLst>
                    <a:tab pos="889000" algn="l"/>
                  </a:tabLst>
                </a:pPr>
                <a:r>
                  <a:rPr lang="en-IN" sz="1600" dirty="0">
                    <a:effectLst/>
                    <a:latin typeface="+mn-lt"/>
                    <a:ea typeface="Times New Roman" panose="02020603050405020304" pitchFamily="18" charset="0"/>
                  </a:rPr>
                  <a:t>	‘U=(µ</a:t>
                </a:r>
                <a:r>
                  <a:rPr lang="en-IN" sz="1600" baseline="-25000" dirty="0" err="1">
                    <a:effectLst/>
                    <a:latin typeface="+mn-lt"/>
                    <a:ea typeface="Times New Roman" panose="02020603050405020304" pitchFamily="18" charset="0"/>
                  </a:rPr>
                  <a:t>ij</a:t>
                </a:r>
                <a:r>
                  <a:rPr lang="en-IN" sz="1600" dirty="0">
                    <a:effectLst/>
                    <a:latin typeface="+mn-lt"/>
                    <a:ea typeface="Times New Roman" panose="02020603050405020304" pitchFamily="18" charset="0"/>
                  </a:rPr>
                  <a:t>)</a:t>
                </a:r>
                <a:r>
                  <a:rPr lang="en-IN" sz="1600" baseline="-25000" dirty="0">
                    <a:effectLst/>
                    <a:latin typeface="+mn-lt"/>
                    <a:ea typeface="Times New Roman" panose="02020603050405020304" pitchFamily="18" charset="0"/>
                  </a:rPr>
                  <a:t>n*c </a:t>
                </a:r>
                <a:r>
                  <a:rPr lang="en-IN" sz="1600" dirty="0">
                    <a:effectLst/>
                    <a:latin typeface="+mn-lt"/>
                    <a:ea typeface="Times New Roman" panose="02020603050405020304" pitchFamily="18" charset="0"/>
                  </a:rPr>
                  <a:t>is the fuzzy membership matrix.</a:t>
                </a:r>
              </a:p>
              <a:p>
                <a:pPr marL="457200" algn="just">
                  <a:tabLst>
                    <a:tab pos="889000" algn="l"/>
                  </a:tabLst>
                </a:pPr>
                <a:r>
                  <a:rPr lang="en-IN" sz="1600" dirty="0">
                    <a:effectLst/>
                    <a:latin typeface="+mn-lt"/>
                    <a:ea typeface="Times New Roman" panose="02020603050405020304" pitchFamily="18" charset="0"/>
                  </a:rPr>
                  <a:t>	‘J’ is the objective function.</a:t>
                </a:r>
              </a:p>
              <a:p>
                <a:pPr marL="457200" algn="just">
                  <a:tabLst>
                    <a:tab pos="889000" algn="l"/>
                  </a:tabLst>
                </a:pPr>
                <a:r>
                  <a:rPr lang="en-US" sz="1600" dirty="0">
                    <a:effectLst/>
                    <a:latin typeface="+mn-lt"/>
                    <a:ea typeface="Times New Roman" panose="02020603050405020304" pitchFamily="18" charset="0"/>
                  </a:rPr>
                  <a:t>w</a:t>
                </a:r>
                <a:r>
                  <a:rPr lang="en-IN" sz="1600" dirty="0">
                    <a:effectLst/>
                    <a:latin typeface="+mn-lt"/>
                    <a:ea typeface="Times New Roman" panose="02020603050405020304" pitchFamily="18" charset="0"/>
                  </a:rPr>
                  <a:t>here,</a:t>
                </a:r>
              </a:p>
              <a:p>
                <a:pPr marL="457200" algn="just">
                  <a:tabLst>
                    <a:tab pos="889000" algn="l"/>
                  </a:tabLst>
                </a:pPr>
                <a:r>
                  <a:rPr lang="en-IN" sz="1600" dirty="0">
                    <a:effectLst/>
                    <a:latin typeface="+mn-lt"/>
                    <a:ea typeface="Times New Roman" panose="02020603050405020304" pitchFamily="18" charset="0"/>
                  </a:rPr>
                  <a:t>	’n’ is the number of data points.</a:t>
                </a:r>
              </a:p>
              <a:p>
                <a:pPr marL="457200" algn="just">
                  <a:tabLst>
                    <a:tab pos="889000" algn="l"/>
                  </a:tabLst>
                </a:pPr>
                <a:r>
                  <a:rPr lang="en-IN" sz="1600" dirty="0">
                    <a:effectLst/>
                    <a:latin typeface="+mn-lt"/>
                    <a:ea typeface="Times New Roman" panose="02020603050405020304" pitchFamily="18" charset="0"/>
                  </a:rPr>
                  <a:t>	‘</a:t>
                </a:r>
                <a:r>
                  <a:rPr lang="en-IN" sz="1600" dirty="0" err="1">
                    <a:effectLst/>
                    <a:latin typeface="+mn-lt"/>
                    <a:ea typeface="Times New Roman" panose="02020603050405020304" pitchFamily="18" charset="0"/>
                  </a:rPr>
                  <a:t>v</a:t>
                </a:r>
                <a:r>
                  <a:rPr lang="en-IN" sz="1600" baseline="-25000" dirty="0" err="1">
                    <a:effectLst/>
                    <a:latin typeface="+mn-lt"/>
                    <a:ea typeface="Times New Roman" panose="02020603050405020304" pitchFamily="18" charset="0"/>
                  </a:rPr>
                  <a:t>ij</a:t>
                </a:r>
                <a:r>
                  <a:rPr lang="en-IN" sz="1600" dirty="0">
                    <a:effectLst/>
                    <a:latin typeface="+mn-lt"/>
                    <a:ea typeface="Times New Roman" panose="02020603050405020304" pitchFamily="18" charset="0"/>
                  </a:rPr>
                  <a:t>’ represents the </a:t>
                </a:r>
                <a:r>
                  <a:rPr lang="en-IN" sz="1600" dirty="0" err="1">
                    <a:effectLst/>
                    <a:latin typeface="+mn-lt"/>
                    <a:ea typeface="Times New Roman" panose="02020603050405020304" pitchFamily="18" charset="0"/>
                  </a:rPr>
                  <a:t>j</a:t>
                </a:r>
                <a:r>
                  <a:rPr lang="en-IN" sz="1600" baseline="30000" dirty="0" err="1">
                    <a:effectLst/>
                    <a:latin typeface="+mn-lt"/>
                    <a:ea typeface="Times New Roman" panose="02020603050405020304" pitchFamily="18" charset="0"/>
                  </a:rPr>
                  <a:t>th</a:t>
                </a:r>
                <a:r>
                  <a:rPr lang="en-IN" sz="1600" dirty="0">
                    <a:effectLst/>
                    <a:latin typeface="+mn-lt"/>
                    <a:ea typeface="Times New Roman" panose="02020603050405020304" pitchFamily="18" charset="0"/>
                  </a:rPr>
                  <a:t> cluster </a:t>
                </a:r>
                <a:r>
                  <a:rPr lang="en-IN" sz="1600" dirty="0" err="1">
                    <a:effectLst/>
                    <a:latin typeface="+mn-lt"/>
                    <a:ea typeface="Times New Roman" panose="02020603050405020304" pitchFamily="18" charset="0"/>
                  </a:rPr>
                  <a:t>center</a:t>
                </a:r>
                <a:endParaRPr lang="en-IN" sz="1600" dirty="0">
                  <a:effectLst/>
                  <a:latin typeface="+mn-lt"/>
                  <a:ea typeface="Times New Roman" panose="02020603050405020304" pitchFamily="18" charset="0"/>
                </a:endParaRPr>
              </a:p>
              <a:p>
                <a:pPr marL="457200" algn="just">
                  <a:tabLst>
                    <a:tab pos="889000" algn="l"/>
                  </a:tabLst>
                </a:pPr>
                <a:r>
                  <a:rPr lang="en-IN" sz="1600" dirty="0">
                    <a:effectLst/>
                    <a:latin typeface="+mn-lt"/>
                    <a:ea typeface="Times New Roman" panose="02020603050405020304" pitchFamily="18" charset="0"/>
                  </a:rPr>
                  <a:t>	</a:t>
                </a:r>
                <a:r>
                  <a:rPr lang="en-US" sz="1600" dirty="0">
                    <a:effectLst/>
                    <a:latin typeface="+mn-lt"/>
                    <a:ea typeface="Times New Roman" panose="02020603050405020304" pitchFamily="18" charset="0"/>
                  </a:rPr>
                  <a:t> ‘</a:t>
                </a:r>
                <a:r>
                  <a:rPr lang="en-IN" sz="1600" dirty="0">
                    <a:effectLst/>
                    <a:latin typeface="+mn-lt"/>
                    <a:ea typeface="Times New Roman" panose="02020603050405020304" pitchFamily="18" charset="0"/>
                  </a:rPr>
                  <a:t>C’ represents the number of cluster </a:t>
                </a:r>
                <a:r>
                  <a:rPr lang="en-IN" sz="1600" dirty="0" err="1">
                    <a:effectLst/>
                    <a:latin typeface="+mn-lt"/>
                    <a:ea typeface="Times New Roman" panose="02020603050405020304" pitchFamily="18" charset="0"/>
                  </a:rPr>
                  <a:t>center</a:t>
                </a:r>
                <a:r>
                  <a:rPr lang="en-IN" sz="1600" dirty="0">
                    <a:effectLst/>
                    <a:latin typeface="+mn-lt"/>
                    <a:ea typeface="Times New Roman" panose="02020603050405020304" pitchFamily="18" charset="0"/>
                  </a:rPr>
                  <a:t>.</a:t>
                </a:r>
              </a:p>
              <a:p>
                <a:pPr marL="457200" algn="just">
                  <a:tabLst>
                    <a:tab pos="889000" algn="l"/>
                  </a:tabLst>
                </a:pPr>
                <a:r>
                  <a:rPr lang="en-IN" sz="1600" dirty="0">
                    <a:effectLst/>
                    <a:latin typeface="+mn-lt"/>
                    <a:ea typeface="Times New Roman" panose="02020603050405020304" pitchFamily="18" charset="0"/>
                  </a:rPr>
                  <a:t>	‘µ</a:t>
                </a:r>
                <a:r>
                  <a:rPr lang="en-IN" sz="1600" baseline="-25000" dirty="0" err="1">
                    <a:effectLst/>
                    <a:latin typeface="+mn-lt"/>
                    <a:ea typeface="Times New Roman" panose="02020603050405020304" pitchFamily="18" charset="0"/>
                  </a:rPr>
                  <a:t>ij</a:t>
                </a:r>
                <a:r>
                  <a:rPr lang="en-IN" sz="1600" dirty="0">
                    <a:effectLst/>
                    <a:latin typeface="+mn-lt"/>
                    <a:ea typeface="Times New Roman" panose="02020603050405020304" pitchFamily="18" charset="0"/>
                  </a:rPr>
                  <a:t>’ represents the membership of </a:t>
                </a:r>
                <a:r>
                  <a:rPr lang="en-IN" sz="1600" dirty="0" err="1">
                    <a:effectLst/>
                    <a:latin typeface="+mn-lt"/>
                    <a:ea typeface="Times New Roman" panose="02020603050405020304" pitchFamily="18" charset="0"/>
                  </a:rPr>
                  <a:t>i</a:t>
                </a:r>
                <a:r>
                  <a:rPr lang="en-IN" sz="1600" baseline="30000" dirty="0" err="1">
                    <a:effectLst/>
                    <a:latin typeface="+mn-lt"/>
                    <a:ea typeface="Times New Roman" panose="02020603050405020304" pitchFamily="18" charset="0"/>
                  </a:rPr>
                  <a:t>th</a:t>
                </a:r>
                <a:r>
                  <a:rPr lang="en-IN" sz="1600" dirty="0">
                    <a:effectLst/>
                    <a:latin typeface="+mn-lt"/>
                    <a:ea typeface="Times New Roman" panose="02020603050405020304" pitchFamily="18" charset="0"/>
                  </a:rPr>
                  <a:t> data to </a:t>
                </a:r>
                <a:r>
                  <a:rPr lang="en-IN" sz="1600" dirty="0" err="1">
                    <a:effectLst/>
                    <a:latin typeface="+mn-lt"/>
                    <a:ea typeface="Times New Roman" panose="02020603050405020304" pitchFamily="18" charset="0"/>
                  </a:rPr>
                  <a:t>j</a:t>
                </a:r>
                <a:r>
                  <a:rPr lang="en-IN" sz="1600" baseline="30000" dirty="0" err="1">
                    <a:effectLst/>
                    <a:latin typeface="+mn-lt"/>
                    <a:ea typeface="Times New Roman" panose="02020603050405020304" pitchFamily="18" charset="0"/>
                  </a:rPr>
                  <a:t>th</a:t>
                </a:r>
                <a:r>
                  <a:rPr lang="en-IN" sz="1600" dirty="0">
                    <a:effectLst/>
                    <a:latin typeface="+mn-lt"/>
                    <a:ea typeface="Times New Roman" panose="02020603050405020304" pitchFamily="18" charset="0"/>
                  </a:rPr>
                  <a:t> cluster </a:t>
                </a:r>
                <a:r>
                  <a:rPr lang="en-IN" sz="1600" dirty="0" err="1">
                    <a:effectLst/>
                    <a:latin typeface="+mn-lt"/>
                    <a:ea typeface="Times New Roman" panose="02020603050405020304" pitchFamily="18" charset="0"/>
                  </a:rPr>
                  <a:t>center</a:t>
                </a:r>
                <a:r>
                  <a:rPr lang="en-IN" sz="1600" dirty="0">
                    <a:effectLst/>
                    <a:latin typeface="+mn-lt"/>
                    <a:ea typeface="Times New Roman" panose="02020603050405020304" pitchFamily="18" charset="0"/>
                  </a:rPr>
                  <a:t>.</a:t>
                </a:r>
              </a:p>
            </p:txBody>
          </p:sp>
        </mc:Choice>
        <mc:Fallback xmlns="">
          <p:sp>
            <p:nvSpPr>
              <p:cNvPr id="13" name="TextBox 12">
                <a:extLst>
                  <a:ext uri="{FF2B5EF4-FFF2-40B4-BE49-F238E27FC236}">
                    <a16:creationId xmlns:a16="http://schemas.microsoft.com/office/drawing/2014/main" id="{B0C90B9B-6584-4C8A-9945-65C433B0043E}"/>
                  </a:ext>
                </a:extLst>
              </p:cNvPr>
              <p:cNvSpPr txBox="1">
                <a:spLocks noRot="1" noChangeAspect="1" noMove="1" noResize="1" noEditPoints="1" noAdjustHandles="1" noChangeArrowheads="1" noChangeShapeType="1" noTextEdit="1"/>
              </p:cNvSpPr>
              <p:nvPr/>
            </p:nvSpPr>
            <p:spPr>
              <a:xfrm>
                <a:off x="371278" y="1430841"/>
                <a:ext cx="8010722" cy="4990597"/>
              </a:xfrm>
              <a:prstGeom prst="rect">
                <a:avLst/>
              </a:prstGeom>
              <a:blipFill>
                <a:blip r:embed="rId5"/>
                <a:stretch>
                  <a:fillRect l="-457" t="-611" b="-733"/>
                </a:stretch>
              </a:blipFill>
            </p:spPr>
            <p:txBody>
              <a:bodyPr/>
              <a:lstStyle/>
              <a:p>
                <a:r>
                  <a:rPr lang="en-IN">
                    <a:noFill/>
                  </a:rPr>
                  <a:t> </a:t>
                </a:r>
              </a:p>
            </p:txBody>
          </p:sp>
        </mc:Fallback>
      </mc:AlternateContent>
    </p:spTree>
    <p:extLst>
      <p:ext uri="{BB962C8B-B14F-4D97-AF65-F5344CB8AC3E}">
        <p14:creationId xmlns:p14="http://schemas.microsoft.com/office/powerpoint/2010/main" val="2921980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27</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431540" y="1097682"/>
            <a:ext cx="80107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		      CONCLUSION </a:t>
            </a:r>
          </a:p>
        </p:txBody>
      </p:sp>
      <p:sp>
        <p:nvSpPr>
          <p:cNvPr id="15" name="TextBox 14"/>
          <p:cNvSpPr txBox="1"/>
          <p:nvPr/>
        </p:nvSpPr>
        <p:spPr>
          <a:xfrm>
            <a:off x="431540" y="2060848"/>
            <a:ext cx="8280919" cy="3046095"/>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 The </a:t>
            </a:r>
            <a:r>
              <a:rPr lang="en-IN" altLang="en-US" sz="2400" dirty="0">
                <a:effectLst/>
                <a:latin typeface="Times New Roman" panose="02020603050405020304" pitchFamily="18" charset="0"/>
                <a:ea typeface="Times New Roman" panose="02020603050405020304" pitchFamily="18" charset="0"/>
              </a:rPr>
              <a:t>images </a:t>
            </a:r>
            <a:r>
              <a:rPr lang="en-US" sz="2400" dirty="0">
                <a:effectLst/>
                <a:latin typeface="Times New Roman" panose="02020603050405020304" pitchFamily="18" charset="0"/>
                <a:ea typeface="Times New Roman" panose="02020603050405020304" pitchFamily="18" charset="0"/>
              </a:rPr>
              <a:t>loaded from Indian Food Image</a:t>
            </a:r>
            <a:r>
              <a:rPr lang="en-IN" altLang="en-US" sz="2400" dirty="0">
                <a:effectLst/>
                <a:latin typeface="Times New Roman" panose="02020603050405020304" pitchFamily="18" charset="0"/>
                <a:ea typeface="Times New Roman" panose="02020603050405020304" pitchFamily="18" charset="0"/>
              </a:rPr>
              <a:t> dataset</a:t>
            </a:r>
            <a:r>
              <a:rPr lang="en-US" sz="2400" dirty="0">
                <a:effectLst/>
                <a:latin typeface="Times New Roman" panose="02020603050405020304" pitchFamily="18" charset="0"/>
                <a:ea typeface="Times New Roman" panose="02020603050405020304" pitchFamily="18" charset="0"/>
              </a:rPr>
              <a:t> is divided into training set and testing set. From the image, the objects (food items) are segmented. Then the features are extracted from these images</a:t>
            </a:r>
            <a:r>
              <a:rPr lang="en-US" dirty="0">
                <a:ea typeface="Times New Roman" panose="02020603050405020304" pitchFamily="18" charset="0"/>
              </a:rPr>
              <a:t> also the</a:t>
            </a:r>
            <a:r>
              <a:rPr lang="en-US" sz="2400" dirty="0">
                <a:effectLst/>
                <a:latin typeface="Times New Roman" panose="02020603050405020304" pitchFamily="18" charset="0"/>
                <a:ea typeface="Times New Roman" panose="02020603050405020304" pitchFamily="18" charset="0"/>
              </a:rPr>
              <a:t> labels are added to them. This process is done for training images. For testing, images are collected </a:t>
            </a:r>
            <a:r>
              <a:rPr lang="en-IN" altLang="en-US" sz="2400"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Classifiers such as </a:t>
            </a:r>
            <a:r>
              <a:rPr lang="en-US" sz="2400" dirty="0" err="1">
                <a:effectLst/>
                <a:latin typeface="Times New Roman" panose="02020603050405020304" pitchFamily="18" charset="0"/>
                <a:ea typeface="Times New Roman" panose="02020603050405020304" pitchFamily="18" charset="0"/>
              </a:rPr>
              <a:t>GoogleNet</a:t>
            </a:r>
            <a:r>
              <a:rPr lang="en-US" sz="2400" dirty="0">
                <a:effectLst/>
                <a:latin typeface="Times New Roman" panose="02020603050405020304" pitchFamily="18" charset="0"/>
                <a:ea typeface="Times New Roman" panose="02020603050405020304" pitchFamily="18" charset="0"/>
              </a:rPr>
              <a:t> is used to train with the labels and </a:t>
            </a:r>
            <a:r>
              <a:rPr lang="en-US" dirty="0">
                <a:ea typeface="Times New Roman" panose="02020603050405020304" pitchFamily="18" charset="0"/>
              </a:rPr>
              <a:t>then a</a:t>
            </a:r>
            <a:r>
              <a:rPr lang="en-US" sz="2400" dirty="0">
                <a:effectLst/>
                <a:latin typeface="Times New Roman" panose="02020603050405020304" pitchFamily="18" charset="0"/>
                <a:ea typeface="Times New Roman" panose="02020603050405020304" pitchFamily="18" charset="0"/>
              </a:rPr>
              <a:t> model is obtained. Using this model and features from the testing image food category can be predicted.</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28</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431540" y="1176679"/>
            <a:ext cx="80107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             FUTURE ENHANCEMENT </a:t>
            </a:r>
          </a:p>
        </p:txBody>
      </p:sp>
      <p:sp>
        <p:nvSpPr>
          <p:cNvPr id="13" name="TextBox 12"/>
          <p:cNvSpPr txBox="1"/>
          <p:nvPr/>
        </p:nvSpPr>
        <p:spPr>
          <a:xfrm>
            <a:off x="431540" y="2517447"/>
            <a:ext cx="8280920" cy="1938992"/>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 This work can be further extended by finding the calorie content in the food item which has been classified and then can be used for diet monitoring. The Pre-trained network which has been used for feature extraction, can be fine tuned to increase the accuracy. Food items can also be classified as healthy and non-healthy.</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29</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539553" y="815975"/>
            <a:ext cx="80107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200" b="1" dirty="0"/>
              <a:t>PLATFORM, LANGUAGES/TOOLS USED</a:t>
            </a:r>
            <a:r>
              <a:rPr lang="en-US" altLang="en-US" b="1" dirty="0">
                <a:ea typeface="Verdana" panose="020B0604030504040204" pitchFamily="34" charset="0"/>
                <a:cs typeface="Times New Roman" panose="02020603050405020304" pitchFamily="18" charset="0"/>
              </a:rPr>
              <a:t> </a:t>
            </a:r>
          </a:p>
        </p:txBody>
      </p:sp>
      <p:sp>
        <p:nvSpPr>
          <p:cNvPr id="13" name="TextBox 12"/>
          <p:cNvSpPr txBox="1"/>
          <p:nvPr/>
        </p:nvSpPr>
        <p:spPr>
          <a:xfrm>
            <a:off x="539553" y="1964522"/>
            <a:ext cx="8136903" cy="3170099"/>
          </a:xfrm>
          <a:prstGeom prst="rect">
            <a:avLst/>
          </a:prstGeom>
          <a:noFill/>
        </p:spPr>
        <p:txBody>
          <a:bodyPr wrap="square">
            <a:spAutoFit/>
          </a:bodyPr>
          <a:lstStyle/>
          <a:p>
            <a:pPr algn="just">
              <a:tabLst>
                <a:tab pos="889000" algn="l"/>
              </a:tabLst>
            </a:pPr>
            <a:r>
              <a:rPr lang="en-US" sz="2400" b="1" dirty="0">
                <a:effectLst/>
                <a:latin typeface="Times New Roman" panose="02020603050405020304" pitchFamily="18" charset="0"/>
                <a:ea typeface="Times New Roman" panose="02020603050405020304" pitchFamily="18" charset="0"/>
              </a:rPr>
              <a:t>Hardware Requirements</a:t>
            </a:r>
            <a:endParaRPr lang="en-IN" sz="2400" dirty="0">
              <a:effectLst/>
              <a:latin typeface="Times New Roman" panose="02020603050405020304" pitchFamily="18" charset="0"/>
              <a:ea typeface="Times New Roman" panose="02020603050405020304" pitchFamily="18" charset="0"/>
            </a:endParaRPr>
          </a:p>
          <a:p>
            <a:pPr algn="just">
              <a:tabLst>
                <a:tab pos="889000"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gn="just">
              <a:tabLst>
                <a:tab pos="889000" algn="l"/>
              </a:tabLst>
            </a:pPr>
            <a:r>
              <a:rPr lang="en-US" sz="2000" dirty="0">
                <a:effectLst/>
                <a:latin typeface="Times New Roman" panose="02020603050405020304" pitchFamily="18" charset="0"/>
                <a:ea typeface="Times New Roman" panose="02020603050405020304" pitchFamily="18" charset="0"/>
              </a:rPr>
              <a:t>RAM              :8GB</a:t>
            </a:r>
            <a:endParaRPr lang="en-IN" sz="2000" dirty="0">
              <a:effectLst/>
              <a:latin typeface="Times New Roman" panose="02020603050405020304" pitchFamily="18" charset="0"/>
              <a:ea typeface="Times New Roman" panose="02020603050405020304" pitchFamily="18" charset="0"/>
            </a:endParaRPr>
          </a:p>
          <a:p>
            <a:pPr algn="just">
              <a:tabLst>
                <a:tab pos="889000" algn="l"/>
              </a:tabLst>
            </a:pPr>
            <a:r>
              <a:rPr lang="en-US" sz="2000" dirty="0">
                <a:effectLst/>
                <a:latin typeface="Times New Roman" panose="02020603050405020304" pitchFamily="18" charset="0"/>
                <a:ea typeface="Times New Roman" panose="02020603050405020304" pitchFamily="18" charset="0"/>
              </a:rPr>
              <a:t>PROCESSOR: Intel core i5</a:t>
            </a:r>
            <a:endParaRPr lang="en-IN" sz="2000" dirty="0">
              <a:effectLst/>
              <a:latin typeface="Times New Roman" panose="02020603050405020304" pitchFamily="18" charset="0"/>
              <a:ea typeface="Times New Roman" panose="02020603050405020304" pitchFamily="18" charset="0"/>
            </a:endParaRPr>
          </a:p>
          <a:p>
            <a:pPr algn="just">
              <a:tabLst>
                <a:tab pos="889000"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gn="just">
              <a:tabLst>
                <a:tab pos="889000" algn="l"/>
              </a:tabLst>
            </a:pPr>
            <a:r>
              <a:rPr lang="en-US" sz="24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Software Requirements</a:t>
            </a:r>
            <a:endParaRPr lang="en-IN" sz="2400" dirty="0">
              <a:effectLst/>
              <a:latin typeface="Times New Roman" panose="02020603050405020304" pitchFamily="18" charset="0"/>
              <a:ea typeface="Times New Roman" panose="02020603050405020304" pitchFamily="18" charset="0"/>
            </a:endParaRPr>
          </a:p>
          <a:p>
            <a:pPr algn="just">
              <a:tabLst>
                <a:tab pos="889000"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gn="just">
              <a:tabLst>
                <a:tab pos="889000" algn="l"/>
              </a:tabLst>
            </a:pPr>
            <a:r>
              <a:rPr lang="en-US" sz="2000" dirty="0">
                <a:effectLst/>
                <a:latin typeface="Times New Roman" panose="02020603050405020304" pitchFamily="18" charset="0"/>
                <a:ea typeface="Times New Roman" panose="02020603050405020304" pitchFamily="18" charset="0"/>
              </a:rPr>
              <a:t>IDE: </a:t>
            </a:r>
            <a:r>
              <a:rPr lang="en-US" sz="2000" dirty="0" err="1">
                <a:effectLst/>
                <a:latin typeface="Times New Roman" panose="02020603050405020304" pitchFamily="18" charset="0"/>
                <a:ea typeface="Times New Roman" panose="02020603050405020304" pitchFamily="18" charset="0"/>
              </a:rPr>
              <a:t>Matlab</a:t>
            </a:r>
            <a:r>
              <a:rPr lang="en-US" sz="2000" dirty="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(Version R2021b)</a:t>
            </a:r>
            <a:endParaRPr lang="en-IN" sz="2000" dirty="0">
              <a:effectLst/>
              <a:latin typeface="Times New Roman" panose="02020603050405020304" pitchFamily="18" charset="0"/>
              <a:ea typeface="Times New Roman" panose="02020603050405020304" pitchFamily="18" charset="0"/>
            </a:endParaRPr>
          </a:p>
          <a:p>
            <a:pPr algn="just">
              <a:tabLst>
                <a:tab pos="889000" algn="l"/>
              </a:tabLst>
            </a:pPr>
            <a:r>
              <a:rPr lang="en-US" sz="2000" dirty="0">
                <a:effectLst/>
                <a:latin typeface="Times New Roman" panose="02020603050405020304" pitchFamily="18" charset="0"/>
                <a:ea typeface="Times New Roman" panose="02020603050405020304" pitchFamily="18" charset="0"/>
              </a:rPr>
              <a:t>OS : Windows</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3</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2555776" y="798513"/>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     OBJECTIVE </a:t>
            </a:r>
          </a:p>
        </p:txBody>
      </p:sp>
      <p:sp>
        <p:nvSpPr>
          <p:cNvPr id="2" name="TextBox 1"/>
          <p:cNvSpPr txBox="1"/>
          <p:nvPr/>
        </p:nvSpPr>
        <p:spPr>
          <a:xfrm>
            <a:off x="303856" y="2238795"/>
            <a:ext cx="8856984" cy="1569660"/>
          </a:xfrm>
          <a:prstGeom prst="rect">
            <a:avLst/>
          </a:prstGeom>
          <a:noFill/>
        </p:spPr>
        <p:txBody>
          <a:bodyPr wrap="square" rtlCol="0">
            <a:spAutoFit/>
          </a:bodyPr>
          <a:lstStyle/>
          <a:p>
            <a:r>
              <a:rPr lang="en-US" dirty="0"/>
              <a:t>• To segment the food images using fuzzy c-means algorithm.</a:t>
            </a:r>
          </a:p>
          <a:p>
            <a:endParaRPr lang="en-US" dirty="0"/>
          </a:p>
          <a:p>
            <a:endParaRPr lang="en-US" dirty="0"/>
          </a:p>
          <a:p>
            <a:r>
              <a:rPr lang="en-US" dirty="0"/>
              <a:t>• To classify the food images using </a:t>
            </a:r>
            <a:r>
              <a:rPr lang="en-US" dirty="0" err="1"/>
              <a:t>GoogleNet</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30</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539553" y="815975"/>
            <a:ext cx="80107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t>DATASET</a:t>
            </a:r>
            <a:r>
              <a:rPr lang="en-US" altLang="en-US" sz="3200" b="1" dirty="0"/>
              <a:t> USED</a:t>
            </a:r>
            <a:r>
              <a:rPr lang="en-US" altLang="en-US" b="1" dirty="0">
                <a:ea typeface="Verdana" panose="020B0604030504040204" pitchFamily="34" charset="0"/>
                <a:cs typeface="Times New Roman" panose="02020603050405020304" pitchFamily="18" charset="0"/>
              </a:rPr>
              <a:t> </a:t>
            </a:r>
          </a:p>
        </p:txBody>
      </p:sp>
      <p:sp>
        <p:nvSpPr>
          <p:cNvPr id="13" name="TextBox 12"/>
          <p:cNvSpPr txBox="1"/>
          <p:nvPr/>
        </p:nvSpPr>
        <p:spPr>
          <a:xfrm>
            <a:off x="539553" y="1964522"/>
            <a:ext cx="8136903" cy="3730317"/>
          </a:xfrm>
          <a:prstGeom prst="rect">
            <a:avLst/>
          </a:prstGeom>
          <a:noFill/>
        </p:spPr>
        <p:txBody>
          <a:bodyPr wrap="square">
            <a:spAutoFit/>
          </a:bodyPr>
          <a:lstStyle/>
          <a:p>
            <a:pPr marL="342900" indent="-342900" algn="just">
              <a:lnSpc>
                <a:spcPct val="150000"/>
              </a:lnSpc>
              <a:buFont typeface="Arial" panose="020B0604020202020204" pitchFamily="34" charset="0"/>
              <a:buChar char="•"/>
              <a:tabLst>
                <a:tab pos="889000" algn="l"/>
              </a:tabLst>
            </a:pPr>
            <a:r>
              <a:rPr lang="en-US" sz="2000" dirty="0">
                <a:ea typeface="Times New Roman" panose="02020603050405020304" pitchFamily="18" charset="0"/>
              </a:rPr>
              <a:t>We used dataset called Indian Food Image from Kaggle.</a:t>
            </a:r>
          </a:p>
          <a:p>
            <a:pPr marL="342900" indent="-342900" algn="just">
              <a:lnSpc>
                <a:spcPct val="150000"/>
              </a:lnSpc>
              <a:buFont typeface="Arial" panose="020B0604020202020204" pitchFamily="34" charset="0"/>
              <a:buChar char="•"/>
              <a:tabLst>
                <a:tab pos="889000" algn="l"/>
              </a:tabLst>
            </a:pPr>
            <a:endParaRPr lang="en-US" sz="2000"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Arial" panose="020B0604020202020204" pitchFamily="34" charset="0"/>
              <a:buChar char="•"/>
              <a:tabLst>
                <a:tab pos="889000" algn="l"/>
              </a:tabLst>
            </a:pPr>
            <a:r>
              <a:rPr lang="en-US" sz="2000" dirty="0">
                <a:ea typeface="Times New Roman" panose="02020603050405020304" pitchFamily="18" charset="0"/>
              </a:rPr>
              <a:t>It consists of 20 categories like burger, butter naan, chai, </a:t>
            </a:r>
            <a:r>
              <a:rPr lang="en-US" sz="2000" dirty="0" err="1">
                <a:ea typeface="Times New Roman" panose="02020603050405020304" pitchFamily="18" charset="0"/>
              </a:rPr>
              <a:t>chapathi</a:t>
            </a:r>
            <a:r>
              <a:rPr lang="en-US" sz="2000" dirty="0">
                <a:ea typeface="Times New Roman" panose="02020603050405020304" pitchFamily="18" charset="0"/>
              </a:rPr>
              <a:t>, </a:t>
            </a:r>
            <a:r>
              <a:rPr lang="en-US" sz="2000" dirty="0" err="1">
                <a:ea typeface="Times New Roman" panose="02020603050405020304" pitchFamily="18" charset="0"/>
              </a:rPr>
              <a:t>chole_bhature</a:t>
            </a:r>
            <a:r>
              <a:rPr lang="en-US" sz="2000" dirty="0">
                <a:ea typeface="Times New Roman" panose="02020603050405020304" pitchFamily="18" charset="0"/>
              </a:rPr>
              <a:t>, </a:t>
            </a:r>
            <a:r>
              <a:rPr lang="en-US" sz="2000" dirty="0" err="1">
                <a:ea typeface="Times New Roman" panose="02020603050405020304" pitchFamily="18" charset="0"/>
              </a:rPr>
              <a:t>dal_markhani</a:t>
            </a:r>
            <a:r>
              <a:rPr lang="en-US" sz="2000" dirty="0">
                <a:ea typeface="Times New Roman" panose="02020603050405020304" pitchFamily="18" charset="0"/>
              </a:rPr>
              <a:t>, dhokla, fried rice, </a:t>
            </a:r>
            <a:r>
              <a:rPr lang="en-US" sz="2000" dirty="0" err="1">
                <a:ea typeface="Times New Roman" panose="02020603050405020304" pitchFamily="18" charset="0"/>
              </a:rPr>
              <a:t>idli</a:t>
            </a:r>
            <a:r>
              <a:rPr lang="en-US" sz="2000" dirty="0">
                <a:ea typeface="Times New Roman" panose="02020603050405020304" pitchFamily="18" charset="0"/>
              </a:rPr>
              <a:t>, jilabi, </a:t>
            </a:r>
            <a:r>
              <a:rPr lang="en-US" sz="2000" dirty="0" err="1">
                <a:ea typeface="Times New Roman" panose="02020603050405020304" pitchFamily="18" charset="0"/>
              </a:rPr>
              <a:t>kathi</a:t>
            </a:r>
            <a:r>
              <a:rPr lang="en-US" sz="2000" dirty="0">
                <a:ea typeface="Times New Roman" panose="02020603050405020304" pitchFamily="18" charset="0"/>
              </a:rPr>
              <a:t> rolls, </a:t>
            </a:r>
            <a:r>
              <a:rPr lang="en-US" sz="2000" dirty="0" err="1">
                <a:ea typeface="Times New Roman" panose="02020603050405020304" pitchFamily="18" charset="0"/>
              </a:rPr>
              <a:t>kadai</a:t>
            </a:r>
            <a:r>
              <a:rPr lang="en-US" sz="2000" dirty="0">
                <a:ea typeface="Times New Roman" panose="02020603050405020304" pitchFamily="18" charset="0"/>
              </a:rPr>
              <a:t> paneer, kulfi, masala </a:t>
            </a:r>
            <a:r>
              <a:rPr lang="en-US" sz="2000" dirty="0" err="1">
                <a:ea typeface="Times New Roman" panose="02020603050405020304" pitchFamily="18" charset="0"/>
              </a:rPr>
              <a:t>dosa</a:t>
            </a:r>
            <a:r>
              <a:rPr lang="en-US" sz="2000" dirty="0">
                <a:ea typeface="Times New Roman" panose="02020603050405020304" pitchFamily="18" charset="0"/>
              </a:rPr>
              <a:t>, </a:t>
            </a:r>
            <a:r>
              <a:rPr lang="en-US" sz="2000" dirty="0" err="1">
                <a:ea typeface="Times New Roman" panose="02020603050405020304" pitchFamily="18" charset="0"/>
              </a:rPr>
              <a:t>momos</a:t>
            </a:r>
            <a:r>
              <a:rPr lang="en-US" sz="2000" dirty="0">
                <a:ea typeface="Times New Roman" panose="02020603050405020304" pitchFamily="18" charset="0"/>
              </a:rPr>
              <a:t>, </a:t>
            </a:r>
            <a:r>
              <a:rPr lang="en-US" sz="2000" dirty="0" err="1">
                <a:ea typeface="Times New Roman" panose="02020603050405020304" pitchFamily="18" charset="0"/>
              </a:rPr>
              <a:t>pani</a:t>
            </a:r>
            <a:r>
              <a:rPr lang="en-US" sz="2000" dirty="0">
                <a:ea typeface="Times New Roman" panose="02020603050405020304" pitchFamily="18" charset="0"/>
              </a:rPr>
              <a:t> poori, </a:t>
            </a:r>
            <a:r>
              <a:rPr lang="en-US" sz="2000" dirty="0" err="1">
                <a:ea typeface="Times New Roman" panose="02020603050405020304" pitchFamily="18" charset="0"/>
              </a:rPr>
              <a:t>pakode</a:t>
            </a:r>
            <a:r>
              <a:rPr lang="en-US" sz="2000" dirty="0">
                <a:ea typeface="Times New Roman" panose="02020603050405020304" pitchFamily="18" charset="0"/>
              </a:rPr>
              <a:t>, </a:t>
            </a:r>
            <a:r>
              <a:rPr lang="en-US" sz="2000" dirty="0" err="1">
                <a:ea typeface="Times New Roman" panose="02020603050405020304" pitchFamily="18" charset="0"/>
              </a:rPr>
              <a:t>pab</a:t>
            </a:r>
            <a:r>
              <a:rPr lang="en-US" sz="2000" dirty="0">
                <a:ea typeface="Times New Roman" panose="02020603050405020304" pitchFamily="18" charset="0"/>
              </a:rPr>
              <a:t> </a:t>
            </a:r>
            <a:r>
              <a:rPr lang="en-US" sz="2000" dirty="0" err="1">
                <a:ea typeface="Times New Roman" panose="02020603050405020304" pitchFamily="18" charset="0"/>
              </a:rPr>
              <a:t>bhajji</a:t>
            </a:r>
            <a:r>
              <a:rPr lang="en-US" sz="2000" dirty="0">
                <a:ea typeface="Times New Roman" panose="02020603050405020304" pitchFamily="18" charset="0"/>
              </a:rPr>
              <a:t>, pizza, samosa</a:t>
            </a:r>
          </a:p>
          <a:p>
            <a:pPr marL="342900" indent="-342900" algn="just">
              <a:lnSpc>
                <a:spcPct val="150000"/>
              </a:lnSpc>
              <a:buFont typeface="Arial" panose="020B0604020202020204" pitchFamily="34" charset="0"/>
              <a:buChar char="•"/>
              <a:tabLst>
                <a:tab pos="889000" algn="l"/>
              </a:tabLst>
            </a:pPr>
            <a:endParaRPr lang="en-US" sz="2000"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Arial" panose="020B0604020202020204" pitchFamily="34" charset="0"/>
              <a:buChar char="•"/>
              <a:tabLst>
                <a:tab pos="889000" algn="l"/>
              </a:tabLst>
            </a:pPr>
            <a:r>
              <a:rPr lang="en-US" sz="2000" dirty="0">
                <a:ea typeface="Times New Roman" panose="02020603050405020304" pitchFamily="18" charset="0"/>
              </a:rPr>
              <a:t>Each category contains 300-400 images (approx.)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4648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31</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539553" y="815975"/>
            <a:ext cx="80107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                      REFERENCES </a:t>
            </a:r>
          </a:p>
        </p:txBody>
      </p:sp>
      <p:sp>
        <p:nvSpPr>
          <p:cNvPr id="13" name="TextBox 12"/>
          <p:cNvSpPr txBox="1"/>
          <p:nvPr/>
        </p:nvSpPr>
        <p:spPr>
          <a:xfrm>
            <a:off x="260438" y="2168128"/>
            <a:ext cx="8568952" cy="2862322"/>
          </a:xfrm>
          <a:prstGeom prst="rect">
            <a:avLst/>
          </a:prstGeom>
          <a:noFill/>
        </p:spPr>
        <p:txBody>
          <a:bodyPr wrap="square">
            <a:spAutoFit/>
          </a:bodyPr>
          <a:lstStyle/>
          <a:p>
            <a:pPr>
              <a:spcBef>
                <a:spcPct val="0"/>
              </a:spcBef>
              <a:buFontTx/>
              <a:buNone/>
            </a:pPr>
            <a:r>
              <a:rPr lang="en-US" altLang="en-US" sz="1800" b="1" dirty="0">
                <a:ea typeface="Verdana" panose="020B0604030504040204" pitchFamily="34" charset="0"/>
                <a:cs typeface="Times New Roman" panose="02020603050405020304" pitchFamily="18" charset="0"/>
              </a:rPr>
              <a:t>[1] Fine-Grained Food Classification Methods on the UEC FOOD-100 Database Berker Arslan, </a:t>
            </a:r>
            <a:r>
              <a:rPr lang="en-US" altLang="en-US" sz="1800" b="1" dirty="0" err="1">
                <a:ea typeface="Verdana" panose="020B0604030504040204" pitchFamily="34" charset="0"/>
                <a:cs typeface="Times New Roman" panose="02020603050405020304" pitchFamily="18" charset="0"/>
              </a:rPr>
              <a:t>Sefer</a:t>
            </a:r>
            <a:r>
              <a:rPr lang="en-US" altLang="en-US" sz="1800" b="1" dirty="0">
                <a:ea typeface="Verdana" panose="020B0604030504040204" pitchFamily="34" charset="0"/>
                <a:cs typeface="Times New Roman" panose="02020603050405020304" pitchFamily="18" charset="0"/>
              </a:rPr>
              <a:t> </a:t>
            </a:r>
            <a:r>
              <a:rPr lang="en-US" altLang="en-US" sz="1800" b="1" dirty="0" err="1">
                <a:ea typeface="Verdana" panose="020B0604030504040204" pitchFamily="34" charset="0"/>
                <a:cs typeface="Times New Roman" panose="02020603050405020304" pitchFamily="18" charset="0"/>
              </a:rPr>
              <a:t>Memi¸s</a:t>
            </a:r>
            <a:r>
              <a:rPr lang="en-US" altLang="en-US" sz="1800" b="1" dirty="0">
                <a:ea typeface="Verdana" panose="020B0604030504040204" pitchFamily="34" charset="0"/>
                <a:cs typeface="Times New Roman" panose="02020603050405020304" pitchFamily="18" charset="0"/>
              </a:rPr>
              <a:t>, Elena </a:t>
            </a:r>
            <a:r>
              <a:rPr lang="en-US" altLang="en-US" sz="1800" b="1" dirty="0" err="1">
                <a:ea typeface="Verdana" panose="020B0604030504040204" pitchFamily="34" charset="0"/>
                <a:cs typeface="Times New Roman" panose="02020603050405020304" pitchFamily="18" charset="0"/>
              </a:rPr>
              <a:t>Battini</a:t>
            </a:r>
            <a:r>
              <a:rPr lang="en-US" altLang="en-US" sz="1800" b="1" dirty="0">
                <a:ea typeface="Verdana" panose="020B0604030504040204" pitchFamily="34" charset="0"/>
                <a:cs typeface="Times New Roman" panose="02020603050405020304" pitchFamily="18" charset="0"/>
              </a:rPr>
              <a:t> Sönmez , and </a:t>
            </a:r>
            <a:r>
              <a:rPr lang="en-US" altLang="en-US" sz="1800" b="1" dirty="0" err="1">
                <a:ea typeface="Verdana" panose="020B0604030504040204" pitchFamily="34" charset="0"/>
                <a:cs typeface="Times New Roman" panose="02020603050405020304" pitchFamily="18" charset="0"/>
              </a:rPr>
              <a:t>Okan</a:t>
            </a:r>
            <a:r>
              <a:rPr lang="en-US" altLang="en-US" sz="1800" b="1" dirty="0">
                <a:ea typeface="Verdana" panose="020B0604030504040204" pitchFamily="34" charset="0"/>
                <a:cs typeface="Times New Roman" panose="02020603050405020304" pitchFamily="18" charset="0"/>
              </a:rPr>
              <a:t> Zafer Batur , Member, IEEE TRANSACTIONS, VOL. 3, NO. 2, APRIL 2022</a:t>
            </a:r>
          </a:p>
          <a:p>
            <a:pPr>
              <a:spcBef>
                <a:spcPct val="0"/>
              </a:spcBef>
              <a:buFontTx/>
              <a:buNone/>
            </a:pPr>
            <a:endParaRPr lang="en-US" altLang="en-US" sz="1800" b="1" dirty="0">
              <a:ea typeface="Verdana" panose="020B0604030504040204" pitchFamily="34" charset="0"/>
              <a:cs typeface="Times New Roman" panose="02020603050405020304" pitchFamily="18" charset="0"/>
            </a:endParaRPr>
          </a:p>
          <a:p>
            <a:r>
              <a:rPr lang="en-US" altLang="en-US" sz="1800" b="1" dirty="0">
                <a:ea typeface="Verdana" panose="020B0604030504040204" pitchFamily="34" charset="0"/>
                <a:cs typeface="Times New Roman" panose="02020603050405020304" pitchFamily="18" charset="0"/>
              </a:rPr>
              <a:t>[2] </a:t>
            </a:r>
            <a:r>
              <a:rPr lang="en-US" sz="1800" b="1" dirty="0" err="1">
                <a:effectLst/>
                <a:latin typeface="Times New Roman" panose="02020603050405020304" pitchFamily="18" charset="0"/>
                <a:ea typeface="Times New Roman" panose="02020603050405020304" pitchFamily="18" charset="0"/>
              </a:rPr>
              <a:t>Deepfood</a:t>
            </a:r>
            <a:r>
              <a:rPr lang="en-US" sz="1800" b="1" dirty="0">
                <a:effectLst/>
                <a:latin typeface="Times New Roman" panose="02020603050405020304" pitchFamily="18" charset="0"/>
                <a:ea typeface="Times New Roman" panose="02020603050405020304" pitchFamily="18" charset="0"/>
              </a:rPr>
              <a:t>: Food Image Analysis And Dietary Assessment Via Deep Model by </a:t>
            </a:r>
            <a:r>
              <a:rPr lang="en-US" sz="1800" b="1" dirty="0" err="1">
                <a:effectLst/>
                <a:latin typeface="Times New Roman" panose="02020603050405020304" pitchFamily="18" charset="0"/>
                <a:ea typeface="Times New Roman" panose="02020603050405020304" pitchFamily="18" charset="0"/>
              </a:rPr>
              <a:t>Xue</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liu</a:t>
            </a:r>
            <a:r>
              <a:rPr lang="en-US" sz="1800" b="1" dirty="0">
                <a:effectLst/>
                <a:latin typeface="Times New Roman" panose="02020603050405020304" pitchFamily="18" charset="0"/>
                <a:ea typeface="Times New Roman" panose="02020603050405020304" pitchFamily="18" charset="0"/>
              </a:rPr>
              <a:t> and </a:t>
            </a:r>
            <a:r>
              <a:rPr lang="en-US" sz="1800" b="1" dirty="0" err="1">
                <a:effectLst/>
                <a:latin typeface="Times New Roman" panose="02020603050405020304" pitchFamily="18" charset="0"/>
                <a:ea typeface="Times New Roman" panose="02020603050405020304" pitchFamily="18" charset="0"/>
              </a:rPr>
              <a:t>chenxi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huang</a:t>
            </a:r>
            <a:r>
              <a:rPr lang="en-US" sz="1800" b="1" dirty="0">
                <a:effectLst/>
                <a:latin typeface="Times New Roman" panose="02020603050405020304" pitchFamily="18" charset="0"/>
                <a:ea typeface="Times New Roman" panose="02020603050405020304" pitchFamily="18" charset="0"/>
              </a:rPr>
              <a:t> (2020)</a:t>
            </a:r>
            <a:endParaRPr lang="en-US" altLang="en-US" sz="1800" b="1" dirty="0">
              <a:ea typeface="Verdana" panose="020B0604030504040204" pitchFamily="34" charset="0"/>
              <a:cs typeface="Times New Roman" panose="02020603050405020304" pitchFamily="18" charset="0"/>
            </a:endParaRPr>
          </a:p>
          <a:p>
            <a:pPr>
              <a:spcBef>
                <a:spcPct val="0"/>
              </a:spcBef>
              <a:buFontTx/>
              <a:buNone/>
            </a:pPr>
            <a:endParaRPr lang="en-US" altLang="en-US" sz="1800" b="1" dirty="0">
              <a:ea typeface="Verdana" panose="020B0604030504040204" pitchFamily="34" charset="0"/>
              <a:cs typeface="Times New Roman" panose="02020603050405020304" pitchFamily="18" charset="0"/>
            </a:endParaRPr>
          </a:p>
          <a:p>
            <a:pPr>
              <a:spcBef>
                <a:spcPct val="0"/>
              </a:spcBef>
              <a:buFontTx/>
              <a:buNone/>
            </a:pPr>
            <a:r>
              <a:rPr lang="en-US" altLang="en-US" sz="1800" b="1" dirty="0">
                <a:ea typeface="Verdana" panose="020B0604030504040204" pitchFamily="34" charset="0"/>
                <a:cs typeface="Times New Roman" panose="02020603050405020304" pitchFamily="18" charset="0"/>
              </a:rPr>
              <a:t>[3] </a:t>
            </a:r>
            <a:r>
              <a:rPr lang="en-US" sz="1800" b="1" dirty="0"/>
              <a:t>State Recognition Of Food Images Using Deep Features by </a:t>
            </a:r>
            <a:r>
              <a:rPr lang="it-IT" sz="1800" b="1" dirty="0"/>
              <a:t>Gianluigi Ciocca, Giovanni Micali, and Paolo Nnapoletano,  IEEE on VOL</a:t>
            </a:r>
            <a:r>
              <a:rPr lang="en-US" sz="1800" b="1" dirty="0"/>
              <a:t> . 8, FEBRUARY 24, 2020</a:t>
            </a:r>
            <a:endParaRPr lang="en-US" altLang="en-US" sz="1800" b="1" dirty="0">
              <a:ea typeface="Verdana" panose="020B0604030504040204" pitchFamily="34" charset="0"/>
              <a:cs typeface="Times New Roman" panose="02020603050405020304" pitchFamily="18" charset="0"/>
            </a:endParaRPr>
          </a:p>
          <a:p>
            <a:pPr>
              <a:spcBef>
                <a:spcPct val="0"/>
              </a:spcBef>
              <a:buFontTx/>
              <a:buNone/>
            </a:pPr>
            <a:endParaRPr lang="en-US" altLang="en-US" sz="1800" b="1" dirty="0">
              <a:ea typeface="Verdana" panose="020B060403050404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4</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2411760" y="795379"/>
            <a:ext cx="4104456"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       OUTCOMES</a:t>
            </a:r>
          </a:p>
          <a:p>
            <a:pPr>
              <a:spcBef>
                <a:spcPct val="0"/>
              </a:spcBef>
              <a:buFontTx/>
              <a:buNone/>
            </a:pPr>
            <a:endParaRPr lang="en-US" altLang="en-US" sz="4400" b="1" dirty="0">
              <a:ea typeface="Verdana" panose="020B0604030504040204" pitchFamily="34" charset="0"/>
              <a:cs typeface="Times New Roman" panose="02020603050405020304" pitchFamily="18" charset="0"/>
            </a:endParaRPr>
          </a:p>
        </p:txBody>
      </p:sp>
      <p:sp>
        <p:nvSpPr>
          <p:cNvPr id="2" name="TextBox 1"/>
          <p:cNvSpPr txBox="1"/>
          <p:nvPr/>
        </p:nvSpPr>
        <p:spPr>
          <a:xfrm>
            <a:off x="256854" y="2323832"/>
            <a:ext cx="8856984" cy="1569660"/>
          </a:xfrm>
          <a:prstGeom prst="rect">
            <a:avLst/>
          </a:prstGeom>
          <a:noFill/>
        </p:spPr>
        <p:txBody>
          <a:bodyPr wrap="square" rtlCol="0">
            <a:spAutoFit/>
          </a:bodyPr>
          <a:lstStyle/>
          <a:p>
            <a:r>
              <a:rPr lang="en-US" dirty="0"/>
              <a:t>• Food image is segmented from the input image.</a:t>
            </a:r>
          </a:p>
          <a:p>
            <a:endParaRPr lang="en-US" dirty="0"/>
          </a:p>
          <a:p>
            <a:endParaRPr lang="en-US" dirty="0"/>
          </a:p>
          <a:p>
            <a:r>
              <a:rPr lang="en-US" dirty="0"/>
              <a:t>• Segmented image is classified into their respective food categories.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5</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206177" y="1563581"/>
            <a:ext cx="8640960"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1800" b="1" dirty="0">
                <a:ea typeface="Verdana" panose="020B0604030504040204" pitchFamily="34" charset="0"/>
                <a:cs typeface="Times New Roman" panose="02020603050405020304" pitchFamily="18" charset="0"/>
              </a:rPr>
              <a:t>1) Fine-Grained Food Classification Methods on the UEC FOOD-100 Database by Berker Arslan, </a:t>
            </a:r>
            <a:r>
              <a:rPr lang="en-US" altLang="en-US" sz="1800" b="1" dirty="0" err="1">
                <a:ea typeface="Verdana" panose="020B0604030504040204" pitchFamily="34" charset="0"/>
                <a:cs typeface="Times New Roman" panose="02020603050405020304" pitchFamily="18" charset="0"/>
              </a:rPr>
              <a:t>Sefer</a:t>
            </a:r>
            <a:r>
              <a:rPr lang="en-US" altLang="en-US" sz="1800" b="1" dirty="0">
                <a:ea typeface="Verdana" panose="020B0604030504040204" pitchFamily="34" charset="0"/>
                <a:cs typeface="Times New Roman" panose="02020603050405020304" pitchFamily="18" charset="0"/>
              </a:rPr>
              <a:t> </a:t>
            </a:r>
            <a:r>
              <a:rPr lang="en-US" altLang="en-US" sz="1800" b="1" dirty="0" err="1">
                <a:ea typeface="Verdana" panose="020B0604030504040204" pitchFamily="34" charset="0"/>
                <a:cs typeface="Times New Roman" panose="02020603050405020304" pitchFamily="18" charset="0"/>
              </a:rPr>
              <a:t>Memi¸s</a:t>
            </a:r>
            <a:r>
              <a:rPr lang="en-US" altLang="en-US" sz="1800" b="1" dirty="0">
                <a:ea typeface="Verdana" panose="020B0604030504040204" pitchFamily="34" charset="0"/>
                <a:cs typeface="Times New Roman" panose="02020603050405020304" pitchFamily="18" charset="0"/>
              </a:rPr>
              <a:t>, Elena </a:t>
            </a:r>
            <a:r>
              <a:rPr lang="en-US" altLang="en-US" sz="1800" b="1" dirty="0" err="1">
                <a:ea typeface="Verdana" panose="020B0604030504040204" pitchFamily="34" charset="0"/>
                <a:cs typeface="Times New Roman" panose="02020603050405020304" pitchFamily="18" charset="0"/>
              </a:rPr>
              <a:t>Battini</a:t>
            </a:r>
            <a:r>
              <a:rPr lang="en-US" altLang="en-US" sz="1800" b="1" dirty="0">
                <a:ea typeface="Verdana" panose="020B0604030504040204" pitchFamily="34" charset="0"/>
                <a:cs typeface="Times New Roman" panose="02020603050405020304" pitchFamily="18" charset="0"/>
              </a:rPr>
              <a:t> Sönmez , and </a:t>
            </a:r>
            <a:r>
              <a:rPr lang="en-US" altLang="en-US" sz="1800" b="1" dirty="0" err="1">
                <a:ea typeface="Verdana" panose="020B0604030504040204" pitchFamily="34" charset="0"/>
                <a:cs typeface="Times New Roman" panose="02020603050405020304" pitchFamily="18" charset="0"/>
              </a:rPr>
              <a:t>Okan</a:t>
            </a:r>
            <a:r>
              <a:rPr lang="en-US" altLang="en-US" sz="1800" b="1" dirty="0">
                <a:ea typeface="Verdana" panose="020B0604030504040204" pitchFamily="34" charset="0"/>
                <a:cs typeface="Times New Roman" panose="02020603050405020304" pitchFamily="18" charset="0"/>
              </a:rPr>
              <a:t> Zafer Batur , Member, IEEE TRANSACTIONS, VOL. 3, NO. 2, APRIL 2022</a:t>
            </a:r>
          </a:p>
          <a:p>
            <a:pPr algn="just">
              <a:spcBef>
                <a:spcPct val="0"/>
              </a:spcBef>
              <a:buFontTx/>
              <a:buNone/>
            </a:pPr>
            <a:endParaRPr lang="en-US" altLang="en-US" sz="1800" b="1" dirty="0">
              <a:ea typeface="Verdana" panose="020B0604030504040204" pitchFamily="34" charset="0"/>
              <a:cs typeface="Times New Roman" panose="02020603050405020304" pitchFamily="18" charset="0"/>
            </a:endParaRPr>
          </a:p>
          <a:p>
            <a:pPr algn="just">
              <a:spcBef>
                <a:spcPct val="0"/>
              </a:spcBef>
              <a:buFontTx/>
              <a:buNone/>
            </a:pPr>
            <a:r>
              <a:rPr lang="en-US" altLang="en-US" sz="1800" b="1" dirty="0">
                <a:ea typeface="Verdana" panose="020B0604030504040204" pitchFamily="34" charset="0"/>
                <a:cs typeface="Times New Roman" panose="02020603050405020304" pitchFamily="18" charset="0"/>
              </a:rPr>
              <a:t>Paper Description :</a:t>
            </a:r>
          </a:p>
          <a:p>
            <a:pPr algn="just">
              <a:spcBef>
                <a:spcPct val="0"/>
              </a:spcBef>
              <a:buFontTx/>
              <a:buNone/>
            </a:pPr>
            <a:endParaRPr lang="en-US" altLang="en-US" sz="1800" b="1" dirty="0">
              <a:ea typeface="Verdana" panose="020B0604030504040204" pitchFamily="34" charset="0"/>
              <a:cs typeface="Times New Roman" panose="02020603050405020304" pitchFamily="18" charset="0"/>
            </a:endParaRPr>
          </a:p>
          <a:p>
            <a:pPr marL="285750" indent="-285750" algn="just">
              <a:spcBef>
                <a:spcPct val="0"/>
              </a:spcBef>
            </a:pPr>
            <a:r>
              <a:rPr lang="en-US" altLang="en-US" sz="1800" dirty="0">
                <a:ea typeface="Verdana" panose="020B0604030504040204" pitchFamily="34" charset="0"/>
                <a:cs typeface="Times New Roman" panose="02020603050405020304" pitchFamily="18" charset="0"/>
              </a:rPr>
              <a:t>Food classification is experimented on the UEC Food-100 database, </a:t>
            </a:r>
            <a:r>
              <a:rPr lang="en-US" altLang="en-US" sz="1800" dirty="0" err="1">
                <a:ea typeface="Verdana" panose="020B0604030504040204" pitchFamily="34" charset="0"/>
                <a:cs typeface="Times New Roman" panose="02020603050405020304" pitchFamily="18" charset="0"/>
              </a:rPr>
              <a:t>multifood</a:t>
            </a:r>
            <a:r>
              <a:rPr lang="en-US" altLang="en-US" sz="1800" dirty="0">
                <a:ea typeface="Verdana" panose="020B0604030504040204" pitchFamily="34" charset="0"/>
                <a:cs typeface="Times New Roman" panose="02020603050405020304" pitchFamily="18" charset="0"/>
              </a:rPr>
              <a:t> images have been cropped and converted into single food images.</a:t>
            </a:r>
          </a:p>
          <a:p>
            <a:pPr algn="just">
              <a:spcBef>
                <a:spcPct val="0"/>
              </a:spcBef>
              <a:buNone/>
            </a:pPr>
            <a:endParaRPr lang="en-US" altLang="en-US" sz="1800" dirty="0">
              <a:ea typeface="Verdana" panose="020B0604030504040204" pitchFamily="34" charset="0"/>
              <a:cs typeface="Times New Roman" panose="02020603050405020304" pitchFamily="18" charset="0"/>
            </a:endParaRPr>
          </a:p>
          <a:p>
            <a:pPr marL="285750" indent="-285750" algn="just">
              <a:spcBef>
                <a:spcPct val="0"/>
              </a:spcBef>
            </a:pPr>
            <a:r>
              <a:rPr lang="en-US" altLang="en-US" sz="1800" dirty="0">
                <a:ea typeface="Verdana" panose="020B0604030504040204" pitchFamily="34" charset="0"/>
                <a:cs typeface="Times New Roman" panose="02020603050405020304" pitchFamily="18" charset="0"/>
              </a:rPr>
              <a:t>This result in a total of 14 000 available pictures, which are then randomly divided into (train, test) sets using (80, 20) percentage weights.</a:t>
            </a:r>
          </a:p>
          <a:p>
            <a:pPr algn="just">
              <a:spcBef>
                <a:spcPct val="0"/>
              </a:spcBef>
              <a:buNone/>
            </a:pPr>
            <a:endParaRPr lang="en-US" altLang="en-US" sz="1800" dirty="0">
              <a:ea typeface="Verdana" panose="020B0604030504040204" pitchFamily="34" charset="0"/>
              <a:cs typeface="Times New Roman" panose="02020603050405020304" pitchFamily="18" charset="0"/>
            </a:endParaRPr>
          </a:p>
          <a:p>
            <a:pPr marL="285750" indent="-285750" algn="just">
              <a:spcBef>
                <a:spcPct val="0"/>
              </a:spcBef>
            </a:pPr>
            <a:r>
              <a:rPr lang="en-US" altLang="en-US" sz="1800" b="1" dirty="0">
                <a:ea typeface="Verdana" panose="020B0604030504040204" pitchFamily="34" charset="0"/>
                <a:cs typeface="Times New Roman" panose="02020603050405020304" pitchFamily="18" charset="0"/>
              </a:rPr>
              <a:t> </a:t>
            </a:r>
            <a:r>
              <a:rPr lang="en-US" altLang="en-US" sz="1800" dirty="0">
                <a:ea typeface="Verdana" panose="020B0604030504040204" pitchFamily="34" charset="0"/>
                <a:cs typeface="Times New Roman" panose="02020603050405020304" pitchFamily="18" charset="0"/>
              </a:rPr>
              <a:t>The new state-of-the-art performance on the UEC Food-100 database by reaching the best-shot accuracy of 90.02%</a:t>
            </a:r>
          </a:p>
          <a:p>
            <a:pPr algn="just">
              <a:spcBef>
                <a:spcPct val="0"/>
              </a:spcBef>
              <a:buNone/>
            </a:pPr>
            <a:endParaRPr lang="en-US" altLang="en-US" sz="1800" dirty="0">
              <a:ea typeface="Verdana" panose="020B0604030504040204" pitchFamily="34" charset="0"/>
              <a:cs typeface="Times New Roman" panose="02020603050405020304" pitchFamily="18" charset="0"/>
            </a:endParaRPr>
          </a:p>
          <a:p>
            <a:pPr marL="285750" indent="-285750" algn="just">
              <a:spcBef>
                <a:spcPct val="0"/>
              </a:spcBef>
            </a:pPr>
            <a:r>
              <a:rPr lang="en-US" altLang="en-US" sz="1800" dirty="0">
                <a:ea typeface="Verdana" panose="020B0604030504040204" pitchFamily="34" charset="0"/>
                <a:cs typeface="Times New Roman" panose="02020603050405020304" pitchFamily="18" charset="0"/>
              </a:rPr>
              <a:t>The best results have been achieved by the ensemble method averaging the predictions of </a:t>
            </a:r>
            <a:r>
              <a:rPr lang="en-US" altLang="en-US" sz="1800" dirty="0" err="1">
                <a:ea typeface="Verdana" panose="020B0604030504040204" pitchFamily="34" charset="0"/>
                <a:cs typeface="Times New Roman" panose="02020603050405020304" pitchFamily="18" charset="0"/>
              </a:rPr>
              <a:t>ResNeXt</a:t>
            </a:r>
            <a:r>
              <a:rPr lang="en-US" altLang="en-US" sz="1800" dirty="0">
                <a:ea typeface="Verdana" panose="020B0604030504040204" pitchFamily="34" charset="0"/>
                <a:cs typeface="Times New Roman" panose="02020603050405020304" pitchFamily="18" charset="0"/>
              </a:rPr>
              <a:t> and </a:t>
            </a:r>
            <a:r>
              <a:rPr lang="en-US" altLang="en-US" sz="1800" dirty="0" err="1">
                <a:ea typeface="Verdana" panose="020B0604030504040204" pitchFamily="34" charset="0"/>
                <a:cs typeface="Times New Roman" panose="02020603050405020304" pitchFamily="18" charset="0"/>
              </a:rPr>
              <a:t>DenseNet</a:t>
            </a:r>
            <a:r>
              <a:rPr lang="en-US" altLang="en-US" sz="1800" dirty="0">
                <a:ea typeface="Verdana" panose="020B0604030504040204" pitchFamily="34" charset="0"/>
                <a:cs typeface="Times New Roman" panose="02020603050405020304" pitchFamily="18" charset="0"/>
              </a:rPr>
              <a:t> models.</a:t>
            </a:r>
          </a:p>
          <a:p>
            <a:pPr>
              <a:spcBef>
                <a:spcPct val="0"/>
              </a:spcBef>
              <a:buFontTx/>
              <a:buNone/>
            </a:pPr>
            <a:endParaRPr lang="en-US" altLang="en-US" sz="4400" b="1" dirty="0">
              <a:ea typeface="Verdana" panose="020B0604030504040204" pitchFamily="34" charset="0"/>
              <a:cs typeface="Times New Roman" panose="02020603050405020304" pitchFamily="18" charset="0"/>
            </a:endParaRPr>
          </a:p>
        </p:txBody>
      </p:sp>
      <p:sp>
        <p:nvSpPr>
          <p:cNvPr id="3" name="TextBox 2"/>
          <p:cNvSpPr txBox="1"/>
          <p:nvPr/>
        </p:nvSpPr>
        <p:spPr>
          <a:xfrm>
            <a:off x="1846566" y="917250"/>
            <a:ext cx="5594884" cy="584775"/>
          </a:xfrm>
          <a:prstGeom prst="rect">
            <a:avLst/>
          </a:prstGeom>
          <a:noFill/>
        </p:spPr>
        <p:txBody>
          <a:bodyPr wrap="square" rtlCol="0">
            <a:spAutoFit/>
          </a:bodyPr>
          <a:lstStyle/>
          <a:p>
            <a:r>
              <a:rPr lang="en-US" sz="3200" b="1" dirty="0"/>
              <a:t>LITERATURE SURVEY</a:t>
            </a:r>
            <a:endParaRPr lang="en-IN"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6</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3827" y="1484784"/>
            <a:ext cx="8836346" cy="3508653"/>
          </a:xfrm>
          <a:prstGeom prst="rect">
            <a:avLst/>
          </a:prstGeom>
          <a:noFill/>
        </p:spPr>
        <p:txBody>
          <a:bodyPr wrap="square" rtlCol="0">
            <a:spAutoFit/>
          </a:bodyPr>
          <a:lstStyle/>
          <a:p>
            <a:r>
              <a:rPr lang="en-US" b="1" dirty="0"/>
              <a:t>Limitations</a:t>
            </a:r>
            <a:r>
              <a:rPr lang="en-US" dirty="0"/>
              <a:t> :</a:t>
            </a:r>
          </a:p>
          <a:p>
            <a:pPr marL="342900" indent="-342900" algn="just">
              <a:buFont typeface="Wingdings" panose="05000000000000000000" pitchFamily="2" charset="2"/>
              <a:buChar char="§"/>
            </a:pPr>
            <a:endParaRPr lang="en-US" dirty="0"/>
          </a:p>
          <a:p>
            <a:pPr algn="just"/>
            <a:r>
              <a:rPr lang="en-US" dirty="0"/>
              <a:t>	</a:t>
            </a:r>
            <a:endParaRPr lang="en-US" sz="1800" dirty="0">
              <a:effectLst/>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The main drawback is the lack of big and international databases, which are necessary to train the algorithms. </a:t>
            </a:r>
          </a:p>
          <a:p>
            <a:pPr marL="285750" indent="-285750" algn="just">
              <a:buFont typeface="Wingdings" panose="05000000000000000000" pitchFamily="2" charset="2"/>
              <a:buChar char="§"/>
            </a:pPr>
            <a:endParaRPr lang="en-US" sz="1800" dirty="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Despite the big importance of food classification systems, the current number of studies and improvements are still too limited. </a:t>
            </a:r>
          </a:p>
          <a:p>
            <a:pPr algn="just"/>
            <a:endParaRPr lang="en-US" sz="1800" dirty="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	New methods can help to improve the performance on available databases</a:t>
            </a:r>
            <a:endParaRPr lang="en-US" sz="1800" dirty="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7</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256854" y="762000"/>
            <a:ext cx="856361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800" b="1" dirty="0">
                <a:effectLst/>
                <a:latin typeface="Times New Roman" panose="02020603050405020304" pitchFamily="18" charset="0"/>
                <a:ea typeface="Verdana" panose="020B0604030504040204" pitchFamily="34" charset="0"/>
                <a:cs typeface="Times New Roman" panose="02020603050405020304" pitchFamily="18" charset="0"/>
              </a:rPr>
              <a:t>2) </a:t>
            </a:r>
            <a:r>
              <a:rPr lang="en-US" sz="1800" b="1" dirty="0" err="1">
                <a:effectLst/>
                <a:latin typeface="Times New Roman" panose="02020603050405020304" pitchFamily="18" charset="0"/>
                <a:ea typeface="Times New Roman" panose="02020603050405020304" pitchFamily="18" charset="0"/>
              </a:rPr>
              <a:t>Deepfood</a:t>
            </a:r>
            <a:r>
              <a:rPr lang="en-US" sz="1800" b="1" dirty="0">
                <a:effectLst/>
                <a:latin typeface="Times New Roman" panose="02020603050405020304" pitchFamily="18" charset="0"/>
                <a:ea typeface="Times New Roman" panose="02020603050405020304" pitchFamily="18" charset="0"/>
              </a:rPr>
              <a:t>: Food Image Analysis And Dietary Assessment Via Deep Model by </a:t>
            </a:r>
            <a:r>
              <a:rPr lang="en-US" sz="1800" b="1" dirty="0" err="1">
                <a:effectLst/>
                <a:latin typeface="Times New Roman" panose="02020603050405020304" pitchFamily="18" charset="0"/>
                <a:ea typeface="Times New Roman" panose="02020603050405020304" pitchFamily="18" charset="0"/>
              </a:rPr>
              <a:t>Xue</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liu</a:t>
            </a:r>
            <a:r>
              <a:rPr lang="en-US" sz="1800" b="1" dirty="0">
                <a:effectLst/>
                <a:latin typeface="Times New Roman" panose="02020603050405020304" pitchFamily="18" charset="0"/>
                <a:ea typeface="Times New Roman" panose="02020603050405020304" pitchFamily="18" charset="0"/>
              </a:rPr>
              <a:t> and </a:t>
            </a:r>
            <a:r>
              <a:rPr lang="en-US" sz="1800" b="1" dirty="0" err="1">
                <a:effectLst/>
                <a:latin typeface="Times New Roman" panose="02020603050405020304" pitchFamily="18" charset="0"/>
                <a:ea typeface="Times New Roman" panose="02020603050405020304" pitchFamily="18" charset="0"/>
              </a:rPr>
              <a:t>chenxi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huang</a:t>
            </a:r>
            <a:r>
              <a:rPr lang="en-US" sz="1800" b="1" dirty="0">
                <a:effectLst/>
                <a:latin typeface="Times New Roman" panose="02020603050405020304" pitchFamily="18" charset="0"/>
                <a:ea typeface="Times New Roman" panose="02020603050405020304" pitchFamily="18" charset="0"/>
              </a:rPr>
              <a:t> (2020)</a:t>
            </a:r>
            <a:endParaRPr lang="en-US" altLang="en-US" b="1" dirty="0">
              <a:ea typeface="Verdana" panose="020B0604030504040204" pitchFamily="34" charset="0"/>
              <a:cs typeface="Times New Roman" panose="02020603050405020304" pitchFamily="18" charset="0"/>
            </a:endParaRPr>
          </a:p>
          <a:p>
            <a:pPr>
              <a:spcBef>
                <a:spcPct val="0"/>
              </a:spcBef>
              <a:buFontTx/>
              <a:buNone/>
            </a:pPr>
            <a:endParaRPr lang="en-US" altLang="en-US" sz="4400" b="1" dirty="0">
              <a:ea typeface="Verdana" panose="020B0604030504040204" pitchFamily="34" charset="0"/>
              <a:cs typeface="Times New Roman" panose="02020603050405020304" pitchFamily="18" charset="0"/>
            </a:endParaRPr>
          </a:p>
        </p:txBody>
      </p:sp>
      <p:sp>
        <p:nvSpPr>
          <p:cNvPr id="2" name="TextBox 1"/>
          <p:cNvSpPr txBox="1"/>
          <p:nvPr/>
        </p:nvSpPr>
        <p:spPr>
          <a:xfrm>
            <a:off x="143508" y="1445959"/>
            <a:ext cx="8856984" cy="4801314"/>
          </a:xfrm>
          <a:prstGeom prst="rect">
            <a:avLst/>
          </a:prstGeom>
          <a:noFill/>
        </p:spPr>
        <p:txBody>
          <a:bodyPr wrap="square" rtlCol="0">
            <a:spAutoFit/>
          </a:bodyPr>
          <a:lstStyle/>
          <a:p>
            <a:pPr algn="just">
              <a:tabLst>
                <a:tab pos="2110740" algn="l"/>
              </a:tabLst>
            </a:pPr>
            <a:r>
              <a:rPr lang="en-US" sz="1800" b="1" dirty="0">
                <a:ea typeface="Times New Roman" panose="02020603050405020304" pitchFamily="18" charset="0"/>
                <a:cs typeface="Times New Roman" panose="02020603050405020304" pitchFamily="18" charset="0"/>
              </a:rPr>
              <a:t>Paper Description :</a:t>
            </a:r>
          </a:p>
          <a:p>
            <a:pPr algn="just">
              <a:tabLst>
                <a:tab pos="2110740" algn="l"/>
              </a:tabLst>
            </a:pPr>
            <a:endParaRPr lang="en-US" sz="1800" dirty="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2110740" algn="l"/>
              </a:tabLst>
            </a:pPr>
            <a:r>
              <a:rPr lang="en-US" sz="1800" dirty="0">
                <a:ea typeface="Times New Roman" panose="02020603050405020304" pitchFamily="18" charset="0"/>
                <a:cs typeface="Times New Roman" panose="02020603050405020304" pitchFamily="18" charset="0"/>
              </a:rPr>
              <a:t>T</a:t>
            </a:r>
            <a:r>
              <a:rPr lang="en-US" sz="1800" dirty="0">
                <a:effectLst/>
                <a:ea typeface="Times New Roman" panose="02020603050405020304" pitchFamily="18" charset="0"/>
                <a:cs typeface="Times New Roman" panose="02020603050405020304" pitchFamily="18" charset="0"/>
              </a:rPr>
              <a:t>hree types of methods used to manually access dietary intake including diet records, 24 hour recall and food frequency questionaries.</a:t>
            </a:r>
          </a:p>
          <a:p>
            <a:pPr marL="285750" indent="-285750" algn="just">
              <a:buFont typeface="Arial" panose="020B0604020202020204" pitchFamily="34" charset="0"/>
              <a:buChar char="•"/>
              <a:tabLst>
                <a:tab pos="2110740" algn="l"/>
              </a:tabLst>
            </a:pPr>
            <a:r>
              <a:rPr lang="en-IN" sz="1800" dirty="0">
                <a:effectLst/>
                <a:ea typeface="Times New Roman" panose="02020603050405020304" pitchFamily="18" charset="0"/>
                <a:cs typeface="Times New Roman" panose="02020603050405020304" pitchFamily="18" charset="0"/>
              </a:rPr>
              <a:t>For diet records, subjects need to record the food and beverage consumed over three consecutive days (two weekdays and one weekend day). Detailed instructions on how to record intake must be provided by trained staff and the completed records need to be entered into a application such as Nutrition Data System for Research for analysis. </a:t>
            </a:r>
          </a:p>
          <a:p>
            <a:pPr marL="285750" indent="-285750" algn="just">
              <a:buFont typeface="Arial" panose="020B0604020202020204" pitchFamily="34" charset="0"/>
              <a:buChar char="•"/>
              <a:tabLst>
                <a:tab pos="2110740" algn="l"/>
              </a:tabLst>
            </a:pPr>
            <a:r>
              <a:rPr lang="en-IN" sz="1800" dirty="0">
                <a:effectLst/>
                <a:ea typeface="Times New Roman" panose="02020603050405020304" pitchFamily="18" charset="0"/>
                <a:cs typeface="Times New Roman" panose="02020603050405020304" pitchFamily="18" charset="0"/>
              </a:rPr>
              <a:t>By applying 24-hour recall, subjects are asked to report all food/meals consumed in the past 24 hours, which can be done via telephone call or face-to-face interview. </a:t>
            </a:r>
          </a:p>
          <a:p>
            <a:pPr marL="285750" indent="-285750" algn="just">
              <a:buFont typeface="Arial" panose="020B0604020202020204" pitchFamily="34" charset="0"/>
              <a:buChar char="•"/>
              <a:tabLst>
                <a:tab pos="2110740" algn="l"/>
              </a:tabLst>
            </a:pPr>
            <a:r>
              <a:rPr lang="en-IN" sz="1800" dirty="0">
                <a:effectLst/>
                <a:ea typeface="Times New Roman" panose="02020603050405020304" pitchFamily="18" charset="0"/>
                <a:cs typeface="Times New Roman" panose="02020603050405020304" pitchFamily="18" charset="0"/>
              </a:rPr>
              <a:t>The data from subjects are required to be collected and analysed, an interview for details will be conducted by trained staff Subjects using FFQ method.</a:t>
            </a:r>
          </a:p>
          <a:p>
            <a:pPr marL="285750" indent="-285750" algn="just">
              <a:buFont typeface="Arial" panose="020B0604020202020204" pitchFamily="34" charset="0"/>
              <a:buChar char="•"/>
              <a:tabLst>
                <a:tab pos="2110740" algn="l"/>
              </a:tabLst>
            </a:pPr>
            <a:r>
              <a:rPr lang="en-IN" sz="1800" dirty="0">
                <a:effectLst/>
                <a:ea typeface="Times New Roman" panose="02020603050405020304" pitchFamily="18" charset="0"/>
                <a:cs typeface="Times New Roman" panose="02020603050405020304" pitchFamily="18" charset="0"/>
              </a:rPr>
              <a:t>Most FFQs are available in paper or electronic format listing general questions about everyday diet and cooking practice. Software programs are deployed to calculate nutrient intake by multiplying the reported frequency of each food by the amount of nutrient in each food item.</a:t>
            </a:r>
          </a:p>
          <a:p>
            <a:pPr algn="just"/>
            <a:endParaRPr lang="en-US" sz="1800" dirty="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8</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324544" y="1268760"/>
            <a:ext cx="4104456"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ea typeface="Verdana" panose="020B0604030504040204" pitchFamily="34" charset="0"/>
                <a:cs typeface="Times New Roman" panose="02020603050405020304" pitchFamily="18" charset="0"/>
              </a:rPr>
              <a:t>      </a:t>
            </a:r>
            <a:r>
              <a:rPr lang="en-US" altLang="en-US" sz="2400" b="1" dirty="0">
                <a:ea typeface="Verdana" panose="020B0604030504040204" pitchFamily="34" charset="0"/>
                <a:cs typeface="Times New Roman" panose="02020603050405020304" pitchFamily="18" charset="0"/>
              </a:rPr>
              <a:t>Limitation</a:t>
            </a:r>
            <a:r>
              <a:rPr lang="en-US" altLang="en-US" sz="2000" b="1" dirty="0">
                <a:ea typeface="Verdana" panose="020B0604030504040204" pitchFamily="34" charset="0"/>
                <a:cs typeface="Times New Roman" panose="02020603050405020304" pitchFamily="18" charset="0"/>
              </a:rPr>
              <a:t> :</a:t>
            </a:r>
          </a:p>
          <a:p>
            <a:pPr>
              <a:spcBef>
                <a:spcPct val="0"/>
              </a:spcBef>
              <a:buFontTx/>
              <a:buNone/>
            </a:pPr>
            <a:endParaRPr lang="en-US" altLang="en-US" sz="4400" b="1" dirty="0">
              <a:ea typeface="Verdana" panose="020B0604030504040204" pitchFamily="34" charset="0"/>
              <a:cs typeface="Times New Roman" panose="02020603050405020304" pitchFamily="18" charset="0"/>
            </a:endParaRPr>
          </a:p>
        </p:txBody>
      </p:sp>
      <p:sp>
        <p:nvSpPr>
          <p:cNvPr id="2" name="TextBox 1"/>
          <p:cNvSpPr txBox="1"/>
          <p:nvPr/>
        </p:nvSpPr>
        <p:spPr>
          <a:xfrm>
            <a:off x="256854" y="2323832"/>
            <a:ext cx="8856984" cy="1200329"/>
          </a:xfrm>
          <a:prstGeom prst="rect">
            <a:avLst/>
          </a:prstGeom>
          <a:noFill/>
        </p:spPr>
        <p:txBody>
          <a:bodyPr wrap="square" rtlCol="0">
            <a:spAutoFit/>
          </a:bodyPr>
          <a:lstStyle/>
          <a:p>
            <a:r>
              <a:rPr lang="en-US" dirty="0"/>
              <a:t>Though it performs well on different types of datasets, there is still room for the improvement compared with some of the state-of-the-art models.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C6D799E7-1A01-47F0-BFC5-9214789E19CF}" type="slidenum">
              <a:rPr lang="en-US" altLang="en-US" sz="1600" b="1" smtClean="0">
                <a:solidFill>
                  <a:srgbClr val="FFFFFF"/>
                </a:solidFill>
                <a:latin typeface="Comic Sans MS" panose="030F0702030302020204" pitchFamily="66" charset="0"/>
              </a:rPr>
              <a:t>9</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53E-CAF8-4A85-82EB-03BA02653744}"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256854" y="798513"/>
            <a:ext cx="86302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1800" b="1" dirty="0"/>
              <a:t>3) State Recognition Of Food Images Using Deep Features by </a:t>
            </a:r>
            <a:r>
              <a:rPr lang="it-IT" sz="1800" b="1" dirty="0"/>
              <a:t>Gianluigi Ciocca, Giovanni Micali, and Paolo Nnapoletano,  IEEE on VOL</a:t>
            </a:r>
            <a:r>
              <a:rPr lang="en-US" sz="1800" b="1" dirty="0"/>
              <a:t> . 8, FEBRUARY 24, 2020</a:t>
            </a:r>
            <a:endParaRPr lang="en-IN" sz="1800" dirty="0"/>
          </a:p>
        </p:txBody>
      </p:sp>
      <p:sp>
        <p:nvSpPr>
          <p:cNvPr id="2" name="TextBox 1"/>
          <p:cNvSpPr txBox="1"/>
          <p:nvPr/>
        </p:nvSpPr>
        <p:spPr>
          <a:xfrm>
            <a:off x="143508" y="1930338"/>
            <a:ext cx="8856984" cy="830997"/>
          </a:xfrm>
          <a:prstGeom prst="rect">
            <a:avLst/>
          </a:prstGeom>
          <a:noFill/>
        </p:spPr>
        <p:txBody>
          <a:bodyPr wrap="square" rtlCol="0">
            <a:spAutoFit/>
          </a:bodyPr>
          <a:lstStyle/>
          <a:p>
            <a:r>
              <a:rPr lang="en-US" dirty="0"/>
              <a:t> </a:t>
            </a:r>
            <a:r>
              <a:rPr lang="en-US" sz="1800" b="1" dirty="0"/>
              <a:t>Paper Description </a:t>
            </a:r>
            <a:r>
              <a:rPr lang="en-US" dirty="0"/>
              <a:t>:</a:t>
            </a:r>
          </a:p>
          <a:p>
            <a:endParaRPr lang="en-US" dirty="0"/>
          </a:p>
        </p:txBody>
      </p:sp>
      <p:sp>
        <p:nvSpPr>
          <p:cNvPr id="13" name="TextBox 12"/>
          <p:cNvSpPr txBox="1"/>
          <p:nvPr/>
        </p:nvSpPr>
        <p:spPr>
          <a:xfrm>
            <a:off x="182179" y="2766892"/>
            <a:ext cx="8779642"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Times-Roman"/>
                <a:ea typeface="Times New Roman" panose="02020603050405020304" pitchFamily="18" charset="0"/>
                <a:cs typeface="Times-Roman"/>
              </a:rPr>
              <a:t>Computer vision techniques can help to build systems to automatically locate and recognize diverse foods as well as to estimate the food quantity.</a:t>
            </a:r>
          </a:p>
          <a:p>
            <a:pPr marL="285750" indent="-285750" algn="just">
              <a:lnSpc>
                <a:spcPct val="150000"/>
              </a:lnSpc>
              <a:buFont typeface="Arial" panose="020B0604020202020204" pitchFamily="34" charset="0"/>
              <a:buChar char="•"/>
            </a:pPr>
            <a:r>
              <a:rPr lang="en-US" sz="1800" dirty="0">
                <a:effectLst/>
                <a:latin typeface="Times-Roman"/>
                <a:ea typeface="Times New Roman" panose="02020603050405020304" pitchFamily="18" charset="0"/>
                <a:cs typeface="Times-Roman"/>
              </a:rPr>
              <a:t>The evaluation pipeline includes a feature extraction module and a classification module   based on an SVM classifier with a radial basis function (RBF). </a:t>
            </a:r>
          </a:p>
          <a:p>
            <a:pPr marL="285750" indent="-285750" algn="just">
              <a:lnSpc>
                <a:spcPct val="150000"/>
              </a:lnSpc>
              <a:buFont typeface="Arial" panose="020B0604020202020204" pitchFamily="34" charset="0"/>
              <a:buChar char="•"/>
            </a:pPr>
            <a:r>
              <a:rPr lang="en-US" sz="1800" dirty="0">
                <a:effectLst/>
                <a:latin typeface="Times-Roman"/>
                <a:ea typeface="Times New Roman" panose="02020603050405020304" pitchFamily="18" charset="0"/>
                <a:cs typeface="Times-Roman"/>
              </a:rPr>
              <a:t>The validation set of the dataset is used for the choice of the RBF parameters. Learned features are extracted from several CNNs trained using the dataset.</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IN" sz="1800" dirty="0"/>
          </a:p>
        </p:txBody>
      </p:sp>
    </p:spTree>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esentation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template-v2</Template>
  <TotalTime>62</TotalTime>
  <Words>2803</Words>
  <Application>Microsoft Office PowerPoint</Application>
  <PresentationFormat>On-screen Show (4:3)</PresentationFormat>
  <Paragraphs>360</Paragraphs>
  <Slides>31</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 Rounded MT Bold</vt:lpstr>
      <vt:lpstr>Calibri</vt:lpstr>
      <vt:lpstr>Cambria Math</vt:lpstr>
      <vt:lpstr>Comic Sans MS</vt:lpstr>
      <vt:lpstr>Times New Roman</vt:lpstr>
      <vt:lpstr>Times-Roman</vt:lpstr>
      <vt:lpstr>Verdana</vt:lpstr>
      <vt:lpstr>Wingdings</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 Siva Priya</dc:creator>
  <cp:lastModifiedBy>Maha Siva Priya</cp:lastModifiedBy>
  <cp:revision>13</cp:revision>
  <dcterms:created xsi:type="dcterms:W3CDTF">2022-05-06T15:01:00Z</dcterms:created>
  <dcterms:modified xsi:type="dcterms:W3CDTF">2022-05-07T06:08:14Z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78DF20D84DF3401C84203BD24F1817F1</vt:lpwstr>
  </property>
  <property fmtid="{D5CDD505-2E9C-101B-9397-08002B2CF9AE}" pid="3" name="KSOProductBuildVer">
    <vt:lpwstr>1033-11.2.0.11074</vt:lpwstr>
  </property>
</Properties>
</file>