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59" r:id="rId6"/>
    <p:sldId id="260"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D93A-12BE-A415-967A-10B7BD8207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840C43-3C5E-717F-D089-47C6177372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9EED27-06F3-4FC9-7F7B-16ED5A8FFA65}"/>
              </a:ext>
            </a:extLst>
          </p:cNvPr>
          <p:cNvSpPr>
            <a:spLocks noGrp="1"/>
          </p:cNvSpPr>
          <p:nvPr>
            <p:ph type="dt" sz="half" idx="10"/>
          </p:nvPr>
        </p:nvSpPr>
        <p:spPr/>
        <p:txBody>
          <a:bodyPr/>
          <a:lstStyle/>
          <a:p>
            <a:fld id="{6E780305-9144-4134-BAF4-47B0E5A42A14}" type="datetimeFigureOut">
              <a:rPr lang="en-IN" smtClean="0"/>
              <a:t>20-07-2024</a:t>
            </a:fld>
            <a:endParaRPr lang="en-IN"/>
          </a:p>
        </p:txBody>
      </p:sp>
      <p:sp>
        <p:nvSpPr>
          <p:cNvPr id="5" name="Footer Placeholder 4">
            <a:extLst>
              <a:ext uri="{FF2B5EF4-FFF2-40B4-BE49-F238E27FC236}">
                <a16:creationId xmlns:a16="http://schemas.microsoft.com/office/drawing/2014/main" id="{1B6768D2-B6E7-02F6-C5BC-F59D71CE6E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894C74-7E98-8AF2-6D98-798B89CB51B8}"/>
              </a:ext>
            </a:extLst>
          </p:cNvPr>
          <p:cNvSpPr>
            <a:spLocks noGrp="1"/>
          </p:cNvSpPr>
          <p:nvPr>
            <p:ph type="sldNum" sz="quarter" idx="12"/>
          </p:nvPr>
        </p:nvSpPr>
        <p:spPr/>
        <p:txBody>
          <a:bodyPr/>
          <a:lstStyle/>
          <a:p>
            <a:fld id="{60581E33-7D18-4967-927B-F9BB792A4D21}" type="slidenum">
              <a:rPr lang="en-IN" smtClean="0"/>
              <a:t>‹#›</a:t>
            </a:fld>
            <a:endParaRPr lang="en-IN"/>
          </a:p>
        </p:txBody>
      </p:sp>
    </p:spTree>
    <p:extLst>
      <p:ext uri="{BB962C8B-B14F-4D97-AF65-F5344CB8AC3E}">
        <p14:creationId xmlns:p14="http://schemas.microsoft.com/office/powerpoint/2010/main" val="357676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76CF-4C64-289B-1838-E07384E445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C20875-743C-CF9A-EF55-71E6ABE02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8D4CBC-FA1E-F4D3-1C11-F285A6AC16EF}"/>
              </a:ext>
            </a:extLst>
          </p:cNvPr>
          <p:cNvSpPr>
            <a:spLocks noGrp="1"/>
          </p:cNvSpPr>
          <p:nvPr>
            <p:ph type="dt" sz="half" idx="10"/>
          </p:nvPr>
        </p:nvSpPr>
        <p:spPr/>
        <p:txBody>
          <a:bodyPr/>
          <a:lstStyle/>
          <a:p>
            <a:fld id="{6E780305-9144-4134-BAF4-47B0E5A42A14}" type="datetimeFigureOut">
              <a:rPr lang="en-IN" smtClean="0"/>
              <a:t>20-07-2024</a:t>
            </a:fld>
            <a:endParaRPr lang="en-IN"/>
          </a:p>
        </p:txBody>
      </p:sp>
      <p:sp>
        <p:nvSpPr>
          <p:cNvPr id="5" name="Footer Placeholder 4">
            <a:extLst>
              <a:ext uri="{FF2B5EF4-FFF2-40B4-BE49-F238E27FC236}">
                <a16:creationId xmlns:a16="http://schemas.microsoft.com/office/drawing/2014/main" id="{3F89C4F1-FA22-8A89-566D-9C4E751243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4CDB65-E743-C7E5-7F8E-47F8E0394CBE}"/>
              </a:ext>
            </a:extLst>
          </p:cNvPr>
          <p:cNvSpPr>
            <a:spLocks noGrp="1"/>
          </p:cNvSpPr>
          <p:nvPr>
            <p:ph type="sldNum" sz="quarter" idx="12"/>
          </p:nvPr>
        </p:nvSpPr>
        <p:spPr/>
        <p:txBody>
          <a:bodyPr/>
          <a:lstStyle/>
          <a:p>
            <a:fld id="{60581E33-7D18-4967-927B-F9BB792A4D21}" type="slidenum">
              <a:rPr lang="en-IN" smtClean="0"/>
              <a:t>‹#›</a:t>
            </a:fld>
            <a:endParaRPr lang="en-IN"/>
          </a:p>
        </p:txBody>
      </p:sp>
    </p:spTree>
    <p:extLst>
      <p:ext uri="{BB962C8B-B14F-4D97-AF65-F5344CB8AC3E}">
        <p14:creationId xmlns:p14="http://schemas.microsoft.com/office/powerpoint/2010/main" val="178874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B9B5BB-4F74-EBB1-48B0-2F7D07BFE3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A4B39E-081C-CABC-12CD-838262C4E5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A7D23-3E09-DDA5-3B57-E95E6F53F46A}"/>
              </a:ext>
            </a:extLst>
          </p:cNvPr>
          <p:cNvSpPr>
            <a:spLocks noGrp="1"/>
          </p:cNvSpPr>
          <p:nvPr>
            <p:ph type="dt" sz="half" idx="10"/>
          </p:nvPr>
        </p:nvSpPr>
        <p:spPr/>
        <p:txBody>
          <a:bodyPr/>
          <a:lstStyle/>
          <a:p>
            <a:fld id="{6E780305-9144-4134-BAF4-47B0E5A42A14}" type="datetimeFigureOut">
              <a:rPr lang="en-IN" smtClean="0"/>
              <a:t>20-07-2024</a:t>
            </a:fld>
            <a:endParaRPr lang="en-IN"/>
          </a:p>
        </p:txBody>
      </p:sp>
      <p:sp>
        <p:nvSpPr>
          <p:cNvPr id="5" name="Footer Placeholder 4">
            <a:extLst>
              <a:ext uri="{FF2B5EF4-FFF2-40B4-BE49-F238E27FC236}">
                <a16:creationId xmlns:a16="http://schemas.microsoft.com/office/drawing/2014/main" id="{E9D2A042-575C-B452-C5EB-E0A8537B2C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C7A165-2EAC-AB61-A424-8F7E42C5D6D6}"/>
              </a:ext>
            </a:extLst>
          </p:cNvPr>
          <p:cNvSpPr>
            <a:spLocks noGrp="1"/>
          </p:cNvSpPr>
          <p:nvPr>
            <p:ph type="sldNum" sz="quarter" idx="12"/>
          </p:nvPr>
        </p:nvSpPr>
        <p:spPr/>
        <p:txBody>
          <a:bodyPr/>
          <a:lstStyle/>
          <a:p>
            <a:fld id="{60581E33-7D18-4967-927B-F9BB792A4D21}" type="slidenum">
              <a:rPr lang="en-IN" smtClean="0"/>
              <a:t>‹#›</a:t>
            </a:fld>
            <a:endParaRPr lang="en-IN"/>
          </a:p>
        </p:txBody>
      </p:sp>
    </p:spTree>
    <p:extLst>
      <p:ext uri="{BB962C8B-B14F-4D97-AF65-F5344CB8AC3E}">
        <p14:creationId xmlns:p14="http://schemas.microsoft.com/office/powerpoint/2010/main" val="217387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7B29-B1DD-41F4-ED84-9275198302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E07FAA-F446-44BB-E386-53EB81A583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6B9177-AEB9-CF72-2F8E-B16E38DD8CFD}"/>
              </a:ext>
            </a:extLst>
          </p:cNvPr>
          <p:cNvSpPr>
            <a:spLocks noGrp="1"/>
          </p:cNvSpPr>
          <p:nvPr>
            <p:ph type="dt" sz="half" idx="10"/>
          </p:nvPr>
        </p:nvSpPr>
        <p:spPr/>
        <p:txBody>
          <a:bodyPr/>
          <a:lstStyle/>
          <a:p>
            <a:fld id="{6E780305-9144-4134-BAF4-47B0E5A42A14}" type="datetimeFigureOut">
              <a:rPr lang="en-IN" smtClean="0"/>
              <a:t>20-07-2024</a:t>
            </a:fld>
            <a:endParaRPr lang="en-IN"/>
          </a:p>
        </p:txBody>
      </p:sp>
      <p:sp>
        <p:nvSpPr>
          <p:cNvPr id="5" name="Footer Placeholder 4">
            <a:extLst>
              <a:ext uri="{FF2B5EF4-FFF2-40B4-BE49-F238E27FC236}">
                <a16:creationId xmlns:a16="http://schemas.microsoft.com/office/drawing/2014/main" id="{D0331A87-049A-F534-851C-7B77A520BE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8798F9-7991-28FD-81E9-0A96BAB06F4A}"/>
              </a:ext>
            </a:extLst>
          </p:cNvPr>
          <p:cNvSpPr>
            <a:spLocks noGrp="1"/>
          </p:cNvSpPr>
          <p:nvPr>
            <p:ph type="sldNum" sz="quarter" idx="12"/>
          </p:nvPr>
        </p:nvSpPr>
        <p:spPr/>
        <p:txBody>
          <a:bodyPr/>
          <a:lstStyle/>
          <a:p>
            <a:fld id="{60581E33-7D18-4967-927B-F9BB792A4D21}" type="slidenum">
              <a:rPr lang="en-IN" smtClean="0"/>
              <a:t>‹#›</a:t>
            </a:fld>
            <a:endParaRPr lang="en-IN"/>
          </a:p>
        </p:txBody>
      </p:sp>
    </p:spTree>
    <p:extLst>
      <p:ext uri="{BB962C8B-B14F-4D97-AF65-F5344CB8AC3E}">
        <p14:creationId xmlns:p14="http://schemas.microsoft.com/office/powerpoint/2010/main" val="413907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C987-982A-2D5D-6AE0-C310621BE9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C80FC5-4F37-25FE-A4FF-2D22D02882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E5303-E8AD-FFBC-76CD-725E803AB660}"/>
              </a:ext>
            </a:extLst>
          </p:cNvPr>
          <p:cNvSpPr>
            <a:spLocks noGrp="1"/>
          </p:cNvSpPr>
          <p:nvPr>
            <p:ph type="dt" sz="half" idx="10"/>
          </p:nvPr>
        </p:nvSpPr>
        <p:spPr/>
        <p:txBody>
          <a:bodyPr/>
          <a:lstStyle/>
          <a:p>
            <a:fld id="{6E780305-9144-4134-BAF4-47B0E5A42A14}" type="datetimeFigureOut">
              <a:rPr lang="en-IN" smtClean="0"/>
              <a:t>20-07-2024</a:t>
            </a:fld>
            <a:endParaRPr lang="en-IN"/>
          </a:p>
        </p:txBody>
      </p:sp>
      <p:sp>
        <p:nvSpPr>
          <p:cNvPr id="5" name="Footer Placeholder 4">
            <a:extLst>
              <a:ext uri="{FF2B5EF4-FFF2-40B4-BE49-F238E27FC236}">
                <a16:creationId xmlns:a16="http://schemas.microsoft.com/office/drawing/2014/main" id="{267D8FF9-97D7-5933-A9F2-867DCAA461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D56A80-3EE3-20E1-A9F1-428CE8D0CD1C}"/>
              </a:ext>
            </a:extLst>
          </p:cNvPr>
          <p:cNvSpPr>
            <a:spLocks noGrp="1"/>
          </p:cNvSpPr>
          <p:nvPr>
            <p:ph type="sldNum" sz="quarter" idx="12"/>
          </p:nvPr>
        </p:nvSpPr>
        <p:spPr/>
        <p:txBody>
          <a:bodyPr/>
          <a:lstStyle/>
          <a:p>
            <a:fld id="{60581E33-7D18-4967-927B-F9BB792A4D21}" type="slidenum">
              <a:rPr lang="en-IN" smtClean="0"/>
              <a:t>‹#›</a:t>
            </a:fld>
            <a:endParaRPr lang="en-IN"/>
          </a:p>
        </p:txBody>
      </p:sp>
    </p:spTree>
    <p:extLst>
      <p:ext uri="{BB962C8B-B14F-4D97-AF65-F5344CB8AC3E}">
        <p14:creationId xmlns:p14="http://schemas.microsoft.com/office/powerpoint/2010/main" val="1881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FC2B-0BCE-BDBD-C5CA-81A7B50124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A35F45-C5DC-C235-596F-267F065EB1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2CE2AB-86C9-CECF-84B4-1D5EA7B7AF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95E22C-E190-3038-84A1-C1F90D923B12}"/>
              </a:ext>
            </a:extLst>
          </p:cNvPr>
          <p:cNvSpPr>
            <a:spLocks noGrp="1"/>
          </p:cNvSpPr>
          <p:nvPr>
            <p:ph type="dt" sz="half" idx="10"/>
          </p:nvPr>
        </p:nvSpPr>
        <p:spPr/>
        <p:txBody>
          <a:bodyPr/>
          <a:lstStyle/>
          <a:p>
            <a:fld id="{6E780305-9144-4134-BAF4-47B0E5A42A14}" type="datetimeFigureOut">
              <a:rPr lang="en-IN" smtClean="0"/>
              <a:t>20-07-2024</a:t>
            </a:fld>
            <a:endParaRPr lang="en-IN"/>
          </a:p>
        </p:txBody>
      </p:sp>
      <p:sp>
        <p:nvSpPr>
          <p:cNvPr id="6" name="Footer Placeholder 5">
            <a:extLst>
              <a:ext uri="{FF2B5EF4-FFF2-40B4-BE49-F238E27FC236}">
                <a16:creationId xmlns:a16="http://schemas.microsoft.com/office/drawing/2014/main" id="{60C52497-D228-EFA0-0B92-39A1D273DD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2E8CE8-FC03-4E57-B9E5-FF8162D49AA4}"/>
              </a:ext>
            </a:extLst>
          </p:cNvPr>
          <p:cNvSpPr>
            <a:spLocks noGrp="1"/>
          </p:cNvSpPr>
          <p:nvPr>
            <p:ph type="sldNum" sz="quarter" idx="12"/>
          </p:nvPr>
        </p:nvSpPr>
        <p:spPr/>
        <p:txBody>
          <a:bodyPr/>
          <a:lstStyle/>
          <a:p>
            <a:fld id="{60581E33-7D18-4967-927B-F9BB792A4D21}" type="slidenum">
              <a:rPr lang="en-IN" smtClean="0"/>
              <a:t>‹#›</a:t>
            </a:fld>
            <a:endParaRPr lang="en-IN"/>
          </a:p>
        </p:txBody>
      </p:sp>
    </p:spTree>
    <p:extLst>
      <p:ext uri="{BB962C8B-B14F-4D97-AF65-F5344CB8AC3E}">
        <p14:creationId xmlns:p14="http://schemas.microsoft.com/office/powerpoint/2010/main" val="91655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0529-CC57-72C4-2EC3-AE4616224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21CB30-E2F1-E5C2-5F66-DF328AF26C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FD0B3F-CCD0-FDF2-4CE7-05111FD0DB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C06A87-0723-058F-0492-A39BB138EE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823310-0274-3FCC-0D96-457DA2218D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F1B34C-91BD-3754-4010-2816AC6CFA45}"/>
              </a:ext>
            </a:extLst>
          </p:cNvPr>
          <p:cNvSpPr>
            <a:spLocks noGrp="1"/>
          </p:cNvSpPr>
          <p:nvPr>
            <p:ph type="dt" sz="half" idx="10"/>
          </p:nvPr>
        </p:nvSpPr>
        <p:spPr/>
        <p:txBody>
          <a:bodyPr/>
          <a:lstStyle/>
          <a:p>
            <a:fld id="{6E780305-9144-4134-BAF4-47B0E5A42A14}" type="datetimeFigureOut">
              <a:rPr lang="en-IN" smtClean="0"/>
              <a:t>20-07-2024</a:t>
            </a:fld>
            <a:endParaRPr lang="en-IN"/>
          </a:p>
        </p:txBody>
      </p:sp>
      <p:sp>
        <p:nvSpPr>
          <p:cNvPr id="8" name="Footer Placeholder 7">
            <a:extLst>
              <a:ext uri="{FF2B5EF4-FFF2-40B4-BE49-F238E27FC236}">
                <a16:creationId xmlns:a16="http://schemas.microsoft.com/office/drawing/2014/main" id="{F6A5FA75-12F5-CCE7-0A7C-A88ED4C5D8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30BF55-43C3-541B-92CB-D4BA333673E8}"/>
              </a:ext>
            </a:extLst>
          </p:cNvPr>
          <p:cNvSpPr>
            <a:spLocks noGrp="1"/>
          </p:cNvSpPr>
          <p:nvPr>
            <p:ph type="sldNum" sz="quarter" idx="12"/>
          </p:nvPr>
        </p:nvSpPr>
        <p:spPr/>
        <p:txBody>
          <a:bodyPr/>
          <a:lstStyle/>
          <a:p>
            <a:fld id="{60581E33-7D18-4967-927B-F9BB792A4D21}" type="slidenum">
              <a:rPr lang="en-IN" smtClean="0"/>
              <a:t>‹#›</a:t>
            </a:fld>
            <a:endParaRPr lang="en-IN"/>
          </a:p>
        </p:txBody>
      </p:sp>
    </p:spTree>
    <p:extLst>
      <p:ext uri="{BB962C8B-B14F-4D97-AF65-F5344CB8AC3E}">
        <p14:creationId xmlns:p14="http://schemas.microsoft.com/office/powerpoint/2010/main" val="231834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9351-DDB9-94FF-2F64-120ED0AEAA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8AA05E-235F-EEBB-3C84-5C77AF2A8916}"/>
              </a:ext>
            </a:extLst>
          </p:cNvPr>
          <p:cNvSpPr>
            <a:spLocks noGrp="1"/>
          </p:cNvSpPr>
          <p:nvPr>
            <p:ph type="dt" sz="half" idx="10"/>
          </p:nvPr>
        </p:nvSpPr>
        <p:spPr/>
        <p:txBody>
          <a:bodyPr/>
          <a:lstStyle/>
          <a:p>
            <a:fld id="{6E780305-9144-4134-BAF4-47B0E5A42A14}" type="datetimeFigureOut">
              <a:rPr lang="en-IN" smtClean="0"/>
              <a:t>20-07-2024</a:t>
            </a:fld>
            <a:endParaRPr lang="en-IN"/>
          </a:p>
        </p:txBody>
      </p:sp>
      <p:sp>
        <p:nvSpPr>
          <p:cNvPr id="4" name="Footer Placeholder 3">
            <a:extLst>
              <a:ext uri="{FF2B5EF4-FFF2-40B4-BE49-F238E27FC236}">
                <a16:creationId xmlns:a16="http://schemas.microsoft.com/office/drawing/2014/main" id="{B47849C0-E117-AB2A-5537-6ED1AD30F3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DD899A-BB97-3726-5A71-3474859A4A10}"/>
              </a:ext>
            </a:extLst>
          </p:cNvPr>
          <p:cNvSpPr>
            <a:spLocks noGrp="1"/>
          </p:cNvSpPr>
          <p:nvPr>
            <p:ph type="sldNum" sz="quarter" idx="12"/>
          </p:nvPr>
        </p:nvSpPr>
        <p:spPr/>
        <p:txBody>
          <a:bodyPr/>
          <a:lstStyle/>
          <a:p>
            <a:fld id="{60581E33-7D18-4967-927B-F9BB792A4D21}" type="slidenum">
              <a:rPr lang="en-IN" smtClean="0"/>
              <a:t>‹#›</a:t>
            </a:fld>
            <a:endParaRPr lang="en-IN"/>
          </a:p>
        </p:txBody>
      </p:sp>
    </p:spTree>
    <p:extLst>
      <p:ext uri="{BB962C8B-B14F-4D97-AF65-F5344CB8AC3E}">
        <p14:creationId xmlns:p14="http://schemas.microsoft.com/office/powerpoint/2010/main" val="61594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818FBC-A1D9-69BD-DCA2-09C8586620AE}"/>
              </a:ext>
            </a:extLst>
          </p:cNvPr>
          <p:cNvSpPr>
            <a:spLocks noGrp="1"/>
          </p:cNvSpPr>
          <p:nvPr>
            <p:ph type="dt" sz="half" idx="10"/>
          </p:nvPr>
        </p:nvSpPr>
        <p:spPr/>
        <p:txBody>
          <a:bodyPr/>
          <a:lstStyle/>
          <a:p>
            <a:fld id="{6E780305-9144-4134-BAF4-47B0E5A42A14}" type="datetimeFigureOut">
              <a:rPr lang="en-IN" smtClean="0"/>
              <a:t>20-07-2024</a:t>
            </a:fld>
            <a:endParaRPr lang="en-IN"/>
          </a:p>
        </p:txBody>
      </p:sp>
      <p:sp>
        <p:nvSpPr>
          <p:cNvPr id="3" name="Footer Placeholder 2">
            <a:extLst>
              <a:ext uri="{FF2B5EF4-FFF2-40B4-BE49-F238E27FC236}">
                <a16:creationId xmlns:a16="http://schemas.microsoft.com/office/drawing/2014/main" id="{C7FF5BEB-6C5C-67F5-5DB5-C82AE15E8D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3E16B5-C031-2A1D-81AB-E76D752F86B1}"/>
              </a:ext>
            </a:extLst>
          </p:cNvPr>
          <p:cNvSpPr>
            <a:spLocks noGrp="1"/>
          </p:cNvSpPr>
          <p:nvPr>
            <p:ph type="sldNum" sz="quarter" idx="12"/>
          </p:nvPr>
        </p:nvSpPr>
        <p:spPr/>
        <p:txBody>
          <a:bodyPr/>
          <a:lstStyle/>
          <a:p>
            <a:fld id="{60581E33-7D18-4967-927B-F9BB792A4D21}" type="slidenum">
              <a:rPr lang="en-IN" smtClean="0"/>
              <a:t>‹#›</a:t>
            </a:fld>
            <a:endParaRPr lang="en-IN"/>
          </a:p>
        </p:txBody>
      </p:sp>
    </p:spTree>
    <p:extLst>
      <p:ext uri="{BB962C8B-B14F-4D97-AF65-F5344CB8AC3E}">
        <p14:creationId xmlns:p14="http://schemas.microsoft.com/office/powerpoint/2010/main" val="74476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8CF9-408B-744B-5523-B778A05B0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3CF4F4-776F-405B-277F-AA7DB70607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A364B2-684F-A50D-D749-1F70B7E94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89CFD-ECF6-2828-CBBE-D2CE63AF3A0A}"/>
              </a:ext>
            </a:extLst>
          </p:cNvPr>
          <p:cNvSpPr>
            <a:spLocks noGrp="1"/>
          </p:cNvSpPr>
          <p:nvPr>
            <p:ph type="dt" sz="half" idx="10"/>
          </p:nvPr>
        </p:nvSpPr>
        <p:spPr/>
        <p:txBody>
          <a:bodyPr/>
          <a:lstStyle/>
          <a:p>
            <a:fld id="{6E780305-9144-4134-BAF4-47B0E5A42A14}" type="datetimeFigureOut">
              <a:rPr lang="en-IN" smtClean="0"/>
              <a:t>20-07-2024</a:t>
            </a:fld>
            <a:endParaRPr lang="en-IN"/>
          </a:p>
        </p:txBody>
      </p:sp>
      <p:sp>
        <p:nvSpPr>
          <p:cNvPr id="6" name="Footer Placeholder 5">
            <a:extLst>
              <a:ext uri="{FF2B5EF4-FFF2-40B4-BE49-F238E27FC236}">
                <a16:creationId xmlns:a16="http://schemas.microsoft.com/office/drawing/2014/main" id="{490B1ADD-8D06-C3DA-A6EF-D47E84FF9B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E81394-9489-7DF5-CFC9-4C310479A7F7}"/>
              </a:ext>
            </a:extLst>
          </p:cNvPr>
          <p:cNvSpPr>
            <a:spLocks noGrp="1"/>
          </p:cNvSpPr>
          <p:nvPr>
            <p:ph type="sldNum" sz="quarter" idx="12"/>
          </p:nvPr>
        </p:nvSpPr>
        <p:spPr/>
        <p:txBody>
          <a:bodyPr/>
          <a:lstStyle/>
          <a:p>
            <a:fld id="{60581E33-7D18-4967-927B-F9BB792A4D21}" type="slidenum">
              <a:rPr lang="en-IN" smtClean="0"/>
              <a:t>‹#›</a:t>
            </a:fld>
            <a:endParaRPr lang="en-IN"/>
          </a:p>
        </p:txBody>
      </p:sp>
    </p:spTree>
    <p:extLst>
      <p:ext uri="{BB962C8B-B14F-4D97-AF65-F5344CB8AC3E}">
        <p14:creationId xmlns:p14="http://schemas.microsoft.com/office/powerpoint/2010/main" val="137846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AAA1-1D87-68E7-7C90-C6A79D3DC1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7A8040-C719-FF8D-61A5-510C4FFC4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AB9904-5D55-8654-E2C1-C76501DE0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A37BD-C460-9F4A-368B-2944E3322481}"/>
              </a:ext>
            </a:extLst>
          </p:cNvPr>
          <p:cNvSpPr>
            <a:spLocks noGrp="1"/>
          </p:cNvSpPr>
          <p:nvPr>
            <p:ph type="dt" sz="half" idx="10"/>
          </p:nvPr>
        </p:nvSpPr>
        <p:spPr/>
        <p:txBody>
          <a:bodyPr/>
          <a:lstStyle/>
          <a:p>
            <a:fld id="{6E780305-9144-4134-BAF4-47B0E5A42A14}" type="datetimeFigureOut">
              <a:rPr lang="en-IN" smtClean="0"/>
              <a:t>20-07-2024</a:t>
            </a:fld>
            <a:endParaRPr lang="en-IN"/>
          </a:p>
        </p:txBody>
      </p:sp>
      <p:sp>
        <p:nvSpPr>
          <p:cNvPr id="6" name="Footer Placeholder 5">
            <a:extLst>
              <a:ext uri="{FF2B5EF4-FFF2-40B4-BE49-F238E27FC236}">
                <a16:creationId xmlns:a16="http://schemas.microsoft.com/office/drawing/2014/main" id="{202567CB-34A9-61CD-8674-7EA72163F9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02E682-7DBE-326D-76C4-D587938B1710}"/>
              </a:ext>
            </a:extLst>
          </p:cNvPr>
          <p:cNvSpPr>
            <a:spLocks noGrp="1"/>
          </p:cNvSpPr>
          <p:nvPr>
            <p:ph type="sldNum" sz="quarter" idx="12"/>
          </p:nvPr>
        </p:nvSpPr>
        <p:spPr/>
        <p:txBody>
          <a:bodyPr/>
          <a:lstStyle/>
          <a:p>
            <a:fld id="{60581E33-7D18-4967-927B-F9BB792A4D21}" type="slidenum">
              <a:rPr lang="en-IN" smtClean="0"/>
              <a:t>‹#›</a:t>
            </a:fld>
            <a:endParaRPr lang="en-IN"/>
          </a:p>
        </p:txBody>
      </p:sp>
    </p:spTree>
    <p:extLst>
      <p:ext uri="{BB962C8B-B14F-4D97-AF65-F5344CB8AC3E}">
        <p14:creationId xmlns:p14="http://schemas.microsoft.com/office/powerpoint/2010/main" val="80254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9226AD-CEC2-0EB7-B4B2-A5212561A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99CF01-2474-29FE-9AA5-3DA93AE4FB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7B9DC6-2437-2E46-ED7B-B5D66AEADB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80305-9144-4134-BAF4-47B0E5A42A14}" type="datetimeFigureOut">
              <a:rPr lang="en-IN" smtClean="0"/>
              <a:t>20-07-2024</a:t>
            </a:fld>
            <a:endParaRPr lang="en-IN"/>
          </a:p>
        </p:txBody>
      </p:sp>
      <p:sp>
        <p:nvSpPr>
          <p:cNvPr id="5" name="Footer Placeholder 4">
            <a:extLst>
              <a:ext uri="{FF2B5EF4-FFF2-40B4-BE49-F238E27FC236}">
                <a16:creationId xmlns:a16="http://schemas.microsoft.com/office/drawing/2014/main" id="{1180DAF6-F5DE-E28B-1AAA-B917D7A39F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C4ACA5-93EE-AFF6-0C45-05001CB02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81E33-7D18-4967-927B-F9BB792A4D21}" type="slidenum">
              <a:rPr lang="en-IN" smtClean="0"/>
              <a:t>‹#›</a:t>
            </a:fld>
            <a:endParaRPr lang="en-IN"/>
          </a:p>
        </p:txBody>
      </p:sp>
    </p:spTree>
    <p:extLst>
      <p:ext uri="{BB962C8B-B14F-4D97-AF65-F5344CB8AC3E}">
        <p14:creationId xmlns:p14="http://schemas.microsoft.com/office/powerpoint/2010/main" val="3944840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B0C4AE-7FD5-3B59-6B6A-CC9D42E8783F}"/>
              </a:ext>
            </a:extLst>
          </p:cNvPr>
          <p:cNvSpPr txBox="1"/>
          <p:nvPr/>
        </p:nvSpPr>
        <p:spPr>
          <a:xfrm>
            <a:off x="1160206" y="599768"/>
            <a:ext cx="9871588" cy="5016758"/>
          </a:xfrm>
          <a:prstGeom prst="rect">
            <a:avLst/>
          </a:prstGeom>
          <a:noFill/>
        </p:spPr>
        <p:txBody>
          <a:bodyPr wrap="square" rtlCol="0">
            <a:spAutoFit/>
          </a:bodyPr>
          <a:lstStyle/>
          <a:p>
            <a:pPr algn="ctr"/>
            <a:r>
              <a:rPr lang="en-IN" sz="3600" dirty="0"/>
              <a:t>SURE TRUST</a:t>
            </a:r>
          </a:p>
          <a:p>
            <a:pPr algn="ctr"/>
            <a:r>
              <a:rPr lang="en-IN" sz="3600" dirty="0"/>
              <a:t>Course name : G1 INTEGRATED VLSI INTERNSHIP</a:t>
            </a:r>
          </a:p>
          <a:p>
            <a:pPr algn="ctr"/>
            <a:r>
              <a:rPr lang="en-IN" sz="11500" dirty="0"/>
              <a:t>ANALOG MIXED SIGNALS</a:t>
            </a:r>
          </a:p>
          <a:p>
            <a:pPr algn="ctr"/>
            <a:endParaRPr lang="en-IN" dirty="0"/>
          </a:p>
        </p:txBody>
      </p:sp>
    </p:spTree>
    <p:extLst>
      <p:ext uri="{BB962C8B-B14F-4D97-AF65-F5344CB8AC3E}">
        <p14:creationId xmlns:p14="http://schemas.microsoft.com/office/powerpoint/2010/main" val="255447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DC31BE-3D85-B18D-3EC8-800B3BC92CBF}"/>
              </a:ext>
            </a:extLst>
          </p:cNvPr>
          <p:cNvSpPr txBox="1"/>
          <p:nvPr/>
        </p:nvSpPr>
        <p:spPr>
          <a:xfrm>
            <a:off x="481781" y="285135"/>
            <a:ext cx="11248103" cy="5812425"/>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gm^2 = 2Id*un*Cox(W/L)</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(W/L)=gm^2/2*I*uCox</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(W/L)=(314.16)^2/2*25u*314.1</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(W/L)1,2=6.215</a:t>
            </a:r>
          </a:p>
          <a:p>
            <a:pPr marL="342900" lvl="0" indent="-342900">
              <a:lnSpc>
                <a:spcPct val="107000"/>
              </a:lnSpc>
              <a:spcAft>
                <a:spcPts val="800"/>
              </a:spcAft>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(W/L)1,2=7</a:t>
            </a:r>
          </a:p>
          <a:p>
            <a:pPr marL="53340">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Finding (W/L)5,8 using ICMR-</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Vin &gt; Vgs1 + Vdsat</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0.8 &gt; Vgs1 + Vdsat</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Vgs = ?</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From Id</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I=(unCox/2)(W/L)(Vgs – Vth)^2</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25u=(315u/2)*(7)*((Vgs – Vth)^2)</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0.514= Vgs1-0.45</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Vgs1 = 0.6v</a:t>
            </a:r>
          </a:p>
        </p:txBody>
      </p:sp>
    </p:spTree>
    <p:extLst>
      <p:ext uri="{BB962C8B-B14F-4D97-AF65-F5344CB8AC3E}">
        <p14:creationId xmlns:p14="http://schemas.microsoft.com/office/powerpoint/2010/main" val="3831796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524330-48CB-BFA7-3370-9AA3C7576F5E}"/>
              </a:ext>
            </a:extLst>
          </p:cNvPr>
          <p:cNvSpPr txBox="1"/>
          <p:nvPr/>
        </p:nvSpPr>
        <p:spPr>
          <a:xfrm>
            <a:off x="688258" y="462116"/>
            <a:ext cx="10903974" cy="4428585"/>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0.8 &gt; 0.6 + Vdsat</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Vdsat &lt;= 0.2</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I=(unCox/2)(W/L)(Vdsat)^2</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50u=(315u/2)(W/L)(0.2)^2</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(W/L)5,8=8.59</a:t>
            </a:r>
          </a:p>
          <a:p>
            <a:pPr marL="342900" lvl="0" indent="-342900">
              <a:lnSpc>
                <a:spcPct val="107000"/>
              </a:lnSpc>
              <a:spcAft>
                <a:spcPts val="800"/>
              </a:spcAft>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(W/L)5,8=9</a:t>
            </a:r>
          </a:p>
          <a:p>
            <a:pPr marL="342900" lvl="0" indent="-342900">
              <a:lnSpc>
                <a:spcPct val="107000"/>
              </a:lnSpc>
              <a:spcAft>
                <a:spcPts val="800"/>
              </a:spcAft>
              <a:buFont typeface="Symbol" panose="05050102010706020507" pitchFamily="18" charset="2"/>
              <a:buChar char=""/>
            </a:pP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Now </a:t>
            </a:r>
            <a:r>
              <a:rPr lang="en-IN" sz="2400" kern="100" dirty="0">
                <a:latin typeface="Calibri" panose="020F0502020204030204" pitchFamily="34" charset="0"/>
                <a:ea typeface="Calibri" panose="020F0502020204030204" pitchFamily="34" charset="0"/>
                <a:cs typeface="Times New Roman" panose="02020603050405020304" pitchFamily="18" charset="0"/>
              </a:rPr>
              <a:t>we know all the values so, now we can design in cadence.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25963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84451B-462A-7D40-A965-0A4397BB9A20}"/>
              </a:ext>
            </a:extLst>
          </p:cNvPr>
          <p:cNvSpPr txBox="1"/>
          <p:nvPr/>
        </p:nvSpPr>
        <p:spPr>
          <a:xfrm>
            <a:off x="422787" y="275303"/>
            <a:ext cx="4768645" cy="461665"/>
          </a:xfrm>
          <a:prstGeom prst="rect">
            <a:avLst/>
          </a:prstGeom>
          <a:noFill/>
        </p:spPr>
        <p:txBody>
          <a:bodyPr wrap="square" rtlCol="0">
            <a:spAutoFit/>
          </a:bodyPr>
          <a:lstStyle/>
          <a:p>
            <a:r>
              <a:rPr lang="en-IN" sz="2400" dirty="0"/>
              <a:t>Test model :</a:t>
            </a:r>
            <a:endParaRPr lang="en-IN" dirty="0"/>
          </a:p>
        </p:txBody>
      </p:sp>
      <p:pic>
        <p:nvPicPr>
          <p:cNvPr id="4" name="Picture 3">
            <a:extLst>
              <a:ext uri="{FF2B5EF4-FFF2-40B4-BE49-F238E27FC236}">
                <a16:creationId xmlns:a16="http://schemas.microsoft.com/office/drawing/2014/main" id="{953FD52A-D2F4-4D17-9387-2766D1AD2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303" y="882249"/>
            <a:ext cx="8858372" cy="5700448"/>
          </a:xfrm>
          <a:prstGeom prst="rect">
            <a:avLst/>
          </a:prstGeom>
        </p:spPr>
      </p:pic>
    </p:spTree>
    <p:extLst>
      <p:ext uri="{BB962C8B-B14F-4D97-AF65-F5344CB8AC3E}">
        <p14:creationId xmlns:p14="http://schemas.microsoft.com/office/powerpoint/2010/main" val="122648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62AA51-FE71-202B-7C1C-A9E04FC3AEFD}"/>
              </a:ext>
            </a:extLst>
          </p:cNvPr>
          <p:cNvSpPr txBox="1"/>
          <p:nvPr/>
        </p:nvSpPr>
        <p:spPr>
          <a:xfrm>
            <a:off x="422787" y="245806"/>
            <a:ext cx="5673213" cy="923330"/>
          </a:xfrm>
          <a:prstGeom prst="rect">
            <a:avLst/>
          </a:prstGeom>
          <a:noFill/>
        </p:spPr>
        <p:txBody>
          <a:bodyPr wrap="square" rtlCol="0">
            <a:spAutoFit/>
          </a:bodyPr>
          <a:lstStyle/>
          <a:p>
            <a:r>
              <a:rPr lang="en-IN" dirty="0"/>
              <a:t>Out put wave forms:</a:t>
            </a:r>
          </a:p>
          <a:p>
            <a:endParaRPr lang="en-IN" dirty="0"/>
          </a:p>
          <a:p>
            <a:r>
              <a:rPr lang="en-IN" dirty="0"/>
              <a:t>Gain and phase plot :</a:t>
            </a:r>
          </a:p>
        </p:txBody>
      </p:sp>
      <p:pic>
        <p:nvPicPr>
          <p:cNvPr id="4" name="Picture 3">
            <a:extLst>
              <a:ext uri="{FF2B5EF4-FFF2-40B4-BE49-F238E27FC236}">
                <a16:creationId xmlns:a16="http://schemas.microsoft.com/office/drawing/2014/main" id="{352424D8-73FA-EBA9-228B-FE2C0D49A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87" y="1273204"/>
            <a:ext cx="8209936" cy="4606559"/>
          </a:xfrm>
          <a:prstGeom prst="rect">
            <a:avLst/>
          </a:prstGeom>
        </p:spPr>
      </p:pic>
      <p:sp>
        <p:nvSpPr>
          <p:cNvPr id="5" name="TextBox 4">
            <a:extLst>
              <a:ext uri="{FF2B5EF4-FFF2-40B4-BE49-F238E27FC236}">
                <a16:creationId xmlns:a16="http://schemas.microsoft.com/office/drawing/2014/main" id="{3B40A6CB-2FAA-053E-9814-D829B7F30D5B}"/>
              </a:ext>
            </a:extLst>
          </p:cNvPr>
          <p:cNvSpPr txBox="1"/>
          <p:nvPr/>
        </p:nvSpPr>
        <p:spPr>
          <a:xfrm>
            <a:off x="9586452" y="5456902"/>
            <a:ext cx="2546555" cy="646331"/>
          </a:xfrm>
          <a:prstGeom prst="rect">
            <a:avLst/>
          </a:prstGeom>
          <a:noFill/>
        </p:spPr>
        <p:txBody>
          <a:bodyPr wrap="square" rtlCol="0">
            <a:spAutoFit/>
          </a:bodyPr>
          <a:lstStyle/>
          <a:p>
            <a:r>
              <a:rPr lang="en-IN" dirty="0"/>
              <a:t>Gain : 40dB</a:t>
            </a:r>
          </a:p>
          <a:p>
            <a:r>
              <a:rPr lang="en-IN" dirty="0"/>
              <a:t>Phase : 0 degrees</a:t>
            </a:r>
          </a:p>
        </p:txBody>
      </p:sp>
    </p:spTree>
    <p:extLst>
      <p:ext uri="{BB962C8B-B14F-4D97-AF65-F5344CB8AC3E}">
        <p14:creationId xmlns:p14="http://schemas.microsoft.com/office/powerpoint/2010/main" val="1490456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11F363-BBF3-B30D-29CE-B39C5655557B}"/>
              </a:ext>
            </a:extLst>
          </p:cNvPr>
          <p:cNvSpPr txBox="1"/>
          <p:nvPr/>
        </p:nvSpPr>
        <p:spPr>
          <a:xfrm>
            <a:off x="491613" y="275303"/>
            <a:ext cx="3775587" cy="369332"/>
          </a:xfrm>
          <a:prstGeom prst="rect">
            <a:avLst/>
          </a:prstGeom>
          <a:noFill/>
        </p:spPr>
        <p:txBody>
          <a:bodyPr wrap="square" rtlCol="0">
            <a:spAutoFit/>
          </a:bodyPr>
          <a:lstStyle/>
          <a:p>
            <a:r>
              <a:rPr lang="en-IN" dirty="0"/>
              <a:t>Power supply rejection ratio (PARR) :</a:t>
            </a:r>
          </a:p>
        </p:txBody>
      </p:sp>
      <p:pic>
        <p:nvPicPr>
          <p:cNvPr id="4" name="Picture 3">
            <a:extLst>
              <a:ext uri="{FF2B5EF4-FFF2-40B4-BE49-F238E27FC236}">
                <a16:creationId xmlns:a16="http://schemas.microsoft.com/office/drawing/2014/main" id="{BFFCCC38-CD48-A6AB-5EEE-DCE199286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748" y="1102097"/>
            <a:ext cx="9114503" cy="4653805"/>
          </a:xfrm>
          <a:prstGeom prst="rect">
            <a:avLst/>
          </a:prstGeom>
        </p:spPr>
      </p:pic>
    </p:spTree>
    <p:extLst>
      <p:ext uri="{BB962C8B-B14F-4D97-AF65-F5344CB8AC3E}">
        <p14:creationId xmlns:p14="http://schemas.microsoft.com/office/powerpoint/2010/main" val="2607291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E47542-3162-4383-F4DF-20952288767A}"/>
              </a:ext>
            </a:extLst>
          </p:cNvPr>
          <p:cNvSpPr txBox="1"/>
          <p:nvPr/>
        </p:nvSpPr>
        <p:spPr>
          <a:xfrm>
            <a:off x="678426" y="344129"/>
            <a:ext cx="10707329" cy="3416320"/>
          </a:xfrm>
          <a:prstGeom prst="rect">
            <a:avLst/>
          </a:prstGeom>
          <a:noFill/>
        </p:spPr>
        <p:txBody>
          <a:bodyPr wrap="square" rtlCol="0">
            <a:spAutoFit/>
          </a:bodyPr>
          <a:lstStyle/>
          <a:p>
            <a:r>
              <a:rPr lang="en-IN" sz="2400" b="1" dirty="0"/>
              <a:t>Conclusion</a:t>
            </a:r>
            <a:r>
              <a:rPr lang="en-IN" dirty="0"/>
              <a:t> : </a:t>
            </a:r>
            <a:r>
              <a:rPr lang="en-US" sz="2400" dirty="0"/>
              <a:t>In the design of a single-stage amplifier using Cadence, achieving the desired gain, phase margin, and Power Supply Rejection Ratio (PSRR) is crucial. Through iterative simulations and optimizations, the amplifier's gain is tailored to meet the required levels, ensuring a stable and robust performance. The phase margin is carefully adjusted to maintain stability and prevent oscillations. Additionally, the PSRR is optimized to minimize the influence of power supply variations on the amplifier's output, enhancing its reliability in various operating conditions. The resulting design meets the specified criteria, ensuring high performance and stability in practical applications.</a:t>
            </a:r>
            <a:endParaRPr lang="en-IN" dirty="0"/>
          </a:p>
        </p:txBody>
      </p:sp>
    </p:spTree>
    <p:extLst>
      <p:ext uri="{BB962C8B-B14F-4D97-AF65-F5344CB8AC3E}">
        <p14:creationId xmlns:p14="http://schemas.microsoft.com/office/powerpoint/2010/main" val="3720396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CAD59-0CCE-3AB5-D43C-6D4BCD8D3CC7}"/>
              </a:ext>
            </a:extLst>
          </p:cNvPr>
          <p:cNvSpPr txBox="1"/>
          <p:nvPr/>
        </p:nvSpPr>
        <p:spPr>
          <a:xfrm>
            <a:off x="1028700" y="509155"/>
            <a:ext cx="9840191" cy="5016758"/>
          </a:xfrm>
          <a:prstGeom prst="rect">
            <a:avLst/>
          </a:prstGeom>
          <a:noFill/>
        </p:spPr>
        <p:txBody>
          <a:bodyPr wrap="square" rtlCol="0">
            <a:spAutoFit/>
          </a:bodyPr>
          <a:lstStyle/>
          <a:p>
            <a:pPr algn="ctr"/>
            <a:r>
              <a:rPr lang="en-US" sz="8000" dirty="0"/>
              <a:t>DESIGN OF SINGLE STAGE DIFFERENTIAL AMPLIFIER IN CADENCE</a:t>
            </a:r>
          </a:p>
        </p:txBody>
      </p:sp>
    </p:spTree>
    <p:extLst>
      <p:ext uri="{BB962C8B-B14F-4D97-AF65-F5344CB8AC3E}">
        <p14:creationId xmlns:p14="http://schemas.microsoft.com/office/powerpoint/2010/main" val="4287175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62D793-A403-55B5-4E42-E3962120AC8D}"/>
              </a:ext>
            </a:extLst>
          </p:cNvPr>
          <p:cNvSpPr txBox="1"/>
          <p:nvPr/>
        </p:nvSpPr>
        <p:spPr>
          <a:xfrm>
            <a:off x="670616" y="294968"/>
            <a:ext cx="10850768" cy="3785652"/>
          </a:xfrm>
          <a:prstGeom prst="rect">
            <a:avLst/>
          </a:prstGeom>
          <a:noFill/>
        </p:spPr>
        <p:txBody>
          <a:bodyPr wrap="square" rtlCol="0">
            <a:spAutoFit/>
          </a:bodyPr>
          <a:lstStyle/>
          <a:p>
            <a:r>
              <a:rPr lang="en-IN" sz="2400" b="1" dirty="0"/>
              <a:t>DIFFERENTIAL AMPLIFIER : </a:t>
            </a:r>
          </a:p>
          <a:p>
            <a:endParaRPr lang="en-IN" sz="2400" b="1" dirty="0"/>
          </a:p>
          <a:p>
            <a:r>
              <a:rPr lang="en-US" sz="2400" b="1" dirty="0"/>
              <a:t>Definition</a:t>
            </a:r>
          </a:p>
          <a:p>
            <a:endParaRPr lang="en-US" sz="2400" b="1" dirty="0"/>
          </a:p>
          <a:p>
            <a:r>
              <a:rPr lang="en-US" sz="2400" dirty="0"/>
              <a:t>A differential (or difference) amplifier is a two-input circuit that amplifies only the difference between its two inputs. An operational amplifier or op-amp (Figure 1) is an example of a difference amplifier. The formula that describes the behavior of the circuit is:</a:t>
            </a:r>
          </a:p>
          <a:p>
            <a:endParaRPr lang="en-US" sz="2400" dirty="0"/>
          </a:p>
          <a:p>
            <a:r>
              <a:rPr lang="en-US" sz="2400" dirty="0"/>
              <a:t>Vout = A * (Vin+ - Vin-) where A is the gain of the amplifier</a:t>
            </a:r>
            <a:endParaRPr lang="en-IN" dirty="0"/>
          </a:p>
        </p:txBody>
      </p:sp>
      <p:pic>
        <p:nvPicPr>
          <p:cNvPr id="1026" name="Picture 2" descr="Operational Amplifier Symbol">
            <a:extLst>
              <a:ext uri="{FF2B5EF4-FFF2-40B4-BE49-F238E27FC236}">
                <a16:creationId xmlns:a16="http://schemas.microsoft.com/office/drawing/2014/main" id="{42328834-FE28-E6D5-BF79-B85B9F070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841" y="4326194"/>
            <a:ext cx="3104842" cy="1594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20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FBFE4A-EFA0-26EC-C69E-CB1A819EA756}"/>
              </a:ext>
            </a:extLst>
          </p:cNvPr>
          <p:cNvSpPr txBox="1"/>
          <p:nvPr/>
        </p:nvSpPr>
        <p:spPr>
          <a:xfrm>
            <a:off x="491613" y="403123"/>
            <a:ext cx="7934632" cy="584775"/>
          </a:xfrm>
          <a:prstGeom prst="rect">
            <a:avLst/>
          </a:prstGeom>
          <a:noFill/>
        </p:spPr>
        <p:txBody>
          <a:bodyPr wrap="square" rtlCol="0">
            <a:spAutoFit/>
          </a:bodyPr>
          <a:lstStyle/>
          <a:p>
            <a:r>
              <a:rPr lang="en-IN" sz="3200" b="1" dirty="0"/>
              <a:t>Diagram</a:t>
            </a:r>
            <a:endParaRPr lang="en-IN" b="1" dirty="0"/>
          </a:p>
        </p:txBody>
      </p:sp>
      <p:pic>
        <p:nvPicPr>
          <p:cNvPr id="4" name="Picture 3">
            <a:extLst>
              <a:ext uri="{FF2B5EF4-FFF2-40B4-BE49-F238E27FC236}">
                <a16:creationId xmlns:a16="http://schemas.microsoft.com/office/drawing/2014/main" id="{991646E5-5F52-6F06-57E7-3C882A638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701" y="1101213"/>
            <a:ext cx="7286899" cy="5220930"/>
          </a:xfrm>
          <a:prstGeom prst="rect">
            <a:avLst/>
          </a:prstGeom>
        </p:spPr>
      </p:pic>
    </p:spTree>
    <p:extLst>
      <p:ext uri="{BB962C8B-B14F-4D97-AF65-F5344CB8AC3E}">
        <p14:creationId xmlns:p14="http://schemas.microsoft.com/office/powerpoint/2010/main" val="241349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17C011-CEB6-11DB-CB47-FC2BBB59D79A}"/>
              </a:ext>
            </a:extLst>
          </p:cNvPr>
          <p:cNvSpPr txBox="1"/>
          <p:nvPr/>
        </p:nvSpPr>
        <p:spPr>
          <a:xfrm>
            <a:off x="661554" y="257747"/>
            <a:ext cx="10868891" cy="6342506"/>
          </a:xfrm>
          <a:prstGeom prst="rect">
            <a:avLst/>
          </a:prstGeom>
          <a:noFill/>
        </p:spPr>
        <p:txBody>
          <a:bodyPr wrap="square" rtlCol="0">
            <a:spAutoFit/>
          </a:bodyPr>
          <a:lstStyle/>
          <a:p>
            <a:pPr>
              <a:lnSpc>
                <a:spcPct val="107000"/>
              </a:lnSpc>
              <a:spcAft>
                <a:spcPts val="800"/>
              </a:spcAft>
            </a:pPr>
            <a:r>
              <a:rPr lang="en-US" sz="2400" dirty="0"/>
              <a:t>Requirements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Vdd  = 1.8v</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Av &gt;=  100 ,40db</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 =   10pF</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ICMR+   = 1.4v</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ICMR-  =  0.8v</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Slew Rate = 5v/u</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(w/l)1,2 =7u</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(w/l)3,4 =2u</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(w/l)5,8 =9u</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Power &lt; 3mW</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GB  &gt;= 5MHz</a:t>
            </a:r>
          </a:p>
          <a:p>
            <a:endParaRPr lang="en-IN" dirty="0"/>
          </a:p>
        </p:txBody>
      </p:sp>
    </p:spTree>
    <p:extLst>
      <p:ext uri="{BB962C8B-B14F-4D97-AF65-F5344CB8AC3E}">
        <p14:creationId xmlns:p14="http://schemas.microsoft.com/office/powerpoint/2010/main" val="737699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79003D-97A1-C6E2-68B0-032E6B968180}"/>
              </a:ext>
            </a:extLst>
          </p:cNvPr>
          <p:cNvSpPr txBox="1"/>
          <p:nvPr/>
        </p:nvSpPr>
        <p:spPr>
          <a:xfrm>
            <a:off x="558687" y="442451"/>
            <a:ext cx="11289185" cy="4672818"/>
          </a:xfrm>
          <a:prstGeom prst="rect">
            <a:avLst/>
          </a:prstGeom>
          <a:noFill/>
        </p:spPr>
        <p:txBody>
          <a:bodyPr wrap="square" rtlCol="0">
            <a:spAutoFit/>
          </a:bodyPr>
          <a:lstStyle/>
          <a:p>
            <a:r>
              <a:rPr lang="en-US" sz="2400" b="1" dirty="0"/>
              <a:t>Design</a:t>
            </a:r>
            <a:r>
              <a:rPr lang="en-US" sz="2400" dirty="0"/>
              <a:t> </a:t>
            </a:r>
          </a:p>
          <a:p>
            <a:r>
              <a:rPr lang="en-US" sz="2400" b="1" dirty="0"/>
              <a:t>Note : </a:t>
            </a:r>
            <a:r>
              <a:rPr lang="en-US" sz="2400" dirty="0"/>
              <a:t>To design differential amplifier all mosfet’s should be in saturation region. </a:t>
            </a:r>
            <a:endParaRPr lang="en-US" sz="2400" b="1" dirty="0"/>
          </a:p>
          <a:p>
            <a:endParaRPr lang="en-US" sz="2400" dirty="0"/>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1</a:t>
            </a: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Finding the current from slew rate</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S.R=dV0/dt</a:t>
            </a:r>
          </a:p>
          <a:p>
            <a:pPr marL="508000">
              <a:lnSpc>
                <a:spcPct val="107000"/>
              </a:lnSpc>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(“dVc/dt=I0/CL”)</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Vc=V0</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S.L=I0/CL</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(5v/u)*CL=I0</a:t>
            </a:r>
          </a:p>
          <a:p>
            <a:pPr marL="342900" lvl="0" indent="-342900">
              <a:lnSpc>
                <a:spcPct val="107000"/>
              </a:lnSpc>
              <a:spcAft>
                <a:spcPts val="800"/>
              </a:spcAft>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I0= 50uA</a:t>
            </a:r>
          </a:p>
          <a:p>
            <a:endParaRPr lang="en-IN" sz="2400" dirty="0"/>
          </a:p>
        </p:txBody>
      </p:sp>
    </p:spTree>
    <p:extLst>
      <p:ext uri="{BB962C8B-B14F-4D97-AF65-F5344CB8AC3E}">
        <p14:creationId xmlns:p14="http://schemas.microsoft.com/office/powerpoint/2010/main" val="300270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6E55FF-7DBE-EC13-9D84-696D439E0F46}"/>
              </a:ext>
            </a:extLst>
          </p:cNvPr>
          <p:cNvSpPr txBox="1"/>
          <p:nvPr/>
        </p:nvSpPr>
        <p:spPr>
          <a:xfrm>
            <a:off x="668594" y="550606"/>
            <a:ext cx="10894141" cy="6009274"/>
          </a:xfrm>
          <a:prstGeom prst="rect">
            <a:avLst/>
          </a:prstGeom>
          <a:noFill/>
        </p:spPr>
        <p:txBody>
          <a:bodyPr wrap="square" rtlCol="0">
            <a:spAutoFit/>
          </a:bodyPr>
          <a:lstStyle/>
          <a:p>
            <a:pPr marL="50800">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2.Finding the (W/L) ratios of m3,m4 MOSFET’S using ICMR+</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Vds&gt;= Vgs - Vth</a:t>
            </a:r>
          </a:p>
          <a:p>
            <a:pPr marL="342900" lvl="0" indent="-342900">
              <a:lnSpc>
                <a:spcPct val="107000"/>
              </a:lnSpc>
              <a:buFont typeface="Symbol" panose="05050102010706020507" pitchFamily="18" charset="2"/>
              <a:buChar char=""/>
            </a:pP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Vd</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&gt;= Vg   - Vt</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Vx &gt;= Vin – Vt</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(Vin=ICMR+)</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Vx&gt;= 1.6 – 0.45</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Vx &gt;=1.15</a:t>
            </a:r>
          </a:p>
          <a:p>
            <a:pPr marL="342900" lvl="0" indent="-342900">
              <a:lnSpc>
                <a:spcPct val="107000"/>
              </a:lnSpc>
              <a:spcAft>
                <a:spcPts val="800"/>
              </a:spcAft>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Vx =1.2v</a:t>
            </a:r>
          </a:p>
          <a:p>
            <a:pPr marL="50800">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Vds of m3 MOSFET</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Vds3 = Vdd – Vx</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Vds3 = Vdd -1.2v</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Vds3 = 1.8 – 1.2</a:t>
            </a:r>
          </a:p>
          <a:p>
            <a:pPr marL="342900" lvl="0" indent="-342900">
              <a:lnSpc>
                <a:spcPct val="107000"/>
              </a:lnSpc>
              <a:spcAft>
                <a:spcPts val="800"/>
              </a:spcAft>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Vds3 = 0.6v</a:t>
            </a:r>
          </a:p>
          <a:p>
            <a:endParaRPr lang="en-IN" sz="2400" dirty="0"/>
          </a:p>
        </p:txBody>
      </p:sp>
    </p:spTree>
    <p:extLst>
      <p:ext uri="{BB962C8B-B14F-4D97-AF65-F5344CB8AC3E}">
        <p14:creationId xmlns:p14="http://schemas.microsoft.com/office/powerpoint/2010/main" val="247221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85B34B-EC88-AE50-5B95-D5F9F8091150}"/>
              </a:ext>
            </a:extLst>
          </p:cNvPr>
          <p:cNvSpPr txBox="1"/>
          <p:nvPr/>
        </p:nvSpPr>
        <p:spPr>
          <a:xfrm>
            <a:off x="747251" y="432619"/>
            <a:ext cx="10697497" cy="6229654"/>
          </a:xfrm>
          <a:prstGeom prst="rect">
            <a:avLst/>
          </a:prstGeom>
          <a:noFill/>
        </p:spPr>
        <p:txBody>
          <a:bodyPr wrap="square" rtlCol="0">
            <a:spAutoFit/>
          </a:bodyPr>
          <a:lstStyle/>
          <a:p>
            <a:pPr marL="50800">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 beta values of NMOS,PMOS are</a:t>
            </a:r>
          </a:p>
          <a:p>
            <a:pPr marL="50800">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B(NMOS) = 315u</a:t>
            </a:r>
          </a:p>
          <a:p>
            <a:pPr marL="50800">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B(PMOS) = 160u</a:t>
            </a:r>
          </a:p>
          <a:p>
            <a:pPr marL="50800">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Threshold voltages of NMOS,PMOS</a:t>
            </a:r>
          </a:p>
          <a:p>
            <a:pPr marL="50800">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Vth(p)=0.16v</a:t>
            </a:r>
          </a:p>
          <a:p>
            <a:pPr marL="50800">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Vth(n)= 0.18</a:t>
            </a:r>
          </a:p>
          <a:p>
            <a:pPr marL="50800">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From current equation</a:t>
            </a:r>
          </a:p>
          <a:p>
            <a:pPr marL="342900" lvl="0" indent="-342900">
              <a:lnSpc>
                <a:spcPct val="107000"/>
              </a:lnSpc>
              <a:spcAft>
                <a:spcPts val="800"/>
              </a:spcAft>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I=(upCox/2)(W/L)(Vgs – Vth)^2</a:t>
            </a:r>
          </a:p>
          <a:p>
            <a:pPr marL="50800">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We Know that I3=I0/2</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25uA=(160u/2)(W/L)(0.6 -0.16)^2</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25=(80)(W/L)(0.44)^2</a:t>
            </a:r>
          </a:p>
          <a:p>
            <a:pPr marL="342900" lvl="0" indent="-342900">
              <a:lnSpc>
                <a:spcPct val="107000"/>
              </a:lnSpc>
              <a:spcAft>
                <a:spcPts val="800"/>
              </a:spcAft>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(W/L)3,4=1.6u</a:t>
            </a:r>
          </a:p>
          <a:p>
            <a:endParaRPr lang="en-IN" sz="2400" dirty="0"/>
          </a:p>
        </p:txBody>
      </p:sp>
    </p:spTree>
    <p:extLst>
      <p:ext uri="{BB962C8B-B14F-4D97-AF65-F5344CB8AC3E}">
        <p14:creationId xmlns:p14="http://schemas.microsoft.com/office/powerpoint/2010/main" val="897219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33C0C-49F7-63F2-3D22-6203C4501330}"/>
              </a:ext>
            </a:extLst>
          </p:cNvPr>
          <p:cNvSpPr txBox="1"/>
          <p:nvPr/>
        </p:nvSpPr>
        <p:spPr>
          <a:xfrm>
            <a:off x="688258" y="270387"/>
            <a:ext cx="10815484" cy="6017609"/>
          </a:xfrm>
          <a:prstGeom prst="rect">
            <a:avLst/>
          </a:prstGeom>
          <a:noFill/>
        </p:spPr>
        <p:txBody>
          <a:bodyPr wrap="square" rtlCol="0">
            <a:spAutoFit/>
          </a:bodyPr>
          <a:lstStyle/>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Pole p2 at output side</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V0=-gmVin(1/SCL)(ro3||ro4)/(1/SCL)+( ro3||ro4)</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V0/Vin=-gm(1/SCL)(ro3||ro4)/1+SCL( ro3||ro4)</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Pole(p)=1/(ro3||ro4)CL</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Finding gm of m1 and m2 using GB(gain bandwidth)</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GB=DC gain *P</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GB=gm/SCL</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GB=gm/2*pi*CL</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5MHz=gm/2*pi*CL</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gm 1,2 =314.16u </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we know that dI/dv=gm</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Finding (W/L)1,2 ratios using current equation and gm 1,2</a:t>
            </a:r>
          </a:p>
          <a:p>
            <a:pPr marL="342900" lvl="0" indent="-342900">
              <a:lnSpc>
                <a:spcPct val="107000"/>
              </a:lnSpc>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I=(unCox/2)(W/L)(Vgs – Vth)^2</a:t>
            </a:r>
          </a:p>
          <a:p>
            <a:pPr marL="342900" lvl="0" indent="-342900">
              <a:lnSpc>
                <a:spcPct val="107000"/>
              </a:lnSpc>
              <a:spcAft>
                <a:spcPts val="800"/>
              </a:spcAft>
              <a:buFont typeface="Symbol" panose="05050102010706020507" pitchFamily="18" charset="2"/>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dI/dV = gm = unCox(W/L)(Vgs – Vth)</a:t>
            </a:r>
          </a:p>
        </p:txBody>
      </p:sp>
    </p:spTree>
    <p:extLst>
      <p:ext uri="{BB962C8B-B14F-4D97-AF65-F5344CB8AC3E}">
        <p14:creationId xmlns:p14="http://schemas.microsoft.com/office/powerpoint/2010/main" val="2717730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836</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naraharimahendrakumar@gmail.com</dc:creator>
  <cp:lastModifiedBy>Mahendra kumar Narahari</cp:lastModifiedBy>
  <cp:revision>2</cp:revision>
  <dcterms:created xsi:type="dcterms:W3CDTF">2024-07-11T14:55:25Z</dcterms:created>
  <dcterms:modified xsi:type="dcterms:W3CDTF">2024-07-20T16:19:30Z</dcterms:modified>
</cp:coreProperties>
</file>