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61" r:id="rId5"/>
    <p:sldId id="262" r:id="rId6"/>
    <p:sldId id="277" r:id="rId7"/>
    <p:sldId id="263" r:id="rId8"/>
    <p:sldId id="267" r:id="rId9"/>
    <p:sldId id="268" r:id="rId10"/>
    <p:sldId id="270" r:id="rId11"/>
    <p:sldId id="273" r:id="rId12"/>
    <p:sldId id="284" r:id="rId13"/>
    <p:sldId id="285" r:id="rId14"/>
    <p:sldId id="286" r:id="rId15"/>
    <p:sldId id="274" r:id="rId16"/>
    <p:sldId id="278" r:id="rId17"/>
    <p:sldId id="280" r:id="rId18"/>
    <p:sldId id="287" r:id="rId19"/>
    <p:sldId id="282" r:id="rId20"/>
    <p:sldId id="283"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E2EDBB-5116-4D96-91F8-E374DFC96344}" v="1" dt="2025-04-05T06:59:55.0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ndra kumar Narahari" userId="40af9b5f6d8ff082" providerId="LiveId" clId="{19E2EDBB-5116-4D96-91F8-E374DFC96344}"/>
    <pc:docChg chg="custSel modSld">
      <pc:chgData name="Mahendra kumar Narahari" userId="40af9b5f6d8ff082" providerId="LiveId" clId="{19E2EDBB-5116-4D96-91F8-E374DFC96344}" dt="2025-04-05T06:59:56.973" v="61"/>
      <pc:docMkLst>
        <pc:docMk/>
      </pc:docMkLst>
      <pc:sldChg chg="addSp modSp mod">
        <pc:chgData name="Mahendra kumar Narahari" userId="40af9b5f6d8ff082" providerId="LiveId" clId="{19E2EDBB-5116-4D96-91F8-E374DFC96344}" dt="2025-04-05T06:59:56.973" v="61"/>
        <pc:sldMkLst>
          <pc:docMk/>
          <pc:sldMk cId="1028141534" sldId="256"/>
        </pc:sldMkLst>
        <pc:spChg chg="mod">
          <ac:chgData name="Mahendra kumar Narahari" userId="40af9b5f6d8ff082" providerId="LiveId" clId="{19E2EDBB-5116-4D96-91F8-E374DFC96344}" dt="2025-04-05T06:59:32.537" v="59" actId="313"/>
          <ac:spMkLst>
            <pc:docMk/>
            <pc:sldMk cId="1028141534" sldId="256"/>
            <ac:spMk id="5" creationId="{68C76289-D059-5B3D-F678-72A095491828}"/>
          </ac:spMkLst>
        </pc:spChg>
        <pc:spChg chg="add mod">
          <ac:chgData name="Mahendra kumar Narahari" userId="40af9b5f6d8ff082" providerId="LiveId" clId="{19E2EDBB-5116-4D96-91F8-E374DFC96344}" dt="2025-04-05T06:59:56.973" v="61"/>
          <ac:spMkLst>
            <pc:docMk/>
            <pc:sldMk cId="1028141534" sldId="256"/>
            <ac:spMk id="6" creationId="{EE06FB62-1C6E-1A84-63DD-F7CBBD4D82A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6EB09-F7F0-E908-85A5-2EA07A9F2A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8B647F-B211-E101-BF30-26FD183D0B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A8D517-ED50-9045-B9F8-03B8E7F202E7}"/>
              </a:ext>
            </a:extLst>
          </p:cNvPr>
          <p:cNvSpPr>
            <a:spLocks noGrp="1"/>
          </p:cNvSpPr>
          <p:nvPr>
            <p:ph type="dt" sz="half" idx="10"/>
          </p:nvPr>
        </p:nvSpPr>
        <p:spPr/>
        <p:txBody>
          <a:bodyPr/>
          <a:lstStyle/>
          <a:p>
            <a:fld id="{48A87A34-81AB-432B-8DAE-1953F412C126}" type="datetimeFigureOut">
              <a:rPr lang="en-US" smtClean="0"/>
              <a:t>4/5/2025</a:t>
            </a:fld>
            <a:endParaRPr lang="en-US" dirty="0"/>
          </a:p>
        </p:txBody>
      </p:sp>
      <p:sp>
        <p:nvSpPr>
          <p:cNvPr id="5" name="Footer Placeholder 4">
            <a:extLst>
              <a:ext uri="{FF2B5EF4-FFF2-40B4-BE49-F238E27FC236}">
                <a16:creationId xmlns:a16="http://schemas.microsoft.com/office/drawing/2014/main" id="{8D403978-B1B6-3B88-4809-FDD929F1C9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8E1E60-1D98-17B3-B103-691DB60F5258}"/>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0005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B1298-B4A3-CE3B-85F7-4CEECF37F2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794988-DBC6-3313-81FD-44530DB806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9E236E-4A28-1B78-2E19-FC5CB425E151}"/>
              </a:ext>
            </a:extLst>
          </p:cNvPr>
          <p:cNvSpPr>
            <a:spLocks noGrp="1"/>
          </p:cNvSpPr>
          <p:nvPr>
            <p:ph type="dt" sz="half" idx="10"/>
          </p:nvPr>
        </p:nvSpPr>
        <p:spPr/>
        <p:txBody>
          <a:bodyPr/>
          <a:lstStyle/>
          <a:p>
            <a:fld id="{48A87A34-81AB-432B-8DAE-1953F412C126}" type="datetimeFigureOut">
              <a:rPr lang="en-US" smtClean="0"/>
              <a:t>4/5/2025</a:t>
            </a:fld>
            <a:endParaRPr lang="en-US" dirty="0"/>
          </a:p>
        </p:txBody>
      </p:sp>
      <p:sp>
        <p:nvSpPr>
          <p:cNvPr id="5" name="Footer Placeholder 4">
            <a:extLst>
              <a:ext uri="{FF2B5EF4-FFF2-40B4-BE49-F238E27FC236}">
                <a16:creationId xmlns:a16="http://schemas.microsoft.com/office/drawing/2014/main" id="{3B828F5E-62BE-8F4C-FC92-6951D60F5DF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E5945D-A8DD-D1B8-398B-6633E24E442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8752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B336B3-E071-CA16-CB77-0499664ECE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48FE25-2C6E-A6AD-303C-09FEA88358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EC9B29-4607-C87F-DECE-3D971479B92C}"/>
              </a:ext>
            </a:extLst>
          </p:cNvPr>
          <p:cNvSpPr>
            <a:spLocks noGrp="1"/>
          </p:cNvSpPr>
          <p:nvPr>
            <p:ph type="dt" sz="half" idx="10"/>
          </p:nvPr>
        </p:nvSpPr>
        <p:spPr/>
        <p:txBody>
          <a:bodyPr/>
          <a:lstStyle/>
          <a:p>
            <a:fld id="{48A87A34-81AB-432B-8DAE-1953F412C126}" type="datetimeFigureOut">
              <a:rPr lang="en-US" smtClean="0"/>
              <a:t>4/5/2025</a:t>
            </a:fld>
            <a:endParaRPr lang="en-US" dirty="0"/>
          </a:p>
        </p:txBody>
      </p:sp>
      <p:sp>
        <p:nvSpPr>
          <p:cNvPr id="5" name="Footer Placeholder 4">
            <a:extLst>
              <a:ext uri="{FF2B5EF4-FFF2-40B4-BE49-F238E27FC236}">
                <a16:creationId xmlns:a16="http://schemas.microsoft.com/office/drawing/2014/main" id="{EF5400F9-E767-EA1B-CE65-F221C9130FF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095B8B-4D51-8F64-AD3E-0E9E8000B40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926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12445-F07B-AB07-4CCE-82DC3A6656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67FEBF-AEF6-1546-9BB7-8638870DDD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F7D121-CB96-885B-5808-7340DBB11482}"/>
              </a:ext>
            </a:extLst>
          </p:cNvPr>
          <p:cNvSpPr>
            <a:spLocks noGrp="1"/>
          </p:cNvSpPr>
          <p:nvPr>
            <p:ph type="dt" sz="half" idx="10"/>
          </p:nvPr>
        </p:nvSpPr>
        <p:spPr/>
        <p:txBody>
          <a:bodyPr/>
          <a:lstStyle/>
          <a:p>
            <a:fld id="{48A87A34-81AB-432B-8DAE-1953F412C126}" type="datetimeFigureOut">
              <a:rPr lang="en-US" smtClean="0"/>
              <a:t>4/5/2025</a:t>
            </a:fld>
            <a:endParaRPr lang="en-US" dirty="0"/>
          </a:p>
        </p:txBody>
      </p:sp>
      <p:sp>
        <p:nvSpPr>
          <p:cNvPr id="5" name="Footer Placeholder 4">
            <a:extLst>
              <a:ext uri="{FF2B5EF4-FFF2-40B4-BE49-F238E27FC236}">
                <a16:creationId xmlns:a16="http://schemas.microsoft.com/office/drawing/2014/main" id="{D38FA3F4-9CC9-B117-3385-373AB8FC8C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189DB9-F621-DE9F-81DE-EFCA2FF7B777}"/>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4062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5FB7-9809-9903-3CDB-77ED3B6DAD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F45823-3173-54F2-03FD-D8283D5E37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022658-2513-D05B-9602-12C6FD9FFD88}"/>
              </a:ext>
            </a:extLst>
          </p:cNvPr>
          <p:cNvSpPr>
            <a:spLocks noGrp="1"/>
          </p:cNvSpPr>
          <p:nvPr>
            <p:ph type="dt" sz="half" idx="10"/>
          </p:nvPr>
        </p:nvSpPr>
        <p:spPr/>
        <p:txBody>
          <a:bodyPr/>
          <a:lstStyle/>
          <a:p>
            <a:fld id="{48A87A34-81AB-432B-8DAE-1953F412C126}" type="datetimeFigureOut">
              <a:rPr lang="en-US" smtClean="0"/>
              <a:t>4/5/2025</a:t>
            </a:fld>
            <a:endParaRPr lang="en-US" dirty="0"/>
          </a:p>
        </p:txBody>
      </p:sp>
      <p:sp>
        <p:nvSpPr>
          <p:cNvPr id="5" name="Footer Placeholder 4">
            <a:extLst>
              <a:ext uri="{FF2B5EF4-FFF2-40B4-BE49-F238E27FC236}">
                <a16:creationId xmlns:a16="http://schemas.microsoft.com/office/drawing/2014/main" id="{5AA9770D-C177-BAA1-88F2-64B8EE146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73BE32-C8D7-0636-128D-2394795F322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5274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7404-8CB1-EFD0-06ED-7DD40F6AF5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111D36-75F8-567A-C4F3-7F201D45B0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431E39C-7372-1DB8-4BC0-D6FBA6D18E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91A81E-349D-45CF-D5F1-B0C2BB633251}"/>
              </a:ext>
            </a:extLst>
          </p:cNvPr>
          <p:cNvSpPr>
            <a:spLocks noGrp="1"/>
          </p:cNvSpPr>
          <p:nvPr>
            <p:ph type="dt" sz="half" idx="10"/>
          </p:nvPr>
        </p:nvSpPr>
        <p:spPr/>
        <p:txBody>
          <a:bodyPr/>
          <a:lstStyle/>
          <a:p>
            <a:fld id="{48A87A34-81AB-432B-8DAE-1953F412C126}" type="datetimeFigureOut">
              <a:rPr lang="en-US" smtClean="0"/>
              <a:t>4/5/2025</a:t>
            </a:fld>
            <a:endParaRPr lang="en-US" dirty="0"/>
          </a:p>
        </p:txBody>
      </p:sp>
      <p:sp>
        <p:nvSpPr>
          <p:cNvPr id="6" name="Footer Placeholder 5">
            <a:extLst>
              <a:ext uri="{FF2B5EF4-FFF2-40B4-BE49-F238E27FC236}">
                <a16:creationId xmlns:a16="http://schemas.microsoft.com/office/drawing/2014/main" id="{343368DB-1C10-5C59-439B-CFBABB1A2BE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C93BA62-B74D-4BCC-EA07-534EC9BF0E0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0591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3BFA9-E09E-5631-F16D-429ECF5D04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FCFCBA-CF4C-5498-E186-DB3E8121B7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0FDFA7-7285-707E-7185-EF5DD5D76B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D0FBE3-3668-3FBB-05A6-3E8E803C24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ED6D79-6B53-B934-5FBD-664069545A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C69CF3-CBD7-4CCB-321C-A64B2BB26EA5}"/>
              </a:ext>
            </a:extLst>
          </p:cNvPr>
          <p:cNvSpPr>
            <a:spLocks noGrp="1"/>
          </p:cNvSpPr>
          <p:nvPr>
            <p:ph type="dt" sz="half" idx="10"/>
          </p:nvPr>
        </p:nvSpPr>
        <p:spPr/>
        <p:txBody>
          <a:bodyPr/>
          <a:lstStyle/>
          <a:p>
            <a:fld id="{48A87A34-81AB-432B-8DAE-1953F412C126}" type="datetimeFigureOut">
              <a:rPr lang="en-US" smtClean="0"/>
              <a:t>4/5/2025</a:t>
            </a:fld>
            <a:endParaRPr lang="en-US" dirty="0"/>
          </a:p>
        </p:txBody>
      </p:sp>
      <p:sp>
        <p:nvSpPr>
          <p:cNvPr id="8" name="Footer Placeholder 7">
            <a:extLst>
              <a:ext uri="{FF2B5EF4-FFF2-40B4-BE49-F238E27FC236}">
                <a16:creationId xmlns:a16="http://schemas.microsoft.com/office/drawing/2014/main" id="{A47C8436-02C7-147D-B38C-3925DD03AF6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DF6EF1A-3682-0FA2-5FE0-2F684D62B2D1}"/>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9727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C901F-D5E6-AB26-6692-CB0DEB06D4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A613D4-0A64-53D3-8CF9-CA9BD52F5AAD}"/>
              </a:ext>
            </a:extLst>
          </p:cNvPr>
          <p:cNvSpPr>
            <a:spLocks noGrp="1"/>
          </p:cNvSpPr>
          <p:nvPr>
            <p:ph type="dt" sz="half" idx="10"/>
          </p:nvPr>
        </p:nvSpPr>
        <p:spPr/>
        <p:txBody>
          <a:bodyPr/>
          <a:lstStyle/>
          <a:p>
            <a:fld id="{48A87A34-81AB-432B-8DAE-1953F412C126}" type="datetimeFigureOut">
              <a:rPr lang="en-US" smtClean="0"/>
              <a:t>4/5/2025</a:t>
            </a:fld>
            <a:endParaRPr lang="en-US" dirty="0"/>
          </a:p>
        </p:txBody>
      </p:sp>
      <p:sp>
        <p:nvSpPr>
          <p:cNvPr id="4" name="Footer Placeholder 3">
            <a:extLst>
              <a:ext uri="{FF2B5EF4-FFF2-40B4-BE49-F238E27FC236}">
                <a16:creationId xmlns:a16="http://schemas.microsoft.com/office/drawing/2014/main" id="{FD7AE6CF-39CC-9372-CCDC-B93992FD355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C0CF512-2C8C-285A-A486-7C769E57381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3546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946F20-50A1-00B6-F2EE-8681E73E79C1}"/>
              </a:ext>
            </a:extLst>
          </p:cNvPr>
          <p:cNvSpPr>
            <a:spLocks noGrp="1"/>
          </p:cNvSpPr>
          <p:nvPr>
            <p:ph type="dt" sz="half" idx="10"/>
          </p:nvPr>
        </p:nvSpPr>
        <p:spPr/>
        <p:txBody>
          <a:bodyPr/>
          <a:lstStyle/>
          <a:p>
            <a:fld id="{48A87A34-81AB-432B-8DAE-1953F412C126}" type="datetimeFigureOut">
              <a:rPr lang="en-US" smtClean="0"/>
              <a:t>4/5/2025</a:t>
            </a:fld>
            <a:endParaRPr lang="en-US" dirty="0"/>
          </a:p>
        </p:txBody>
      </p:sp>
      <p:sp>
        <p:nvSpPr>
          <p:cNvPr id="3" name="Footer Placeholder 2">
            <a:extLst>
              <a:ext uri="{FF2B5EF4-FFF2-40B4-BE49-F238E27FC236}">
                <a16:creationId xmlns:a16="http://schemas.microsoft.com/office/drawing/2014/main" id="{A2CC7E2F-CB73-2D69-C569-43758773A17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F51752E-B814-D204-E7FF-D8245F31EFD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0441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77160-5DB5-2B4A-9D07-A41F991378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FD58FF-662F-4D7C-67D0-2C20F42831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AE3302-1F9F-4AE4-7937-2963CBB74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5F4AC5-9D10-4519-0715-02631862CD4D}"/>
              </a:ext>
            </a:extLst>
          </p:cNvPr>
          <p:cNvSpPr>
            <a:spLocks noGrp="1"/>
          </p:cNvSpPr>
          <p:nvPr>
            <p:ph type="dt" sz="half" idx="10"/>
          </p:nvPr>
        </p:nvSpPr>
        <p:spPr/>
        <p:txBody>
          <a:bodyPr/>
          <a:lstStyle/>
          <a:p>
            <a:fld id="{48A87A34-81AB-432B-8DAE-1953F412C126}" type="datetimeFigureOut">
              <a:rPr lang="en-US" smtClean="0"/>
              <a:t>4/5/2025</a:t>
            </a:fld>
            <a:endParaRPr lang="en-US" dirty="0"/>
          </a:p>
        </p:txBody>
      </p:sp>
      <p:sp>
        <p:nvSpPr>
          <p:cNvPr id="6" name="Footer Placeholder 5">
            <a:extLst>
              <a:ext uri="{FF2B5EF4-FFF2-40B4-BE49-F238E27FC236}">
                <a16:creationId xmlns:a16="http://schemas.microsoft.com/office/drawing/2014/main" id="{6024F5C5-8E2B-1DF2-8824-EEDA6DBA1A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6751F6D-AD96-AD82-3B50-7DBFA55A94C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8712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7EA9A-9B36-DEA1-C327-F544AA1468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95942C-78F3-4A5A-4863-E73D55E445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5B6B6AD-22EB-B323-F17D-FB797A4D22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3FED79-65CC-1881-35C5-984CD0FBF245}"/>
              </a:ext>
            </a:extLst>
          </p:cNvPr>
          <p:cNvSpPr>
            <a:spLocks noGrp="1"/>
          </p:cNvSpPr>
          <p:nvPr>
            <p:ph type="dt" sz="half" idx="10"/>
          </p:nvPr>
        </p:nvSpPr>
        <p:spPr/>
        <p:txBody>
          <a:bodyPr/>
          <a:lstStyle/>
          <a:p>
            <a:fld id="{48A87A34-81AB-432B-8DAE-1953F412C126}" type="datetimeFigureOut">
              <a:rPr lang="en-US" smtClean="0"/>
              <a:t>4/5/2025</a:t>
            </a:fld>
            <a:endParaRPr lang="en-US" dirty="0"/>
          </a:p>
        </p:txBody>
      </p:sp>
      <p:sp>
        <p:nvSpPr>
          <p:cNvPr id="6" name="Footer Placeholder 5">
            <a:extLst>
              <a:ext uri="{FF2B5EF4-FFF2-40B4-BE49-F238E27FC236}">
                <a16:creationId xmlns:a16="http://schemas.microsoft.com/office/drawing/2014/main" id="{FD9AEC34-89CB-1F21-A7A6-12A41226C4D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503E6DE-1349-D94A-F281-BDA976A0474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1433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0098A7-F711-E29B-F431-1D523F7CE6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CD4FE5-4651-387B-4D65-0DBDEC8EF5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474A03-6F5A-B0B9-6E1F-8E02E49FB5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4/5/2025</a:t>
            </a:fld>
            <a:endParaRPr lang="en-US" dirty="0"/>
          </a:p>
        </p:txBody>
      </p:sp>
      <p:sp>
        <p:nvSpPr>
          <p:cNvPr id="5" name="Footer Placeholder 4">
            <a:extLst>
              <a:ext uri="{FF2B5EF4-FFF2-40B4-BE49-F238E27FC236}">
                <a16:creationId xmlns:a16="http://schemas.microsoft.com/office/drawing/2014/main" id="{0C1CAF2B-5167-F283-300A-C53BCBFE1D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1021118-268A-4289-F74F-7D2083DEA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9565425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02499" y="3493975"/>
            <a:ext cx="9905998" cy="1273967"/>
          </a:xfrm>
        </p:spPr>
        <p:txBody>
          <a:bodyPr>
            <a:normAutofit fontScale="90000"/>
          </a:bodyPr>
          <a:lstStyle/>
          <a:p>
            <a:pPr algn="ct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Power-Efficient DRAM Sense Amplifier Design Using Power Gating in 45nm Technology</a:t>
            </a:r>
            <a:b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77525BE-DB81-3E13-6FCB-5985A4AFF648}"/>
              </a:ext>
            </a:extLst>
          </p:cNvPr>
          <p:cNvSpPr txBox="1"/>
          <p:nvPr/>
        </p:nvSpPr>
        <p:spPr>
          <a:xfrm>
            <a:off x="1492897" y="849086"/>
            <a:ext cx="10057817" cy="1938992"/>
          </a:xfrm>
          <a:prstGeom prst="rect">
            <a:avLst/>
          </a:prstGeom>
          <a:noFill/>
        </p:spPr>
        <p:txBody>
          <a:bodyPr wrap="square" rtlCol="0">
            <a:spAutoFit/>
          </a:bodyPr>
          <a:lstStyle/>
          <a:p>
            <a:r>
              <a:rPr lang="en-US" sz="4000" b="1" dirty="0">
                <a:solidFill>
                  <a:srgbClr val="C00000"/>
                </a:solidFill>
                <a:effectLst>
                  <a:outerShdw blurRad="38100" dist="38100" dir="2700000" algn="tl">
                    <a:srgbClr val="000000">
                      <a:alpha val="43137"/>
                    </a:srgbClr>
                  </a:outerShdw>
                </a:effectLst>
              </a:rPr>
              <a:t>International Conference on Advancement in Communication and Computing Technology (INOACC 2025 )</a:t>
            </a:r>
            <a:endParaRPr lang="en-IN" sz="4000" dirty="0"/>
          </a:p>
        </p:txBody>
      </p:sp>
      <p:pic>
        <p:nvPicPr>
          <p:cNvPr id="3" name="Picture 2">
            <a:extLst>
              <a:ext uri="{FF2B5EF4-FFF2-40B4-BE49-F238E27FC236}">
                <a16:creationId xmlns:a16="http://schemas.microsoft.com/office/drawing/2014/main" id="{FBCC634C-888C-C3F6-C5C8-3A81771AE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681" y="101361"/>
            <a:ext cx="2195412" cy="794332"/>
          </a:xfrm>
          <a:prstGeom prst="rect">
            <a:avLst/>
          </a:prstGeom>
        </p:spPr>
      </p:pic>
      <p:sp>
        <p:nvSpPr>
          <p:cNvPr id="5" name="TextBox 4">
            <a:extLst>
              <a:ext uri="{FF2B5EF4-FFF2-40B4-BE49-F238E27FC236}">
                <a16:creationId xmlns:a16="http://schemas.microsoft.com/office/drawing/2014/main" id="{68C76289-D059-5B3D-F678-72A095491828}"/>
              </a:ext>
            </a:extLst>
          </p:cNvPr>
          <p:cNvSpPr txBox="1"/>
          <p:nvPr/>
        </p:nvSpPr>
        <p:spPr>
          <a:xfrm>
            <a:off x="4460032" y="4851919"/>
            <a:ext cx="7517699" cy="2031325"/>
          </a:xfrm>
          <a:prstGeom prst="rect">
            <a:avLst/>
          </a:prstGeom>
          <a:noFill/>
        </p:spPr>
        <p:txBody>
          <a:bodyPr wrap="none" rtlCol="0">
            <a:spAutoFit/>
          </a:bodyPr>
          <a:lstStyle/>
          <a:p>
            <a:endParaRPr lang="en-GB" b="1" spc="-1" dirty="0">
              <a:solidFill>
                <a:srgbClr val="4C4C4C"/>
              </a:solidFill>
              <a:latin typeface="Arial"/>
            </a:endParaRPr>
          </a:p>
          <a:p>
            <a:r>
              <a:rPr lang="en-GB" b="1" spc="-1" dirty="0">
                <a:solidFill>
                  <a:srgbClr val="4C4C4C"/>
                </a:solidFill>
                <a:latin typeface="Arial"/>
              </a:rPr>
              <a:t>PRESENTER NAME:- N.MAHENDRA KUMAR, K.REHAN CHANDRA,</a:t>
            </a:r>
          </a:p>
          <a:p>
            <a:r>
              <a:rPr lang="en-GB" b="1" spc="-1" dirty="0">
                <a:solidFill>
                  <a:srgbClr val="4C4C4C"/>
                </a:solidFill>
                <a:latin typeface="Arial"/>
              </a:rPr>
              <a:t>K.UMA MAHESHWARA REDDY, M.PREETHIKA.</a:t>
            </a:r>
          </a:p>
          <a:p>
            <a:endParaRPr lang="en-GB" b="1" spc="-1" dirty="0">
              <a:solidFill>
                <a:srgbClr val="4C4C4C"/>
              </a:solidFill>
              <a:latin typeface="Arial"/>
            </a:endParaRPr>
          </a:p>
          <a:p>
            <a:endParaRPr lang="en-GB" b="1" spc="-1" dirty="0">
              <a:solidFill>
                <a:srgbClr val="4C4C4C"/>
              </a:solidFill>
              <a:latin typeface="Arial"/>
            </a:endParaRPr>
          </a:p>
          <a:p>
            <a:r>
              <a:rPr lang="en-GB" b="1" spc="-1" dirty="0">
                <a:solidFill>
                  <a:srgbClr val="4C4C4C"/>
                </a:solidFill>
                <a:latin typeface="Arial"/>
              </a:rPr>
              <a:t>Affiliation to Jawaharlal Nehru technological university Anantapur</a:t>
            </a:r>
          </a:p>
          <a:p>
            <a:endParaRPr lang="en-IN" dirty="0"/>
          </a:p>
        </p:txBody>
      </p:sp>
      <p:sp>
        <p:nvSpPr>
          <p:cNvPr id="6" name="TextBox 5">
            <a:extLst>
              <a:ext uri="{FF2B5EF4-FFF2-40B4-BE49-F238E27FC236}">
                <a16:creationId xmlns:a16="http://schemas.microsoft.com/office/drawing/2014/main" id="{EE06FB62-1C6E-1A84-63DD-F7CBBD4D82AA}"/>
              </a:ext>
            </a:extLst>
          </p:cNvPr>
          <p:cNvSpPr txBox="1"/>
          <p:nvPr/>
        </p:nvSpPr>
        <p:spPr>
          <a:xfrm>
            <a:off x="681135" y="5169159"/>
            <a:ext cx="3228392" cy="369332"/>
          </a:xfrm>
          <a:prstGeom prst="rect">
            <a:avLst/>
          </a:prstGeom>
          <a:noFill/>
        </p:spPr>
        <p:txBody>
          <a:bodyPr wrap="square" rtlCol="0">
            <a:spAutoFit/>
          </a:bodyPr>
          <a:lstStyle/>
          <a:p>
            <a:r>
              <a:rPr lang="en-GB" b="1" spc="-1" dirty="0">
                <a:solidFill>
                  <a:srgbClr val="4C4C4C"/>
                </a:solidFill>
                <a:latin typeface="Arial"/>
              </a:rPr>
              <a:t>Paper ID: 1470</a:t>
            </a:r>
            <a:endParaRPr lang="en-IN" dirty="0"/>
          </a:p>
        </p:txBody>
      </p:sp>
    </p:spTree>
    <p:extLst>
      <p:ext uri="{BB962C8B-B14F-4D97-AF65-F5344CB8AC3E}">
        <p14:creationId xmlns:p14="http://schemas.microsoft.com/office/powerpoint/2010/main" val="1028141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9650" y="416098"/>
            <a:ext cx="5934508" cy="545869"/>
          </a:xfrm>
        </p:spPr>
        <p:txBody>
          <a:bodyPr>
            <a:normAutofit/>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method</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half" idx="2"/>
          </p:nvPr>
        </p:nvSpPr>
        <p:spPr>
          <a:xfrm>
            <a:off x="723900" y="1219200"/>
            <a:ext cx="6184900" cy="5168899"/>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In the proposed approach, the DRAM sense amplifier is used with the FSPA-VLSA (Foot Switch PMOS Access Voltage Latch Type Sense Amplifier). The DRAM memory array is divided into two halves, with the FSPA-VLSA centrally placed. The input "SENSE" is applied to PM2, PM3, and NM2, and the bit lines BLL and BLR are connected to the FSPA-VLSA's output. Dummy cells, NM5 and NM8, are included for reference, with their storage capacitances "Cs" shown in the shaded area. Two DRAM cells, each with one NMOS and one capacitor, are positioned on either side of the FSPA-VLSA for data storage in the open bit architecture of the DRAM sense amplifier.</a:t>
            </a: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7100252" y="1365251"/>
            <a:ext cx="4519295" cy="4114800"/>
          </a:xfrm>
          <a:prstGeom prst="rect">
            <a:avLst/>
          </a:prstGeom>
          <a:ln>
            <a:noFill/>
          </a:ln>
          <a:effectLst>
            <a:outerShdw blurRad="292100" dist="139700" dir="2700000" algn="tl" rotWithShape="0">
              <a:srgbClr val="333333">
                <a:alpha val="65000"/>
              </a:srgbClr>
            </a:outerShdw>
          </a:effectLst>
        </p:spPr>
      </p:pic>
      <p:sp>
        <p:nvSpPr>
          <p:cNvPr id="3" name="Rectangle 2"/>
          <p:cNvSpPr/>
          <p:nvPr/>
        </p:nvSpPr>
        <p:spPr>
          <a:xfrm>
            <a:off x="6908800" y="5568951"/>
            <a:ext cx="4902200" cy="1338828"/>
          </a:xfrm>
          <a:prstGeom prst="rect">
            <a:avLst/>
          </a:prstGeom>
        </p:spPr>
        <p:txBody>
          <a:bodyPr wrap="square">
            <a:spAutoFit/>
          </a:bodyPr>
          <a:lstStyle/>
          <a:p>
            <a:pPr marL="457200" algn="ctr">
              <a:lnSpc>
                <a:spcPct val="15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Fig. </a:t>
            </a:r>
            <a:r>
              <a:rPr lang="en-IN" b="1" dirty="0">
                <a:latin typeface="Times New Roman" panose="02020603050405020304" pitchFamily="18" charset="0"/>
                <a:ea typeface="Calibri" panose="020F0502020204030204" pitchFamily="34" charset="0"/>
                <a:cs typeface="Times New Roman" panose="02020603050405020304" pitchFamily="18" charset="0"/>
              </a:rPr>
              <a:t>Diagram of proposed technique for Open bit architecture of DRAM sense amplifier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E688404B-A853-ECA4-4B81-8F9C23BDFE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578" y="5989478"/>
            <a:ext cx="1892576" cy="670891"/>
          </a:xfrm>
          <a:prstGeom prst="rect">
            <a:avLst/>
          </a:prstGeom>
        </p:spPr>
      </p:pic>
    </p:spTree>
    <p:extLst>
      <p:ext uri="{BB962C8B-B14F-4D97-AF65-F5344CB8AC3E}">
        <p14:creationId xmlns:p14="http://schemas.microsoft.com/office/powerpoint/2010/main" val="4151631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advantages</a:t>
            </a:r>
            <a:endParaRPr lang="en-IN"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1141412" y="1662545"/>
            <a:ext cx="9905999" cy="4128656"/>
          </a:xfrm>
        </p:spPr>
        <p:txBody>
          <a:bodyPr>
            <a:normAutofit/>
          </a:bodyPr>
          <a:lstStyle/>
          <a:p>
            <a:pPr lvl="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Reduced power consumption</a:t>
            </a:r>
          </a:p>
          <a:p>
            <a:pPr lvl="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Improved performance</a:t>
            </a:r>
          </a:p>
          <a:p>
            <a:pPr lvl="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Increased integration density</a:t>
            </a:r>
          </a:p>
          <a:p>
            <a:pPr marL="0" indent="0" algn="just">
              <a:buNone/>
            </a:pPr>
            <a:endParaRPr lang="en-IN" sz="1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574C1F4-13F1-8B9E-3FEC-AC5C08A5B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0398" y="6157429"/>
            <a:ext cx="1892576" cy="670891"/>
          </a:xfrm>
          <a:prstGeom prst="rect">
            <a:avLst/>
          </a:prstGeom>
        </p:spPr>
      </p:pic>
    </p:spTree>
    <p:extLst>
      <p:ext uri="{BB962C8B-B14F-4D97-AF65-F5344CB8AC3E}">
        <p14:creationId xmlns:p14="http://schemas.microsoft.com/office/powerpoint/2010/main" val="3885964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549650" y="416098"/>
            <a:ext cx="5934508" cy="545869"/>
          </a:xfrm>
          <a:prstGeom prst="rect">
            <a:avLst/>
          </a:prstGeom>
        </p:spPr>
        <p:txBody>
          <a:bodyPr>
            <a:normAutofit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EXTENSION method</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927279" y="1442087"/>
            <a:ext cx="10264462" cy="2318583"/>
          </a:xfrm>
          <a:prstGeom prst="rect">
            <a:avLst/>
          </a:prstGeom>
        </p:spPr>
        <p:txBody>
          <a:bodyPr wrap="square">
            <a:spAutoFit/>
          </a:bodyPr>
          <a:lstStyle/>
          <a:p>
            <a:pPr algn="just">
              <a:lnSpc>
                <a:spcPct val="150000"/>
              </a:lnSpc>
              <a:spcAft>
                <a:spcPts val="800"/>
              </a:spcAft>
            </a:pPr>
            <a:r>
              <a:rPr lang="en-US" sz="20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POWER GATING :</a:t>
            </a:r>
            <a:endParaRPr lang="en-IN" sz="16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In this chapter, the modification in the proposed circuit for </a:t>
            </a:r>
            <a:r>
              <a:rPr lang="en-IN" dirty="0">
                <a:latin typeface="Times New Roman" panose="02020603050405020304" pitchFamily="18" charset="0"/>
                <a:ea typeface="Calibri" panose="020F0502020204030204" pitchFamily="34" charset="0"/>
                <a:cs typeface="Times New Roman" panose="02020603050405020304" pitchFamily="18" charset="0"/>
              </a:rPr>
              <a:t>FF with asynchronous reset</a:t>
            </a:r>
            <a:r>
              <a:rPr lang="en-US" dirty="0">
                <a:latin typeface="Times New Roman" panose="02020603050405020304" pitchFamily="18" charset="0"/>
                <a:ea typeface="Calibri" panose="020F0502020204030204" pitchFamily="34" charset="0"/>
                <a:cs typeface="Times New Roman" panose="02020603050405020304" pitchFamily="18" charset="0"/>
              </a:rPr>
              <a:t> in this design we are going to add the power gating technique to the PMOS. Here, the PMOS is designed using POWER GATING Logic. Here, we also mention the detailed information relating to power gating technique and the advantages towards the modified design</a:t>
            </a:r>
            <a:endParaRPr lang="en-IN" dirty="0"/>
          </a:p>
        </p:txBody>
      </p:sp>
      <p:sp>
        <p:nvSpPr>
          <p:cNvPr id="4" name="Rectangle 3"/>
          <p:cNvSpPr/>
          <p:nvPr/>
        </p:nvSpPr>
        <p:spPr>
          <a:xfrm>
            <a:off x="927279" y="3978237"/>
            <a:ext cx="10264462" cy="1856919"/>
          </a:xfrm>
          <a:prstGeom prst="rect">
            <a:avLst/>
          </a:prstGeom>
        </p:spPr>
        <p:txBody>
          <a:bodyPr wrap="square">
            <a:spAutoFit/>
          </a:bodyPr>
          <a:lstStyle/>
          <a:p>
            <a:pPr>
              <a:lnSpc>
                <a:spcPct val="150000"/>
              </a:lnSpc>
              <a:spcAft>
                <a:spcPts val="800"/>
              </a:spcAft>
            </a:pPr>
            <a:r>
              <a:rPr lang="en-US"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INTRODUCTION TO POWER GATING TECHNIQUE:</a:t>
            </a:r>
            <a:endParaRPr lang="en-IN"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Power gating is a technique used in integrated circuits to reduce power consumption by turning off the power supply to specific circuit blocks when they are not needed. This technique is particularly useful in modern chips, which often contain many different functional blocks that may not be used at all times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51A23F6-2F2E-CE25-B3CF-886B2DA6B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0398" y="6157429"/>
            <a:ext cx="1892576" cy="670891"/>
          </a:xfrm>
          <a:prstGeom prst="rect">
            <a:avLst/>
          </a:prstGeom>
        </p:spPr>
      </p:pic>
    </p:spTree>
    <p:extLst>
      <p:ext uri="{BB962C8B-B14F-4D97-AF65-F5344CB8AC3E}">
        <p14:creationId xmlns:p14="http://schemas.microsoft.com/office/powerpoint/2010/main" val="648801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5007" y="4738077"/>
            <a:ext cx="9800823" cy="1293111"/>
          </a:xfrm>
          <a:prstGeom prst="rect">
            <a:avLst/>
          </a:prstGeom>
        </p:spPr>
        <p:txBody>
          <a:bodyPr wrap="square">
            <a:spAutoFit/>
          </a:bodyPr>
          <a:lstStyle/>
          <a:p>
            <a:pPr>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Power gating works by inserting switches into the power supply paths of specific circuit blocks, which can be controlled by a power management unit. When the circuit block is not needed, the switch is turned off, cutting off the power supply and reducing the power consumption of the circuit</a:t>
            </a:r>
            <a:endParaRPr lang="en-IN" dirty="0"/>
          </a:p>
        </p:txBody>
      </p:sp>
      <p:sp>
        <p:nvSpPr>
          <p:cNvPr id="3" name="Rectangle 3"/>
          <p:cNvSpPr>
            <a:spLocks noChangeArrowheads="1"/>
          </p:cNvSpPr>
          <p:nvPr/>
        </p:nvSpPr>
        <p:spPr bwMode="auto">
          <a:xfrm>
            <a:off x="2794716" y="4044434"/>
            <a:ext cx="62035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 Block diagram of Power gating technique</a:t>
            </a:r>
            <a:endParaRPr kumimoji="0" lang="en-US" b="0" i="0" u="none" strike="noStrike" cap="none" normalizeH="0" baseline="0" dirty="0">
              <a:ln>
                <a:noFill/>
              </a:ln>
              <a:solidFill>
                <a:schemeClr val="tx1"/>
              </a:solidFill>
              <a:effectLst/>
              <a:latin typeface="Arial" panose="020B0604020202020204" pitchFamily="34" charset="0"/>
            </a:endParaRPr>
          </a:p>
        </p:txBody>
      </p:sp>
      <p:pic>
        <p:nvPicPr>
          <p:cNvPr id="4"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9085" y="580214"/>
            <a:ext cx="276225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D89513C-F83D-93D7-A94E-7C23FC7E90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0398" y="6157429"/>
            <a:ext cx="1892576" cy="670891"/>
          </a:xfrm>
          <a:prstGeom prst="rect">
            <a:avLst/>
          </a:prstGeom>
        </p:spPr>
      </p:pic>
    </p:spTree>
    <p:extLst>
      <p:ext uri="{BB962C8B-B14F-4D97-AF65-F5344CB8AC3E}">
        <p14:creationId xmlns:p14="http://schemas.microsoft.com/office/powerpoint/2010/main" val="4187161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0613" y="2128521"/>
            <a:ext cx="9813701" cy="923330"/>
          </a:xfrm>
          <a:prstGeom prst="rect">
            <a:avLst/>
          </a:prstGeom>
        </p:spPr>
        <p:txBody>
          <a:bodyPr wrap="square">
            <a:spAutoFit/>
          </a:bodyPr>
          <a:lstStyle/>
          <a:p>
            <a:pPr marL="342900" lvl="0" indent="-342900" algn="just" defTabSz="914400" eaLnBrk="0" fontAlgn="base" hangingPunct="0">
              <a:lnSpc>
                <a:spcPct val="150000"/>
              </a:lnSpc>
              <a:spcBef>
                <a:spcPct val="0"/>
              </a:spcBef>
              <a:spcAft>
                <a:spcPct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Energy Efficiency:</a:t>
            </a:r>
            <a:r>
              <a:rPr lang="en-US" dirty="0">
                <a:latin typeface="Times New Roman" panose="02020603050405020304" pitchFamily="18" charset="0"/>
                <a:cs typeface="Times New Roman" panose="02020603050405020304" pitchFamily="18" charset="0"/>
              </a:rPr>
              <a:t> The proposed flip-flop consumes minimal power due to its ultra-low-power design, making it ideal for energy-sensitive applications.</a:t>
            </a:r>
          </a:p>
        </p:txBody>
      </p:sp>
      <p:sp>
        <p:nvSpPr>
          <p:cNvPr id="3" name="Rectangle 2"/>
          <p:cNvSpPr/>
          <p:nvPr/>
        </p:nvSpPr>
        <p:spPr>
          <a:xfrm>
            <a:off x="1210613" y="3118515"/>
            <a:ext cx="9813701" cy="3323987"/>
          </a:xfrm>
          <a:prstGeom prst="rect">
            <a:avLst/>
          </a:prstGeom>
        </p:spPr>
        <p:txBody>
          <a:bodyPr wrap="square">
            <a:spAutoFit/>
          </a:bodyPr>
          <a:lstStyle/>
          <a:p>
            <a:pPr marL="342900" lvl="0" indent="-342900" algn="just" defTabSz="914400" eaLnBrk="0" fontAlgn="base" hangingPunct="0">
              <a:lnSpc>
                <a:spcPct val="150000"/>
              </a:lnSpc>
              <a:spcBef>
                <a:spcPct val="0"/>
              </a:spcBef>
              <a:spcAft>
                <a:spcPct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Low-Voltage Operation:</a:t>
            </a:r>
            <a:r>
              <a:rPr lang="en-US" dirty="0">
                <a:latin typeface="Times New Roman" panose="02020603050405020304" pitchFamily="18" charset="0"/>
                <a:cs typeface="Times New Roman" panose="02020603050405020304" pitchFamily="18" charset="0"/>
              </a:rPr>
              <a:t> The flip-flop operates effectively at near-threshold voltages, enhancing its performance in low-voltage environments, crucial for power-constrained systems.</a:t>
            </a:r>
          </a:p>
          <a:p>
            <a:pPr marL="342900" indent="-342900" algn="just" defTabSz="914400" eaLnBrk="0" fontAlgn="base" hangingPunct="0">
              <a:lnSpc>
                <a:spcPct val="150000"/>
              </a:lnSpc>
              <a:spcBef>
                <a:spcPct val="0"/>
              </a:spcBef>
              <a:spcAft>
                <a:spcPct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Wearable Electronics:</a:t>
            </a:r>
            <a:r>
              <a:rPr lang="en-US" dirty="0">
                <a:latin typeface="Times New Roman" panose="02020603050405020304" pitchFamily="18" charset="0"/>
                <a:cs typeface="Times New Roman" panose="02020603050405020304" pitchFamily="18" charset="0"/>
              </a:rPr>
              <a:t> For devices like smart watches and fitness trackers, where battery life and compact circuit design are critical, this flip-flop can significantly enhance performance.</a:t>
            </a:r>
          </a:p>
          <a:p>
            <a:pPr marL="342900" lvl="0" indent="-342900" algn="just" defTabSz="914400" eaLnBrk="0" fontAlgn="base" hangingPunct="0">
              <a:lnSpc>
                <a:spcPct val="150000"/>
              </a:lnSpc>
              <a:spcBef>
                <a:spcPct val="0"/>
              </a:spcBef>
              <a:spcAft>
                <a:spcPct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Internet of Things (</a:t>
            </a:r>
            <a:r>
              <a:rPr lang="en-US" b="1" dirty="0" err="1">
                <a:latin typeface="Times New Roman" panose="02020603050405020304" pitchFamily="18" charset="0"/>
                <a:cs typeface="Times New Roman" panose="02020603050405020304" pitchFamily="18" charset="0"/>
              </a:rPr>
              <a:t>IoT</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The ultra-low power consumption makes it suitable for battery-powered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devices, which require long operation times with minimal energy use.</a:t>
            </a:r>
          </a:p>
          <a:p>
            <a:pPr marL="342900" indent="-342900" algn="just" defTabSz="914400" eaLnBrk="0" fontAlgn="base" hangingPunct="0">
              <a:lnSpc>
                <a:spcPct val="150000"/>
              </a:lnSpc>
              <a:spcBef>
                <a:spcPct val="0"/>
              </a:spcBef>
              <a:spcAft>
                <a:spcPct val="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lvl="0" indent="-342900" algn="just" defTabSz="914400" eaLnBrk="0" fontAlgn="base" hangingPunct="0">
              <a:lnSpc>
                <a:spcPct val="150000"/>
              </a:lnSpc>
              <a:spcBef>
                <a:spcPct val="0"/>
              </a:spcBef>
              <a:spcAft>
                <a:spcPct val="0"/>
              </a:spcAft>
              <a:buFont typeface="Arial" panose="020B0604020202020204" pitchFamily="34" charset="0"/>
              <a:buChar char="•"/>
            </a:pPr>
            <a:endParaRPr lang="en-US" sz="1400" dirty="0">
              <a:latin typeface="Arial" panose="020B0604020202020204" pitchFamily="34" charset="0"/>
            </a:endParaRPr>
          </a:p>
        </p:txBody>
      </p:sp>
      <p:sp>
        <p:nvSpPr>
          <p:cNvPr id="5" name="Rectangle 4"/>
          <p:cNvSpPr/>
          <p:nvPr/>
        </p:nvSpPr>
        <p:spPr>
          <a:xfrm>
            <a:off x="3341029" y="707196"/>
            <a:ext cx="5957517" cy="523220"/>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ADVANTAGES &amp; APPLICATIONS</a:t>
            </a:r>
            <a:endParaRPr lang="en-IN" sz="2800" dirty="0"/>
          </a:p>
        </p:txBody>
      </p:sp>
      <p:pic>
        <p:nvPicPr>
          <p:cNvPr id="4" name="Picture 3">
            <a:extLst>
              <a:ext uri="{FF2B5EF4-FFF2-40B4-BE49-F238E27FC236}">
                <a16:creationId xmlns:a16="http://schemas.microsoft.com/office/drawing/2014/main" id="{324F09F4-F79F-95DF-5F4E-BA58449F3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0398" y="6157429"/>
            <a:ext cx="1892576" cy="670891"/>
          </a:xfrm>
          <a:prstGeom prst="rect">
            <a:avLst/>
          </a:prstGeom>
        </p:spPr>
      </p:pic>
    </p:spTree>
    <p:extLst>
      <p:ext uri="{BB962C8B-B14F-4D97-AF65-F5344CB8AC3E}">
        <p14:creationId xmlns:p14="http://schemas.microsoft.com/office/powerpoint/2010/main" val="3719900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1600" b="1" dirty="0">
                <a:latin typeface="Times New Roman" panose="02020603050405020304" pitchFamily="18" charset="0"/>
                <a:cs typeface="Times New Roman" panose="02020603050405020304" pitchFamily="18" charset="0"/>
              </a:rPr>
              <a:t>Tools required</a:t>
            </a:r>
            <a:endParaRPr lang="en-IN" sz="1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Tool : </a:t>
            </a:r>
            <a:r>
              <a:rPr lang="en-US" sz="2000" dirty="0">
                <a:latin typeface="Times New Roman" panose="02020603050405020304" pitchFamily="18" charset="0"/>
                <a:cs typeface="Times New Roman" panose="02020603050405020304" pitchFamily="18" charset="0"/>
              </a:rPr>
              <a:t>Cadence virtuoso</a:t>
            </a:r>
          </a:p>
          <a:p>
            <a:r>
              <a:rPr lang="en-US" sz="2000" b="1" dirty="0">
                <a:latin typeface="Times New Roman" panose="02020603050405020304" pitchFamily="18" charset="0"/>
                <a:cs typeface="Times New Roman" panose="02020603050405020304" pitchFamily="18" charset="0"/>
              </a:rPr>
              <a:t>Technology : </a:t>
            </a:r>
            <a:r>
              <a:rPr lang="en-US" sz="2000" dirty="0">
                <a:latin typeface="Times New Roman" panose="02020603050405020304" pitchFamily="18" charset="0"/>
                <a:cs typeface="Times New Roman" panose="02020603050405020304" pitchFamily="18" charset="0"/>
              </a:rPr>
              <a:t>45NM</a:t>
            </a:r>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0214EEF-436E-CA85-7B00-28A6F37F3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0398" y="6157429"/>
            <a:ext cx="1892576" cy="670891"/>
          </a:xfrm>
          <a:prstGeom prst="rect">
            <a:avLst/>
          </a:prstGeom>
        </p:spPr>
      </p:pic>
    </p:spTree>
    <p:extLst>
      <p:ext uri="{BB962C8B-B14F-4D97-AF65-F5344CB8AC3E}">
        <p14:creationId xmlns:p14="http://schemas.microsoft.com/office/powerpoint/2010/main" val="553926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23670" y="374134"/>
            <a:ext cx="2079415" cy="646331"/>
          </a:xfrm>
          <a:prstGeom prst="rect">
            <a:avLst/>
          </a:prstGeom>
        </p:spPr>
        <p:txBody>
          <a:bodyPr wrap="none">
            <a:spAutoFit/>
          </a:bodyPr>
          <a:lstStyle/>
          <a:p>
            <a:r>
              <a:rPr lang="en-US" sz="3600" dirty="0">
                <a:effectLst>
                  <a:outerShdw blurRad="38100" dist="38100" dir="2700000" algn="tl">
                    <a:srgbClr val="000000">
                      <a:alpha val="43137"/>
                    </a:srgbClr>
                  </a:outerShdw>
                </a:effectLst>
                <a:latin typeface="Algerian" panose="04020705040A02060702" pitchFamily="82" charset="0"/>
              </a:rPr>
              <a:t>RESULTS</a:t>
            </a:r>
            <a:endParaRPr lang="en-IN" dirty="0">
              <a:effectLst>
                <a:outerShdw blurRad="38100" dist="38100" dir="2700000" algn="tl">
                  <a:srgbClr val="000000">
                    <a:alpha val="43137"/>
                  </a:srgbClr>
                </a:outerShdw>
              </a:effectLst>
              <a:latin typeface="Algerian" panose="04020705040A02060702" pitchFamily="82" charset="0"/>
            </a:endParaRPr>
          </a:p>
        </p:txBody>
      </p:sp>
      <p:pic>
        <p:nvPicPr>
          <p:cNvPr id="5" name="Picture 4"/>
          <p:cNvPicPr/>
          <p:nvPr/>
        </p:nvPicPr>
        <p:blipFill>
          <a:blip r:embed="rId2"/>
          <a:stretch>
            <a:fillRect/>
          </a:stretch>
        </p:blipFill>
        <p:spPr>
          <a:xfrm>
            <a:off x="674396" y="1268186"/>
            <a:ext cx="5269204" cy="3835400"/>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1254284" y="5285995"/>
            <a:ext cx="4256230" cy="507831"/>
          </a:xfrm>
          <a:prstGeom prst="rect">
            <a:avLst/>
          </a:prstGeom>
        </p:spPr>
        <p:txBody>
          <a:bodyPr wrap="none">
            <a:spAutoFit/>
          </a:bodyPr>
          <a:lstStyle/>
          <a:p>
            <a:pPr algn="ctr">
              <a:lnSpc>
                <a:spcPct val="15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SCHEMATIC OF EXISTING METHOD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456FC2E7-02D5-6687-0D3A-213B699FA24B}"/>
              </a:ext>
            </a:extLst>
          </p:cNvPr>
          <p:cNvPicPr/>
          <p:nvPr/>
        </p:nvPicPr>
        <p:blipFill>
          <a:blip r:embed="rId3"/>
          <a:stretch>
            <a:fillRect/>
          </a:stretch>
        </p:blipFill>
        <p:spPr>
          <a:xfrm>
            <a:off x="6167533" y="1259633"/>
            <a:ext cx="5645022" cy="3741575"/>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25B0A244-1325-EC09-F153-D2645B9AE3DD}"/>
              </a:ext>
            </a:extLst>
          </p:cNvPr>
          <p:cNvSpPr txBox="1"/>
          <p:nvPr/>
        </p:nvSpPr>
        <p:spPr>
          <a:xfrm>
            <a:off x="6008914" y="5268698"/>
            <a:ext cx="6102220" cy="463397"/>
          </a:xfrm>
          <a:prstGeom prst="rect">
            <a:avLst/>
          </a:prstGeom>
          <a:noFill/>
        </p:spPr>
        <p:txBody>
          <a:bodyPr wrap="square">
            <a:spAutoFit/>
          </a:bodyPr>
          <a:lstStyle/>
          <a:p>
            <a:pPr algn="ctr">
              <a:lnSpc>
                <a:spcPct val="15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WAVEFORM OF EXISTING METHOD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22348C25-8BF4-8696-F178-4A233C2E12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0398" y="6157429"/>
            <a:ext cx="1892576" cy="670891"/>
          </a:xfrm>
          <a:prstGeom prst="rect">
            <a:avLst/>
          </a:prstGeom>
        </p:spPr>
      </p:pic>
    </p:spTree>
    <p:extLst>
      <p:ext uri="{BB962C8B-B14F-4D97-AF65-F5344CB8AC3E}">
        <p14:creationId xmlns:p14="http://schemas.microsoft.com/office/powerpoint/2010/main" val="339702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103345" y="671545"/>
            <a:ext cx="4551006" cy="3965575"/>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1014701" y="4755846"/>
            <a:ext cx="4739439" cy="507831"/>
          </a:xfrm>
          <a:prstGeom prst="rect">
            <a:avLst/>
          </a:prstGeom>
        </p:spPr>
        <p:txBody>
          <a:bodyPr wrap="none">
            <a:spAutoFit/>
          </a:bodyPr>
          <a:lstStyle/>
          <a:p>
            <a:pPr algn="ctr">
              <a:lnSpc>
                <a:spcPct val="15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Schematic of Proposed DRAM sense amplifier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8BB6D84E-6EA9-E9F6-2C3C-44C65C798D99}"/>
              </a:ext>
            </a:extLst>
          </p:cNvPr>
          <p:cNvPicPr/>
          <p:nvPr/>
        </p:nvPicPr>
        <p:blipFill>
          <a:blip r:embed="rId3"/>
          <a:stretch>
            <a:fillRect/>
          </a:stretch>
        </p:blipFill>
        <p:spPr>
          <a:xfrm>
            <a:off x="6176864" y="987490"/>
            <a:ext cx="5066523" cy="3492500"/>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8AF5DC92-5D23-A3FC-0775-AC9734BCB6E6}"/>
              </a:ext>
            </a:extLst>
          </p:cNvPr>
          <p:cNvSpPr txBox="1"/>
          <p:nvPr/>
        </p:nvSpPr>
        <p:spPr>
          <a:xfrm>
            <a:off x="5540051" y="4671539"/>
            <a:ext cx="6097554" cy="463397"/>
          </a:xfrm>
          <a:prstGeom prst="rect">
            <a:avLst/>
          </a:prstGeom>
          <a:noFill/>
        </p:spPr>
        <p:txBody>
          <a:bodyPr wrap="square">
            <a:spAutoFit/>
          </a:bodyPr>
          <a:lstStyle/>
          <a:p>
            <a:pPr algn="ctr">
              <a:lnSpc>
                <a:spcPct val="150000"/>
              </a:lnSpc>
              <a:spcAft>
                <a:spcPts val="800"/>
              </a:spcAft>
            </a:pPr>
            <a:r>
              <a:rPr lang="en-US" b="1">
                <a:latin typeface="Times New Roman" panose="02020603050405020304" pitchFamily="18" charset="0"/>
                <a:ea typeface="Calibri" panose="020F0502020204030204" pitchFamily="34" charset="0"/>
                <a:cs typeface="Times New Roman" panose="02020603050405020304" pitchFamily="18" charset="0"/>
              </a:rPr>
              <a:t>Waveform of Proposed DRAM Sense amplifier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F0C7DFAF-CC24-5B27-F91D-086417B9AD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0398" y="6157429"/>
            <a:ext cx="1892576" cy="670891"/>
          </a:xfrm>
          <a:prstGeom prst="rect">
            <a:avLst/>
          </a:prstGeom>
        </p:spPr>
      </p:pic>
    </p:spTree>
    <p:extLst>
      <p:ext uri="{BB962C8B-B14F-4D97-AF65-F5344CB8AC3E}">
        <p14:creationId xmlns:p14="http://schemas.microsoft.com/office/powerpoint/2010/main" val="3245677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999" y="681134"/>
            <a:ext cx="6429258" cy="3610947"/>
          </a:xfrm>
          <a:prstGeom prst="rect">
            <a:avLst/>
          </a:prstGeom>
        </p:spPr>
      </p:pic>
      <p:sp>
        <p:nvSpPr>
          <p:cNvPr id="3" name="Rectangle 2"/>
          <p:cNvSpPr/>
          <p:nvPr/>
        </p:nvSpPr>
        <p:spPr>
          <a:xfrm>
            <a:off x="1384557" y="4423022"/>
            <a:ext cx="4794902" cy="507831"/>
          </a:xfrm>
          <a:prstGeom prst="rect">
            <a:avLst/>
          </a:prstGeom>
        </p:spPr>
        <p:txBody>
          <a:bodyPr wrap="none">
            <a:spAutoFit/>
          </a:bodyPr>
          <a:lstStyle/>
          <a:p>
            <a:pPr algn="ctr">
              <a:lnSpc>
                <a:spcPct val="15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Schematic of Extension DRAM sense amplifier</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E864E90-62B4-1B92-1601-3519678E417E}"/>
              </a:ext>
            </a:extLst>
          </p:cNvPr>
          <p:cNvPicPr/>
          <p:nvPr/>
        </p:nvPicPr>
        <p:blipFill>
          <a:blip r:embed="rId3"/>
          <a:stretch>
            <a:fillRect/>
          </a:stretch>
        </p:blipFill>
        <p:spPr>
          <a:xfrm>
            <a:off x="7688425" y="744894"/>
            <a:ext cx="3834882" cy="3492500"/>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30B4341D-6E2E-B390-E370-34F16F3A3FCB}"/>
              </a:ext>
            </a:extLst>
          </p:cNvPr>
          <p:cNvSpPr txBox="1"/>
          <p:nvPr/>
        </p:nvSpPr>
        <p:spPr>
          <a:xfrm>
            <a:off x="6867330" y="4494257"/>
            <a:ext cx="5654351" cy="422167"/>
          </a:xfrm>
          <a:prstGeom prst="rect">
            <a:avLst/>
          </a:prstGeom>
          <a:noFill/>
        </p:spPr>
        <p:txBody>
          <a:bodyPr wrap="square">
            <a:spAutoFit/>
          </a:bodyPr>
          <a:lstStyle/>
          <a:p>
            <a:pPr algn="ctr">
              <a:lnSpc>
                <a:spcPct val="150000"/>
              </a:lnSpc>
              <a:spcAft>
                <a:spcPts val="8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Waveform of Extension DRAM Sense amplifier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897CD8EA-7930-9F84-F1BB-468D3F33D9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0398" y="6157429"/>
            <a:ext cx="1892576" cy="670891"/>
          </a:xfrm>
          <a:prstGeom prst="rect">
            <a:avLst/>
          </a:prstGeom>
        </p:spPr>
      </p:pic>
    </p:spTree>
    <p:extLst>
      <p:ext uri="{BB962C8B-B14F-4D97-AF65-F5344CB8AC3E}">
        <p14:creationId xmlns:p14="http://schemas.microsoft.com/office/powerpoint/2010/main" val="1330730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887932"/>
              </p:ext>
            </p:extLst>
          </p:nvPr>
        </p:nvGraphicFramePr>
        <p:xfrm>
          <a:off x="2209800" y="2768516"/>
          <a:ext cx="8280399" cy="2980722"/>
        </p:xfrm>
        <a:graphic>
          <a:graphicData uri="http://schemas.openxmlformats.org/drawingml/2006/table">
            <a:tbl>
              <a:tblPr firstRow="1" bandRow="1">
                <a:tableStyleId>{FABFCF23-3B69-468F-B69F-88F6DE6A72F2}</a:tableStyleId>
              </a:tblPr>
              <a:tblGrid>
                <a:gridCol w="2760133">
                  <a:extLst>
                    <a:ext uri="{9D8B030D-6E8A-4147-A177-3AD203B41FA5}">
                      <a16:colId xmlns:a16="http://schemas.microsoft.com/office/drawing/2014/main" val="232558126"/>
                    </a:ext>
                  </a:extLst>
                </a:gridCol>
                <a:gridCol w="2760133">
                  <a:extLst>
                    <a:ext uri="{9D8B030D-6E8A-4147-A177-3AD203B41FA5}">
                      <a16:colId xmlns:a16="http://schemas.microsoft.com/office/drawing/2014/main" val="139405109"/>
                    </a:ext>
                  </a:extLst>
                </a:gridCol>
                <a:gridCol w="2760133">
                  <a:extLst>
                    <a:ext uri="{9D8B030D-6E8A-4147-A177-3AD203B41FA5}">
                      <a16:colId xmlns:a16="http://schemas.microsoft.com/office/drawing/2014/main" val="2094792743"/>
                    </a:ext>
                  </a:extLst>
                </a:gridCol>
              </a:tblGrid>
              <a:tr h="1239708">
                <a:tc>
                  <a:txBody>
                    <a:bodyPr/>
                    <a:lstStyle/>
                    <a:p>
                      <a:pPr algn="just">
                        <a:lnSpc>
                          <a:spcPct val="150000"/>
                        </a:lnSpc>
                        <a:spcAft>
                          <a:spcPts val="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AREA(Transistors count)</a:t>
                      </a:r>
                      <a:endParaRPr lang="en-IN"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Power (w)</a:t>
                      </a:r>
                      <a:endParaRPr lang="en-IN" sz="1800" b="1">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325396"/>
                  </a:ext>
                </a:extLst>
              </a:tr>
              <a:tr h="580338">
                <a:tc>
                  <a:txBody>
                    <a:bodyPr/>
                    <a:lstStyle/>
                    <a:p>
                      <a:pPr algn="just">
                        <a:lnSpc>
                          <a:spcPct val="150000"/>
                        </a:lnSpc>
                        <a:spcAft>
                          <a:spcPts val="0"/>
                        </a:spcAft>
                      </a:pPr>
                      <a:r>
                        <a:rPr lang="en-US" sz="2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Existing</a:t>
                      </a:r>
                      <a:endParaRPr lang="en-IN" sz="1800" b="1">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17</a:t>
                      </a:r>
                      <a:endParaRPr lang="en-IN" sz="1800" b="1">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6.195 uw</a:t>
                      </a:r>
                      <a:endParaRPr lang="en-IN" sz="1800" b="1">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9171568"/>
                  </a:ext>
                </a:extLst>
              </a:tr>
              <a:tr h="580338">
                <a:tc>
                  <a:txBody>
                    <a:bodyPr/>
                    <a:lstStyle/>
                    <a:p>
                      <a:pPr algn="just">
                        <a:lnSpc>
                          <a:spcPct val="150000"/>
                        </a:lnSpc>
                        <a:spcAft>
                          <a:spcPts val="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a:t>
                      </a:r>
                      <a:endParaRPr lang="en-IN"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15</a:t>
                      </a:r>
                      <a:endParaRPr lang="en-IN"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1.328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uw</a:t>
                      </a:r>
                      <a:endParaRPr lang="en-IN"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8467792"/>
                  </a:ext>
                </a:extLst>
              </a:tr>
              <a:tr h="580338">
                <a:tc>
                  <a:txBody>
                    <a:bodyPr/>
                    <a:lstStyle/>
                    <a:p>
                      <a:pPr algn="just">
                        <a:lnSpc>
                          <a:spcPct val="150000"/>
                        </a:lnSpc>
                        <a:spcAft>
                          <a:spcPts val="0"/>
                        </a:spcAft>
                      </a:pPr>
                      <a:r>
                        <a:rPr lang="en-US"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Extension</a:t>
                      </a:r>
                      <a:endParaRPr lang="en-IN"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16</a:t>
                      </a:r>
                      <a:endParaRPr lang="en-IN"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919.2  </a:t>
                      </a:r>
                      <a:r>
                        <a:rPr lang="en-US" sz="1800" b="1" dirty="0" err="1">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nW</a:t>
                      </a:r>
                      <a:endParaRPr lang="en-IN" sz="18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5" name="Rectangle 4"/>
          <p:cNvSpPr/>
          <p:nvPr/>
        </p:nvSpPr>
        <p:spPr>
          <a:xfrm>
            <a:off x="3372198" y="1244685"/>
            <a:ext cx="4172937" cy="745397"/>
          </a:xfrm>
          <a:prstGeom prst="rect">
            <a:avLst/>
          </a:prstGeom>
        </p:spPr>
        <p:txBody>
          <a:bodyPr wrap="none">
            <a:spAutoFit/>
          </a:bodyPr>
          <a:lstStyle/>
          <a:p>
            <a:pPr>
              <a:lnSpc>
                <a:spcPct val="150000"/>
              </a:lnSpc>
              <a:spcAft>
                <a:spcPts val="800"/>
              </a:spcAft>
            </a:pPr>
            <a:r>
              <a:rPr lang="en-US" sz="3200" b="1" dirty="0">
                <a:latin typeface="Algerian" panose="04020705040A02060702" pitchFamily="82" charset="0"/>
                <a:ea typeface="Calibri" panose="020F0502020204030204" pitchFamily="34" charset="0"/>
                <a:cs typeface="Times New Roman" panose="02020603050405020304" pitchFamily="18" charset="0"/>
              </a:rPr>
              <a:t>COMPARISION TABLE</a:t>
            </a:r>
            <a:endParaRPr lang="en-IN" sz="2800" dirty="0">
              <a:effectLst/>
              <a:latin typeface="Algerian" panose="04020705040A02060702" pitchFamily="82"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286420AE-8197-03E5-7C77-EF1DECF16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0398" y="6157429"/>
            <a:ext cx="1892576" cy="670891"/>
          </a:xfrm>
          <a:prstGeom prst="rect">
            <a:avLst/>
          </a:prstGeom>
        </p:spPr>
      </p:pic>
    </p:spTree>
    <p:extLst>
      <p:ext uri="{BB962C8B-B14F-4D97-AF65-F5344CB8AC3E}">
        <p14:creationId xmlns:p14="http://schemas.microsoft.com/office/powerpoint/2010/main" val="1657424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722" y="298580"/>
            <a:ext cx="9905998" cy="786333"/>
          </a:xfrm>
        </p:spPr>
        <p:txBody>
          <a:bodyPr>
            <a:normAutofit/>
          </a:bodyPr>
          <a:lstStyle/>
          <a:p>
            <a:pPr algn="ctr"/>
            <a:r>
              <a:rPr lang="en-US" sz="4000" b="1" dirty="0">
                <a:latin typeface="Times New Roman" panose="02020603050405020304" pitchFamily="18" charset="0"/>
                <a:cs typeface="Times New Roman" panose="02020603050405020304" pitchFamily="18" charset="0"/>
              </a:rPr>
              <a:t>CONTENT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52848" y="1383492"/>
            <a:ext cx="9210502" cy="5004868"/>
          </a:xfrm>
        </p:spPr>
        <p:txBody>
          <a:bodyPr>
            <a:normAutofit fontScale="92500" lnSpcReduction="10000"/>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Objective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Abstract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Literature survey</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Existing method</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Disadvantages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Proposed method</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Advantages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Tools used</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Results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References</a:t>
            </a:r>
          </a:p>
          <a:p>
            <a:endParaRPr lang="en-IN" dirty="0"/>
          </a:p>
        </p:txBody>
      </p:sp>
      <p:pic>
        <p:nvPicPr>
          <p:cNvPr id="4" name="Picture 3">
            <a:extLst>
              <a:ext uri="{FF2B5EF4-FFF2-40B4-BE49-F238E27FC236}">
                <a16:creationId xmlns:a16="http://schemas.microsoft.com/office/drawing/2014/main" id="{6F84CA67-140C-2FD4-94C9-C069B88859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0398" y="6157429"/>
            <a:ext cx="1892576" cy="670891"/>
          </a:xfrm>
          <a:prstGeom prst="rect">
            <a:avLst/>
          </a:prstGeom>
        </p:spPr>
      </p:pic>
    </p:spTree>
    <p:extLst>
      <p:ext uri="{BB962C8B-B14F-4D97-AF65-F5344CB8AC3E}">
        <p14:creationId xmlns:p14="http://schemas.microsoft.com/office/powerpoint/2010/main" val="3450658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146782"/>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96912" y="1765301"/>
            <a:ext cx="10795000" cy="4392904"/>
          </a:xfrm>
        </p:spPr>
        <p:txBody>
          <a:bodyPr>
            <a:normAutofit fontScale="70000" lnSpcReduction="20000"/>
          </a:bodyPr>
          <a:lstStyle/>
          <a:p>
            <a:pPr marL="0" indent="0" algn="just">
              <a:lnSpc>
                <a:spcPct val="170000"/>
              </a:lnSpc>
              <a:buNone/>
            </a:pPr>
            <a:r>
              <a:rPr lang="en-IN" dirty="0">
                <a:latin typeface="Times New Roman" panose="02020603050405020304" pitchFamily="18" charset="0"/>
                <a:cs typeface="Times New Roman" panose="02020603050405020304" pitchFamily="18" charset="0"/>
              </a:rPr>
              <a:t>The proposed study evaluates the power consumption during read operations in the open bit architecture technique of DRAM sense amplifiers. It reveals that the power consumption in the proposed technique of DRAM sense amplifier using FSPA-VLSA is roughly 81% less than that of the open bit architecture of DRAM sense amplifier using a basic latch type sense amplifier. This reduction is attributed to the application of the same pulse to all circuit inputs. The PMOS transistor is active and the NMOS transistor is inactive for half the interval of time, followed by the NMOS transistor being active and the PMOS transistor inactive for the rest of the simulation time. Consequently, the circuit spends most of its time in a cut-off state, either due to the NMOS or PMOS, which results in a reduced overall power consumption.</a:t>
            </a:r>
          </a:p>
          <a:p>
            <a:endParaRPr lang="en-IN" dirty="0"/>
          </a:p>
        </p:txBody>
      </p:sp>
      <p:pic>
        <p:nvPicPr>
          <p:cNvPr id="4" name="Picture 3">
            <a:extLst>
              <a:ext uri="{FF2B5EF4-FFF2-40B4-BE49-F238E27FC236}">
                <a16:creationId xmlns:a16="http://schemas.microsoft.com/office/drawing/2014/main" id="{800AB27F-777A-6344-A7B2-FF8CA6BC3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0398" y="6157429"/>
            <a:ext cx="1892576" cy="670891"/>
          </a:xfrm>
          <a:prstGeom prst="rect">
            <a:avLst/>
          </a:prstGeom>
        </p:spPr>
      </p:pic>
    </p:spTree>
    <p:extLst>
      <p:ext uri="{BB962C8B-B14F-4D97-AF65-F5344CB8AC3E}">
        <p14:creationId xmlns:p14="http://schemas.microsoft.com/office/powerpoint/2010/main" val="3171324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84547" y="1567746"/>
            <a:ext cx="10357658" cy="4047262"/>
          </a:xfrm>
          <a:prstGeom prst="rect">
            <a:avLst/>
          </a:prstGeom>
        </p:spPr>
        <p:txBody>
          <a:bodyPr wrap="square">
            <a:spAutoFit/>
          </a:bodyPr>
          <a:lstStyle/>
          <a:p>
            <a:endParaRPr lang="en-IN" dirty="0"/>
          </a:p>
          <a:p>
            <a:pPr marL="285750" lvl="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Y. L. Sung-MO Kang, "Dynamic Random Access Memory(DRAM)," in CMOS digital integrated circuits, new </a:t>
            </a:r>
            <a:r>
              <a:rPr lang="en-IN" sz="2000" dirty="0" err="1">
                <a:latin typeface="Times New Roman" panose="02020603050405020304" pitchFamily="18" charset="0"/>
                <a:cs typeface="Times New Roman" panose="02020603050405020304" pitchFamily="18" charset="0"/>
              </a:rPr>
              <a:t>delhi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mcgraw</a:t>
            </a:r>
            <a:r>
              <a:rPr lang="en-IN" sz="2000" dirty="0">
                <a:latin typeface="Times New Roman" panose="02020603050405020304" pitchFamily="18" charset="0"/>
                <a:cs typeface="Times New Roman" panose="02020603050405020304" pitchFamily="18" charset="0"/>
              </a:rPr>
              <a:t> hill, 2013, p. 655. </a:t>
            </a:r>
          </a:p>
          <a:p>
            <a:pPr marL="285750" lvl="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“VLSI Design Techniques for Analog and Digital Circuits”, </a:t>
            </a:r>
            <a:r>
              <a:rPr lang="en-IN" sz="2000" dirty="0" err="1">
                <a:latin typeface="Times New Roman" panose="02020603050405020304" pitchFamily="18" charset="0"/>
                <a:cs typeface="Times New Roman" panose="02020603050405020304" pitchFamily="18" charset="0"/>
              </a:rPr>
              <a:t>mcgraw-hill</a:t>
            </a:r>
            <a:r>
              <a:rPr lang="en-IN" sz="2000" dirty="0">
                <a:latin typeface="Times New Roman" panose="02020603050405020304" pitchFamily="18" charset="0"/>
                <a:cs typeface="Times New Roman" panose="02020603050405020304" pitchFamily="18" charset="0"/>
              </a:rPr>
              <a:t> international publication. </a:t>
            </a:r>
          </a:p>
          <a:p>
            <a:pPr marL="285750" lvl="0" indent="-285750" algn="just">
              <a:buFont typeface="Wingdings" panose="05000000000000000000" pitchFamily="2" charset="2"/>
              <a:buChar char="Ø"/>
            </a:pPr>
            <a:r>
              <a:rPr lang="en-IN" sz="2000" dirty="0" err="1">
                <a:latin typeface="Times New Roman" panose="02020603050405020304" pitchFamily="18" charset="0"/>
                <a:cs typeface="Times New Roman" panose="02020603050405020304" pitchFamily="18" charset="0"/>
              </a:rPr>
              <a:t>Arsovski</a:t>
            </a:r>
            <a:r>
              <a:rPr lang="en-IN" sz="2000" dirty="0">
                <a:latin typeface="Times New Roman" panose="02020603050405020304" pitchFamily="18" charset="0"/>
                <a:cs typeface="Times New Roman" panose="02020603050405020304" pitchFamily="18" charset="0"/>
              </a:rPr>
              <a:t>, "High-Speed Low-Power Sense Amplifier Design," 12 NOV,2001. </a:t>
            </a:r>
          </a:p>
          <a:p>
            <a:pPr marL="285750" lvl="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 T. </a:t>
            </a:r>
            <a:r>
              <a:rPr lang="en-IN" sz="2000" dirty="0" err="1">
                <a:latin typeface="Times New Roman" panose="02020603050405020304" pitchFamily="18" charset="0"/>
                <a:cs typeface="Times New Roman" panose="02020603050405020304" pitchFamily="18" charset="0"/>
              </a:rPr>
              <a:t>Meenu</a:t>
            </a:r>
            <a:r>
              <a:rPr lang="en-IN" sz="2000" dirty="0">
                <a:latin typeface="Times New Roman" panose="02020603050405020304" pitchFamily="18" charset="0"/>
                <a:cs typeface="Times New Roman" panose="02020603050405020304" pitchFamily="18" charset="0"/>
              </a:rPr>
              <a:t> Rani Garg, "A Study of Different Types of Voltage &amp; Current Sense Amplifiers used in SRAM," International Journal of Advanced Research in Computer and Communication Engineering, p. 6, Vol. 4, Issue 5, May 2015. </a:t>
            </a:r>
          </a:p>
          <a:p>
            <a:pPr marL="285750" lvl="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Taehui</a:t>
            </a:r>
            <a:r>
              <a:rPr lang="en-IN" sz="2000" dirty="0">
                <a:latin typeface="Times New Roman" panose="02020603050405020304" pitchFamily="18" charset="0"/>
                <a:cs typeface="Times New Roman" panose="02020603050405020304" pitchFamily="18" charset="0"/>
              </a:rPr>
              <a:t> Na, </a:t>
            </a:r>
            <a:r>
              <a:rPr lang="en-IN" sz="2000" dirty="0" err="1">
                <a:latin typeface="Times New Roman" panose="02020603050405020304" pitchFamily="18" charset="0"/>
                <a:cs typeface="Times New Roman" panose="02020603050405020304" pitchFamily="18" charset="0"/>
              </a:rPr>
              <a:t>Seung</a:t>
            </a:r>
            <a:r>
              <a:rPr lang="en-IN" sz="2000" dirty="0">
                <a:latin typeface="Times New Roman" panose="02020603050405020304" pitchFamily="18" charset="0"/>
                <a:cs typeface="Times New Roman" panose="02020603050405020304" pitchFamily="18" charset="0"/>
              </a:rPr>
              <a:t>-Han Woo, </a:t>
            </a:r>
            <a:r>
              <a:rPr lang="en-IN" sz="2000" dirty="0" err="1">
                <a:latin typeface="Times New Roman" panose="02020603050405020304" pitchFamily="18" charset="0"/>
                <a:cs typeface="Times New Roman" panose="02020603050405020304" pitchFamily="18" charset="0"/>
              </a:rPr>
              <a:t>Jisu</a:t>
            </a:r>
            <a:r>
              <a:rPr lang="en-IN" sz="2000" dirty="0">
                <a:latin typeface="Times New Roman" panose="02020603050405020304" pitchFamily="18" charset="0"/>
                <a:cs typeface="Times New Roman" panose="02020603050405020304" pitchFamily="18" charset="0"/>
              </a:rPr>
              <a:t> Kim "Comparative study of various latch type sense amplifier," IEEE Trans </a:t>
            </a:r>
            <a:r>
              <a:rPr lang="en-IN" sz="2000" dirty="0" err="1">
                <a:latin typeface="Times New Roman" panose="02020603050405020304" pitchFamily="18" charset="0"/>
                <a:cs typeface="Times New Roman" panose="02020603050405020304" pitchFamily="18" charset="0"/>
              </a:rPr>
              <a:t>VlSI</a:t>
            </a:r>
            <a:r>
              <a:rPr lang="en-IN" sz="2000" dirty="0">
                <a:latin typeface="Times New Roman" panose="02020603050405020304" pitchFamily="18" charset="0"/>
                <a:cs typeface="Times New Roman" panose="02020603050405020304" pitchFamily="18" charset="0"/>
              </a:rPr>
              <a:t> System, Feb,2014. </a:t>
            </a:r>
          </a:p>
          <a:p>
            <a:pPr marL="285750" lvl="0" indent="-28575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K. V. </a:t>
            </a:r>
            <a:r>
              <a:rPr lang="en-IN" sz="2000" dirty="0" err="1">
                <a:latin typeface="Times New Roman" panose="02020603050405020304" pitchFamily="18" charset="0"/>
                <a:cs typeface="Times New Roman" panose="02020603050405020304" pitchFamily="18" charset="0"/>
              </a:rPr>
              <a:t>A.Hemprabha</a:t>
            </a:r>
            <a:r>
              <a:rPr lang="en-IN" sz="2000" dirty="0">
                <a:latin typeface="Times New Roman" panose="02020603050405020304" pitchFamily="18" charset="0"/>
                <a:cs typeface="Times New Roman" panose="02020603050405020304" pitchFamily="18" charset="0"/>
              </a:rPr>
              <a:t>, "Comparative analysis of sense amplifiers for memories," IEEE, p. 6, 2015. </a:t>
            </a:r>
          </a:p>
          <a:p>
            <a:pPr marL="342900" indent="-342900" algn="just">
              <a:lnSpc>
                <a:spcPct val="150000"/>
              </a:lnSpc>
              <a:buAutoNum type="arabicPeriod" startAt="6"/>
            </a:pPr>
            <a:endParaRPr lang="en-IN" sz="1400" dirty="0">
              <a:latin typeface="Times New Roman" panose="02020603050405020304" pitchFamily="18" charset="0"/>
              <a:cs typeface="Times New Roman" panose="02020603050405020304" pitchFamily="18" charset="0"/>
            </a:endParaRPr>
          </a:p>
        </p:txBody>
      </p:sp>
      <p:sp>
        <p:nvSpPr>
          <p:cNvPr id="3" name="Rectangle 2"/>
          <p:cNvSpPr/>
          <p:nvPr/>
        </p:nvSpPr>
        <p:spPr>
          <a:xfrm>
            <a:off x="3937000" y="736749"/>
            <a:ext cx="3369591" cy="830997"/>
          </a:xfrm>
          <a:prstGeom prst="rect">
            <a:avLst/>
          </a:prstGeom>
        </p:spPr>
        <p:txBody>
          <a:bodyPr wrap="square">
            <a:spAutoFit/>
          </a:bodyPr>
          <a:lstStyle/>
          <a:p>
            <a:pPr algn="ctr">
              <a:lnSpc>
                <a:spcPct val="150000"/>
              </a:lnSpc>
            </a:pPr>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p:txBody>
      </p:sp>
      <p:pic>
        <p:nvPicPr>
          <p:cNvPr id="4" name="Picture 3">
            <a:extLst>
              <a:ext uri="{FF2B5EF4-FFF2-40B4-BE49-F238E27FC236}">
                <a16:creationId xmlns:a16="http://schemas.microsoft.com/office/drawing/2014/main" id="{6E7BCE12-489A-F297-D53C-4C89148D7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0398" y="6157429"/>
            <a:ext cx="1892576" cy="670891"/>
          </a:xfrm>
          <a:prstGeom prst="rect">
            <a:avLst/>
          </a:prstGeom>
        </p:spPr>
      </p:pic>
    </p:spTree>
    <p:extLst>
      <p:ext uri="{BB962C8B-B14F-4D97-AF65-F5344CB8AC3E}">
        <p14:creationId xmlns:p14="http://schemas.microsoft.com/office/powerpoint/2010/main" val="2414054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8513" y="652318"/>
            <a:ext cx="9905998" cy="1105593"/>
          </a:xfrm>
        </p:spPr>
        <p:txBody>
          <a:bodyPr>
            <a:normAutofit/>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3" y="1954018"/>
            <a:ext cx="9905999" cy="3541714"/>
          </a:xfrm>
        </p:spPr>
        <p:txBody>
          <a:bodyP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Power Efficiency: The objective could be to design sense amplifiers that consume less power while maintaining or even improving their functionality. This aligns with the general trend in semiconductor design towards energy efficiency, which is particularly crucial in mobile and battery-operated devices.</a:t>
            </a:r>
            <a:endParaRPr lang="en-IN" sz="1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CEA6387-62DB-348F-2EDB-0F01FFC16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0398" y="6157429"/>
            <a:ext cx="1892576" cy="670891"/>
          </a:xfrm>
          <a:prstGeom prst="rect">
            <a:avLst/>
          </a:prstGeom>
        </p:spPr>
      </p:pic>
    </p:spTree>
    <p:extLst>
      <p:ext uri="{BB962C8B-B14F-4D97-AF65-F5344CB8AC3E}">
        <p14:creationId xmlns:p14="http://schemas.microsoft.com/office/powerpoint/2010/main" val="2625652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07819"/>
            <a:ext cx="9905998" cy="1005840"/>
          </a:xfrm>
        </p:spPr>
        <p:txBody>
          <a:bodyPr>
            <a:normAutofit/>
          </a:bodyPr>
          <a:lstStyle/>
          <a:p>
            <a:pPr algn="ctr"/>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660400" y="1689100"/>
            <a:ext cx="10947400" cy="4786515"/>
          </a:xfrm>
        </p:spPr>
        <p:txBody>
          <a:bodyPr>
            <a:noAutofit/>
          </a:bodyPr>
          <a:lstStyle/>
          <a:p>
            <a:pPr algn="just">
              <a:lnSpc>
                <a:spcPct val="150000"/>
              </a:lnSpc>
            </a:pPr>
            <a:r>
              <a:rPr lang="en-IN" sz="2200" dirty="0">
                <a:latin typeface="Times New Roman" panose="02020603050405020304" pitchFamily="18" charset="0"/>
                <a:cs typeface="Times New Roman" panose="02020603050405020304" pitchFamily="18" charset="0"/>
              </a:rPr>
              <a:t>Power consumption is a critical consideration in the design of memory elements and digital systems within very large scale integration (VLSI) circuits. This study introduces a method for reducing power consumption in DRAM sense amplifiers, termed FSPA-VLSA (Foot Switch PMOS Access Voltage Latch Type Sense Amplifier). By implementing this technique within the open bit architecture of DRAM Cells during read operations, reduction in overall power consumption has been achieved. Additionally, this proposed circuit offers advantages for low-power VLSI/ULSI design. The circuit has been successfully designed and implemented using Cadence Virtuoso tools at 45nm technology.</a:t>
            </a:r>
          </a:p>
        </p:txBody>
      </p:sp>
      <p:pic>
        <p:nvPicPr>
          <p:cNvPr id="4" name="Picture 3">
            <a:extLst>
              <a:ext uri="{FF2B5EF4-FFF2-40B4-BE49-F238E27FC236}">
                <a16:creationId xmlns:a16="http://schemas.microsoft.com/office/drawing/2014/main" id="{24A0C065-0585-8EEB-9E35-E951908560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0398" y="6157429"/>
            <a:ext cx="1892576" cy="670891"/>
          </a:xfrm>
          <a:prstGeom prst="rect">
            <a:avLst/>
          </a:prstGeom>
        </p:spPr>
      </p:pic>
    </p:spTree>
    <p:extLst>
      <p:ext uri="{BB962C8B-B14F-4D97-AF65-F5344CB8AC3E}">
        <p14:creationId xmlns:p14="http://schemas.microsoft.com/office/powerpoint/2010/main" val="2786024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16131"/>
            <a:ext cx="9905998" cy="872836"/>
          </a:xfrm>
        </p:spPr>
        <p:txBody>
          <a:bodyPr>
            <a:normAutofit/>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2600" y="1295400"/>
            <a:ext cx="11341100" cy="5155276"/>
          </a:xfrm>
        </p:spPr>
        <p:txBody>
          <a:bodyPr>
            <a:no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Semiconductor memories are crucial in electronic design, especially for data storage in computer systems. Memory needs vary by application, with storage often requiring more transistors than logic operations. Dynamic Random Access Memory (DRAM) is characterized by its simple structure, smaller size, and higher densities. It uses capacitors to store binary data, but requires periodic refreshing due to charge leakage, leading to information degradation over time.</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demand for portable systems has led to a focus on minimizing power consumption in very high-density Ultra-Large Scale Integration (ULSI) chips, driving innovations in low-power design. A fundamental sense amplifier consists of two cross-coupled inverters, PMOS and NMOS components, and an Equalizer (EQ) linked to both output ends. This is known as a positive feedback differential voltage sense amplifier or conventional sense amplifier.</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Foot Switch PMOS Access Voltage Latch Sense Amplifier (FSPA-VLSA) features an NMOS transistor at the circuit's bottom, serving as foot switch transistors. PMOS access involves accessing bit line and bit bar line voltages through PMOS transistors. This configuration is collectively termed the Foot Switch PMOS Access Voltage Latch Sense Amplifier.</a:t>
            </a:r>
          </a:p>
        </p:txBody>
      </p:sp>
      <p:pic>
        <p:nvPicPr>
          <p:cNvPr id="4" name="Picture 3">
            <a:extLst>
              <a:ext uri="{FF2B5EF4-FFF2-40B4-BE49-F238E27FC236}">
                <a16:creationId xmlns:a16="http://schemas.microsoft.com/office/drawing/2014/main" id="{0BE0E8C6-26C0-2173-E746-EDAEE5B80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0398" y="6157429"/>
            <a:ext cx="1892576" cy="670891"/>
          </a:xfrm>
          <a:prstGeom prst="rect">
            <a:avLst/>
          </a:prstGeom>
        </p:spPr>
      </p:pic>
    </p:spTree>
    <p:extLst>
      <p:ext uri="{BB962C8B-B14F-4D97-AF65-F5344CB8AC3E}">
        <p14:creationId xmlns:p14="http://schemas.microsoft.com/office/powerpoint/2010/main" val="358611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8163" y="282633"/>
            <a:ext cx="9905998" cy="955964"/>
          </a:xfrm>
        </p:spPr>
        <p:txBody>
          <a:bodyPr>
            <a:normAutofit/>
          </a:bodyPr>
          <a:lstStyle/>
          <a:p>
            <a:pPr algn="ct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p>
        </p:txBody>
      </p:sp>
      <p:graphicFrame>
        <p:nvGraphicFramePr>
          <p:cNvPr id="4" name="Content Placeholder 3"/>
          <p:cNvGraphicFramePr>
            <a:graphicFrameLocks/>
          </p:cNvGraphicFramePr>
          <p:nvPr>
            <p:extLst>
              <p:ext uri="{D42A27DB-BD31-4B8C-83A1-F6EECF244321}">
                <p14:modId xmlns:p14="http://schemas.microsoft.com/office/powerpoint/2010/main" val="3142027832"/>
              </p:ext>
            </p:extLst>
          </p:nvPr>
        </p:nvGraphicFramePr>
        <p:xfrm>
          <a:off x="1108163" y="1536699"/>
          <a:ext cx="10232937" cy="4581163"/>
        </p:xfrm>
        <a:graphic>
          <a:graphicData uri="http://schemas.openxmlformats.org/drawingml/2006/table">
            <a:tbl>
              <a:tblPr firstRow="1" bandRow="1">
                <a:tableStyleId>{D27102A9-8310-4765-A935-A1911B00CA55}</a:tableStyleId>
              </a:tblPr>
              <a:tblGrid>
                <a:gridCol w="857895">
                  <a:extLst>
                    <a:ext uri="{9D8B030D-6E8A-4147-A177-3AD203B41FA5}">
                      <a16:colId xmlns:a16="http://schemas.microsoft.com/office/drawing/2014/main" val="20000"/>
                    </a:ext>
                  </a:extLst>
                </a:gridCol>
                <a:gridCol w="2185498">
                  <a:extLst>
                    <a:ext uri="{9D8B030D-6E8A-4147-A177-3AD203B41FA5}">
                      <a16:colId xmlns:a16="http://schemas.microsoft.com/office/drawing/2014/main" val="20002"/>
                    </a:ext>
                  </a:extLst>
                </a:gridCol>
                <a:gridCol w="3673057">
                  <a:extLst>
                    <a:ext uri="{9D8B030D-6E8A-4147-A177-3AD203B41FA5}">
                      <a16:colId xmlns:a16="http://schemas.microsoft.com/office/drawing/2014/main" val="20003"/>
                    </a:ext>
                  </a:extLst>
                </a:gridCol>
                <a:gridCol w="3516487">
                  <a:extLst>
                    <a:ext uri="{9D8B030D-6E8A-4147-A177-3AD203B41FA5}">
                      <a16:colId xmlns:a16="http://schemas.microsoft.com/office/drawing/2014/main" val="20004"/>
                    </a:ext>
                  </a:extLst>
                </a:gridCol>
              </a:tblGrid>
              <a:tr h="727690">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dirty="0">
                          <a:latin typeface="Times New Roman" panose="02020603050405020304" pitchFamily="18" charset="0"/>
                          <a:cs typeface="Times New Roman" panose="02020603050405020304" pitchFamily="18" charset="0"/>
                        </a:rPr>
                        <a:t>Authors</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Title</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Outcomes</a:t>
                      </a:r>
                      <a:endParaRPr 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2050552">
                <a:tc>
                  <a:txBody>
                    <a:bodyPr/>
                    <a:lstStyle/>
                    <a:p>
                      <a:r>
                        <a:rPr lang="en-US" sz="2000" dirty="0">
                          <a:latin typeface="Times New Roman" panose="02020603050405020304" pitchFamily="18" charset="0"/>
                          <a:cs typeface="Times New Roman" panose="02020603050405020304" pitchFamily="18" charset="0"/>
                        </a:rPr>
                        <a:t>1.</a:t>
                      </a:r>
                      <a:endParaRPr lang="en-US" sz="2000" b="0" dirty="0">
                        <a:latin typeface="Times New Roman" panose="02020603050405020304" pitchFamily="18" charset="0"/>
                        <a:cs typeface="Times New Roman" panose="02020603050405020304" pitchFamily="18" charset="0"/>
                      </a:endParaRPr>
                    </a:p>
                  </a:txBody>
                  <a:tcPr/>
                </a:tc>
                <a:tc>
                  <a:txBody>
                    <a:bodyPr/>
                    <a:lstStyle/>
                    <a:p>
                      <a:r>
                        <a:rPr lang="en-US" sz="2000" b="0" dirty="0">
                          <a:latin typeface="Times New Roman" panose="02020603050405020304" pitchFamily="18" charset="0"/>
                          <a:cs typeface="Times New Roman" panose="02020603050405020304" pitchFamily="18" charset="0"/>
                        </a:rPr>
                        <a:t>Y. L. Sung-MO Kang</a:t>
                      </a: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2000" b="0" dirty="0">
                          <a:latin typeface="Times New Roman" panose="02020603050405020304" pitchFamily="18" charset="0"/>
                          <a:cs typeface="Times New Roman" panose="02020603050405020304" pitchFamily="18" charset="0"/>
                        </a:rPr>
                        <a:t>Dynamic Random Access Memory (DRAM)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The book aims to equip students with the fundamentals of CMOS VLSI design, which is crucial for the development of advanced computer hardware.</a:t>
                      </a:r>
                      <a:endParaRPr lang="en-GB" sz="2000" kern="120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1802921">
                <a:tc>
                  <a:txBody>
                    <a:bodyPr/>
                    <a:lstStyle/>
                    <a:p>
                      <a:r>
                        <a:rPr lang="en-US" sz="2000" dirty="0">
                          <a:latin typeface="Times New Roman" panose="02020603050405020304" pitchFamily="18" charset="0"/>
                          <a:cs typeface="Times New Roman" panose="02020603050405020304" pitchFamily="18" charset="0"/>
                        </a:rPr>
                        <a:t>2.</a:t>
                      </a:r>
                      <a:endParaRPr lang="en-US" sz="2000" b="0" dirty="0">
                        <a:latin typeface="Times New Roman" panose="02020603050405020304" pitchFamily="18" charset="0"/>
                        <a:cs typeface="Times New Roman" panose="02020603050405020304" pitchFamily="18" charset="0"/>
                      </a:endParaRPr>
                    </a:p>
                  </a:txBody>
                  <a:tcPr/>
                </a:tc>
                <a:tc>
                  <a:txBody>
                    <a:bodyPr/>
                    <a:lstStyle/>
                    <a:p>
                      <a:r>
                        <a:rPr lang="en-US" sz="2000" b="0" dirty="0" err="1">
                          <a:latin typeface="Times New Roman" panose="02020603050405020304" pitchFamily="18" charset="0"/>
                          <a:cs typeface="Times New Roman" panose="02020603050405020304" pitchFamily="18" charset="0"/>
                        </a:rPr>
                        <a:t>Arsovski</a:t>
                      </a:r>
                      <a:endParaRPr lang="en-US" sz="2000" b="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2000" b="0" kern="1200" dirty="0">
                          <a:solidFill>
                            <a:schemeClr val="tx1"/>
                          </a:solidFill>
                          <a:effectLst/>
                          <a:latin typeface="Times New Roman" panose="02020603050405020304" pitchFamily="18" charset="0"/>
                          <a:ea typeface="+mn-ea"/>
                          <a:cs typeface="Times New Roman" panose="02020603050405020304" pitchFamily="18" charset="0"/>
                        </a:rPr>
                        <a:t>High-Speed Low-Power Sense Amplifier Design</a:t>
                      </a:r>
                      <a:endParaRPr lang="en-US" sz="2000" b="0" dirty="0">
                        <a:latin typeface="Times New Roman" panose="02020603050405020304" pitchFamily="18" charset="0"/>
                        <a:cs typeface="Times New Roman" panose="02020603050405020304" pitchFamily="18" charset="0"/>
                      </a:endParaRPr>
                    </a:p>
                  </a:txBody>
                  <a:tcPr/>
                </a:tc>
                <a:tc>
                  <a:txBody>
                    <a:bodyPr/>
                    <a:lstStyle/>
                    <a:p>
                      <a:r>
                        <a:rPr lang="en-US" sz="2000" kern="1200" dirty="0">
                          <a:solidFill>
                            <a:schemeClr val="tx1"/>
                          </a:solidFill>
                          <a:effectLst/>
                          <a:latin typeface="Times New Roman" panose="02020603050405020304" pitchFamily="18" charset="0"/>
                          <a:ea typeface="+mn-ea"/>
                          <a:cs typeface="Times New Roman" panose="02020603050405020304" pitchFamily="18" charset="0"/>
                        </a:rPr>
                        <a:t>In high-speed memory systems, signal integrity is paramount, and any noise introduced during the sensing process can degrade the accuracy of read operations.</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pic>
        <p:nvPicPr>
          <p:cNvPr id="3" name="Picture 2">
            <a:extLst>
              <a:ext uri="{FF2B5EF4-FFF2-40B4-BE49-F238E27FC236}">
                <a16:creationId xmlns:a16="http://schemas.microsoft.com/office/drawing/2014/main" id="{23D5EC5F-4B79-F093-6507-34B6287C1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0398" y="6157429"/>
            <a:ext cx="1892576" cy="670891"/>
          </a:xfrm>
          <a:prstGeom prst="rect">
            <a:avLst/>
          </a:prstGeom>
        </p:spPr>
      </p:pic>
    </p:spTree>
    <p:extLst>
      <p:ext uri="{BB962C8B-B14F-4D97-AF65-F5344CB8AC3E}">
        <p14:creationId xmlns:p14="http://schemas.microsoft.com/office/powerpoint/2010/main" val="4179718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286" y="365760"/>
            <a:ext cx="9905998" cy="1022465"/>
          </a:xfrm>
        </p:spPr>
        <p:txBody>
          <a:bodyPr>
            <a:normAutofit/>
          </a:bodyPr>
          <a:lstStyle/>
          <a:p>
            <a:pPr algn="ctr"/>
            <a:r>
              <a:rPr lang="en-US" sz="3200" b="1" dirty="0">
                <a:latin typeface="Times New Roman" panose="02020603050405020304" pitchFamily="18" charset="0"/>
                <a:cs typeface="Times New Roman" panose="02020603050405020304" pitchFamily="18" charset="0"/>
              </a:rPr>
              <a:t>Literature survey</a:t>
            </a:r>
            <a:br>
              <a:rPr lang="en-US" sz="1600" b="1" dirty="0">
                <a:latin typeface="Times New Roman" panose="02020603050405020304" pitchFamily="18" charset="0"/>
                <a:cs typeface="Times New Roman" panose="02020603050405020304" pitchFamily="18" charset="0"/>
              </a:rPr>
            </a:br>
            <a:endParaRPr lang="en-IN" sz="1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1412" y="1246909"/>
            <a:ext cx="9905999" cy="4544292"/>
          </a:xfrm>
        </p:spPr>
        <p:txBody>
          <a:bodyPr>
            <a:normAutofit/>
          </a:bodyPr>
          <a:lstStyle/>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endParaRPr lang="en-IN" sz="1400" b="1" dirty="0">
              <a:latin typeface="Times New Roman" panose="02020603050405020304" pitchFamily="18" charset="0"/>
              <a:cs typeface="Times New Roman" panose="02020603050405020304" pitchFamily="18" charset="0"/>
            </a:endParaRPr>
          </a:p>
        </p:txBody>
      </p:sp>
      <p:graphicFrame>
        <p:nvGraphicFramePr>
          <p:cNvPr id="5" name="Content Placeholder 6"/>
          <p:cNvGraphicFramePr>
            <a:graphicFrameLocks/>
          </p:cNvGraphicFramePr>
          <p:nvPr>
            <p:extLst>
              <p:ext uri="{D42A27DB-BD31-4B8C-83A1-F6EECF244321}">
                <p14:modId xmlns:p14="http://schemas.microsoft.com/office/powerpoint/2010/main" val="2859859036"/>
              </p:ext>
            </p:extLst>
          </p:nvPr>
        </p:nvGraphicFramePr>
        <p:xfrm>
          <a:off x="1141412" y="1500075"/>
          <a:ext cx="10542587" cy="3864573"/>
        </p:xfrm>
        <a:graphic>
          <a:graphicData uri="http://schemas.openxmlformats.org/drawingml/2006/table">
            <a:tbl>
              <a:tblPr firstRow="1" bandRow="1">
                <a:tableStyleId>{D27102A9-8310-4765-A935-A1911B00CA55}</a:tableStyleId>
              </a:tblPr>
              <a:tblGrid>
                <a:gridCol w="988623">
                  <a:extLst>
                    <a:ext uri="{9D8B030D-6E8A-4147-A177-3AD203B41FA5}">
                      <a16:colId xmlns:a16="http://schemas.microsoft.com/office/drawing/2014/main" val="20000"/>
                    </a:ext>
                  </a:extLst>
                </a:gridCol>
                <a:gridCol w="2049968">
                  <a:extLst>
                    <a:ext uri="{9D8B030D-6E8A-4147-A177-3AD203B41FA5}">
                      <a16:colId xmlns:a16="http://schemas.microsoft.com/office/drawing/2014/main" val="20002"/>
                    </a:ext>
                  </a:extLst>
                </a:gridCol>
                <a:gridCol w="3567041">
                  <a:extLst>
                    <a:ext uri="{9D8B030D-6E8A-4147-A177-3AD203B41FA5}">
                      <a16:colId xmlns:a16="http://schemas.microsoft.com/office/drawing/2014/main" val="20003"/>
                    </a:ext>
                  </a:extLst>
                </a:gridCol>
                <a:gridCol w="3936955">
                  <a:extLst>
                    <a:ext uri="{9D8B030D-6E8A-4147-A177-3AD203B41FA5}">
                      <a16:colId xmlns:a16="http://schemas.microsoft.com/office/drawing/2014/main" val="20004"/>
                    </a:ext>
                  </a:extLst>
                </a:gridCol>
              </a:tblGrid>
              <a:tr h="1495892">
                <a:tc>
                  <a:txBody>
                    <a:bodyPr/>
                    <a:lstStyle/>
                    <a:p>
                      <a:pPr algn="ctr"/>
                      <a:r>
                        <a:rPr lang="en-US" sz="2000" b="0" dirty="0">
                          <a:latin typeface="Times New Roman" panose="02020603050405020304" pitchFamily="18" charset="0"/>
                          <a:cs typeface="Times New Roman" panose="02020603050405020304" pitchFamily="18" charset="0"/>
                        </a:rPr>
                        <a:t>3</a:t>
                      </a:r>
                    </a:p>
                  </a:txBody>
                  <a:tcPr/>
                </a:tc>
                <a:tc>
                  <a:txBody>
                    <a:bodyPr/>
                    <a:lstStyle/>
                    <a:p>
                      <a:pPr algn="ctr"/>
                      <a:r>
                        <a:rPr lang="en-US" sz="2000" b="0" dirty="0">
                          <a:latin typeface="Times New Roman" panose="02020603050405020304" pitchFamily="18" charset="0"/>
                          <a:cs typeface="Times New Roman" panose="02020603050405020304" pitchFamily="18" charset="0"/>
                        </a:rPr>
                        <a:t>T. </a:t>
                      </a:r>
                      <a:r>
                        <a:rPr lang="en-US" sz="2000" b="0" dirty="0" err="1">
                          <a:latin typeface="Times New Roman" panose="02020603050405020304" pitchFamily="18" charset="0"/>
                          <a:cs typeface="Times New Roman" panose="02020603050405020304" pitchFamily="18" charset="0"/>
                        </a:rPr>
                        <a:t>Meenu</a:t>
                      </a:r>
                      <a:r>
                        <a:rPr lang="en-US" sz="2000" b="0" dirty="0">
                          <a:latin typeface="Times New Roman" panose="02020603050405020304" pitchFamily="18" charset="0"/>
                          <a:cs typeface="Times New Roman" panose="02020603050405020304" pitchFamily="18" charset="0"/>
                        </a:rPr>
                        <a:t> Rani Garg</a:t>
                      </a:r>
                    </a:p>
                  </a:txBody>
                  <a:tcPr/>
                </a:tc>
                <a:tc>
                  <a:txBody>
                    <a:bodyPr/>
                    <a:lstStyle/>
                    <a:p>
                      <a:pPr algn="just"/>
                      <a:r>
                        <a:rPr lang="en-US" sz="2000" b="0" dirty="0">
                          <a:latin typeface="Times New Roman" panose="02020603050405020304" pitchFamily="18" charset="0"/>
                          <a:cs typeface="Times New Roman" panose="02020603050405020304" pitchFamily="18" charset="0"/>
                        </a:rPr>
                        <a:t>A Study of Different Types of Voltage &amp; Current Sense Amplifiers used in SRAM</a:t>
                      </a:r>
                    </a:p>
                  </a:txBody>
                  <a:tcPr/>
                </a:tc>
                <a:tc>
                  <a:txBody>
                    <a:bodyPr/>
                    <a:lstStyle/>
                    <a:p>
                      <a:r>
                        <a:rPr lang="en-IN" sz="2000" b="0" kern="1200" dirty="0">
                          <a:solidFill>
                            <a:schemeClr val="tx1"/>
                          </a:solidFill>
                          <a:effectLst/>
                          <a:latin typeface="Times New Roman" panose="02020603050405020304" pitchFamily="18" charset="0"/>
                          <a:ea typeface="+mn-ea"/>
                          <a:cs typeface="Times New Roman" panose="02020603050405020304" pitchFamily="18" charset="0"/>
                        </a:rPr>
                        <a:t>In high-speed SRAM arrays, signal integrity is crucial, and any noise introduced during sensing or amplification can degrade the accuracy of read operations</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2249133">
                <a:tc>
                  <a:txBody>
                    <a:bodyPr/>
                    <a:lstStyle/>
                    <a:p>
                      <a:pPr algn="ctr"/>
                      <a:r>
                        <a:rPr lang="en-US" sz="2000" b="0" dirty="0">
                          <a:latin typeface="Times New Roman" panose="02020603050405020304" pitchFamily="18" charset="0"/>
                          <a:cs typeface="Times New Roman" panose="02020603050405020304" pitchFamily="18" charset="0"/>
                        </a:rPr>
                        <a:t>4</a:t>
                      </a:r>
                    </a:p>
                  </a:txBody>
                  <a:tcPr/>
                </a:tc>
                <a:tc>
                  <a:txBody>
                    <a:bodyPr/>
                    <a:lstStyle/>
                    <a:p>
                      <a:r>
                        <a:rPr lang="en-IN" sz="2000" b="0" kern="1200" dirty="0">
                          <a:solidFill>
                            <a:schemeClr val="tx1"/>
                          </a:solidFill>
                          <a:effectLst/>
                          <a:latin typeface="Times New Roman" panose="02020603050405020304" pitchFamily="18" charset="0"/>
                          <a:ea typeface="+mn-ea"/>
                          <a:cs typeface="Times New Roman" panose="02020603050405020304" pitchFamily="18" charset="0"/>
                        </a:rPr>
                        <a:t>K. V. </a:t>
                      </a:r>
                      <a:r>
                        <a:rPr lang="en-IN" sz="2000" b="0" kern="1200" dirty="0" err="1">
                          <a:solidFill>
                            <a:schemeClr val="tx1"/>
                          </a:solidFill>
                          <a:effectLst/>
                          <a:latin typeface="Times New Roman" panose="02020603050405020304" pitchFamily="18" charset="0"/>
                          <a:ea typeface="+mn-ea"/>
                          <a:cs typeface="Times New Roman" panose="02020603050405020304" pitchFamily="18" charset="0"/>
                        </a:rPr>
                        <a:t>A.Hemprabha</a:t>
                      </a:r>
                      <a:endParaRPr lang="en-US" sz="2000" b="0" dirty="0">
                        <a:latin typeface="Times New Roman" panose="02020603050405020304" pitchFamily="18" charset="0"/>
                        <a:cs typeface="Times New Roman" panose="02020603050405020304" pitchFamily="18" charset="0"/>
                      </a:endParaRPr>
                    </a:p>
                  </a:txBody>
                  <a:tcPr/>
                </a:tc>
                <a:tc>
                  <a:txBody>
                    <a:bodyPr/>
                    <a:lstStyle/>
                    <a:p>
                      <a:pPr algn="ctr"/>
                      <a:r>
                        <a:rPr lang="en-IN" sz="2000" b="0" kern="1200" dirty="0">
                          <a:solidFill>
                            <a:schemeClr val="tx1"/>
                          </a:solidFill>
                          <a:effectLst/>
                          <a:latin typeface="Times New Roman" panose="02020603050405020304" pitchFamily="18" charset="0"/>
                          <a:ea typeface="+mn-ea"/>
                          <a:cs typeface="Times New Roman" panose="02020603050405020304" pitchFamily="18" charset="0"/>
                        </a:rPr>
                        <a:t>Comparative analysis of sense amplifiers for memories</a:t>
                      </a:r>
                      <a:endParaRPr lang="en-US" sz="2000" b="0" dirty="0">
                        <a:latin typeface="Times New Roman" panose="02020603050405020304" pitchFamily="18" charset="0"/>
                        <a:cs typeface="Times New Roman" panose="02020603050405020304" pitchFamily="18" charset="0"/>
                      </a:endParaRPr>
                    </a:p>
                  </a:txBody>
                  <a:tcPr/>
                </a:tc>
                <a:tc>
                  <a:txBody>
                    <a:bodyPr/>
                    <a:lstStyle/>
                    <a:p>
                      <a:r>
                        <a:rPr lang="en-IN" sz="2000" b="0" kern="1200" dirty="0">
                          <a:solidFill>
                            <a:schemeClr val="tx1"/>
                          </a:solidFill>
                          <a:effectLst/>
                          <a:latin typeface="Times New Roman" panose="02020603050405020304" pitchFamily="18" charset="0"/>
                          <a:ea typeface="+mn-ea"/>
                          <a:cs typeface="Times New Roman" panose="02020603050405020304" pitchFamily="18" charset="0"/>
                        </a:rPr>
                        <a:t>More sophisticated sensing techniques and circuit topologies may improve performance but require additional circuitry and resources, leading to increased chip area and manufacturing costs.</a:t>
                      </a:r>
                      <a:endParaRPr lang="en-US" sz="20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977FC425-ACDA-AF09-7301-F55CD9187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0398" y="6157429"/>
            <a:ext cx="1892576" cy="670891"/>
          </a:xfrm>
          <a:prstGeom prst="rect">
            <a:avLst/>
          </a:prstGeom>
        </p:spPr>
      </p:pic>
    </p:spTree>
    <p:extLst>
      <p:ext uri="{BB962C8B-B14F-4D97-AF65-F5344CB8AC3E}">
        <p14:creationId xmlns:p14="http://schemas.microsoft.com/office/powerpoint/2010/main" val="3278910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9918" y="387141"/>
            <a:ext cx="5321935" cy="462742"/>
          </a:xfrm>
        </p:spPr>
        <p:txBody>
          <a:bodyPr>
            <a:noAutofit/>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Existing method</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half" idx="2"/>
          </p:nvPr>
        </p:nvSpPr>
        <p:spPr>
          <a:xfrm>
            <a:off x="977900" y="1124532"/>
            <a:ext cx="6223000" cy="4476169"/>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open bit architecture of a DRAM sense amplifier is particularly advantageous for DRAMs as it reduces the area of each memory cell array, crucial for increasing DRAM capacity. It also addresses noise sensitivity by sharing sense amplifiers across adjacent memory cell arrays, minimizing the impact of noise generated in one cell array block on the other side of the bit lines connected to the sense amplifier. This shared sense amplifier arrangement not only minimizes the area of each memory cell array but also enhances the DRAM's capacity while maintaining high performance and reliability.</a:t>
            </a: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10" name="Rectangle 9"/>
          <p:cNvSpPr/>
          <p:nvPr/>
        </p:nvSpPr>
        <p:spPr>
          <a:xfrm>
            <a:off x="6239858" y="5721292"/>
            <a:ext cx="6043321" cy="369332"/>
          </a:xfrm>
          <a:prstGeom prst="rect">
            <a:avLst/>
          </a:prstGeom>
        </p:spPr>
        <p:txBody>
          <a:bodyPr wrap="none">
            <a:spAutoFit/>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Diagram of open bit architecture of DRAM sense amplifier</a:t>
            </a:r>
          </a:p>
        </p:txBody>
      </p:sp>
      <p:pic>
        <p:nvPicPr>
          <p:cNvPr id="6" name="Picture 5"/>
          <p:cNvPicPr/>
          <p:nvPr/>
        </p:nvPicPr>
        <p:blipFill>
          <a:blip r:embed="rId2"/>
          <a:stretch>
            <a:fillRect/>
          </a:stretch>
        </p:blipFill>
        <p:spPr>
          <a:xfrm>
            <a:off x="7474225" y="1218578"/>
            <a:ext cx="4488545" cy="4228065"/>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FD9F2F8D-D7C9-D555-1288-C74E64FD2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0398" y="6157429"/>
            <a:ext cx="1892576" cy="670891"/>
          </a:xfrm>
          <a:prstGeom prst="rect">
            <a:avLst/>
          </a:prstGeom>
        </p:spPr>
      </p:pic>
    </p:spTree>
    <p:extLst>
      <p:ext uri="{BB962C8B-B14F-4D97-AF65-F5344CB8AC3E}">
        <p14:creationId xmlns:p14="http://schemas.microsoft.com/office/powerpoint/2010/main" val="73223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19199" y="1825590"/>
            <a:ext cx="8733183" cy="2769989"/>
          </a:xfrm>
          <a:prstGeom prst="rect">
            <a:avLst/>
          </a:prstGeom>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The overall power during read mode of operation in open bit architecture of DRAM sense amplifier using basic latch type sense amplifier is too high because the circuit always in the ON state of both the input(sense and </a:t>
            </a:r>
            <a:r>
              <a:rPr lang="en-IN" sz="2000" dirty="0" err="1">
                <a:latin typeface="Times New Roman" panose="02020603050405020304" pitchFamily="18" charset="0"/>
                <a:cs typeface="Times New Roman" panose="02020603050405020304" pitchFamily="18" charset="0"/>
              </a:rPr>
              <a:t>senseb</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Senseb</a:t>
            </a:r>
            <a:r>
              <a:rPr lang="en-IN" sz="2000" dirty="0">
                <a:latin typeface="Times New Roman" panose="02020603050405020304" pitchFamily="18" charset="0"/>
                <a:cs typeface="Times New Roman" panose="02020603050405020304" pitchFamily="18" charset="0"/>
              </a:rPr>
              <a:t> is “0 V”; it drives the PMOS while sense is “0.7 V” it drives the NMOS. The overall circuit is always ON state.</a:t>
            </a: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
        <p:nvSpPr>
          <p:cNvPr id="7" name="Rectangle 6"/>
          <p:cNvSpPr/>
          <p:nvPr/>
        </p:nvSpPr>
        <p:spPr>
          <a:xfrm>
            <a:off x="3017520" y="750515"/>
            <a:ext cx="4754880" cy="742511"/>
          </a:xfrm>
          <a:prstGeom prst="rect">
            <a:avLst/>
          </a:prstGeom>
        </p:spPr>
        <p:txBody>
          <a:bodyPr wrap="square">
            <a:spAutoFit/>
          </a:bodyPr>
          <a:lstStyle/>
          <a:p>
            <a:pPr algn="ctr">
              <a:lnSpc>
                <a:spcPct val="150000"/>
              </a:lnSpc>
            </a:pPr>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DISADVANTAGE</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17D5F87-4207-FB10-CB62-39481883F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0398" y="6157429"/>
            <a:ext cx="1892576" cy="670891"/>
          </a:xfrm>
          <a:prstGeom prst="rect">
            <a:avLst/>
          </a:prstGeom>
        </p:spPr>
      </p:pic>
    </p:spTree>
    <p:extLst>
      <p:ext uri="{BB962C8B-B14F-4D97-AF65-F5344CB8AC3E}">
        <p14:creationId xmlns:p14="http://schemas.microsoft.com/office/powerpoint/2010/main" val="1903838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1095</TotalTime>
  <Words>1619</Words>
  <Application>Microsoft Office PowerPoint</Application>
  <PresentationFormat>Widescreen</PresentationFormat>
  <Paragraphs>108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Algerian</vt:lpstr>
      <vt:lpstr>Arial</vt:lpstr>
      <vt:lpstr>Calibri</vt:lpstr>
      <vt:lpstr>Calibri Light</vt:lpstr>
      <vt:lpstr>Times New Roman</vt:lpstr>
      <vt:lpstr>Wingdings</vt:lpstr>
      <vt:lpstr>Office Theme</vt:lpstr>
      <vt:lpstr>Power-Efficient DRAM Sense Amplifier Design Using Power Gating in 45nm Technology  </vt:lpstr>
      <vt:lpstr>CONTENT</vt:lpstr>
      <vt:lpstr>OBJECTIVE</vt:lpstr>
      <vt:lpstr>ABSTRACT</vt:lpstr>
      <vt:lpstr>INTRODUCTION</vt:lpstr>
      <vt:lpstr>Literature survey</vt:lpstr>
      <vt:lpstr>Literature survey </vt:lpstr>
      <vt:lpstr>Existing method</vt:lpstr>
      <vt:lpstr>PowerPoint Presentation</vt:lpstr>
      <vt:lpstr>Proposed method</vt:lpstr>
      <vt:lpstr>advantages</vt:lpstr>
      <vt:lpstr>PowerPoint Presentation</vt:lpstr>
      <vt:lpstr>PowerPoint Presentation</vt:lpstr>
      <vt:lpstr>PowerPoint Presentation</vt:lpstr>
      <vt:lpstr>Tools required</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DUAL-BAND WAVEFORM GENERATOR WITH ULTRA-WIDE LOW-FREQUENCY TUNING-RANGE</dc:title>
  <dc:creator>Vijaya Rani Kommukuri</dc:creator>
  <cp:lastModifiedBy>naraharimahendrakumar@gmail.com</cp:lastModifiedBy>
  <cp:revision>43</cp:revision>
  <dcterms:created xsi:type="dcterms:W3CDTF">2023-07-18T09:46:17Z</dcterms:created>
  <dcterms:modified xsi:type="dcterms:W3CDTF">2025-04-05T07:00:02Z</dcterms:modified>
</cp:coreProperties>
</file>