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3" r:id="rId5"/>
    <p:sldId id="294" r:id="rId6"/>
    <p:sldId id="296"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816" y="56"/>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8/23/2024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8/23/2024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8/23/2024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8/23/2024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11719200" cy="470301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–1650</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Title-Early Warning System foe glacial outburst floods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Theme-Management Disaster</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a:t>
            </a:r>
            <a:r>
              <a:rPr lang="en-US" sz="2400" b="1" dirty="0" err="1">
                <a:latin typeface="Arial" panose="020B0604020202020204" pitchFamily="34" charset="0"/>
                <a:cs typeface="Arial" panose="020B0604020202020204" pitchFamily="34" charset="0"/>
              </a:rPr>
              <a:t>HuGs</a:t>
            </a:r>
            <a:r>
              <a:rPr lang="en-US" sz="2400" b="1" dirty="0">
                <a:latin typeface="Arial" panose="020B0604020202020204" pitchFamily="34" charset="0"/>
                <a:cs typeface="Arial" panose="020B0604020202020204" pitchFamily="34" charset="0"/>
              </a:rPr>
              <a:t> for </a:t>
            </a:r>
            <a:r>
              <a:rPr lang="en-US" sz="2400" b="1" dirty="0" err="1">
                <a:latin typeface="Arial" panose="020B0604020202020204" pitchFamily="34" charset="0"/>
                <a:cs typeface="Arial" panose="020B0604020202020204" pitchFamily="34" charset="0"/>
              </a:rPr>
              <a:t>BuGs</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2064921"/>
            <a:ext cx="12191999" cy="4154984"/>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 ( Idea/Solution/Prototype)</a:t>
            </a:r>
            <a:endParaRPr lang="en-US" sz="32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To mitigate the risk of Glacial Lake Outburst Floods (GLOFs), we propose an Early Warning System (EWS) that combines satellite imagery, ground-based sensors, and machine learning.</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This system will monitor key factors such as lake size, water levels, and dam stability to detect early signs of potential outbursts. Machine learning will analyse data to provide timely alerts through SMS and mobile apps. </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solution aims to enhance safety, reduce economic losses, and protect the environment, with a phased implementation plan including pilot testing, deployment, and continuous improvement.</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Hugs for </a:t>
            </a:r>
            <a:r>
              <a:rPr lang="en-US" dirty="0" err="1"/>
              <a:t>BuGs</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HuGs</a:t>
            </a:r>
            <a:r>
              <a:rPr lang="en-US" dirty="0"/>
              <a:t> for </a:t>
            </a:r>
            <a:r>
              <a:rPr lang="en-US" dirty="0" err="1"/>
              <a:t>BuGs</a:t>
            </a:r>
            <a:endParaRPr lang="en-IN" dirty="0"/>
          </a:p>
        </p:txBody>
      </p:sp>
      <p:sp>
        <p:nvSpPr>
          <p:cNvPr id="2" name="TextBox 8">
            <a:extLst>
              <a:ext uri="{FF2B5EF4-FFF2-40B4-BE49-F238E27FC236}">
                <a16:creationId xmlns:a16="http://schemas.microsoft.com/office/drawing/2014/main" id="{9F12E169-24FA-5657-81ED-85908F3A5B5B}"/>
              </a:ext>
            </a:extLst>
          </p:cNvPr>
          <p:cNvSpPr txBox="1">
            <a:spLocks noChangeArrowheads="1"/>
          </p:cNvSpPr>
          <p:nvPr/>
        </p:nvSpPr>
        <p:spPr bwMode="auto">
          <a:xfrm>
            <a:off x="7125093" y="1144500"/>
            <a:ext cx="3509913" cy="523220"/>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endParaRPr lang="en-US" sz="2800" dirty="0">
              <a:latin typeface="Arial" pitchFamily="34" charset="0"/>
              <a:cs typeface="Arial" pitchFamily="34" charset="0"/>
            </a:endParaRPr>
          </a:p>
        </p:txBody>
      </p:sp>
      <p:pic>
        <p:nvPicPr>
          <p:cNvPr id="4" name="Picture 3">
            <a:extLst>
              <a:ext uri="{FF2B5EF4-FFF2-40B4-BE49-F238E27FC236}">
                <a16:creationId xmlns:a16="http://schemas.microsoft.com/office/drawing/2014/main" id="{FF1AB59F-9803-0E1C-6F20-D6401843948C}"/>
              </a:ext>
            </a:extLst>
          </p:cNvPr>
          <p:cNvPicPr>
            <a:picLocks noChangeAspect="1"/>
          </p:cNvPicPr>
          <p:nvPr/>
        </p:nvPicPr>
        <p:blipFill>
          <a:blip r:embed="rId4"/>
          <a:stretch>
            <a:fillRect/>
          </a:stretch>
        </p:blipFill>
        <p:spPr>
          <a:xfrm>
            <a:off x="6162087" y="2133909"/>
            <a:ext cx="6029912" cy="3023010"/>
          </a:xfrm>
          <a:prstGeom prst="rect">
            <a:avLst/>
          </a:prstGeom>
        </p:spPr>
      </p:pic>
      <p:sp>
        <p:nvSpPr>
          <p:cNvPr id="9" name="Rectangle 3">
            <a:extLst>
              <a:ext uri="{FF2B5EF4-FFF2-40B4-BE49-F238E27FC236}">
                <a16:creationId xmlns:a16="http://schemas.microsoft.com/office/drawing/2014/main" id="{5272998E-F216-4A9E-FC3A-28A6FDD12D55}"/>
              </a:ext>
            </a:extLst>
          </p:cNvPr>
          <p:cNvSpPr>
            <a:spLocks noChangeArrowheads="1"/>
          </p:cNvSpPr>
          <p:nvPr/>
        </p:nvSpPr>
        <p:spPr bwMode="auto">
          <a:xfrm>
            <a:off x="153301" y="1701364"/>
            <a:ext cx="594269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Remote Sensing:</a:t>
            </a:r>
            <a:r>
              <a:rPr kumimoji="0" lang="en-US" altLang="en-US" sz="2400" b="0" i="0" u="none" strike="noStrike" cap="none" normalizeH="0" baseline="0" dirty="0">
                <a:ln>
                  <a:noFill/>
                </a:ln>
                <a:solidFill>
                  <a:schemeClr val="tx1"/>
                </a:solidFill>
                <a:effectLst/>
                <a:latin typeface="Arial" panose="020B0604020202020204" pitchFamily="34" charset="0"/>
              </a:rPr>
              <a:t> Google Earth Engine,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Collection:</a:t>
            </a:r>
            <a:r>
              <a:rPr kumimoji="0" lang="en-US" altLang="en-US" sz="2400" b="0" i="0" u="none" strike="noStrike" cap="none" normalizeH="0" baseline="0" dirty="0">
                <a:ln>
                  <a:noFill/>
                </a:ln>
                <a:solidFill>
                  <a:schemeClr val="tx1"/>
                </a:solidFill>
                <a:effectLst/>
                <a:latin typeface="Arial" panose="020B0604020202020204" pitchFamily="34" charset="0"/>
              </a:rPr>
              <a:t> HTTP, Apache Kafka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Database Management:</a:t>
            </a:r>
            <a:r>
              <a:rPr kumimoji="0" lang="en-US" altLang="en-US" sz="2400" b="0" i="0" u="none" strike="noStrike" cap="none" normalizeH="0" baseline="0" dirty="0">
                <a:ln>
                  <a:noFill/>
                </a:ln>
                <a:solidFill>
                  <a:schemeClr val="tx1"/>
                </a:solidFill>
                <a:effectLst/>
                <a:latin typeface="Arial" panose="020B0604020202020204" pitchFamily="34" charset="0"/>
              </a:rPr>
              <a:t> PostgreSQL with PostGIS,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Machine Learning:</a:t>
            </a:r>
            <a:r>
              <a:rPr kumimoji="0" lang="en-US" altLang="en-US" sz="2400" b="0" i="0" u="none" strike="noStrike" cap="none" normalizeH="0" baseline="0" dirty="0">
                <a:ln>
                  <a:noFill/>
                </a:ln>
                <a:solidFill>
                  <a:schemeClr val="tx1"/>
                </a:solidFill>
                <a:effectLst/>
                <a:latin typeface="Arial" panose="020B0604020202020204" pitchFamily="34" charset="0"/>
              </a:rPr>
              <a:t> Python, scikit-learn, </a:t>
            </a:r>
            <a:r>
              <a:rPr kumimoji="0" lang="en-US" altLang="en-US" sz="2400" b="0" i="0" u="none" strike="noStrike" cap="none" normalizeH="0" baseline="0" dirty="0" err="1">
                <a:ln>
                  <a:noFill/>
                </a:ln>
                <a:solidFill>
                  <a:schemeClr val="tx1"/>
                </a:solidFill>
                <a:effectLst/>
                <a:latin typeface="Arial" panose="020B0604020202020204" pitchFamily="34" charset="0"/>
              </a:rPr>
              <a:t>PyTorch</a:t>
            </a:r>
            <a:r>
              <a:rPr kumimoji="0" lang="en-US" altLang="en-US" sz="2400" b="0" i="0" u="none" strike="noStrike" cap="none" normalizeH="0" baseline="0" dirty="0">
                <a:ln>
                  <a:noFill/>
                </a:ln>
                <a:solidFill>
                  <a:schemeClr val="tx1"/>
                </a:solidFill>
                <a:effectLst/>
                <a:latin typeface="Arial" panose="020B0604020202020204" pitchFamily="34" charset="0"/>
              </a:rPr>
              <a:t>, Pandas, NumPy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Geospatial Analysis:</a:t>
            </a:r>
            <a:r>
              <a:rPr kumimoji="0" lang="en-US" altLang="en-US" sz="2400" b="0" i="0" u="none" strike="noStrike" cap="none" normalizeH="0" baseline="0" dirty="0">
                <a:ln>
                  <a:noFill/>
                </a:ln>
                <a:solidFill>
                  <a:schemeClr val="tx1"/>
                </a:solidFill>
                <a:effectLst/>
                <a:latin typeface="Arial" panose="020B0604020202020204" pitchFamily="34" charset="0"/>
              </a:rPr>
              <a:t> GDAL, Shapely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rPr>
              <a:t>,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Alert System:</a:t>
            </a:r>
            <a:r>
              <a:rPr kumimoji="0" lang="en-US" altLang="en-US" sz="2400" b="0" i="0" u="none" strike="noStrike" cap="none" normalizeH="0" baseline="0" dirty="0">
                <a:ln>
                  <a:noFill/>
                </a:ln>
                <a:solidFill>
                  <a:schemeClr val="tx1"/>
                </a:solidFill>
                <a:effectLst/>
                <a:latin typeface="Arial" panose="020B0604020202020204" pitchFamily="34" charset="0"/>
              </a:rPr>
              <a:t> Twilio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Web Frameworks:</a:t>
            </a:r>
            <a:r>
              <a:rPr kumimoji="0" lang="en-US" altLang="en-US" sz="2400" b="0" i="0" u="none" strike="noStrike" cap="none" normalizeH="0" baseline="0" dirty="0">
                <a:ln>
                  <a:noFill/>
                </a:ln>
                <a:solidFill>
                  <a:schemeClr val="tx1"/>
                </a:solidFill>
                <a:effectLst/>
                <a:latin typeface="Arial" panose="020B0604020202020204" pitchFamily="34" charset="0"/>
              </a:rPr>
              <a:t> Flask, Django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458106" y="1610816"/>
            <a:ext cx="11275786" cy="4093428"/>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2000" dirty="0">
                <a:latin typeface="Times New Roman" panose="02020603050405020304" pitchFamily="18" charset="0"/>
                <a:cs typeface="Times New Roman" panose="02020603050405020304" pitchFamily="18" charset="0"/>
              </a:rPr>
              <a:t>The Early Warning System (EWS) for Glacial Lake Outburst Floods (GLOFs) is both feasible and viable.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2000" b="1" dirty="0">
                <a:latin typeface="Times New Roman" panose="02020603050405020304" pitchFamily="18" charset="0"/>
                <a:cs typeface="Times New Roman" panose="02020603050405020304" pitchFamily="18" charset="0"/>
              </a:rPr>
              <a:t>Technically</a:t>
            </a:r>
            <a:r>
              <a:rPr lang="en-GB" sz="2000" dirty="0">
                <a:latin typeface="Times New Roman" panose="02020603050405020304" pitchFamily="18" charset="0"/>
                <a:cs typeface="Times New Roman" panose="02020603050405020304" pitchFamily="18" charset="0"/>
              </a:rPr>
              <a:t>, it leverages established technologies such as remote sensing, machine learning, and real-time data processing.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2000" b="1" dirty="0">
                <a:latin typeface="Times New Roman" panose="02020603050405020304" pitchFamily="18" charset="0"/>
                <a:cs typeface="Times New Roman" panose="02020603050405020304" pitchFamily="18" charset="0"/>
              </a:rPr>
              <a:t>Resource-wise</a:t>
            </a:r>
            <a:r>
              <a:rPr lang="en-GB" sz="2000" dirty="0">
                <a:latin typeface="Times New Roman" panose="02020603050405020304" pitchFamily="18" charset="0"/>
                <a:cs typeface="Times New Roman" panose="02020603050405020304" pitchFamily="18" charset="0"/>
              </a:rPr>
              <a:t>, these tools are accessible and come with strong community support, while the necessary expertise in data science, software development, and geospatial analysis is readily available.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2000" b="1" dirty="0">
                <a:latin typeface="Times New Roman" panose="02020603050405020304" pitchFamily="18" charset="0"/>
                <a:cs typeface="Times New Roman" panose="02020603050405020304" pitchFamily="18" charset="0"/>
              </a:rPr>
              <a:t>Economically</a:t>
            </a:r>
            <a:r>
              <a:rPr lang="en-GB" sz="2000" dirty="0">
                <a:latin typeface="Times New Roman" panose="02020603050405020304" pitchFamily="18" charset="0"/>
                <a:cs typeface="Times New Roman" panose="02020603050405020304" pitchFamily="18" charset="0"/>
              </a:rPr>
              <a:t>, the system is cost-effective, utilizing open-source tools and scalable cloud services to manage expenses efficiently.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2000" b="1" dirty="0">
                <a:latin typeface="Times New Roman" panose="02020603050405020304" pitchFamily="18" charset="0"/>
                <a:cs typeface="Times New Roman" panose="02020603050405020304" pitchFamily="18" charset="0"/>
              </a:rPr>
              <a:t>In terms of impact</a:t>
            </a:r>
            <a:r>
              <a:rPr lang="en-GB" sz="2000" dirty="0">
                <a:latin typeface="Times New Roman" panose="02020603050405020304" pitchFamily="18" charset="0"/>
                <a:cs typeface="Times New Roman" panose="02020603050405020304" pitchFamily="18" charset="0"/>
              </a:rPr>
              <a:t>, it will significantly enhance safety by providing timely warnings and reducing potential losses from GLOFs.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2000" b="1" dirty="0">
                <a:latin typeface="Times New Roman" panose="02020603050405020304" pitchFamily="18" charset="0"/>
                <a:cs typeface="Times New Roman" panose="02020603050405020304" pitchFamily="18" charset="0"/>
              </a:rPr>
              <a:t>Sustainability</a:t>
            </a:r>
            <a:r>
              <a:rPr lang="en-GB" sz="2000" dirty="0">
                <a:latin typeface="Times New Roman" panose="02020603050405020304" pitchFamily="18" charset="0"/>
                <a:cs typeface="Times New Roman" panose="02020603050405020304" pitchFamily="18" charset="0"/>
              </a:rPr>
              <a:t> is ensured through a modular design that allows for ongoing updates and integration with other systems.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Scalability</a:t>
            </a:r>
            <a:r>
              <a:rPr lang="en-GB" sz="2000" dirty="0">
                <a:latin typeface="Times New Roman" panose="02020603050405020304" pitchFamily="18" charset="0"/>
                <a:cs typeface="Times New Roman" panose="02020603050405020304" pitchFamily="18" charset="0"/>
              </a:rPr>
              <a:t> is built-in, enabling the system to expand to additional glacial lakes and integrate with broader disaster management frameworks.</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HuGs</a:t>
            </a:r>
            <a:r>
              <a:rPr lang="en-US" dirty="0"/>
              <a:t> for </a:t>
            </a:r>
            <a:r>
              <a:rPr lang="en-US" dirty="0" err="1"/>
              <a:t>BuGs</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HuGs</a:t>
            </a:r>
            <a:r>
              <a:rPr lang="en-US" dirty="0"/>
              <a:t> for </a:t>
            </a:r>
            <a:r>
              <a:rPr lang="en-US" dirty="0" err="1"/>
              <a:t>BuGs</a:t>
            </a:r>
            <a:endParaRPr lang="en-IN" dirty="0"/>
          </a:p>
        </p:txBody>
      </p:sp>
      <p:sp>
        <p:nvSpPr>
          <p:cNvPr id="2" name="Rectangle 1">
            <a:extLst>
              <a:ext uri="{FF2B5EF4-FFF2-40B4-BE49-F238E27FC236}">
                <a16:creationId xmlns:a16="http://schemas.microsoft.com/office/drawing/2014/main" id="{A2AF328C-046D-F6A5-4D4F-A653C557366A}"/>
              </a:ext>
            </a:extLst>
          </p:cNvPr>
          <p:cNvSpPr>
            <a:spLocks noChangeArrowheads="1"/>
          </p:cNvSpPr>
          <p:nvPr/>
        </p:nvSpPr>
        <p:spPr bwMode="auto">
          <a:xfrm>
            <a:off x="1581630" y="1805739"/>
            <a:ext cx="965095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Early Warning System (EWS) for Glacial Lake Outburst Floods (GLOFs) significantly improves safety by</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providing timely warnings, allowing for early evacuation and risk reduction. It reduces economic losses through proactive measures and helps protect the environment by preventing damage from floods. The system is cost-effective,</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open-source tools and cloud services, and is scalable to cover more lakes and integrate with broader disaster management efforts. Its design ensures sustainability with the ability for future updates and enhancements.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HuGs</a:t>
            </a:r>
            <a:r>
              <a:rPr lang="en-US" dirty="0"/>
              <a:t> for </a:t>
            </a:r>
            <a:r>
              <a:rPr lang="en-US" dirty="0" err="1"/>
              <a:t>BuGs</a:t>
            </a:r>
            <a:endParaRPr lang="en-IN" dirty="0"/>
          </a:p>
        </p:txBody>
      </p:sp>
      <p:sp>
        <p:nvSpPr>
          <p:cNvPr id="3" name="TextBox 2">
            <a:extLst>
              <a:ext uri="{FF2B5EF4-FFF2-40B4-BE49-F238E27FC236}">
                <a16:creationId xmlns:a16="http://schemas.microsoft.com/office/drawing/2014/main" id="{4000BAC2-C4C5-3B04-F17E-62F37A79625C}"/>
              </a:ext>
            </a:extLst>
          </p:cNvPr>
          <p:cNvSpPr txBox="1"/>
          <p:nvPr/>
        </p:nvSpPr>
        <p:spPr>
          <a:xfrm>
            <a:off x="206048" y="2209743"/>
            <a:ext cx="12088303" cy="2677656"/>
          </a:xfrm>
          <a:prstGeom prst="rect">
            <a:avLst/>
          </a:prstGeom>
          <a:noFill/>
        </p:spPr>
        <p:txBody>
          <a:bodyPr wrap="square">
            <a:spAutoFit/>
          </a:bodyPr>
          <a:lstStyle/>
          <a:p>
            <a:pPr marL="342900" indent="-342900" algn="l">
              <a:buFont typeface="Arial" panose="020B0604020202020204" pitchFamily="34" charset="0"/>
              <a:buChar char="•"/>
            </a:pPr>
            <a:r>
              <a:rPr lang="en-GB" sz="2400" i="0" dirty="0">
                <a:solidFill>
                  <a:srgbClr val="222222"/>
                </a:solidFill>
                <a:effectLst/>
                <a:highlight>
                  <a:srgbClr val="FFFFFF"/>
                </a:highlight>
                <a:latin typeface="Times New Roman" panose="02020603050405020304" pitchFamily="18" charset="0"/>
                <a:cs typeface="Times New Roman" panose="02020603050405020304" pitchFamily="18" charset="0"/>
              </a:rPr>
              <a:t>Glacial lake outburst floods threaten millions globally</a:t>
            </a:r>
            <a:r>
              <a:rPr lang="en-GB" sz="2400" dirty="0">
                <a:solidFill>
                  <a:srgbClr val="222222"/>
                </a:solidFill>
                <a:highlight>
                  <a:srgbClr val="FFFFFF"/>
                </a:highlight>
                <a:latin typeface="Times New Roman" panose="02020603050405020304" pitchFamily="18" charset="0"/>
                <a:cs typeface="Times New Roman" panose="02020603050405020304" pitchFamily="18" charset="0"/>
              </a:rPr>
              <a:t> </a:t>
            </a:r>
            <a:r>
              <a:rPr lang="en-GB" sz="2400" i="1" u="sng" dirty="0">
                <a:solidFill>
                  <a:schemeClr val="tx2">
                    <a:lumMod val="60000"/>
                    <a:lumOff val="40000"/>
                  </a:schemeClr>
                </a:solidFill>
                <a:effectLst/>
                <a:highlight>
                  <a:srgbClr val="FFFFFF"/>
                </a:highlight>
                <a:latin typeface="Times New Roman" panose="02020603050405020304" pitchFamily="18" charset="0"/>
                <a:cs typeface="Times New Roman" panose="02020603050405020304" pitchFamily="18" charset="0"/>
              </a:rPr>
              <a:t>[https://www.nature.com/articles/s41467-023-36033-x]</a:t>
            </a:r>
          </a:p>
          <a:p>
            <a:pPr marL="342900" indent="-342900">
              <a:buFont typeface="Arial" panose="020B0604020202020204" pitchFamily="34" charset="0"/>
              <a:buChar char="•"/>
            </a:pPr>
            <a:r>
              <a:rPr lang="en-GB" sz="2400" i="0" dirty="0">
                <a:solidFill>
                  <a:srgbClr val="1F1F1F"/>
                </a:solidFill>
                <a:effectLst/>
                <a:latin typeface="Times New Roman" panose="02020603050405020304" pitchFamily="18" charset="0"/>
                <a:cs typeface="Times New Roman" panose="02020603050405020304" pitchFamily="18" charset="0"/>
              </a:rPr>
              <a:t>Future Glacial Lake Outburst Flood (GLOF) hazard of the South </a:t>
            </a:r>
            <a:r>
              <a:rPr lang="en-GB" sz="2400" i="0" dirty="0" err="1">
                <a:solidFill>
                  <a:srgbClr val="1F1F1F"/>
                </a:solidFill>
                <a:effectLst/>
                <a:latin typeface="Times New Roman" panose="02020603050405020304" pitchFamily="18" charset="0"/>
                <a:cs typeface="Times New Roman" panose="02020603050405020304" pitchFamily="18" charset="0"/>
              </a:rPr>
              <a:t>Lhonak</a:t>
            </a:r>
            <a:r>
              <a:rPr lang="en-GB" sz="2400" i="0" dirty="0">
                <a:solidFill>
                  <a:srgbClr val="1F1F1F"/>
                </a:solidFill>
                <a:effectLst/>
                <a:latin typeface="Times New Roman" panose="02020603050405020304" pitchFamily="18" charset="0"/>
                <a:cs typeface="Times New Roman" panose="02020603050405020304" pitchFamily="18" charset="0"/>
              </a:rPr>
              <a:t> Lake, Sikkim Himalaya </a:t>
            </a:r>
            <a:r>
              <a:rPr lang="en-GB" sz="2400" i="1" u="sng" dirty="0">
                <a:solidFill>
                  <a:schemeClr val="tx2">
                    <a:lumMod val="60000"/>
                    <a:lumOff val="40000"/>
                  </a:schemeClr>
                </a:solidFill>
                <a:highlight>
                  <a:srgbClr val="FFFFFF"/>
                </a:highlight>
                <a:latin typeface="Times New Roman" panose="02020603050405020304" pitchFamily="18" charset="0"/>
                <a:cs typeface="Times New Roman" panose="02020603050405020304" pitchFamily="18" charset="0"/>
              </a:rPr>
              <a:t>[https://www.sciencedirect.com/science/article/pii/S0169555X21001914]</a:t>
            </a:r>
          </a:p>
          <a:p>
            <a:pPr marL="342900" indent="-342900">
              <a:buFont typeface="Arial" panose="020B0604020202020204" pitchFamily="34" charset="0"/>
              <a:buChar char="•"/>
            </a:pPr>
            <a:r>
              <a:rPr lang="en-GB" sz="2400" i="0" dirty="0">
                <a:solidFill>
                  <a:srgbClr val="000000"/>
                </a:solidFill>
                <a:effectLst/>
                <a:latin typeface="Times New Roman" panose="02020603050405020304" pitchFamily="18" charset="0"/>
                <a:cs typeface="Times New Roman" panose="02020603050405020304" pitchFamily="18" charset="0"/>
              </a:rPr>
              <a:t>Artificial Intelligence to Monitor Kyrgyzstan’s Glacial Lakes to Prevent Outburst Flooding</a:t>
            </a:r>
          </a:p>
          <a:p>
            <a:pPr algn="l"/>
            <a:r>
              <a:rPr lang="en-GB" sz="2400" i="1" u="sng" dirty="0">
                <a:solidFill>
                  <a:schemeClr val="tx2">
                    <a:lumMod val="60000"/>
                    <a:lumOff val="40000"/>
                  </a:schemeClr>
                </a:solidFill>
                <a:effectLst/>
                <a:highlight>
                  <a:srgbClr val="FFFFFF"/>
                </a:highlight>
                <a:latin typeface="Times New Roman" panose="02020603050405020304" pitchFamily="18" charset="0"/>
                <a:cs typeface="Times New Roman" panose="02020603050405020304" pitchFamily="18" charset="0"/>
              </a:rPr>
              <a:t>[https://timesca.com/artificial-intelligence-to-monitor-kyrgyzstans-glacial-lakes-to-prevent-outburst-flooding/]</a:t>
            </a:r>
          </a:p>
        </p:txBody>
      </p:sp>
    </p:spTree>
    <p:extLst>
      <p:ext uri="{BB962C8B-B14F-4D97-AF65-F5344CB8AC3E}">
        <p14:creationId xmlns:p14="http://schemas.microsoft.com/office/powerpoint/2010/main" val="391678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367832" y="1915454"/>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Kindly keep the maximum slides limit up to six </a:t>
            </a: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(6). </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Including the </a:t>
            </a:r>
            <a:r>
              <a:rPr lang="en-US" b="1" i="0" u="none" strike="noStrike" cap="none">
                <a:solidFill>
                  <a:schemeClr val="dk1"/>
                </a:solidFill>
                <a:latin typeface="Arial" panose="020B0604020202020204" pitchFamily="34" charset="0"/>
                <a:ea typeface="Calibri"/>
                <a:cs typeface="Arial" panose="020B0604020202020204" pitchFamily="34" charset="0"/>
                <a:sym typeface="Calibri"/>
              </a:rPr>
              <a:t>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can only use provided </a:t>
            </a:r>
            <a:r>
              <a:rPr lang="en-US" b="1" dirty="0">
                <a:solidFill>
                  <a:schemeClr val="dk1"/>
                </a:solidFill>
                <a:latin typeface="Arial" panose="020B0604020202020204" pitchFamily="34" charset="0"/>
                <a:ea typeface="Calibri"/>
                <a:cs typeface="Arial" panose="020B0604020202020204" pitchFamily="34" charset="0"/>
                <a:sym typeface="Calibri"/>
              </a:rPr>
              <a:t>template</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for making the </a:t>
            </a:r>
            <a:r>
              <a:rPr lang="en-US" b="1" dirty="0">
                <a:solidFill>
                  <a:schemeClr val="dk1"/>
                </a:solidFill>
                <a:latin typeface="Arial" panose="020B0604020202020204" pitchFamily="34" charset="0"/>
                <a:ea typeface="Calibri"/>
                <a:cs typeface="Arial" panose="020B0604020202020204" pitchFamily="34" charset="0"/>
                <a:sym typeface="Calibri"/>
              </a:rPr>
              <a:t>PPT</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without changing the idea details pointers (mentioned in previous slides).</a:t>
            </a: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need to save the file in PDF and upload the same on portal. No PPT,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a:buNone/>
            </a:pP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1000"/>
              </a:spcBef>
              <a:spcAft>
                <a:spcPts val="0"/>
              </a:spcAft>
              <a:buClr>
                <a:schemeClr val="dk1"/>
              </a:buClr>
              <a:buSzPct val="100000"/>
              <a:buFont typeface="Arial"/>
              <a:buNone/>
            </a:pP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Note - You can delete this slide (Important Pointers) when you upload the details of your idea on SIH portal.</a:t>
            </a:r>
            <a:endParaRPr b="1" dirty="0">
              <a:solidFill>
                <a:srgbClr val="C00000"/>
              </a:solidFill>
              <a:latin typeface="Arial" panose="020B0604020202020204" pitchFamily="34" charset="0"/>
              <a:cs typeface="Arial" panose="020B0604020202020204" pitchFamily="34" charset="0"/>
            </a:endParaRPr>
          </a:p>
          <a:p>
            <a:pPr marL="914400" marR="0" lvl="1" indent="-316230" algn="just" rtl="0">
              <a:lnSpc>
                <a:spcPct val="90000"/>
              </a:lnSpc>
              <a:spcBef>
                <a:spcPts val="500"/>
              </a:spcBef>
              <a:spcAft>
                <a:spcPts val="0"/>
              </a:spcAft>
              <a:buClr>
                <a:schemeClr val="dk1"/>
              </a:buClr>
              <a:buSzPct val="100000"/>
              <a:buFont typeface="Calibri"/>
              <a:buNone/>
            </a:pPr>
            <a:endParaRPr sz="20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2343" y="1181900"/>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5880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7547</TotalTime>
  <Words>722</Words>
  <Application>Microsoft Office PowerPoint</Application>
  <PresentationFormat>Widescreen</PresentationFormat>
  <Paragraphs>74</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Oviya Sankaran</cp:lastModifiedBy>
  <cp:revision>149</cp:revision>
  <dcterms:created xsi:type="dcterms:W3CDTF">2013-12-12T18:46:50Z</dcterms:created>
  <dcterms:modified xsi:type="dcterms:W3CDTF">2024-08-23T15:54:26Z</dcterms:modified>
  <cp:category/>
</cp:coreProperties>
</file>