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Bernard MT Condensed" pitchFamily="18" charset="0"/>
      <p:regular r:id="rId27"/>
    </p:embeddedFont>
    <p:embeddedFont>
      <p:font typeface="Century Gothic" pitchFamily="34" charset="0"/>
      <p:regular r:id="rId28"/>
      <p:bold r:id="rId29"/>
      <p:italic r:id="rId30"/>
      <p:boldItalic r:id="rId31"/>
    </p:embeddedFont>
    <p:embeddedFont>
      <p:font typeface="Algerian" pitchFamily="82" charset="0"/>
      <p:regular r:id="rId32"/>
    </p:embeddedFont>
    <p:embeddedFont>
      <p:font typeface="Book Antiqua" pitchFamily="18" charset="0"/>
      <p:regular r:id="rId33"/>
      <p:bold r:id="rId34"/>
      <p:italic r:id="rId35"/>
      <p:boldItalic r:id="rId36"/>
    </p:embeddedFont>
    <p:embeddedFont>
      <p:font typeface="Baskerville Old Face" pitchFamily="18" charset="0"/>
      <p:regular r:id="rId37"/>
    </p:embeddedFont>
    <p:embeddedFont>
      <p:font typeface="Bodoni MT Poster Compressed" pitchFamily="18" charset="0"/>
      <p:regular r:id="rId38"/>
    </p:embeddedFont>
    <p:embeddedFont>
      <p:font typeface="Calibri"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vPpfvToOgy31ACIJ+yhmXu+o9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504" y="6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24"/>
          <p:cNvGrpSpPr/>
          <p:nvPr/>
        </p:nvGrpSpPr>
        <p:grpSpPr>
          <a:xfrm>
            <a:off x="-644959" y="0"/>
            <a:ext cx="10458653" cy="7117071"/>
            <a:chOff x="-644959" y="0"/>
            <a:chExt cx="10458653" cy="7117071"/>
          </a:xfrm>
        </p:grpSpPr>
        <p:grpSp>
          <p:nvGrpSpPr>
            <p:cNvPr id="59" name="Google Shape;59;p24"/>
            <p:cNvGrpSpPr/>
            <p:nvPr/>
          </p:nvGrpSpPr>
          <p:grpSpPr>
            <a:xfrm>
              <a:off x="0" y="0"/>
              <a:ext cx="9144000" cy="6858000"/>
              <a:chOff x="0" y="0"/>
              <a:chExt cx="9144000" cy="6858000"/>
            </a:xfrm>
          </p:grpSpPr>
          <p:grpSp>
            <p:nvGrpSpPr>
              <p:cNvPr id="60" name="Google Shape;60;p24"/>
              <p:cNvGrpSpPr/>
              <p:nvPr/>
            </p:nvGrpSpPr>
            <p:grpSpPr>
              <a:xfrm>
                <a:off x="0" y="0"/>
                <a:ext cx="2514600" cy="6858000"/>
                <a:chOff x="0" y="0"/>
                <a:chExt cx="2514600" cy="6858000"/>
              </a:xfrm>
            </p:grpSpPr>
            <p:sp>
              <p:nvSpPr>
                <p:cNvPr id="61" name="Google Shape;61;p2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2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2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24"/>
              <p:cNvGrpSpPr/>
              <p:nvPr/>
            </p:nvGrpSpPr>
            <p:grpSpPr>
              <a:xfrm>
                <a:off x="422910" y="0"/>
                <a:ext cx="2514600" cy="6858000"/>
                <a:chOff x="0" y="0"/>
                <a:chExt cx="2514600" cy="6858000"/>
              </a:xfrm>
            </p:grpSpPr>
            <p:sp>
              <p:nvSpPr>
                <p:cNvPr id="65" name="Google Shape;65;p2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2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2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24"/>
              <p:cNvGrpSpPr/>
              <p:nvPr/>
            </p:nvGrpSpPr>
            <p:grpSpPr>
              <a:xfrm rot="10800000">
                <a:off x="6629400" y="0"/>
                <a:ext cx="2514600" cy="6858000"/>
                <a:chOff x="0" y="0"/>
                <a:chExt cx="2514600" cy="6858000"/>
              </a:xfrm>
            </p:grpSpPr>
            <p:sp>
              <p:nvSpPr>
                <p:cNvPr id="69" name="Google Shape;69;p2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2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2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2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2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2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2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2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2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2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2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2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2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2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2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2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2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2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2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2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2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2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2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2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2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2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2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2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2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2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2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2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2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05" name="Google Shape;105;p2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3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6"/>
        <p:cNvGrpSpPr/>
        <p:nvPr/>
      </p:nvGrpSpPr>
      <p:grpSpPr>
        <a:xfrm>
          <a:off x="0" y="0"/>
          <a:ext cx="0" cy="0"/>
          <a:chOff x="0" y="0"/>
          <a:chExt cx="0" cy="0"/>
        </a:xfrm>
      </p:grpSpPr>
      <p:grpSp>
        <p:nvGrpSpPr>
          <p:cNvPr id="107" name="Google Shape;107;p25"/>
          <p:cNvGrpSpPr/>
          <p:nvPr/>
        </p:nvGrpSpPr>
        <p:grpSpPr>
          <a:xfrm>
            <a:off x="-644959" y="0"/>
            <a:ext cx="10458653" cy="7117071"/>
            <a:chOff x="-644959" y="0"/>
            <a:chExt cx="10458653" cy="7117071"/>
          </a:xfrm>
        </p:grpSpPr>
        <p:grpSp>
          <p:nvGrpSpPr>
            <p:cNvPr id="108" name="Google Shape;108;p25"/>
            <p:cNvGrpSpPr/>
            <p:nvPr/>
          </p:nvGrpSpPr>
          <p:grpSpPr>
            <a:xfrm>
              <a:off x="0" y="0"/>
              <a:ext cx="9144000" cy="6858000"/>
              <a:chOff x="0" y="0"/>
              <a:chExt cx="9144000" cy="6858000"/>
            </a:xfrm>
          </p:grpSpPr>
          <p:grpSp>
            <p:nvGrpSpPr>
              <p:cNvPr id="109" name="Google Shape;109;p25"/>
              <p:cNvGrpSpPr/>
              <p:nvPr/>
            </p:nvGrpSpPr>
            <p:grpSpPr>
              <a:xfrm>
                <a:off x="0" y="0"/>
                <a:ext cx="2514600" cy="6858000"/>
                <a:chOff x="0" y="0"/>
                <a:chExt cx="2514600" cy="6858000"/>
              </a:xfrm>
            </p:grpSpPr>
            <p:sp>
              <p:nvSpPr>
                <p:cNvPr id="110" name="Google Shape;110;p2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1" name="Google Shape;111;p2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2" name="Google Shape;112;p2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13" name="Google Shape;113;p25"/>
              <p:cNvGrpSpPr/>
              <p:nvPr/>
            </p:nvGrpSpPr>
            <p:grpSpPr>
              <a:xfrm>
                <a:off x="422910" y="0"/>
                <a:ext cx="2514600" cy="6858000"/>
                <a:chOff x="0" y="0"/>
                <a:chExt cx="2514600" cy="6858000"/>
              </a:xfrm>
            </p:grpSpPr>
            <p:sp>
              <p:nvSpPr>
                <p:cNvPr id="114" name="Google Shape;114;p2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5" name="Google Shape;115;p2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6" name="Google Shape;116;p2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17" name="Google Shape;117;p25"/>
              <p:cNvGrpSpPr/>
              <p:nvPr/>
            </p:nvGrpSpPr>
            <p:grpSpPr>
              <a:xfrm rot="10800000">
                <a:off x="6629400" y="0"/>
                <a:ext cx="2514600" cy="6858000"/>
                <a:chOff x="0" y="0"/>
                <a:chExt cx="2514600" cy="6858000"/>
              </a:xfrm>
            </p:grpSpPr>
            <p:sp>
              <p:nvSpPr>
                <p:cNvPr id="118" name="Google Shape;118;p2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9" name="Google Shape;119;p2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0" name="Google Shape;120;p2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21" name="Google Shape;121;p2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2" name="Google Shape;122;p2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3" name="Google Shape;123;p2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24" name="Google Shape;124;p2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25" name="Google Shape;125;p2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26" name="Google Shape;126;p2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27" name="Google Shape;127;p2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28" name="Google Shape;128;p2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29" name="Google Shape;129;p2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0" name="Google Shape;130;p2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1" name="Google Shape;131;p2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2" name="Google Shape;132;p2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3" name="Google Shape;133;p2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4" name="Google Shape;134;p2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5" name="Google Shape;135;p2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6" name="Google Shape;136;p2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7" name="Google Shape;137;p2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8" name="Google Shape;138;p2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39" name="Google Shape;139;p2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0" name="Google Shape;140;p2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1" name="Google Shape;141;p2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2" name="Google Shape;142;p2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3" name="Google Shape;143;p2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4" name="Google Shape;144;p2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5" name="Google Shape;145;p2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46" name="Google Shape;146;p25"/>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7" name="Google Shape;147;p2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2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50" name="Google Shape;150;p25"/>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1" name="Google Shape;151;p25"/>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52" name="Google Shape;152;p25"/>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25"/>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5"/>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5"/>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161" name="Google Shape;161;p26"/>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62" name="Google Shape;162;p26"/>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66" name="Google Shape;166;p2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9"/>
        <p:cNvGrpSpPr/>
        <p:nvPr/>
      </p:nvGrpSpPr>
      <p:grpSpPr>
        <a:xfrm>
          <a:off x="0" y="0"/>
          <a:ext cx="0" cy="0"/>
          <a:chOff x="0" y="0"/>
          <a:chExt cx="0" cy="0"/>
        </a:xfrm>
      </p:grpSpPr>
      <p:sp>
        <p:nvSpPr>
          <p:cNvPr id="170" name="Google Shape;170;p2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30"/>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81" name="Google Shape;181;p3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31"/>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87" name="Google Shape;187;p31"/>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88" name="Google Shape;188;p31"/>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89" name="Google Shape;189;p31"/>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90" name="Google Shape;190;p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32"/>
          <p:cNvGrpSpPr/>
          <p:nvPr/>
        </p:nvGrpSpPr>
        <p:grpSpPr>
          <a:xfrm>
            <a:off x="-644959" y="0"/>
            <a:ext cx="10458653" cy="7117071"/>
            <a:chOff x="-644959" y="0"/>
            <a:chExt cx="10458653" cy="7117071"/>
          </a:xfrm>
        </p:grpSpPr>
        <p:grpSp>
          <p:nvGrpSpPr>
            <p:cNvPr id="195" name="Google Shape;195;p32"/>
            <p:cNvGrpSpPr/>
            <p:nvPr/>
          </p:nvGrpSpPr>
          <p:grpSpPr>
            <a:xfrm>
              <a:off x="0" y="0"/>
              <a:ext cx="9144000" cy="6858000"/>
              <a:chOff x="0" y="0"/>
              <a:chExt cx="9144000" cy="6858000"/>
            </a:xfrm>
          </p:grpSpPr>
          <p:grpSp>
            <p:nvGrpSpPr>
              <p:cNvPr id="196" name="Google Shape;196;p32"/>
              <p:cNvGrpSpPr/>
              <p:nvPr/>
            </p:nvGrpSpPr>
            <p:grpSpPr>
              <a:xfrm>
                <a:off x="0" y="0"/>
                <a:ext cx="2514600" cy="6858000"/>
                <a:chOff x="0" y="0"/>
                <a:chExt cx="2514600" cy="6858000"/>
              </a:xfrm>
            </p:grpSpPr>
            <p:sp>
              <p:nvSpPr>
                <p:cNvPr id="197" name="Google Shape;197;p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32"/>
              <p:cNvGrpSpPr/>
              <p:nvPr/>
            </p:nvGrpSpPr>
            <p:grpSpPr>
              <a:xfrm>
                <a:off x="422910" y="0"/>
                <a:ext cx="2514600" cy="6858000"/>
                <a:chOff x="0" y="0"/>
                <a:chExt cx="2514600" cy="6858000"/>
              </a:xfrm>
            </p:grpSpPr>
            <p:sp>
              <p:nvSpPr>
                <p:cNvPr id="201" name="Google Shape;201;p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32"/>
              <p:cNvGrpSpPr/>
              <p:nvPr/>
            </p:nvGrpSpPr>
            <p:grpSpPr>
              <a:xfrm rot="10800000">
                <a:off x="6629400" y="0"/>
                <a:ext cx="2514600" cy="6858000"/>
                <a:chOff x="0" y="0"/>
                <a:chExt cx="2514600" cy="6858000"/>
              </a:xfrm>
            </p:grpSpPr>
            <p:sp>
              <p:nvSpPr>
                <p:cNvPr id="205" name="Google Shape;205;p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3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3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3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3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3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3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3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3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3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3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3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3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3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3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32"/>
          <p:cNvSpPr>
            <a:spLocks noGrp="1"/>
          </p:cNvSpPr>
          <p:nvPr>
            <p:ph type="pic" idx="2"/>
          </p:nvPr>
        </p:nvSpPr>
        <p:spPr>
          <a:xfrm>
            <a:off x="1005208" y="693795"/>
            <a:ext cx="3359623" cy="5468112"/>
          </a:xfrm>
          <a:prstGeom prst="rect">
            <a:avLst/>
          </a:prstGeom>
          <a:noFill/>
          <a:ln>
            <a:noFill/>
          </a:ln>
        </p:spPr>
      </p:sp>
      <p:sp>
        <p:nvSpPr>
          <p:cNvPr id="239" name="Google Shape;239;p3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3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23"/>
          <p:cNvGrpSpPr/>
          <p:nvPr/>
        </p:nvGrpSpPr>
        <p:grpSpPr>
          <a:xfrm>
            <a:off x="-567355" y="0"/>
            <a:ext cx="10458653" cy="7117071"/>
            <a:chOff x="-644959" y="0"/>
            <a:chExt cx="10458653" cy="7117071"/>
          </a:xfrm>
        </p:grpSpPr>
        <p:grpSp>
          <p:nvGrpSpPr>
            <p:cNvPr id="11" name="Google Shape;11;p23"/>
            <p:cNvGrpSpPr/>
            <p:nvPr/>
          </p:nvGrpSpPr>
          <p:grpSpPr>
            <a:xfrm>
              <a:off x="0" y="0"/>
              <a:ext cx="9144000" cy="6858000"/>
              <a:chOff x="0" y="0"/>
              <a:chExt cx="9144000" cy="6858000"/>
            </a:xfrm>
          </p:grpSpPr>
          <p:grpSp>
            <p:nvGrpSpPr>
              <p:cNvPr id="12" name="Google Shape;12;p23"/>
              <p:cNvGrpSpPr/>
              <p:nvPr/>
            </p:nvGrpSpPr>
            <p:grpSpPr>
              <a:xfrm>
                <a:off x="0" y="0"/>
                <a:ext cx="2514600" cy="6858000"/>
                <a:chOff x="0" y="0"/>
                <a:chExt cx="2514600" cy="6858000"/>
              </a:xfrm>
            </p:grpSpPr>
            <p:sp>
              <p:nvSpPr>
                <p:cNvPr id="13" name="Google Shape;13;p2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2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2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23"/>
              <p:cNvGrpSpPr/>
              <p:nvPr/>
            </p:nvGrpSpPr>
            <p:grpSpPr>
              <a:xfrm>
                <a:off x="422910" y="0"/>
                <a:ext cx="2514600" cy="6858000"/>
                <a:chOff x="0" y="0"/>
                <a:chExt cx="2514600" cy="6858000"/>
              </a:xfrm>
            </p:grpSpPr>
            <p:sp>
              <p:nvSpPr>
                <p:cNvPr id="17" name="Google Shape;17;p2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2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2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23"/>
              <p:cNvGrpSpPr/>
              <p:nvPr/>
            </p:nvGrpSpPr>
            <p:grpSpPr>
              <a:xfrm rot="10800000">
                <a:off x="6629400" y="0"/>
                <a:ext cx="2514600" cy="6858000"/>
                <a:chOff x="0" y="0"/>
                <a:chExt cx="2514600" cy="6858000"/>
              </a:xfrm>
            </p:grpSpPr>
            <p:sp>
              <p:nvSpPr>
                <p:cNvPr id="21" name="Google Shape;21;p2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2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2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2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2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2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2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2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2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2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2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2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2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2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2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2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2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2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2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2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2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2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2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2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2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2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2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2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2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2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2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2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2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2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2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2.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www.google.com/search?sca_esv=573716795&amp;q=amul+customer+service&amp;stick=H4sIAAAAAAAAAOPgE-LUz9U3MCypzCjSMslOttLPL0pPzMusSizJzM9D4VgllxaX5OemFikUpxaVZSanKhRk5OelLmIVTcwtzVFAlwUAUFgFpFsAAAA&amp;sa=X&amp;ved=2ahUKEwiSuu-BhfqBAxXgsVYBHXoCAX0Q6BN6BAhfEAI" TargetMode="External"/><Relationship Id="rId13" Type="http://schemas.openxmlformats.org/officeDocument/2006/relationships/hyperlink" Target="https://www.google.com/search?sca_esv=573716795&amp;q=Gujarat&amp;stick=H4sIAAAAAAAAAONgVuLQz9U3SDOML1jEyu5empVYlFgCACDxlSkWAAAA&amp;sa=X&amp;ved=2ahUKEwiSuu-BhfqBAxXgsVYBHXoCAX0QmxMoAXoECFcQAw" TargetMode="External"/><Relationship Id="rId3" Type="http://schemas.openxmlformats.org/officeDocument/2006/relationships/hyperlink" Target="https://www.google.com/search?sca_esv=573716795&amp;q=amul+founders&amp;stick=H4sIAAAAAAAAAOPgE-LUz9U3MCypzCjSUs9OttJPKi3OzEstLoYz4vMLUosSSzLz86zS8kvzUlKLFrHyJuaW5ihAucUAOvwQXkYAAAA&amp;sa=X&amp;ved=2ahUKEwiSuu-BhfqBAxXgsVYBHXoCAX0Q6BMoAHoECFYQAg" TargetMode="External"/><Relationship Id="rId7" Type="http://schemas.openxmlformats.org/officeDocument/2006/relationships/hyperlink" Target="https://www.google.com/search?sca_esv=573716795&amp;q=Anand,+Gujarat&amp;si=ALGXSlYh1-GEPndq7qMo--O-TPixQtNN4JMroSxgItz5kq0stPDMPtQDcrkgGw6VOkKMCe90-zTgjlNlRXuHdloihRmbptp48TO1G4pmzH80JXUF7ojqAnJ3zkwJVPFdmW35TQlbTL8eL2ficcRShGM2nRuzkUN1sZWz9W78H9tGH5KJwzJCgCJGOOWIKEmscOHkHyuVHIZ9&amp;sa=X&amp;ved=2ahUKEwiSuu-BhfqBAxXgsVYBHXoCAX0QmxMoAXoECF0QAw" TargetMode="External"/><Relationship Id="rId12" Type="http://schemas.openxmlformats.org/officeDocument/2006/relationships/hyperlink" Target="https://www.google.com/search?sca_esv=573716795&amp;q=amul+owner&amp;sa=X&amp;ved=2ahUKEwiSuu-BhfqBAxXgsVYBHXoCAX0Q6BMoAHoECFcQAg" TargetMode="External"/><Relationship Id="rId2" Type="http://schemas.openxmlformats.org/officeDocument/2006/relationships/hyperlink" Target="https://en.wikipedia.org/wiki/Amul" TargetMode="External"/><Relationship Id="rId1" Type="http://schemas.openxmlformats.org/officeDocument/2006/relationships/slideLayout" Target="../slideLayouts/slideLayout4.xml"/><Relationship Id="rId6" Type="http://schemas.openxmlformats.org/officeDocument/2006/relationships/hyperlink" Target="https://www.google.com/search?sca_esv=573716795&amp;q=amul+headquarters&amp;stick=H4sIAAAAAAAAAOPgE-LUz9U3MCypzCjS0spOttLPL0pPzMusSizJzM9D4VhlpCamFJYmFpWkFhUvYhVMzC3NUUAWAwAfmVVETQAAAA&amp;sa=X&amp;ved=2ahUKEwiSuu-BhfqBAxXgsVYBHXoCAX0Q6BMoAHoECF0QAg" TargetMode="External"/><Relationship Id="rId11" Type="http://schemas.openxmlformats.org/officeDocument/2006/relationships/hyperlink" Target="https://www.google.com/search?sca_esv=573716795&amp;q=amul+founded&amp;stick=H4sIAAAAAAAAAOPgE-LUz9U3MCypzCjSUs1OttLPL0pPzMusSizJzM9D4Vil5ZfmpaSmLGLlScwtzVGAcgHCOZHNQwAAAA&amp;sa=X&amp;ved=2ahUKEwiSuu-BhfqBAxXgsVYBHXoCAX0Q6BMoAHoECFsQAg" TargetMode="External"/><Relationship Id="rId5" Type="http://schemas.openxmlformats.org/officeDocument/2006/relationships/hyperlink" Target="https://www.google.com/search?sca_esv=573716795&amp;q=Tribhuvandas+Kishibhai+Patel&amp;si=ALGXSlYzFQQn5id74gU-GPAR8UsllKNebHx5zj2txQsc1FfqFN5xq9ODzJNscX-Sjy6AfNY2Z2_R81ZavTpPZAtpQqcsRM4EXhVWshl21LHdgq3CAsTaSIBO07neBl8o5izuM2GzU4czsad8J6ur0gCX5SkaNvz8ycw1Kga9RzXKkmxcytMEC6D6XlyfLfuMm3NNjGBUtrs_NFgmkqH_DoqEszIl1I9CZ_zvt2w3Li8e7qa4uomj8CHo7Yhk4LoDuR8SHjjE8TBe9BQDPY--u-sJ8pM9Sc---HKbyZ6aEkTyNX1MmK89n8s=&amp;sa=X&amp;ved=2ahUKEwiSuu-BhfqBAxXgsVYBHXoCAX0QmxMoAnoECFYQBA" TargetMode="External"/><Relationship Id="rId10" Type="http://schemas.openxmlformats.org/officeDocument/2006/relationships/hyperlink" Target="https://www.google.com/search?sca_esv=573716795&amp;q=amul+revenue&amp;stick=H4sIAAAAAAAAAOPgE-LUz9U3MCypzCjSUskot9JPzs_JSU0uyczP088vSk_My6xKBHGKrYpSy1LzSlMXsfIk5pbmKEC5AI5nAlhCAAAA&amp;sa=X&amp;ved=2ahUKEwiSuu-BhfqBAxXgsVYBHXoCAX0Q6BMoAHoECGAQAg" TargetMode="External"/><Relationship Id="rId4" Type="http://schemas.openxmlformats.org/officeDocument/2006/relationships/hyperlink" Target="https://www.google.com/search?sca_esv=573716795&amp;q=Verghese+Kurien&amp;si=ALGXSlYh1-GEPndq7qMo--O-TPixQtNN4JMroSxgItz5kq0stBsigy2x6ekwMliQNTmqqj7f0-KDwVqs6qQ2I0lokExh7UJFm3UNpP4DTM0sYC5iMUzk6OzzaArRhnjykC9yzmWr7_c-8hypX37hko6UDNO24yZ08AnszwV_17dZYI1-SER4uC951L2TvhhjMmhR4jmz_fuGD6zlhduL0TxQunD8VYy5maitWDk8vDEDbiFi3q0Z9VsW0Rj06-4pCTl4DkxlYrvuu8WtimcL7wJeBwaQTY0Swg==&amp;sa=X&amp;ved=2ahUKEwiSuu-BhfqBAxXgsVYBHXoCAX0QmxMoAXoECFYQAw" TargetMode="External"/><Relationship Id="rId9" Type="http://schemas.openxmlformats.org/officeDocument/2006/relationships/hyperlink" Target="https://www.google.com/search?q=amul&amp;oq=Amul+&amp;gs_lcrp=EgZjaHJvbWUqBggAEEUYOzIGCAAQRRg7MhMIARAuGIMBGMcBGLEDGNEDGIAEMg0IAhAAGIMBGLEDGIAEMgoIAxAAGLEDGIAEMgoIBBAAGLEDGIAEMgoIBRAAGLEDGIAEMgcIBhAAGIAEMgoIBxAAGLEDGIAEMgoICBAAGLEDGIAEMgcICRAAGI8C0gEKMTg2MDRqMGoxNagCALACAA&amp;sourceid=chrome&amp;ie=UTF-8" TargetMode="External"/><Relationship Id="rId14" Type="http://schemas.openxmlformats.org/officeDocument/2006/relationships/hyperlink" Target="https://www.google.com/search?sca_esv=573716795&amp;q=amul+number+of+employees&amp;sa=X&amp;ved=2ahUKEwiSuu-BhfqBAxXgsVYBHXoCAX0Q6BMoAHoECFkQA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5" name="Text Placeholder 4"/>
          <p:cNvSpPr>
            <a:spLocks noGrp="1"/>
          </p:cNvSpPr>
          <p:nvPr>
            <p:ph type="body" idx="1"/>
          </p:nvPr>
        </p:nvSpPr>
        <p:spPr>
          <a:xfrm>
            <a:off x="1145894" y="856527"/>
            <a:ext cx="2254531" cy="5150734"/>
          </a:xfrm>
          <a:solidFill>
            <a:srgbClr val="FFFF00"/>
          </a:solidFill>
        </p:spPr>
        <p:txBody>
          <a:bodyPr>
            <a:normAutofit/>
          </a:bodyPr>
          <a:lstStyle/>
          <a:p>
            <a:pPr lvl="6" algn="ctr"/>
            <a:r>
              <a:rPr lang="en-IN" sz="5600" b="1" i="1" dirty="0" smtClean="0">
                <a:effectLst>
                  <a:outerShdw blurRad="38100" dist="38100" dir="2700000" algn="tl">
                    <a:srgbClr val="000000">
                      <a:alpha val="43137"/>
                    </a:srgbClr>
                  </a:outerShdw>
                </a:effectLst>
                <a:latin typeface="Bernard MT Condensed" pitchFamily="18" charset="0"/>
              </a:rPr>
              <a:t>AMUL</a:t>
            </a:r>
            <a:endParaRPr lang="en-IN" sz="5600" b="1" i="1" dirty="0">
              <a:effectLst>
                <a:outerShdw blurRad="38100" dist="38100" dir="2700000" algn="tl">
                  <a:srgbClr val="000000">
                    <a:alpha val="43137"/>
                  </a:srgbClr>
                </a:outerShdw>
              </a:effectLst>
              <a:latin typeface="Bernard MT Condensed" pitchFamily="18" charset="0"/>
            </a:endParaRPr>
          </a:p>
        </p:txBody>
      </p:sp>
      <p:sp>
        <p:nvSpPr>
          <p:cNvPr id="259" name="Google Shape;259;p1"/>
          <p:cNvSpPr txBox="1">
            <a:spLocks noGrp="1"/>
          </p:cNvSpPr>
          <p:nvPr>
            <p:ph type="title"/>
          </p:nvPr>
        </p:nvSpPr>
        <p:spPr>
          <a:xfrm>
            <a:off x="4958908" y="2409784"/>
            <a:ext cx="3304572" cy="70489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1"/>
              </a:buClr>
              <a:buSzPts val="3600"/>
              <a:buFont typeface="Algerian"/>
              <a:buNone/>
            </a:pPr>
            <a:r>
              <a:rPr lang="en-IN" sz="2400" dirty="0" smtClean="0">
                <a:latin typeface="Algerian"/>
                <a:ea typeface="Algerian"/>
                <a:cs typeface="Algerian"/>
                <a:sym typeface="Algerian"/>
              </a:rPr>
              <a:t>AND THE PRODUCTS</a:t>
            </a:r>
            <a:endParaRPr sz="2400">
              <a:latin typeface="Algerian"/>
              <a:ea typeface="Algerian"/>
              <a:cs typeface="Algerian"/>
              <a:sym typeface="Algerian"/>
            </a:endParaRPr>
          </a:p>
        </p:txBody>
      </p:sp>
      <p:sp>
        <p:nvSpPr>
          <p:cNvPr id="6" name="Text Placeholder 5"/>
          <p:cNvSpPr>
            <a:spLocks noGrp="1"/>
          </p:cNvSpPr>
          <p:nvPr>
            <p:ph type="body" idx="2"/>
          </p:nvPr>
        </p:nvSpPr>
        <p:spPr/>
        <p:txBody>
          <a:bodyPr/>
          <a:lstStyle/>
          <a:p>
            <a:endParaRPr lang="en-IN"/>
          </a:p>
        </p:txBody>
      </p:sp>
      <p:pic>
        <p:nvPicPr>
          <p:cNvPr id="260" name="Google Shape;260;p1"/>
          <p:cNvPicPr preferRelativeResize="0"/>
          <p:nvPr/>
        </p:nvPicPr>
        <p:blipFill rotWithShape="1">
          <a:blip r:embed="rId3">
            <a:alphaModFix/>
          </a:blip>
          <a:srcRect/>
          <a:stretch/>
        </p:blipFill>
        <p:spPr>
          <a:xfrm>
            <a:off x="4533900" y="523875"/>
            <a:ext cx="3648075" cy="2095500"/>
          </a:xfrm>
          <a:prstGeom prst="rect">
            <a:avLst/>
          </a:prstGeom>
          <a:noFill/>
          <a:ln>
            <a:noFill/>
          </a:ln>
        </p:spPr>
      </p:pic>
      <p:sp>
        <p:nvSpPr>
          <p:cNvPr id="261" name="Google Shape;261;p1"/>
          <p:cNvSpPr txBox="1"/>
          <p:nvPr/>
        </p:nvSpPr>
        <p:spPr>
          <a:xfrm rot="-283">
            <a:off x="4636782" y="3123967"/>
            <a:ext cx="36480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b="1" dirty="0"/>
              <a:t>TEAM </a:t>
            </a:r>
            <a:r>
              <a:rPr lang="en-US" b="1" dirty="0" smtClean="0"/>
              <a:t>LEADER;</a:t>
            </a:r>
            <a:endParaRPr lang="en-US" b="1" dirty="0"/>
          </a:p>
          <a:p>
            <a:pPr marL="0" lvl="0" indent="0" algn="l" rtl="0">
              <a:spcBef>
                <a:spcPts val="0"/>
              </a:spcBef>
              <a:spcAft>
                <a:spcPts val="0"/>
              </a:spcAft>
              <a:buNone/>
            </a:pPr>
            <a:r>
              <a:rPr lang="en-US" dirty="0" smtClean="0"/>
              <a:t>	G.MAHESH</a:t>
            </a:r>
            <a:endParaRPr/>
          </a:p>
          <a:p>
            <a:pPr marL="0" lvl="0" indent="0" algn="l" rtl="0">
              <a:spcBef>
                <a:spcPts val="0"/>
              </a:spcBef>
              <a:spcAft>
                <a:spcPts val="0"/>
              </a:spcAft>
              <a:buNone/>
            </a:pPr>
            <a:r>
              <a:rPr lang="en-US" b="1" dirty="0"/>
              <a:t>TEAM </a:t>
            </a:r>
            <a:r>
              <a:rPr lang="en-US" b="1" dirty="0" smtClean="0"/>
              <a:t>MEMBERS; </a:t>
            </a:r>
            <a:endParaRPr b="1"/>
          </a:p>
          <a:p>
            <a:pPr marL="0" lvl="0" indent="0" algn="l" rtl="0">
              <a:spcBef>
                <a:spcPts val="0"/>
              </a:spcBef>
              <a:spcAft>
                <a:spcPts val="0"/>
              </a:spcAft>
              <a:buNone/>
            </a:pPr>
            <a:r>
              <a:rPr lang="en-US" dirty="0" smtClean="0"/>
              <a:t>	1.B.SANDHYA</a:t>
            </a:r>
            <a:endParaRPr/>
          </a:p>
          <a:p>
            <a:pPr marL="0" lvl="0" indent="0" algn="l" rtl="0">
              <a:spcBef>
                <a:spcPts val="0"/>
              </a:spcBef>
              <a:spcAft>
                <a:spcPts val="0"/>
              </a:spcAft>
              <a:buNone/>
            </a:pPr>
            <a:r>
              <a:rPr lang="en-US" dirty="0" smtClean="0"/>
              <a:t>	2.B.V.BASKAR</a:t>
            </a:r>
            <a:endParaRPr/>
          </a:p>
          <a:p>
            <a:pPr marL="0" lvl="0" indent="0" algn="l" rtl="0">
              <a:spcBef>
                <a:spcPts val="0"/>
              </a:spcBef>
              <a:spcAft>
                <a:spcPts val="0"/>
              </a:spcAft>
              <a:buNone/>
            </a:pPr>
            <a:r>
              <a:rPr lang="en-US" dirty="0" smtClean="0"/>
              <a:t>	3.C.NAVEEN</a:t>
            </a:r>
            <a:endParaRPr/>
          </a:p>
          <a:p>
            <a:pPr marL="0" lvl="0" indent="0" algn="l" rtl="0">
              <a:spcBef>
                <a:spcPts val="0"/>
              </a:spcBef>
              <a:spcAft>
                <a:spcPts val="0"/>
              </a:spcAft>
              <a:buNone/>
            </a:pPr>
            <a:r>
              <a:rPr lang="en-US" dirty="0" smtClean="0"/>
              <a:t>	4.D.KAMALESH</a:t>
            </a:r>
          </a:p>
          <a:p>
            <a:pPr marL="0" lvl="0" indent="0" algn="l" rtl="0">
              <a:spcBef>
                <a:spcPts val="0"/>
              </a:spcBef>
              <a:spcAft>
                <a:spcPts val="0"/>
              </a:spcAft>
              <a:buNone/>
            </a:pPr>
            <a:r>
              <a:rPr lang="en-US" dirty="0" smtClean="0"/>
              <a:t>	5.DHANUSHREE</a:t>
            </a:r>
          </a:p>
          <a:p>
            <a:pPr marL="0" lvl="0" indent="0" algn="l" rtl="0">
              <a:spcBef>
                <a:spcPts val="0"/>
              </a:spcBef>
              <a:spcAft>
                <a:spcPts val="0"/>
              </a:spcAft>
              <a:buNone/>
            </a:pPr>
            <a:r>
              <a:rPr lang="en-US" dirty="0" smtClean="0"/>
              <a:t>	6.G.AKASH</a:t>
            </a:r>
          </a:p>
        </p:txBody>
      </p:sp>
    </p:spTree>
  </p:cSld>
  <p:clrMapOvr>
    <a:masterClrMapping/>
  </p:clrMapOvr>
  <p:transition spd="med" advTm="2766">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
          <p:cNvSpPr txBox="1">
            <a:spLocks noGrp="1"/>
          </p:cNvSpPr>
          <p:nvPr>
            <p:ph type="title"/>
          </p:nvPr>
        </p:nvSpPr>
        <p:spPr>
          <a:xfrm>
            <a:off x="1110165" y="1332464"/>
            <a:ext cx="7024744" cy="448711"/>
          </a:xfrm>
          <a:prstGeom prst="rect">
            <a:avLst/>
          </a:prstGeom>
          <a:noFill/>
          <a:ln>
            <a:noFill/>
          </a:ln>
        </p:spPr>
        <p:txBody>
          <a:bodyPr spcFirstLastPara="1" wrap="square" lIns="91425" tIns="45700" rIns="91425" bIns="45700" anchor="b" anchorCtr="0">
            <a:noAutofit/>
          </a:bodyPr>
          <a:lstStyle/>
          <a:p>
            <a:pPr marL="0" lvl="0" indent="0" algn="just" rtl="0">
              <a:spcBef>
                <a:spcPts val="0"/>
              </a:spcBef>
              <a:spcAft>
                <a:spcPts val="0"/>
              </a:spcAft>
              <a:buClr>
                <a:schemeClr val="accent1"/>
              </a:buClr>
              <a:buSzPct val="100000"/>
              <a:buFont typeface="Century Gothic"/>
              <a:buNone/>
            </a:pPr>
            <a:r>
              <a:rPr lang="en-US" sz="3600" b="1" dirty="0">
                <a:latin typeface="Bernard MT Condensed" pitchFamily="18" charset="0"/>
              </a:rPr>
              <a:t>DIGITAL AND CONTENT MARKETING OF AMUL</a:t>
            </a:r>
            <a:endParaRPr sz="3600" b="1">
              <a:latin typeface="Bernard MT Condensed" pitchFamily="18" charset="0"/>
            </a:endParaRPr>
          </a:p>
        </p:txBody>
      </p:sp>
      <p:sp>
        <p:nvSpPr>
          <p:cNvPr id="316" name="Google Shape;316;p10"/>
          <p:cNvSpPr txBox="1">
            <a:spLocks noGrp="1"/>
          </p:cNvSpPr>
          <p:nvPr>
            <p:ph type="body" idx="1"/>
          </p:nvPr>
        </p:nvSpPr>
        <p:spPr>
          <a:xfrm>
            <a:off x="467544" y="2132856"/>
            <a:ext cx="8136904" cy="4320480"/>
          </a:xfrm>
          <a:prstGeom prst="rect">
            <a:avLst/>
          </a:prstGeom>
          <a:noFill/>
          <a:ln>
            <a:noFill/>
          </a:ln>
        </p:spPr>
        <p:txBody>
          <a:bodyPr spcFirstLastPara="1" wrap="square" lIns="91425" tIns="45700" rIns="91425" bIns="45700" anchor="t" anchorCtr="0">
            <a:normAutofit fontScale="85000" lnSpcReduction="10000"/>
          </a:bodyPr>
          <a:lstStyle/>
          <a:p>
            <a:pPr marL="342900" lvl="0" indent="-274320" algn="just" rtl="0">
              <a:spcBef>
                <a:spcPts val="0"/>
              </a:spcBef>
              <a:spcAft>
                <a:spcPts val="0"/>
              </a:spcAft>
              <a:buSzPct val="76000"/>
              <a:buChar char="🞇"/>
            </a:pPr>
            <a:r>
              <a:rPr lang="en-US"/>
              <a:t>Amul's digital marketing strategy leverages its strong online presence through a user-friendly website and active engagement on various social media platforms, including Facebook, Twitter, and Instagram. They create engaging and often humorous content, prominently featuring the Amul girl, which resonates with their audience. Amul conducts interactive campaigns, contests, and polls to encourage consumer participation and feedback. They also share informative content about dairy products, recipes, and health benefits to educate and engage their audience. User-generated content and customer testimonials are often shared, enhancing brand authenticity. Overall, Amul's digital and content marketing strategies prioritize brand visibility, consumer engagement, and a strong online community.</a:t>
            </a:r>
            <a:endParaRPr/>
          </a:p>
        </p:txBody>
      </p:sp>
    </p:spTree>
  </p:cSld>
  <p:clrMapOvr>
    <a:masterClrMapping/>
  </p:clrMapOvr>
  <p:transition spd="med" advTm="2609">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1" descr="C:\Users\pc\Pictures\Saved Pictures\OIP (28).jpg"/>
          <p:cNvPicPr preferRelativeResize="0"/>
          <p:nvPr/>
        </p:nvPicPr>
        <p:blipFill rotWithShape="1">
          <a:blip r:embed="rId3">
            <a:alphaModFix/>
          </a:blip>
          <a:srcRect/>
          <a:stretch/>
        </p:blipFill>
        <p:spPr>
          <a:xfrm>
            <a:off x="683568" y="476672"/>
            <a:ext cx="8064896" cy="5976664"/>
          </a:xfrm>
          <a:prstGeom prst="rect">
            <a:avLst/>
          </a:prstGeom>
          <a:noFill/>
          <a:ln>
            <a:noFill/>
          </a:ln>
        </p:spPr>
      </p:pic>
    </p:spTree>
  </p:cSld>
  <p:clrMapOvr>
    <a:masterClrMapping/>
  </p:clrMapOvr>
  <p:transition spd="med" advTm="1031">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2"/>
          <p:cNvSpPr txBox="1">
            <a:spLocks noGrp="1"/>
          </p:cNvSpPr>
          <p:nvPr>
            <p:ph type="title"/>
          </p:nvPr>
        </p:nvSpPr>
        <p:spPr>
          <a:xfrm>
            <a:off x="1115616" y="980728"/>
            <a:ext cx="7096634" cy="1296144"/>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Century Gothic"/>
              <a:buNone/>
            </a:pPr>
            <a:r>
              <a:rPr lang="en-US" sz="4400" b="1" dirty="0">
                <a:latin typeface="Baskerville Old Face" pitchFamily="18" charset="0"/>
              </a:rPr>
              <a:t>MARKETING ELEMENTS OF AMUL</a:t>
            </a:r>
            <a:r>
              <a:rPr lang="en-US" dirty="0"/>
              <a:t/>
            </a:r>
            <a:br>
              <a:rPr lang="en-US" dirty="0"/>
            </a:br>
            <a:endParaRPr/>
          </a:p>
        </p:txBody>
      </p:sp>
      <p:sp>
        <p:nvSpPr>
          <p:cNvPr id="327" name="Google Shape;327;p12"/>
          <p:cNvSpPr txBox="1">
            <a:spLocks noGrp="1"/>
          </p:cNvSpPr>
          <p:nvPr>
            <p:ph type="body" idx="1"/>
          </p:nvPr>
        </p:nvSpPr>
        <p:spPr>
          <a:xfrm>
            <a:off x="611560" y="1916832"/>
            <a:ext cx="7704856" cy="4464496"/>
          </a:xfrm>
          <a:prstGeom prst="rect">
            <a:avLst/>
          </a:prstGeom>
          <a:noFill/>
          <a:ln>
            <a:noFill/>
          </a:ln>
        </p:spPr>
        <p:txBody>
          <a:bodyPr spcFirstLastPara="1" wrap="square" lIns="91425" tIns="45700" rIns="91425" bIns="45700" anchor="t" anchorCtr="0">
            <a:normAutofit fontScale="85000" lnSpcReduction="20000"/>
          </a:bodyPr>
          <a:lstStyle/>
          <a:p>
            <a:pPr marL="342900" lvl="0" indent="-274320" algn="l" rtl="0">
              <a:spcBef>
                <a:spcPts val="0"/>
              </a:spcBef>
              <a:spcAft>
                <a:spcPts val="0"/>
              </a:spcAft>
              <a:buSzPct val="76000"/>
              <a:buChar char="🞇"/>
            </a:pPr>
            <a:r>
              <a:rPr lang="en-US"/>
              <a:t>Amul's marketing elements are a testament to its enduring success in the dairy industry. First and foremost, Amul boasts a comprehensive product portfolio, offering a wide range of dairy products that cater to diverse consumer preferences, from fresh milk to delectable ice creams. Their marketing strategy hinges on the iconic Amul girl, featured in witty and engaging advertisements that resonate with audiences across generations. Amul's robust distribution network ensures that their products are widely accessible throughout India. Furthermore, their competitive pricing strategy makes quality dairy products affordable to a broad spectrum of consumers. Central to their brand identity is their cooperative model, where local farmers play a pivotal role, emphasizing their commitment to community development and sustainability, and thereby enhancing brand authenticity and consumer trust</a:t>
            </a:r>
            <a:endParaRPr/>
          </a:p>
        </p:txBody>
      </p:sp>
    </p:spTree>
  </p:cSld>
  <p:clrMapOvr>
    <a:masterClrMapping/>
  </p:clrMapOvr>
  <p:transition spd="med" advTm="511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13"/>
          <p:cNvPicPr preferRelativeResize="0"/>
          <p:nvPr/>
        </p:nvPicPr>
        <p:blipFill rotWithShape="1">
          <a:blip r:embed="rId3">
            <a:alphaModFix/>
          </a:blip>
          <a:srcRect/>
          <a:stretch/>
        </p:blipFill>
        <p:spPr>
          <a:xfrm>
            <a:off x="683568" y="620688"/>
            <a:ext cx="7920880" cy="5688632"/>
          </a:xfrm>
          <a:prstGeom prst="rect">
            <a:avLst/>
          </a:prstGeom>
          <a:noFill/>
          <a:ln>
            <a:noFill/>
          </a:ln>
        </p:spPr>
      </p:pic>
    </p:spTree>
  </p:cSld>
  <p:clrMapOvr>
    <a:masterClrMapping/>
  </p:clrMapOvr>
  <p:transition spd="med" advTm="2125">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Century Gothic"/>
              <a:buNone/>
            </a:pPr>
            <a:r>
              <a:rPr lang="en-US" b="1" dirty="0">
                <a:latin typeface="Baskerville Old Face" pitchFamily="18" charset="0"/>
              </a:rPr>
              <a:t>SWOT ANAIYSIS OF AMUL</a:t>
            </a:r>
            <a:r>
              <a:rPr lang="en-US" dirty="0"/>
              <a:t/>
            </a:r>
            <a:br>
              <a:rPr lang="en-US" dirty="0"/>
            </a:br>
            <a:endParaRPr/>
          </a:p>
        </p:txBody>
      </p:sp>
      <p:sp>
        <p:nvSpPr>
          <p:cNvPr id="338" name="Google Shape;338;p14"/>
          <p:cNvSpPr txBox="1">
            <a:spLocks noGrp="1"/>
          </p:cNvSpPr>
          <p:nvPr>
            <p:ph type="body" idx="1"/>
          </p:nvPr>
        </p:nvSpPr>
        <p:spPr>
          <a:xfrm>
            <a:off x="467544" y="1844824"/>
            <a:ext cx="8208912" cy="5013176"/>
          </a:xfrm>
          <a:prstGeom prst="rect">
            <a:avLst/>
          </a:prstGeom>
          <a:noFill/>
          <a:ln>
            <a:noFill/>
          </a:ln>
        </p:spPr>
        <p:txBody>
          <a:bodyPr spcFirstLastPara="1" wrap="square" lIns="91425" tIns="45700" rIns="91425" bIns="45700" anchor="t" anchorCtr="0">
            <a:normAutofit fontScale="70000" lnSpcReduction="20000"/>
          </a:bodyPr>
          <a:lstStyle/>
          <a:p>
            <a:pPr marL="342900" lvl="0" indent="-274319" algn="just" rtl="0">
              <a:spcBef>
                <a:spcPts val="0"/>
              </a:spcBef>
              <a:spcAft>
                <a:spcPts val="0"/>
              </a:spcAft>
              <a:buSzPct val="76000"/>
              <a:buChar char="🞇"/>
            </a:pPr>
            <a:r>
              <a:rPr lang="en-US" dirty="0" err="1"/>
              <a:t>Amul's</a:t>
            </a:r>
            <a:r>
              <a:rPr lang="en-US" dirty="0"/>
              <a:t> SWOT analysis reveals a brand with significant strengths, potential weaknesses, promising opportunities, and notable threats.</a:t>
            </a:r>
            <a:endParaRPr/>
          </a:p>
          <a:p>
            <a:pPr marL="342900" lvl="0" indent="-274319" algn="just" rtl="0">
              <a:spcBef>
                <a:spcPts val="336"/>
              </a:spcBef>
              <a:spcAft>
                <a:spcPts val="0"/>
              </a:spcAft>
              <a:buSzPct val="76000"/>
              <a:buChar char="🞇"/>
            </a:pPr>
            <a:r>
              <a:rPr lang="en-US" dirty="0"/>
              <a:t>Strengths lie in </a:t>
            </a:r>
            <a:r>
              <a:rPr lang="en-US" dirty="0" err="1"/>
              <a:t>Amul's</a:t>
            </a:r>
            <a:r>
              <a:rPr lang="en-US" dirty="0"/>
              <a:t> strong brand reputation for delivering high-quality dairy products and its extensive distribution network, ensuring accessibility across India. The cooperative model involving local farmers enhances sustainability and community support, reinforcing its authenticity.</a:t>
            </a:r>
            <a:endParaRPr/>
          </a:p>
          <a:p>
            <a:pPr marL="342900" lvl="0" indent="-274319" algn="just" rtl="0">
              <a:spcBef>
                <a:spcPts val="336"/>
              </a:spcBef>
              <a:spcAft>
                <a:spcPts val="0"/>
              </a:spcAft>
              <a:buSzPct val="76000"/>
              <a:buChar char="🞇"/>
            </a:pPr>
            <a:r>
              <a:rPr lang="en-US" dirty="0"/>
              <a:t>However, potential weaknesses include limited diversification beyond dairy products, which may hinder growth prospects. Additionally, the cooperative structure might face challenges in terms of scalability and agility in a rapidly evolving market.</a:t>
            </a:r>
            <a:endParaRPr/>
          </a:p>
          <a:p>
            <a:pPr marL="342900" lvl="0" indent="-274319" algn="just" rtl="0">
              <a:spcBef>
                <a:spcPts val="336"/>
              </a:spcBef>
              <a:spcAft>
                <a:spcPts val="0"/>
              </a:spcAft>
              <a:buSzPct val="76000"/>
              <a:buChar char="🞇"/>
            </a:pPr>
            <a:r>
              <a:rPr lang="en-US" dirty="0" err="1"/>
              <a:t>Amul</a:t>
            </a:r>
            <a:r>
              <a:rPr lang="en-US" dirty="0"/>
              <a:t> has opportunities to expand its product line, especially in the health and organic food segments, and explore international markets, capitalizing on global demand for quality dairy and dairy-related products.</a:t>
            </a:r>
            <a:endParaRPr/>
          </a:p>
          <a:p>
            <a:pPr marL="342900" lvl="0" indent="-274319" algn="just" rtl="0">
              <a:spcBef>
                <a:spcPts val="336"/>
              </a:spcBef>
              <a:spcAft>
                <a:spcPts val="0"/>
              </a:spcAft>
              <a:buSzPct val="76000"/>
              <a:buChar char="🞇"/>
            </a:pPr>
            <a:r>
              <a:rPr lang="en-US" dirty="0"/>
              <a:t>Yet, it also faces threats from intense competition, particularly from multinational dairy companies, changing consumer preferences, and market dynamics. Furthermore, fluctuations in milk production and regulatory compliance pose potential challenges to </a:t>
            </a:r>
            <a:r>
              <a:rPr lang="en-US" dirty="0" err="1"/>
              <a:t>Amul's</a:t>
            </a:r>
            <a:r>
              <a:rPr lang="en-US" dirty="0"/>
              <a:t> market position and growth trajectory.</a:t>
            </a:r>
            <a:br>
              <a:rPr lang="en-US" dirty="0"/>
            </a:br>
            <a:endParaRPr/>
          </a:p>
        </p:txBody>
      </p:sp>
    </p:spTree>
  </p:cSld>
  <p:clrMapOvr>
    <a:masterClrMapping/>
  </p:clrMapOvr>
  <p:transition spd="med" advTm="1782">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15"/>
          <p:cNvPicPr preferRelativeResize="0"/>
          <p:nvPr/>
        </p:nvPicPr>
        <p:blipFill rotWithShape="1">
          <a:blip r:embed="rId3">
            <a:alphaModFix/>
          </a:blip>
          <a:srcRect/>
          <a:stretch/>
        </p:blipFill>
        <p:spPr>
          <a:xfrm>
            <a:off x="739578" y="1118792"/>
            <a:ext cx="8136904" cy="4581703"/>
          </a:xfrm>
          <a:prstGeom prst="rect">
            <a:avLst/>
          </a:prstGeom>
          <a:noFill/>
          <a:ln>
            <a:noFill/>
          </a:ln>
        </p:spPr>
      </p:pic>
    </p:spTree>
  </p:cSld>
  <p:clrMapOvr>
    <a:masterClrMapping/>
  </p:clrMapOvr>
  <p:transition spd="med" advTm="1844">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971600" y="980728"/>
            <a:ext cx="7024744" cy="11430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accent1"/>
              </a:buClr>
              <a:buSzPct val="100000"/>
              <a:buFont typeface="Century Gothic"/>
              <a:buNone/>
            </a:pPr>
            <a:r>
              <a:rPr lang="en-US"/>
              <a:t>COVID-STRATEGIES OF AMUL</a:t>
            </a:r>
            <a:br>
              <a:rPr lang="en-US"/>
            </a:br>
            <a:endParaRPr/>
          </a:p>
        </p:txBody>
      </p:sp>
      <p:sp>
        <p:nvSpPr>
          <p:cNvPr id="349" name="Google Shape;349;p16"/>
          <p:cNvSpPr txBox="1">
            <a:spLocks noGrp="1"/>
          </p:cNvSpPr>
          <p:nvPr>
            <p:ph type="body" idx="1"/>
          </p:nvPr>
        </p:nvSpPr>
        <p:spPr>
          <a:xfrm>
            <a:off x="1043608" y="1772816"/>
            <a:ext cx="6777317" cy="4534348"/>
          </a:xfrm>
          <a:prstGeom prst="rect">
            <a:avLst/>
          </a:prstGeom>
          <a:noFill/>
          <a:ln>
            <a:noFill/>
          </a:ln>
        </p:spPr>
        <p:txBody>
          <a:bodyPr spcFirstLastPara="1" wrap="square" lIns="91425" tIns="45700" rIns="91425" bIns="45700" anchor="t" anchorCtr="0">
            <a:normAutofit fontScale="85000" lnSpcReduction="10000"/>
          </a:bodyPr>
          <a:lstStyle/>
          <a:p>
            <a:pPr marL="342900" lvl="0" indent="-274320" algn="ctr" rtl="0">
              <a:spcBef>
                <a:spcPts val="0"/>
              </a:spcBef>
              <a:spcAft>
                <a:spcPts val="0"/>
              </a:spcAft>
              <a:buSzPct val="76000"/>
              <a:buChar char="🞇"/>
            </a:pPr>
            <a:r>
              <a:rPr lang="en-US"/>
              <a:t>During the COVID-19 pandemic, Amul implemented several strategies to adapt to the challenging circumstances. Firstly, they ensured the safety and health of their employees and dairy farmers by implementing strict hygiene protocols and providing necessary protective equipment. They also focused on maintaining an uninterrupted supply chain to meet the increased demand for essential dairy products. Amul actively communicated with consumers through digital channels to reassure them about product safety and availability. Additionally, they introduced new products like immunity-boosting milk variants to cater to changing consumer needs during the pandemic, demonstrating their adaptability and innovation.</a:t>
            </a:r>
            <a:endParaRPr/>
          </a:p>
        </p:txBody>
      </p:sp>
    </p:spTree>
  </p:cSld>
  <p:clrMapOvr>
    <a:masterClrMapping/>
  </p:clrMapOvr>
  <p:transition spd="med" advTm="1515">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6" name="Google Shape;356;p17"/>
          <p:cNvPicPr preferRelativeResize="0"/>
          <p:nvPr/>
        </p:nvPicPr>
        <p:blipFill rotWithShape="1">
          <a:blip r:embed="rId3">
            <a:alphaModFix/>
          </a:blip>
          <a:srcRect/>
          <a:stretch/>
        </p:blipFill>
        <p:spPr>
          <a:xfrm>
            <a:off x="647700" y="647700"/>
            <a:ext cx="3790950" cy="2809875"/>
          </a:xfrm>
          <a:prstGeom prst="rect">
            <a:avLst/>
          </a:prstGeom>
          <a:noFill/>
          <a:ln>
            <a:noFill/>
          </a:ln>
        </p:spPr>
      </p:pic>
      <p:pic>
        <p:nvPicPr>
          <p:cNvPr id="357" name="Google Shape;357;p17"/>
          <p:cNvPicPr preferRelativeResize="0"/>
          <p:nvPr/>
        </p:nvPicPr>
        <p:blipFill rotWithShape="1">
          <a:blip r:embed="rId4">
            <a:alphaModFix/>
          </a:blip>
          <a:srcRect/>
          <a:stretch/>
        </p:blipFill>
        <p:spPr>
          <a:xfrm>
            <a:off x="3495675" y="3448050"/>
            <a:ext cx="4991100" cy="2819399"/>
          </a:xfrm>
          <a:prstGeom prst="rect">
            <a:avLst/>
          </a:prstGeom>
          <a:noFill/>
          <a:ln>
            <a:noFill/>
          </a:ln>
        </p:spPr>
      </p:pic>
    </p:spTree>
  </p:cSld>
  <p:clrMapOvr>
    <a:masterClrMapping/>
  </p:clrMapOvr>
  <p:transition spd="med" advTm="797">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Century Gothic"/>
              <a:buNone/>
            </a:pPr>
            <a:r>
              <a:rPr lang="en-US"/>
              <a:t>STP Analysis</a:t>
            </a:r>
            <a:endParaRPr/>
          </a:p>
        </p:txBody>
      </p:sp>
      <p:sp>
        <p:nvSpPr>
          <p:cNvPr id="363" name="Google Shape;363;p18"/>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Kids:</a:t>
            </a:r>
            <a:endParaRPr/>
          </a:p>
          <a:p>
            <a:pPr marL="68580" lvl="0" indent="0" algn="l" rtl="0">
              <a:spcBef>
                <a:spcPts val="480"/>
              </a:spcBef>
              <a:spcAft>
                <a:spcPts val="0"/>
              </a:spcAft>
              <a:buSzPts val="1824"/>
              <a:buNone/>
            </a:pPr>
            <a:endParaRPr/>
          </a:p>
        </p:txBody>
      </p:sp>
      <p:pic>
        <p:nvPicPr>
          <p:cNvPr id="364" name="Google Shape;364;p18"/>
          <p:cNvPicPr preferRelativeResize="0"/>
          <p:nvPr/>
        </p:nvPicPr>
        <p:blipFill rotWithShape="1">
          <a:blip r:embed="rId3">
            <a:alphaModFix/>
          </a:blip>
          <a:srcRect/>
          <a:stretch/>
        </p:blipFill>
        <p:spPr>
          <a:xfrm>
            <a:off x="1115616" y="2852936"/>
            <a:ext cx="166116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65" name="Google Shape;365;p18"/>
          <p:cNvPicPr preferRelativeResize="0"/>
          <p:nvPr/>
        </p:nvPicPr>
        <p:blipFill rotWithShape="1">
          <a:blip r:embed="rId4">
            <a:alphaModFix/>
          </a:blip>
          <a:srcRect/>
          <a:stretch/>
        </p:blipFill>
        <p:spPr>
          <a:xfrm>
            <a:off x="3032010" y="2924139"/>
            <a:ext cx="158496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66" name="Google Shape;366;p18"/>
          <p:cNvPicPr preferRelativeResize="0"/>
          <p:nvPr/>
        </p:nvPicPr>
        <p:blipFill rotWithShape="1">
          <a:blip r:embed="rId5">
            <a:alphaModFix/>
          </a:blip>
          <a:srcRect/>
          <a:stretch/>
        </p:blipFill>
        <p:spPr>
          <a:xfrm>
            <a:off x="5320640" y="2860431"/>
            <a:ext cx="155448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67" name="Google Shape;367;p18"/>
          <p:cNvPicPr preferRelativeResize="0"/>
          <p:nvPr/>
        </p:nvPicPr>
        <p:blipFill rotWithShape="1">
          <a:blip r:embed="rId6">
            <a:alphaModFix/>
          </a:blip>
          <a:srcRect/>
          <a:stretch/>
        </p:blipFill>
        <p:spPr>
          <a:xfrm>
            <a:off x="7020272" y="2941267"/>
            <a:ext cx="1722120" cy="178308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ransition spd="med" advTm="137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Century Gothic"/>
              <a:buNone/>
            </a:pPr>
            <a:r>
              <a:rPr lang="en-US"/>
              <a:t>Youth:</a:t>
            </a:r>
            <a:endParaRPr/>
          </a:p>
        </p:txBody>
      </p:sp>
      <p:pic>
        <p:nvPicPr>
          <p:cNvPr id="373" name="Google Shape;373;p19"/>
          <p:cNvPicPr preferRelativeResize="0"/>
          <p:nvPr/>
        </p:nvPicPr>
        <p:blipFill rotWithShape="1">
          <a:blip r:embed="rId3">
            <a:alphaModFix/>
          </a:blip>
          <a:srcRect/>
          <a:stretch/>
        </p:blipFill>
        <p:spPr>
          <a:xfrm>
            <a:off x="755576" y="2420888"/>
            <a:ext cx="159258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74" name="Google Shape;374;p19"/>
          <p:cNvPicPr preferRelativeResize="0"/>
          <p:nvPr/>
        </p:nvPicPr>
        <p:blipFill rotWithShape="1">
          <a:blip r:embed="rId4">
            <a:alphaModFix/>
          </a:blip>
          <a:srcRect/>
          <a:stretch/>
        </p:blipFill>
        <p:spPr>
          <a:xfrm>
            <a:off x="2699792" y="2420888"/>
            <a:ext cx="169926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75" name="Google Shape;375;p19"/>
          <p:cNvPicPr preferRelativeResize="0"/>
          <p:nvPr/>
        </p:nvPicPr>
        <p:blipFill rotWithShape="1">
          <a:blip r:embed="rId5">
            <a:alphaModFix/>
          </a:blip>
          <a:srcRect/>
          <a:stretch/>
        </p:blipFill>
        <p:spPr>
          <a:xfrm>
            <a:off x="4788024" y="2456225"/>
            <a:ext cx="113538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76" name="Google Shape;376;p19"/>
          <p:cNvPicPr preferRelativeResize="0"/>
          <p:nvPr/>
        </p:nvPicPr>
        <p:blipFill rotWithShape="1">
          <a:blip r:embed="rId6">
            <a:alphaModFix/>
          </a:blip>
          <a:srcRect/>
          <a:stretch/>
        </p:blipFill>
        <p:spPr>
          <a:xfrm>
            <a:off x="6444208" y="2479085"/>
            <a:ext cx="1257300" cy="1737360"/>
          </a:xfrm>
          <a:prstGeom prst="roundRect">
            <a:avLst>
              <a:gd name="adj" fmla="val 8594"/>
            </a:avLst>
          </a:prstGeom>
          <a:solidFill>
            <a:srgbClr val="ECECEC"/>
          </a:solidFill>
          <a:ln>
            <a:noFill/>
          </a:ln>
          <a:effectLst>
            <a:reflection stA="38000" endPos="28000" dist="5000" dir="5400000" sy="-100000" algn="bl" rotWithShape="0"/>
          </a:effectLst>
        </p:spPr>
      </p:pic>
      <p:pic>
        <p:nvPicPr>
          <p:cNvPr id="377" name="Google Shape;377;p19"/>
          <p:cNvPicPr preferRelativeResize="0"/>
          <p:nvPr/>
        </p:nvPicPr>
        <p:blipFill rotWithShape="1">
          <a:blip r:embed="rId7">
            <a:alphaModFix/>
          </a:blip>
          <a:srcRect/>
          <a:stretch/>
        </p:blipFill>
        <p:spPr>
          <a:xfrm>
            <a:off x="3389754" y="4725144"/>
            <a:ext cx="2796540" cy="1691640"/>
          </a:xfrm>
          <a:prstGeom prst="rect">
            <a:avLst/>
          </a:prstGeom>
          <a:noFill/>
          <a:ln>
            <a:noFill/>
          </a:ln>
          <a:effectLst>
            <a:outerShdw blurRad="292100" dist="139700" dir="2700000" algn="tl" rotWithShape="0">
              <a:srgbClr val="333333">
                <a:alpha val="64705"/>
              </a:srgbClr>
            </a:outerShdw>
          </a:effectLst>
        </p:spPr>
      </p:pic>
    </p:spTree>
  </p:cSld>
  <p:clrMapOvr>
    <a:masterClrMapping/>
  </p:clrMapOvr>
  <p:transition spd="med" advTm="1578">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1F15E"/>
            </a:gs>
            <a:gs pos="30008">
              <a:srgbClr val="FEC579"/>
            </a:gs>
            <a:gs pos="62000">
              <a:srgbClr val="90BA3F"/>
            </a:gs>
            <a:gs pos="100000">
              <a:srgbClr val="7FA03E"/>
            </a:gs>
          </a:gsLst>
          <a:lin ang="5400000" scaled="0"/>
        </a:gradFill>
        <a:effectLst/>
      </p:bgPr>
    </p:bg>
    <p:spTree>
      <p:nvGrpSpPr>
        <p:cNvPr id="1" name="Shape 265"/>
        <p:cNvGrpSpPr/>
        <p:nvPr/>
      </p:nvGrpSpPr>
      <p:grpSpPr>
        <a:xfrm>
          <a:off x="0" y="0"/>
          <a:ext cx="0" cy="0"/>
          <a:chOff x="0" y="0"/>
          <a:chExt cx="0" cy="0"/>
        </a:xfrm>
      </p:grpSpPr>
      <p:sp>
        <p:nvSpPr>
          <p:cNvPr id="266" name="Google Shape;266;p2"/>
          <p:cNvSpPr txBox="1">
            <a:spLocks noGrp="1"/>
          </p:cNvSpPr>
          <p:nvPr>
            <p:ph type="body" idx="1"/>
          </p:nvPr>
        </p:nvSpPr>
        <p:spPr>
          <a:xfrm>
            <a:off x="899592" y="620688"/>
            <a:ext cx="3378472" cy="5616624"/>
          </a:xfrm>
          <a:prstGeom prst="rect">
            <a:avLst/>
          </a:prstGeom>
          <a:noFill/>
          <a:ln>
            <a:noFill/>
          </a:ln>
        </p:spPr>
        <p:txBody>
          <a:bodyPr spcFirstLastPara="1" wrap="square" lIns="91425" tIns="45700" rIns="91425" bIns="45700" anchor="t" anchorCtr="0">
            <a:normAutofit fontScale="77500" lnSpcReduction="20000"/>
          </a:bodyPr>
          <a:lstStyle/>
          <a:p>
            <a:pPr marL="342900" lvl="0" indent="-274319" algn="just" rtl="0">
              <a:spcBef>
                <a:spcPts val="0"/>
              </a:spcBef>
              <a:spcAft>
                <a:spcPts val="0"/>
              </a:spcAft>
              <a:buSzPct val="76000"/>
              <a:buChar char="🞇"/>
            </a:pPr>
            <a:r>
              <a:rPr lang="en-US" dirty="0"/>
              <a:t>TOPICS</a:t>
            </a:r>
            <a:endParaRPr/>
          </a:p>
          <a:p>
            <a:pPr marL="342900" lvl="0" indent="-274319" algn="just" rtl="0">
              <a:spcBef>
                <a:spcPts val="372"/>
              </a:spcBef>
              <a:spcAft>
                <a:spcPts val="0"/>
              </a:spcAft>
              <a:buSzPct val="76000"/>
              <a:buChar char="🞇"/>
            </a:pPr>
            <a:r>
              <a:rPr lang="en-US" dirty="0"/>
              <a:t>INTRODUCTION</a:t>
            </a:r>
            <a:endParaRPr/>
          </a:p>
          <a:p>
            <a:pPr marL="342900" lvl="0" indent="-274319" algn="just" rtl="0">
              <a:spcBef>
                <a:spcPts val="372"/>
              </a:spcBef>
              <a:spcAft>
                <a:spcPts val="0"/>
              </a:spcAft>
              <a:buSzPct val="76000"/>
              <a:buChar char="🞇"/>
            </a:pPr>
            <a:r>
              <a:rPr lang="en-US" dirty="0"/>
              <a:t>BRANDING”THE TASTE OF INDIA”</a:t>
            </a:r>
            <a:endParaRPr/>
          </a:p>
          <a:p>
            <a:pPr marL="342900" lvl="0" indent="-274319" algn="just" rtl="0">
              <a:spcBef>
                <a:spcPts val="372"/>
              </a:spcBef>
              <a:spcAft>
                <a:spcPts val="0"/>
              </a:spcAft>
              <a:buSzPct val="76000"/>
              <a:buChar char="🞇"/>
            </a:pPr>
            <a:r>
              <a:rPr lang="en-US" dirty="0"/>
              <a:t>UMBRELLA BRANDING OF AMUL</a:t>
            </a:r>
            <a:endParaRPr/>
          </a:p>
          <a:p>
            <a:pPr marL="342900" lvl="0" indent="-274319" algn="just" rtl="0">
              <a:spcBef>
                <a:spcPts val="372"/>
              </a:spcBef>
              <a:spcAft>
                <a:spcPts val="0"/>
              </a:spcAft>
              <a:buSzPct val="76000"/>
              <a:buChar char="🞇"/>
            </a:pPr>
            <a:r>
              <a:rPr lang="en-US" dirty="0"/>
              <a:t>ADVERSTISING STRATEGY AND SUPPLY CHAIN MANAGEMENT OF AMUL</a:t>
            </a:r>
            <a:endParaRPr/>
          </a:p>
          <a:p>
            <a:pPr marL="342900" lvl="0" indent="-274319" algn="just" rtl="0">
              <a:spcBef>
                <a:spcPts val="372"/>
              </a:spcBef>
              <a:spcAft>
                <a:spcPts val="0"/>
              </a:spcAft>
              <a:buSzPct val="76000"/>
              <a:buChar char="🞇"/>
            </a:pPr>
            <a:r>
              <a:rPr lang="en-US" dirty="0"/>
              <a:t>MARKING MIX OF AMUL</a:t>
            </a:r>
            <a:endParaRPr/>
          </a:p>
          <a:p>
            <a:pPr marL="342900" lvl="0" indent="-274319" algn="just" rtl="0">
              <a:spcBef>
                <a:spcPts val="372"/>
              </a:spcBef>
              <a:spcAft>
                <a:spcPts val="0"/>
              </a:spcAft>
              <a:buSzPct val="76000"/>
              <a:buChar char="🞇"/>
            </a:pPr>
            <a:r>
              <a:rPr lang="en-US" dirty="0"/>
              <a:t>DIGITAL AND CONTENT MARKETING OF AMUL</a:t>
            </a:r>
            <a:endParaRPr/>
          </a:p>
          <a:p>
            <a:pPr marL="342900" lvl="0" indent="-274319" algn="just" rtl="0">
              <a:spcBef>
                <a:spcPts val="372"/>
              </a:spcBef>
              <a:spcAft>
                <a:spcPts val="0"/>
              </a:spcAft>
              <a:buSzPct val="76000"/>
              <a:buChar char="🞇"/>
            </a:pPr>
            <a:r>
              <a:rPr lang="en-US" dirty="0"/>
              <a:t>MARKETING ELEMENTS OF AMUL</a:t>
            </a:r>
            <a:endParaRPr/>
          </a:p>
          <a:p>
            <a:pPr marL="342900" lvl="0" indent="-274319" algn="just" rtl="0">
              <a:spcBef>
                <a:spcPts val="372"/>
              </a:spcBef>
              <a:spcAft>
                <a:spcPts val="0"/>
              </a:spcAft>
              <a:buSzPct val="76000"/>
              <a:buChar char="🞇"/>
            </a:pPr>
            <a:r>
              <a:rPr lang="en-US" dirty="0"/>
              <a:t>SWOT ANAIYSIS OF AMUL</a:t>
            </a:r>
            <a:endParaRPr/>
          </a:p>
          <a:p>
            <a:pPr marL="342900" lvl="0" indent="-274319" algn="just" rtl="0">
              <a:spcBef>
                <a:spcPts val="372"/>
              </a:spcBef>
              <a:spcAft>
                <a:spcPts val="0"/>
              </a:spcAft>
              <a:buSzPct val="76000"/>
              <a:buChar char="🞇"/>
            </a:pPr>
            <a:r>
              <a:rPr lang="en-US" dirty="0"/>
              <a:t>COVID-STRATEGIES OF AMUL</a:t>
            </a:r>
            <a:endParaRPr/>
          </a:p>
          <a:p>
            <a:pPr marL="342900" lvl="0" indent="-274319" algn="just" rtl="0">
              <a:spcBef>
                <a:spcPts val="372"/>
              </a:spcBef>
              <a:spcAft>
                <a:spcPts val="0"/>
              </a:spcAft>
              <a:buSzPct val="76000"/>
              <a:buChar char="🞇"/>
            </a:pPr>
            <a:r>
              <a:rPr lang="en-US" dirty="0"/>
              <a:t>CONSLUSION</a:t>
            </a:r>
            <a:endParaRPr/>
          </a:p>
          <a:p>
            <a:pPr marL="68580" lvl="0" indent="0" algn="just" rtl="0">
              <a:spcBef>
                <a:spcPts val="372"/>
              </a:spcBef>
              <a:spcAft>
                <a:spcPts val="0"/>
              </a:spcAft>
              <a:buSzPct val="76000"/>
              <a:buNone/>
            </a:pPr>
            <a:endParaRPr/>
          </a:p>
          <a:p>
            <a:pPr marL="68580" lvl="0" indent="0" algn="just" rtl="0">
              <a:spcBef>
                <a:spcPts val="372"/>
              </a:spcBef>
              <a:spcAft>
                <a:spcPts val="0"/>
              </a:spcAft>
              <a:buSzPct val="76000"/>
              <a:buNone/>
            </a:pPr>
            <a:endParaRPr/>
          </a:p>
          <a:p>
            <a:pPr marL="68580" lvl="0" indent="0" algn="just" rtl="0">
              <a:spcBef>
                <a:spcPts val="372"/>
              </a:spcBef>
              <a:spcAft>
                <a:spcPts val="0"/>
              </a:spcAft>
              <a:buSzPct val="76000"/>
              <a:buNone/>
            </a:pPr>
            <a:endParaRPr/>
          </a:p>
          <a:p>
            <a:pPr marL="68580" lvl="0" indent="0" rtl="0">
              <a:spcBef>
                <a:spcPts val="372"/>
              </a:spcBef>
              <a:spcAft>
                <a:spcPts val="0"/>
              </a:spcAft>
              <a:buSzPct val="76000"/>
              <a:buNone/>
            </a:pPr>
            <a:endParaRPr/>
          </a:p>
          <a:p>
            <a:pPr marL="68580" lvl="0" indent="0" rtl="0">
              <a:spcBef>
                <a:spcPts val="372"/>
              </a:spcBef>
              <a:spcAft>
                <a:spcPts val="0"/>
              </a:spcAft>
              <a:buSzPct val="76000"/>
              <a:buNone/>
            </a:pPr>
            <a:endParaRPr/>
          </a:p>
        </p:txBody>
      </p:sp>
      <p:pic>
        <p:nvPicPr>
          <p:cNvPr id="267" name="Google Shape;267;p2" descr="C:\Users\pc\Pictures\Saved Pictures\OIP (10).jpg"/>
          <p:cNvPicPr preferRelativeResize="0"/>
          <p:nvPr/>
        </p:nvPicPr>
        <p:blipFill rotWithShape="1">
          <a:blip r:embed="rId3">
            <a:alphaModFix/>
          </a:blip>
          <a:srcRect/>
          <a:stretch/>
        </p:blipFill>
        <p:spPr>
          <a:xfrm>
            <a:off x="4644008" y="620688"/>
            <a:ext cx="3600400" cy="5392291"/>
          </a:xfrm>
          <a:prstGeom prst="rect">
            <a:avLst/>
          </a:prstGeom>
          <a:noFill/>
          <a:ln>
            <a:noFill/>
          </a:ln>
        </p:spPr>
      </p:pic>
    </p:spTree>
  </p:cSld>
  <p:clrMapOvr>
    <a:masterClrMapping/>
  </p:clrMapOvr>
  <p:transition spd="med" advTm="2797">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Century Gothic"/>
              <a:buNone/>
            </a:pPr>
            <a:r>
              <a:rPr lang="en-US"/>
              <a:t>Women's:</a:t>
            </a:r>
            <a:endParaRPr/>
          </a:p>
        </p:txBody>
      </p:sp>
      <p:pic>
        <p:nvPicPr>
          <p:cNvPr id="383" name="Google Shape;383;p20"/>
          <p:cNvPicPr preferRelativeResize="0"/>
          <p:nvPr/>
        </p:nvPicPr>
        <p:blipFill rotWithShape="1">
          <a:blip r:embed="rId3">
            <a:alphaModFix/>
          </a:blip>
          <a:srcRect/>
          <a:stretch/>
        </p:blipFill>
        <p:spPr>
          <a:xfrm>
            <a:off x="683568" y="2348880"/>
            <a:ext cx="3253740" cy="1242060"/>
          </a:xfrm>
          <a:prstGeom prst="roundRect">
            <a:avLst>
              <a:gd name="adj" fmla="val 8594"/>
            </a:avLst>
          </a:prstGeom>
          <a:solidFill>
            <a:srgbClr val="ECECEC"/>
          </a:solidFill>
          <a:ln>
            <a:noFill/>
          </a:ln>
          <a:effectLst>
            <a:reflection stA="38000" endPos="28000" dist="5000" dir="5400000" sy="-100000" algn="bl" rotWithShape="0"/>
          </a:effectLst>
        </p:spPr>
      </p:pic>
      <p:pic>
        <p:nvPicPr>
          <p:cNvPr id="384" name="Google Shape;384;p20"/>
          <p:cNvPicPr preferRelativeResize="0"/>
          <p:nvPr/>
        </p:nvPicPr>
        <p:blipFill rotWithShape="1">
          <a:blip r:embed="rId4">
            <a:alphaModFix/>
          </a:blip>
          <a:srcRect/>
          <a:stretch/>
        </p:blipFill>
        <p:spPr>
          <a:xfrm>
            <a:off x="4572000" y="2078370"/>
            <a:ext cx="1554480" cy="1783080"/>
          </a:xfrm>
          <a:prstGeom prst="roundRect">
            <a:avLst>
              <a:gd name="adj" fmla="val 8594"/>
            </a:avLst>
          </a:prstGeom>
          <a:solidFill>
            <a:srgbClr val="ECECEC"/>
          </a:solidFill>
          <a:ln>
            <a:noFill/>
          </a:ln>
          <a:effectLst>
            <a:reflection stA="38000" endPos="28000" dist="5000" dir="5400000" sy="-100000" algn="bl" rotWithShape="0"/>
          </a:effectLst>
        </p:spPr>
      </p:pic>
      <p:pic>
        <p:nvPicPr>
          <p:cNvPr id="385" name="Google Shape;385;p20"/>
          <p:cNvPicPr preferRelativeResize="0"/>
          <p:nvPr/>
        </p:nvPicPr>
        <p:blipFill rotWithShape="1">
          <a:blip r:embed="rId5">
            <a:alphaModFix/>
          </a:blip>
          <a:srcRect/>
          <a:stretch/>
        </p:blipFill>
        <p:spPr>
          <a:xfrm>
            <a:off x="6660232" y="2348880"/>
            <a:ext cx="1623060" cy="1668780"/>
          </a:xfrm>
          <a:prstGeom prst="roundRect">
            <a:avLst>
              <a:gd name="adj" fmla="val 8594"/>
            </a:avLst>
          </a:prstGeom>
          <a:solidFill>
            <a:srgbClr val="ECECEC"/>
          </a:solidFill>
          <a:ln>
            <a:noFill/>
          </a:ln>
          <a:effectLst>
            <a:reflection stA="38000" endPos="28000" dist="5000" dir="5400000" sy="-100000" algn="bl" rotWithShape="0"/>
          </a:effectLst>
        </p:spPr>
      </p:pic>
      <p:pic>
        <p:nvPicPr>
          <p:cNvPr id="386" name="Google Shape;386;p20"/>
          <p:cNvPicPr preferRelativeResize="0"/>
          <p:nvPr/>
        </p:nvPicPr>
        <p:blipFill rotWithShape="1">
          <a:blip r:embed="rId6">
            <a:alphaModFix/>
          </a:blip>
          <a:srcRect/>
          <a:stretch/>
        </p:blipFill>
        <p:spPr>
          <a:xfrm>
            <a:off x="1259632" y="4437112"/>
            <a:ext cx="1653540" cy="178308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ransition spd="med" advTm="906">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Century Gothic"/>
              <a:buNone/>
            </a:pPr>
            <a:r>
              <a:rPr lang="en-US"/>
              <a:t>CONCLUSION </a:t>
            </a:r>
            <a:endParaRPr/>
          </a:p>
        </p:txBody>
      </p:sp>
      <p:sp>
        <p:nvSpPr>
          <p:cNvPr id="392" name="Google Shape;392;p21"/>
          <p:cNvSpPr txBox="1">
            <a:spLocks noGrp="1"/>
          </p:cNvSpPr>
          <p:nvPr>
            <p:ph type="body" idx="1"/>
          </p:nvPr>
        </p:nvSpPr>
        <p:spPr>
          <a:xfrm>
            <a:off x="611560" y="2323652"/>
            <a:ext cx="7776864" cy="4057676"/>
          </a:xfrm>
          <a:prstGeom prst="rect">
            <a:avLst/>
          </a:prstGeom>
          <a:noFill/>
          <a:ln>
            <a:noFill/>
          </a:ln>
        </p:spPr>
        <p:txBody>
          <a:bodyPr spcFirstLastPara="1" wrap="square" lIns="91425" tIns="45700" rIns="91425" bIns="45700" anchor="t" anchorCtr="0">
            <a:normAutofit fontScale="77500" lnSpcReduction="20000"/>
          </a:bodyPr>
          <a:lstStyle/>
          <a:p>
            <a:pPr marL="342900" lvl="0" indent="-274319" algn="ctr" rtl="0">
              <a:spcBef>
                <a:spcPts val="0"/>
              </a:spcBef>
              <a:spcAft>
                <a:spcPts val="0"/>
              </a:spcAft>
              <a:buSzPct val="76000"/>
              <a:buChar char="🞇"/>
            </a:pPr>
            <a:r>
              <a:rPr lang="en-US" dirty="0"/>
              <a:t>In conclusion, the </a:t>
            </a:r>
            <a:r>
              <a:rPr lang="en-US" dirty="0" err="1"/>
              <a:t>Amul</a:t>
            </a:r>
            <a:r>
              <a:rPr lang="en-US" dirty="0"/>
              <a:t> project has provided valuable insights into the branding, marketing, and strategies of this iconic dairy brand. </a:t>
            </a:r>
            <a:r>
              <a:rPr lang="en-US" dirty="0" err="1"/>
              <a:t>Amul's</a:t>
            </a:r>
            <a:r>
              <a:rPr lang="en-US" dirty="0"/>
              <a:t> success lies in its ability to maintain a strong brand image through creative advertising, its commitment to delivering high-quality dairy products, and its unique cooperative model that supports local farmers and communities.</a:t>
            </a:r>
            <a:endParaRPr/>
          </a:p>
          <a:p>
            <a:pPr marL="342900" lvl="0" indent="-274319" algn="ctr" rtl="0">
              <a:spcBef>
                <a:spcPts val="372"/>
              </a:spcBef>
              <a:spcAft>
                <a:spcPts val="0"/>
              </a:spcAft>
              <a:buSzPct val="76000"/>
              <a:buChar char="🞇"/>
            </a:pPr>
            <a:r>
              <a:rPr lang="en-US" dirty="0"/>
              <a:t>Throughout this project, we have explored </a:t>
            </a:r>
            <a:r>
              <a:rPr lang="en-US" dirty="0" err="1"/>
              <a:t>Amul's</a:t>
            </a:r>
            <a:r>
              <a:rPr lang="en-US" dirty="0"/>
              <a:t> advertising strategy, supply chain management, digital marketing efforts, and the various marketing elements that have contributed to its enduring popularity in the Indian dairy industry. We have also discussed the SWOT analysis of </a:t>
            </a:r>
            <a:r>
              <a:rPr lang="en-US" dirty="0" err="1"/>
              <a:t>Amul</a:t>
            </a:r>
            <a:r>
              <a:rPr lang="en-US" dirty="0"/>
              <a:t>, highlighting its strengths, weaknesses, opportunities, and threats.</a:t>
            </a:r>
            <a:endParaRPr/>
          </a:p>
          <a:p>
            <a:pPr marL="342900" lvl="0" indent="-274319" algn="ctr" rtl="0">
              <a:spcBef>
                <a:spcPts val="372"/>
              </a:spcBef>
              <a:spcAft>
                <a:spcPts val="0"/>
              </a:spcAft>
              <a:buSzPct val="76000"/>
              <a:buChar char="🞇"/>
            </a:pPr>
            <a:r>
              <a:rPr lang="en-US" dirty="0"/>
              <a:t>In the face of challenges like the COVID-19 pandemic, </a:t>
            </a:r>
            <a:r>
              <a:rPr lang="en-US" dirty="0" err="1"/>
              <a:t>Amul</a:t>
            </a:r>
            <a:r>
              <a:rPr lang="en-US" dirty="0"/>
              <a:t> has shown resilience and adaptability, continuing to serve consumers while prioritizing safety and innovation.</a:t>
            </a:r>
            <a:endParaRPr/>
          </a:p>
          <a:p>
            <a:pPr marL="342900" lvl="0" indent="-184556" algn="l" rtl="0">
              <a:spcBef>
                <a:spcPts val="372"/>
              </a:spcBef>
              <a:spcAft>
                <a:spcPts val="0"/>
              </a:spcAft>
              <a:buSzPct val="76000"/>
              <a:buNone/>
            </a:pPr>
            <a:endParaRPr/>
          </a:p>
        </p:txBody>
      </p:sp>
    </p:spTree>
  </p:cSld>
  <p:clrMapOvr>
    <a:masterClrMapping/>
  </p:clrMapOvr>
  <p:transition spd="med" advTm="1953">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2"/>
          <p:cNvPicPr preferRelativeResize="0">
            <a:picLocks noGrp="1"/>
          </p:cNvPicPr>
          <p:nvPr>
            <p:ph type="body" idx="1"/>
          </p:nvPr>
        </p:nvPicPr>
        <p:blipFill rotWithShape="1">
          <a:blip r:embed="rId3">
            <a:alphaModFix/>
          </a:blip>
          <a:srcRect/>
          <a:stretch/>
        </p:blipFill>
        <p:spPr>
          <a:xfrm>
            <a:off x="1019597" y="902618"/>
            <a:ext cx="5485977" cy="4437337"/>
          </a:xfrm>
          <a:prstGeom prst="rect">
            <a:avLst/>
          </a:prstGeom>
          <a:noFill/>
          <a:ln>
            <a:noFill/>
          </a:ln>
        </p:spPr>
      </p:pic>
    </p:spTree>
  </p:cSld>
  <p:clrMapOvr>
    <a:masterClrMapping/>
  </p:clrMapOvr>
  <p:transition spd="med" advTm="2766">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915" y="770489"/>
            <a:ext cx="7024744" cy="601111"/>
          </a:xfrm>
        </p:spPr>
        <p:txBody>
          <a:bodyPr>
            <a:noAutofit/>
          </a:bodyPr>
          <a:lstStyle/>
          <a:p>
            <a:pPr algn="ctr"/>
            <a:r>
              <a:rPr lang="en-IN" sz="3200" b="1" dirty="0" smtClean="0">
                <a:latin typeface="Algerian" pitchFamily="82" charset="0"/>
              </a:rPr>
              <a:t>Contribution of team leader and team members</a:t>
            </a:r>
            <a:endParaRPr lang="en-IN" sz="3200" b="1" dirty="0">
              <a:latin typeface="Algerian" pitchFamily="82" charset="0"/>
            </a:endParaRPr>
          </a:p>
        </p:txBody>
      </p:sp>
      <p:sp>
        <p:nvSpPr>
          <p:cNvPr id="3" name="Text Placeholder 2"/>
          <p:cNvSpPr>
            <a:spLocks noGrp="1"/>
          </p:cNvSpPr>
          <p:nvPr>
            <p:ph type="body" idx="1"/>
          </p:nvPr>
        </p:nvSpPr>
        <p:spPr>
          <a:xfrm>
            <a:off x="1043492" y="1333499"/>
            <a:ext cx="6777317" cy="4733925"/>
          </a:xfrm>
        </p:spPr>
        <p:txBody>
          <a:bodyPr>
            <a:normAutofit fontScale="92500" lnSpcReduction="10000"/>
          </a:bodyPr>
          <a:lstStyle/>
          <a:p>
            <a:r>
              <a:rPr lang="en-IN" sz="2000" b="1" dirty="0" smtClean="0">
                <a:solidFill>
                  <a:srgbClr val="0070C0"/>
                </a:solidFill>
                <a:latin typeface="Bernard MT Condensed" pitchFamily="18" charset="0"/>
              </a:rPr>
              <a:t>About </a:t>
            </a:r>
            <a:r>
              <a:rPr lang="en-IN" sz="2000" b="1" dirty="0" err="1" smtClean="0">
                <a:solidFill>
                  <a:srgbClr val="0070C0"/>
                </a:solidFill>
                <a:latin typeface="Bernard MT Condensed" pitchFamily="18" charset="0"/>
              </a:rPr>
              <a:t>detal</a:t>
            </a:r>
            <a:r>
              <a:rPr lang="en-IN" sz="2000" b="1" dirty="0" smtClean="0">
                <a:solidFill>
                  <a:srgbClr val="0070C0"/>
                </a:solidFill>
                <a:latin typeface="Bernard MT Condensed" pitchFamily="18" charset="0"/>
              </a:rPr>
              <a:t> information about </a:t>
            </a:r>
            <a:r>
              <a:rPr lang="en-IN" sz="2800" b="1" dirty="0" smtClean="0">
                <a:solidFill>
                  <a:srgbClr val="00B0F0"/>
                </a:solidFill>
                <a:latin typeface="Bernard MT Condensed" pitchFamily="18" charset="0"/>
              </a:rPr>
              <a:t>AMUL</a:t>
            </a:r>
            <a:r>
              <a:rPr lang="en-IN" sz="2000" b="1" dirty="0" smtClean="0">
                <a:solidFill>
                  <a:srgbClr val="0070C0"/>
                </a:solidFill>
                <a:latin typeface="Bernard MT Condensed" pitchFamily="18" charset="0"/>
              </a:rPr>
              <a:t> product and the brand </a:t>
            </a:r>
          </a:p>
          <a:p>
            <a:pPr lvl="1"/>
            <a:r>
              <a:rPr lang="en-IN" sz="1600" b="1" dirty="0" smtClean="0">
                <a:solidFill>
                  <a:schemeClr val="tx1"/>
                </a:solidFill>
                <a:latin typeface="Baskerville Old Face" pitchFamily="18" charset="0"/>
              </a:rPr>
              <a:t>The project of  the AMUL the taste of India.</a:t>
            </a:r>
          </a:p>
          <a:p>
            <a:pPr lvl="1"/>
            <a:r>
              <a:rPr lang="en-IN" sz="1600" b="1" dirty="0" smtClean="0">
                <a:solidFill>
                  <a:schemeClr val="tx1"/>
                </a:solidFill>
                <a:latin typeface="Baskerville Old Face" pitchFamily="18" charset="0"/>
              </a:rPr>
              <a:t>All of  my team to </a:t>
            </a:r>
            <a:r>
              <a:rPr lang="en-IN" sz="1600" b="1" dirty="0" err="1" smtClean="0">
                <a:solidFill>
                  <a:schemeClr val="tx1"/>
                </a:solidFill>
                <a:latin typeface="Baskerville Old Face" pitchFamily="18" charset="0"/>
              </a:rPr>
              <a:t>partispated</a:t>
            </a:r>
            <a:r>
              <a:rPr lang="en-IN" sz="1600" b="1" dirty="0" smtClean="0">
                <a:solidFill>
                  <a:schemeClr val="tx1"/>
                </a:solidFill>
                <a:latin typeface="Baskerville Old Face" pitchFamily="18" charset="0"/>
              </a:rPr>
              <a:t> in collection of  data among below.</a:t>
            </a:r>
          </a:p>
          <a:p>
            <a:r>
              <a:rPr lang="en-IN" sz="1900" dirty="0" err="1" smtClean="0">
                <a:latin typeface="Bodoni MT Poster Compressed" pitchFamily="18" charset="0"/>
              </a:rPr>
              <a:t>Amul</a:t>
            </a:r>
            <a:r>
              <a:rPr lang="en-IN" sz="1900" dirty="0" smtClean="0">
                <a:latin typeface="Bodoni MT Poster Compressed" pitchFamily="18" charset="0"/>
              </a:rPr>
              <a:t> is an acronym of the Indian cooperative society named Gujarat Milk Marketing Federation based in </a:t>
            </a:r>
            <a:r>
              <a:rPr lang="en-IN" sz="1900" dirty="0" err="1" smtClean="0">
                <a:latin typeface="Bodoni MT Poster Compressed" pitchFamily="18" charset="0"/>
              </a:rPr>
              <a:t>Anand</a:t>
            </a:r>
            <a:r>
              <a:rPr lang="en-IN" sz="1900" dirty="0" smtClean="0">
                <a:latin typeface="Bodoni MT Poster Compressed" pitchFamily="18" charset="0"/>
              </a:rPr>
              <a:t>, Gujarat. It is under the ownership of Gujarat Cooperative Milk Marketing Federation Limited, Department of Cooperation, Government of Gujarat. It is controlled by 3.6 million milk producers. </a:t>
            </a:r>
            <a:r>
              <a:rPr lang="en-IN" sz="1900" dirty="0" smtClean="0">
                <a:latin typeface="Bodoni MT Poster Compressed" pitchFamily="18" charset="0"/>
                <a:hlinkClick r:id="rId2"/>
              </a:rPr>
              <a:t>Wikipedia</a:t>
            </a:r>
            <a:endParaRPr lang="en-IN" sz="1900" dirty="0" smtClean="0">
              <a:latin typeface="Bodoni MT Poster Compressed" pitchFamily="18" charset="0"/>
            </a:endParaRPr>
          </a:p>
          <a:p>
            <a:r>
              <a:rPr lang="en-IN" sz="1900" b="1" dirty="0" smtClean="0">
                <a:latin typeface="Bodoni MT Poster Compressed" pitchFamily="18" charset="0"/>
                <a:hlinkClick r:id="rId3"/>
              </a:rPr>
              <a:t>Founders</a:t>
            </a:r>
            <a:r>
              <a:rPr lang="en-IN" sz="1900" b="1" dirty="0" smtClean="0">
                <a:latin typeface="Bodoni MT Poster Compressed" pitchFamily="18" charset="0"/>
              </a:rPr>
              <a:t>: </a:t>
            </a:r>
            <a:r>
              <a:rPr lang="en-IN" sz="1900" dirty="0" err="1" smtClean="0">
                <a:latin typeface="Bodoni MT Poster Compressed" pitchFamily="18" charset="0"/>
                <a:hlinkClick r:id="rId4"/>
              </a:rPr>
              <a:t>Verghese</a:t>
            </a:r>
            <a:r>
              <a:rPr lang="en-IN" sz="1900" dirty="0" smtClean="0">
                <a:latin typeface="Bodoni MT Poster Compressed" pitchFamily="18" charset="0"/>
                <a:hlinkClick r:id="rId4"/>
              </a:rPr>
              <a:t> </a:t>
            </a:r>
            <a:r>
              <a:rPr lang="en-IN" sz="1900" dirty="0" err="1" smtClean="0">
                <a:latin typeface="Bodoni MT Poster Compressed" pitchFamily="18" charset="0"/>
                <a:hlinkClick r:id="rId4"/>
              </a:rPr>
              <a:t>Kurien</a:t>
            </a:r>
            <a:r>
              <a:rPr lang="en-IN" sz="1900" dirty="0" smtClean="0">
                <a:latin typeface="Bodoni MT Poster Compressed" pitchFamily="18" charset="0"/>
              </a:rPr>
              <a:t>, </a:t>
            </a:r>
            <a:r>
              <a:rPr lang="en-IN" sz="1900" dirty="0" err="1" smtClean="0">
                <a:latin typeface="Bodoni MT Poster Compressed" pitchFamily="18" charset="0"/>
                <a:hlinkClick r:id="rId5"/>
              </a:rPr>
              <a:t>Tribhuvandas</a:t>
            </a:r>
            <a:r>
              <a:rPr lang="en-IN" sz="1900" dirty="0" smtClean="0">
                <a:latin typeface="Bodoni MT Poster Compressed" pitchFamily="18" charset="0"/>
                <a:hlinkClick r:id="rId5"/>
              </a:rPr>
              <a:t> </a:t>
            </a:r>
            <a:r>
              <a:rPr lang="en-IN" sz="1900" dirty="0" err="1" smtClean="0">
                <a:latin typeface="Bodoni MT Poster Compressed" pitchFamily="18" charset="0"/>
                <a:hlinkClick r:id="rId5"/>
              </a:rPr>
              <a:t>Kishibhai</a:t>
            </a:r>
            <a:r>
              <a:rPr lang="en-IN" sz="1900" dirty="0" smtClean="0">
                <a:latin typeface="Bodoni MT Poster Compressed" pitchFamily="18" charset="0"/>
                <a:hlinkClick r:id="rId5"/>
              </a:rPr>
              <a:t> Patel</a:t>
            </a:r>
            <a:endParaRPr lang="en-IN" sz="1900" dirty="0" smtClean="0">
              <a:latin typeface="Bodoni MT Poster Compressed" pitchFamily="18" charset="0"/>
            </a:endParaRPr>
          </a:p>
          <a:p>
            <a:r>
              <a:rPr lang="en-IN" sz="1900" b="1" dirty="0" smtClean="0">
                <a:latin typeface="Bodoni MT Poster Compressed" pitchFamily="18" charset="0"/>
                <a:hlinkClick r:id="rId6"/>
              </a:rPr>
              <a:t>Headquarters</a:t>
            </a:r>
            <a:r>
              <a:rPr lang="en-IN" sz="1900" b="1" dirty="0" smtClean="0">
                <a:latin typeface="Bodoni MT Poster Compressed" pitchFamily="18" charset="0"/>
              </a:rPr>
              <a:t>: </a:t>
            </a:r>
            <a:r>
              <a:rPr lang="en-IN" sz="1900" dirty="0" err="1" smtClean="0">
                <a:latin typeface="Bodoni MT Poster Compressed" pitchFamily="18" charset="0"/>
                <a:hlinkClick r:id="rId7"/>
              </a:rPr>
              <a:t>Anand</a:t>
            </a:r>
            <a:endParaRPr lang="en-IN" sz="1900" dirty="0" smtClean="0">
              <a:latin typeface="Bodoni MT Poster Compressed" pitchFamily="18" charset="0"/>
            </a:endParaRPr>
          </a:p>
          <a:p>
            <a:r>
              <a:rPr lang="en-IN" sz="1900" b="1" dirty="0" smtClean="0">
                <a:latin typeface="Bodoni MT Poster Compressed" pitchFamily="18" charset="0"/>
                <a:hlinkClick r:id="rId8"/>
              </a:rPr>
              <a:t>Customer service</a:t>
            </a:r>
            <a:r>
              <a:rPr lang="en-IN" sz="1900" b="1" dirty="0" smtClean="0">
                <a:latin typeface="Bodoni MT Poster Compressed" pitchFamily="18" charset="0"/>
              </a:rPr>
              <a:t>: </a:t>
            </a:r>
            <a:r>
              <a:rPr lang="en-IN" sz="1900" dirty="0" smtClean="0">
                <a:latin typeface="Bodoni MT Poster Compressed" pitchFamily="18" charset="0"/>
                <a:hlinkClick r:id="rId9"/>
              </a:rPr>
              <a:t>1800 258 3333</a:t>
            </a:r>
            <a:endParaRPr lang="en-IN" sz="1900" dirty="0" smtClean="0">
              <a:latin typeface="Bodoni MT Poster Compressed" pitchFamily="18" charset="0"/>
            </a:endParaRPr>
          </a:p>
          <a:p>
            <a:r>
              <a:rPr lang="en-IN" sz="1900" b="1" dirty="0" smtClean="0">
                <a:latin typeface="Bodoni MT Poster Compressed" pitchFamily="18" charset="0"/>
                <a:hlinkClick r:id="rId10"/>
              </a:rPr>
              <a:t>Revenue</a:t>
            </a:r>
            <a:r>
              <a:rPr lang="en-IN" sz="1900" b="1" dirty="0" smtClean="0">
                <a:latin typeface="Bodoni MT Poster Compressed" pitchFamily="18" charset="0"/>
              </a:rPr>
              <a:t>: </a:t>
            </a:r>
            <a:r>
              <a:rPr lang="en-IN" sz="1900" dirty="0" smtClean="0">
                <a:latin typeface="Bodoni MT Poster Compressed" pitchFamily="18" charset="0"/>
              </a:rPr>
              <a:t>52,000 </a:t>
            </a:r>
            <a:r>
              <a:rPr lang="en-IN" sz="1900" dirty="0" err="1" smtClean="0">
                <a:latin typeface="Bodoni MT Poster Compressed" pitchFamily="18" charset="0"/>
              </a:rPr>
              <a:t>crores</a:t>
            </a:r>
            <a:r>
              <a:rPr lang="en-IN" sz="1900" dirty="0" smtClean="0">
                <a:latin typeface="Bodoni MT Poster Compressed" pitchFamily="18" charset="0"/>
              </a:rPr>
              <a:t> INR (US$6.5 billion, 2022)</a:t>
            </a:r>
          </a:p>
          <a:p>
            <a:r>
              <a:rPr lang="en-IN" sz="1900" b="1" dirty="0" smtClean="0">
                <a:latin typeface="Bodoni MT Poster Compressed" pitchFamily="18" charset="0"/>
                <a:hlinkClick r:id="rId11"/>
              </a:rPr>
              <a:t>Founded</a:t>
            </a:r>
            <a:r>
              <a:rPr lang="en-IN" sz="1900" b="1" dirty="0" smtClean="0">
                <a:latin typeface="Bodoni MT Poster Compressed" pitchFamily="18" charset="0"/>
              </a:rPr>
              <a:t>: </a:t>
            </a:r>
            <a:r>
              <a:rPr lang="en-IN" sz="1900" dirty="0" smtClean="0">
                <a:latin typeface="Bodoni MT Poster Compressed" pitchFamily="18" charset="0"/>
              </a:rPr>
              <a:t>14 December 1946</a:t>
            </a:r>
          </a:p>
          <a:p>
            <a:r>
              <a:rPr lang="en-IN" sz="1900" b="1" dirty="0" smtClean="0">
                <a:latin typeface="Bodoni MT Poster Compressed" pitchFamily="18" charset="0"/>
                <a:hlinkClick r:id="rId12"/>
              </a:rPr>
              <a:t>Owner</a:t>
            </a:r>
            <a:r>
              <a:rPr lang="en-IN" sz="1900" b="1" dirty="0" smtClean="0">
                <a:latin typeface="Bodoni MT Poster Compressed" pitchFamily="18" charset="0"/>
              </a:rPr>
              <a:t>: </a:t>
            </a:r>
            <a:r>
              <a:rPr lang="en-IN" sz="1900" dirty="0" smtClean="0">
                <a:latin typeface="Bodoni MT Poster Compressed" pitchFamily="18" charset="0"/>
              </a:rPr>
              <a:t>Dairy Producers of </a:t>
            </a:r>
            <a:r>
              <a:rPr lang="en-IN" sz="1900" dirty="0" smtClean="0">
                <a:latin typeface="Bodoni MT Poster Compressed" pitchFamily="18" charset="0"/>
                <a:hlinkClick r:id="rId13"/>
              </a:rPr>
              <a:t>Gujarat</a:t>
            </a:r>
            <a:endParaRPr lang="en-IN" sz="1900" dirty="0" smtClean="0">
              <a:latin typeface="Bodoni MT Poster Compressed" pitchFamily="18" charset="0"/>
            </a:endParaRPr>
          </a:p>
          <a:p>
            <a:r>
              <a:rPr lang="en-IN" sz="1900" b="1" dirty="0" smtClean="0">
                <a:latin typeface="Bodoni MT Poster Compressed" pitchFamily="18" charset="0"/>
                <a:hlinkClick r:id="rId14"/>
              </a:rPr>
              <a:t>Number of employees</a:t>
            </a:r>
            <a:r>
              <a:rPr lang="en-IN" sz="1900" b="1" dirty="0" smtClean="0">
                <a:latin typeface="Bodoni MT Poster Compressed" pitchFamily="18" charset="0"/>
              </a:rPr>
              <a:t>: </a:t>
            </a:r>
            <a:r>
              <a:rPr lang="en-IN" sz="1900" dirty="0" smtClean="0">
                <a:latin typeface="Bodoni MT Poster Compressed" pitchFamily="18" charset="0"/>
              </a:rPr>
              <a:t>1,000 (officers and employees); 3.6 million (milk producers)</a:t>
            </a:r>
          </a:p>
          <a:p>
            <a:pPr lvl="1"/>
            <a:endParaRPr lang="en-IN" sz="1600" b="1" dirty="0" smtClean="0">
              <a:solidFill>
                <a:schemeClr val="tx1"/>
              </a:solidFill>
              <a:latin typeface="Baskerville Old Face" pitchFamily="18" charset="0"/>
            </a:endParaRPr>
          </a:p>
          <a:p>
            <a:pPr lvl="1">
              <a:buNone/>
            </a:pPr>
            <a:r>
              <a:rPr lang="en-IN" sz="1600" b="1" dirty="0" smtClean="0">
                <a:solidFill>
                  <a:schemeClr val="tx1"/>
                </a:solidFill>
                <a:latin typeface="Baskerville Old Face" pitchFamily="18" charset="0"/>
              </a:rPr>
              <a:t> </a:t>
            </a:r>
            <a:endParaRPr lang="en-IN" sz="1600" b="1" dirty="0">
              <a:solidFill>
                <a:schemeClr val="tx1"/>
              </a:solidFill>
              <a:latin typeface="Baskerville Old Face" pitchFamily="18" charset="0"/>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29711"/>
          </a:xfrm>
        </p:spPr>
        <p:txBody>
          <a:bodyPr/>
          <a:lstStyle/>
          <a:p>
            <a:pPr>
              <a:buFont typeface="Wingdings" pitchFamily="2" charset="2"/>
              <a:buChar char="v"/>
            </a:pPr>
            <a:r>
              <a:rPr lang="en-IN" b="1" dirty="0" smtClean="0">
                <a:latin typeface="Algerian" pitchFamily="82" charset="0"/>
              </a:rPr>
              <a:t>Role of tem members</a:t>
            </a:r>
            <a:endParaRPr lang="en-IN" b="1" dirty="0">
              <a:latin typeface="Algerian" pitchFamily="82" charset="0"/>
            </a:endParaRPr>
          </a:p>
        </p:txBody>
      </p:sp>
      <p:sp>
        <p:nvSpPr>
          <p:cNvPr id="3" name="Text Placeholder 2"/>
          <p:cNvSpPr>
            <a:spLocks noGrp="1"/>
          </p:cNvSpPr>
          <p:nvPr>
            <p:ph type="body" idx="1"/>
          </p:nvPr>
        </p:nvSpPr>
        <p:spPr>
          <a:xfrm>
            <a:off x="1043492" y="1828800"/>
            <a:ext cx="6777317" cy="4003829"/>
          </a:xfrm>
        </p:spPr>
        <p:txBody>
          <a:bodyPr>
            <a:normAutofit/>
          </a:bodyPr>
          <a:lstStyle/>
          <a:p>
            <a:r>
              <a:rPr lang="en-IN" sz="1800" dirty="0" smtClean="0">
                <a:latin typeface="Bernard MT Condensed" pitchFamily="18" charset="0"/>
              </a:rPr>
              <a:t>Team member 1:</a:t>
            </a:r>
            <a:r>
              <a:rPr lang="en-IN" sz="1800" i="1" dirty="0" smtClean="0">
                <a:latin typeface="Bernard MT Condensed" pitchFamily="18" charset="0"/>
              </a:rPr>
              <a:t> </a:t>
            </a:r>
            <a:r>
              <a:rPr lang="en-IN" sz="1800" dirty="0" smtClean="0">
                <a:latin typeface="Bernard MT Condensed" pitchFamily="18" charset="0"/>
              </a:rPr>
              <a:t>Introduction and </a:t>
            </a:r>
            <a:r>
              <a:rPr lang="en-IN" sz="1800" dirty="0" err="1" smtClean="0">
                <a:latin typeface="Bernard MT Condensed" pitchFamily="18" charset="0"/>
              </a:rPr>
              <a:t>branding”the</a:t>
            </a:r>
            <a:r>
              <a:rPr lang="en-IN" sz="1800" dirty="0" smtClean="0">
                <a:latin typeface="Bernard MT Condensed" pitchFamily="18" charset="0"/>
              </a:rPr>
              <a:t> taste of India”.</a:t>
            </a:r>
          </a:p>
          <a:p>
            <a:r>
              <a:rPr lang="en-IN" sz="1800" dirty="0" smtClean="0">
                <a:latin typeface="Bernard MT Condensed" pitchFamily="18" charset="0"/>
              </a:rPr>
              <a:t>Team member 2: Umbrella branding of AMUL.</a:t>
            </a:r>
          </a:p>
          <a:p>
            <a:r>
              <a:rPr lang="en-IN" sz="1800" dirty="0" smtClean="0">
                <a:latin typeface="Bernard MT Condensed" pitchFamily="18" charset="0"/>
              </a:rPr>
              <a:t>Team member 3: Advertising strategy and supply chain management     		    of AMUL. </a:t>
            </a:r>
          </a:p>
          <a:p>
            <a:r>
              <a:rPr lang="en-IN" sz="1800" dirty="0" smtClean="0">
                <a:latin typeface="Bernard MT Condensed" pitchFamily="18" charset="0"/>
              </a:rPr>
              <a:t>Team member 4: Marketing mix of AMUL and digital and content 			    marketing of AMUL.</a:t>
            </a:r>
          </a:p>
          <a:p>
            <a:r>
              <a:rPr lang="en-IN" sz="1800" dirty="0" smtClean="0">
                <a:latin typeface="Bernard MT Condensed" pitchFamily="18" charset="0"/>
              </a:rPr>
              <a:t>Team member 5: Marketing elements of AMUL.</a:t>
            </a:r>
          </a:p>
          <a:p>
            <a:r>
              <a:rPr lang="en-IN" sz="1800" dirty="0" smtClean="0">
                <a:latin typeface="Bernard MT Condensed" pitchFamily="18" charset="0"/>
              </a:rPr>
              <a:t>Team member 6: Swot analysis of AMUL.</a:t>
            </a:r>
          </a:p>
          <a:p>
            <a:r>
              <a:rPr lang="en-IN" sz="1800" dirty="0" smtClean="0">
                <a:latin typeface="Bernard MT Condensed" pitchFamily="18" charset="0"/>
              </a:rPr>
              <a:t>Team member 7: COVID-</a:t>
            </a:r>
            <a:r>
              <a:rPr lang="en-IN" sz="1800" dirty="0" err="1" smtClean="0">
                <a:latin typeface="Bernard MT Condensed" pitchFamily="18" charset="0"/>
              </a:rPr>
              <a:t>Startegies</a:t>
            </a:r>
            <a:r>
              <a:rPr lang="en-IN" sz="1800" dirty="0" smtClean="0">
                <a:latin typeface="Bernard MT Condensed" pitchFamily="18" charset="0"/>
              </a:rPr>
              <a:t> of </a:t>
            </a:r>
            <a:r>
              <a:rPr lang="en-IN" sz="1800" smtClean="0">
                <a:latin typeface="Bernard MT Condensed" pitchFamily="18" charset="0"/>
              </a:rPr>
              <a:t>AMUL .</a:t>
            </a:r>
            <a:endParaRPr lang="en-IN" sz="1800" dirty="0">
              <a:latin typeface="Bernard MT Condensed" pitchFamily="18" charset="0"/>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4400">
        <p14:honeycomb/>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Algerian"/>
              <a:buNone/>
            </a:pPr>
            <a:r>
              <a:rPr lang="en-US">
                <a:latin typeface="Algerian"/>
                <a:ea typeface="Algerian"/>
                <a:cs typeface="Algerian"/>
                <a:sym typeface="Algerian"/>
              </a:rPr>
              <a:t>INTRODUCTION</a:t>
            </a:r>
            <a:endParaRPr>
              <a:latin typeface="Algerian"/>
              <a:ea typeface="Algerian"/>
              <a:cs typeface="Algerian"/>
              <a:sym typeface="Algerian"/>
            </a:endParaRPr>
          </a:p>
        </p:txBody>
      </p:sp>
      <p:sp>
        <p:nvSpPr>
          <p:cNvPr id="273" name="Google Shape;273;p3"/>
          <p:cNvSpPr txBox="1">
            <a:spLocks noGrp="1"/>
          </p:cNvSpPr>
          <p:nvPr>
            <p:ph type="body" idx="1"/>
          </p:nvPr>
        </p:nvSpPr>
        <p:spPr>
          <a:xfrm>
            <a:off x="539552" y="2060848"/>
            <a:ext cx="4321672" cy="396044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342900" lvl="0" indent="-274320" algn="just" rtl="0">
              <a:spcBef>
                <a:spcPts val="0"/>
              </a:spcBef>
              <a:spcAft>
                <a:spcPts val="0"/>
              </a:spcAft>
              <a:buSzPct val="76000"/>
              <a:buChar char="🞇"/>
            </a:pPr>
            <a:r>
              <a:rPr lang="en-US" dirty="0">
                <a:solidFill>
                  <a:schemeClr val="dk1"/>
                </a:solidFill>
                <a:latin typeface="Century Gothic"/>
                <a:ea typeface="Century Gothic"/>
                <a:cs typeface="Century Gothic"/>
                <a:sym typeface="Century Gothic"/>
              </a:rPr>
              <a:t>Established in 1946 </a:t>
            </a:r>
            <a:r>
              <a:rPr lang="en-US" dirty="0" err="1">
                <a:solidFill>
                  <a:schemeClr val="dk1"/>
                </a:solidFill>
                <a:latin typeface="Century Gothic"/>
                <a:ea typeface="Century Gothic"/>
                <a:cs typeface="Century Gothic"/>
                <a:sym typeface="Century Gothic"/>
              </a:rPr>
              <a:t>anand</a:t>
            </a:r>
            <a:r>
              <a:rPr lang="en-US" dirty="0">
                <a:solidFill>
                  <a:schemeClr val="dk1"/>
                </a:solidFill>
                <a:latin typeface="Century Gothic"/>
                <a:ea typeface="Century Gothic"/>
                <a:cs typeface="Century Gothic"/>
                <a:sym typeface="Century Gothic"/>
              </a:rPr>
              <a:t> milk union limited (AMUL)is a cooperative brand  managed by Gujarat cooperative milk marking federation.</a:t>
            </a:r>
            <a:endParaRPr/>
          </a:p>
          <a:p>
            <a:pPr marL="342900" lvl="0" indent="-274320" algn="just" rtl="0">
              <a:spcBef>
                <a:spcPts val="408"/>
              </a:spcBef>
              <a:spcAft>
                <a:spcPts val="0"/>
              </a:spcAft>
              <a:buSzPct val="76000"/>
              <a:buChar char="🞇"/>
            </a:pPr>
            <a:r>
              <a:rPr lang="en-US" dirty="0" err="1">
                <a:solidFill>
                  <a:schemeClr val="dk1"/>
                </a:solidFill>
                <a:latin typeface="Century Gothic"/>
                <a:ea typeface="Century Gothic"/>
                <a:cs typeface="Century Gothic"/>
                <a:sym typeface="Century Gothic"/>
              </a:rPr>
              <a:t>Amul</a:t>
            </a:r>
            <a:r>
              <a:rPr lang="en-US" dirty="0">
                <a:solidFill>
                  <a:schemeClr val="dk1"/>
                </a:solidFill>
                <a:latin typeface="Century Gothic"/>
                <a:ea typeface="Century Gothic"/>
                <a:cs typeface="Century Gothic"/>
                <a:sym typeface="Century Gothic"/>
              </a:rPr>
              <a:t> was founded by </a:t>
            </a:r>
            <a:r>
              <a:rPr lang="en-US" dirty="0" err="1">
                <a:solidFill>
                  <a:schemeClr val="dk1"/>
                </a:solidFill>
                <a:latin typeface="Century Gothic"/>
                <a:ea typeface="Century Gothic"/>
                <a:cs typeface="Century Gothic"/>
                <a:sym typeface="Century Gothic"/>
              </a:rPr>
              <a:t>tribhuvandas</a:t>
            </a:r>
            <a:r>
              <a:rPr lang="en-US" dirty="0">
                <a:solidFill>
                  <a:schemeClr val="dk1"/>
                </a:solidFill>
                <a:latin typeface="Century Gothic"/>
                <a:ea typeface="Century Gothic"/>
                <a:cs typeface="Century Gothic"/>
                <a:sym typeface="Century Gothic"/>
              </a:rPr>
              <a:t> Patel under the direction for </a:t>
            </a:r>
            <a:r>
              <a:rPr lang="en-US" dirty="0" err="1">
                <a:solidFill>
                  <a:schemeClr val="dk1"/>
                </a:solidFill>
                <a:latin typeface="Century Gothic"/>
                <a:ea typeface="Century Gothic"/>
                <a:cs typeface="Century Gothic"/>
                <a:sym typeface="Century Gothic"/>
              </a:rPr>
              <a:t>sardar</a:t>
            </a:r>
            <a:r>
              <a:rPr lang="en-US" dirty="0">
                <a:solidFill>
                  <a:schemeClr val="dk1"/>
                </a:solidFill>
                <a:latin typeface="Century Gothic"/>
                <a:ea typeface="Century Gothic"/>
                <a:cs typeface="Century Gothic"/>
                <a:sym typeface="Century Gothic"/>
              </a:rPr>
              <a:t> </a:t>
            </a:r>
            <a:r>
              <a:rPr lang="en-US" dirty="0" err="1">
                <a:solidFill>
                  <a:schemeClr val="dk1"/>
                </a:solidFill>
                <a:latin typeface="Century Gothic"/>
                <a:ea typeface="Century Gothic"/>
                <a:cs typeface="Century Gothic"/>
                <a:sym typeface="Century Gothic"/>
              </a:rPr>
              <a:t>vallabhabhai</a:t>
            </a:r>
            <a:r>
              <a:rPr lang="en-US" dirty="0">
                <a:solidFill>
                  <a:schemeClr val="dk1"/>
                </a:solidFill>
                <a:latin typeface="Century Gothic"/>
                <a:ea typeface="Century Gothic"/>
                <a:cs typeface="Century Gothic"/>
                <a:sym typeface="Century Gothic"/>
              </a:rPr>
              <a:t> </a:t>
            </a:r>
            <a:r>
              <a:rPr lang="en-US" dirty="0" err="1">
                <a:solidFill>
                  <a:schemeClr val="dk1"/>
                </a:solidFill>
                <a:latin typeface="Century Gothic"/>
                <a:ea typeface="Century Gothic"/>
                <a:cs typeface="Century Gothic"/>
                <a:sym typeface="Century Gothic"/>
              </a:rPr>
              <a:t>patel</a:t>
            </a:r>
            <a:r>
              <a:rPr lang="en-US" dirty="0">
                <a:solidFill>
                  <a:schemeClr val="dk1"/>
                </a:solidFill>
                <a:latin typeface="Century Gothic"/>
                <a:ea typeface="Century Gothic"/>
                <a:cs typeface="Century Gothic"/>
                <a:sym typeface="Century Gothic"/>
              </a:rPr>
              <a:t>.</a:t>
            </a:r>
            <a:endParaRPr/>
          </a:p>
          <a:p>
            <a:pPr marL="342900" lvl="0" indent="-274320" algn="just" rtl="0">
              <a:spcBef>
                <a:spcPts val="408"/>
              </a:spcBef>
              <a:spcAft>
                <a:spcPts val="0"/>
              </a:spcAft>
              <a:buSzPct val="76000"/>
              <a:buChar char="🞇"/>
            </a:pPr>
            <a:r>
              <a:rPr lang="en-US" dirty="0" err="1">
                <a:solidFill>
                  <a:schemeClr val="dk1"/>
                </a:solidFill>
                <a:latin typeface="Century Gothic"/>
                <a:ea typeface="Century Gothic"/>
                <a:cs typeface="Century Gothic"/>
                <a:sym typeface="Century Gothic"/>
              </a:rPr>
              <a:t>Amul</a:t>
            </a:r>
            <a:r>
              <a:rPr lang="en-US" dirty="0">
                <a:solidFill>
                  <a:schemeClr val="dk1"/>
                </a:solidFill>
                <a:latin typeface="Century Gothic"/>
                <a:ea typeface="Century Gothic"/>
                <a:cs typeface="Century Gothic"/>
                <a:sym typeface="Century Gothic"/>
              </a:rPr>
              <a:t> was founded as a result of revolution to help the poor farmer.</a:t>
            </a:r>
            <a:endParaRPr/>
          </a:p>
          <a:p>
            <a:pPr marL="342900" lvl="0" indent="-274320" algn="just" rtl="0">
              <a:spcBef>
                <a:spcPts val="408"/>
              </a:spcBef>
              <a:spcAft>
                <a:spcPts val="0"/>
              </a:spcAft>
              <a:buSzPct val="76000"/>
              <a:buChar char="🞇"/>
            </a:pPr>
            <a:r>
              <a:rPr lang="en-US" dirty="0" err="1">
                <a:solidFill>
                  <a:schemeClr val="dk1"/>
                </a:solidFill>
                <a:latin typeface="Century Gothic"/>
                <a:ea typeface="Century Gothic"/>
                <a:cs typeface="Century Gothic"/>
                <a:sym typeface="Century Gothic"/>
              </a:rPr>
              <a:t>Amul</a:t>
            </a:r>
            <a:r>
              <a:rPr lang="en-US" dirty="0">
                <a:solidFill>
                  <a:schemeClr val="dk1"/>
                </a:solidFill>
                <a:latin typeface="Century Gothic"/>
                <a:ea typeface="Century Gothic"/>
                <a:cs typeface="Century Gothic"/>
                <a:sym typeface="Century Gothic"/>
              </a:rPr>
              <a:t> is a 75+ year old brand which is still a market leader </a:t>
            </a:r>
            <a:endParaRPr/>
          </a:p>
        </p:txBody>
      </p:sp>
      <p:pic>
        <p:nvPicPr>
          <p:cNvPr id="274" name="Google Shape;274;p3"/>
          <p:cNvPicPr preferRelativeResize="0">
            <a:picLocks noGrp="1"/>
          </p:cNvPicPr>
          <p:nvPr>
            <p:ph type="body" idx="2"/>
          </p:nvPr>
        </p:nvPicPr>
        <p:blipFill rotWithShape="1">
          <a:blip r:embed="rId3">
            <a:alphaModFix/>
          </a:blip>
          <a:srcRect/>
          <a:stretch/>
        </p:blipFill>
        <p:spPr>
          <a:xfrm>
            <a:off x="5004048" y="2204864"/>
            <a:ext cx="3312368" cy="3600400"/>
          </a:xfrm>
          <a:prstGeom prst="rect">
            <a:avLst/>
          </a:prstGeom>
          <a:noFill/>
          <a:ln>
            <a:noFill/>
          </a:ln>
        </p:spPr>
      </p:pic>
    </p:spTree>
  </p:cSld>
  <p:clrMapOvr>
    <a:masterClrMapping/>
  </p:clrMapOvr>
  <p:transition spd="med" advTm="4187">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accent1"/>
              </a:buClr>
              <a:buSzPts val="4000"/>
              <a:buFont typeface="Century Gothic"/>
              <a:buNone/>
            </a:pPr>
            <a:r>
              <a:rPr lang="en-US" dirty="0">
                <a:latin typeface="Algerian" pitchFamily="82" charset="0"/>
              </a:rPr>
              <a:t>BRANDING</a:t>
            </a:r>
            <a:endParaRPr>
              <a:latin typeface="Algerian" pitchFamily="82" charset="0"/>
            </a:endParaRPr>
          </a:p>
        </p:txBody>
      </p:sp>
      <p:sp>
        <p:nvSpPr>
          <p:cNvPr id="280" name="Google Shape;280;p4"/>
          <p:cNvSpPr txBox="1">
            <a:spLocks noGrp="1"/>
          </p:cNvSpPr>
          <p:nvPr>
            <p:ph type="body" idx="1"/>
          </p:nvPr>
        </p:nvSpPr>
        <p:spPr>
          <a:xfrm>
            <a:off x="611560" y="2276872"/>
            <a:ext cx="5544616" cy="4176463"/>
          </a:xfrm>
          <a:prstGeom prst="rect">
            <a:avLst/>
          </a:prstGeom>
          <a:noFill/>
          <a:ln>
            <a:noFill/>
          </a:ln>
        </p:spPr>
        <p:txBody>
          <a:bodyPr spcFirstLastPara="1" wrap="square" lIns="91425" tIns="45700" rIns="91425" bIns="45700" anchor="t" anchorCtr="0">
            <a:normAutofit fontScale="85000" lnSpcReduction="10000"/>
          </a:bodyPr>
          <a:lstStyle/>
          <a:p>
            <a:pPr marL="342900" lvl="0" indent="-274320" algn="just" rtl="0">
              <a:spcBef>
                <a:spcPts val="0"/>
              </a:spcBef>
              <a:spcAft>
                <a:spcPts val="0"/>
              </a:spcAft>
              <a:buSzPct val="76000"/>
              <a:buChar char="🞇"/>
            </a:pPr>
            <a:r>
              <a:rPr lang="en-US" dirty="0"/>
              <a:t>Celebrating the rich and diverse culinary heritage of India, showcasing the country's regional flavors, ingredients, and cooking traditions.</a:t>
            </a:r>
            <a:endParaRPr/>
          </a:p>
          <a:p>
            <a:pPr marL="342900" lvl="0" indent="-274320" algn="just" rtl="0">
              <a:spcBef>
                <a:spcPts val="408"/>
              </a:spcBef>
              <a:spcAft>
                <a:spcPts val="0"/>
              </a:spcAft>
              <a:buSzPct val="76000"/>
              <a:buChar char="🞇"/>
            </a:pPr>
            <a:r>
              <a:rPr lang="en-US" dirty="0"/>
              <a:t>Emphasizing the authenticity, quality, and purity of Indian cuisine, highlighting the use of traditional cooking methods and locally sourced ingredients.</a:t>
            </a:r>
            <a:endParaRPr/>
          </a:p>
          <a:p>
            <a:pPr marL="342900" lvl="0" indent="-274320" algn="just" rtl="0">
              <a:spcBef>
                <a:spcPts val="408"/>
              </a:spcBef>
              <a:spcAft>
                <a:spcPts val="0"/>
              </a:spcAft>
              <a:buSzPct val="76000"/>
              <a:buChar char="🞇"/>
            </a:pPr>
            <a:r>
              <a:rPr lang="en-US" dirty="0"/>
              <a:t>Positioning Indian food as not just a meal but an immersive cultural and sensory experience, appealing to a wide range of tastes and preferences.</a:t>
            </a:r>
            <a:endParaRPr/>
          </a:p>
        </p:txBody>
      </p:sp>
      <p:pic>
        <p:nvPicPr>
          <p:cNvPr id="281" name="Google Shape;281;p4" descr="C:\Users\pc\Pictures\Saved Pictures\OIP.jpg"/>
          <p:cNvPicPr preferRelativeResize="0"/>
          <p:nvPr/>
        </p:nvPicPr>
        <p:blipFill rotWithShape="1">
          <a:blip r:embed="rId3">
            <a:alphaModFix/>
          </a:blip>
          <a:srcRect/>
          <a:stretch/>
        </p:blipFill>
        <p:spPr>
          <a:xfrm>
            <a:off x="5436096" y="4725144"/>
            <a:ext cx="3146047" cy="1584176"/>
          </a:xfrm>
          <a:prstGeom prst="rect">
            <a:avLst/>
          </a:prstGeom>
          <a:noFill/>
          <a:ln>
            <a:noFill/>
          </a:ln>
        </p:spPr>
      </p:pic>
    </p:spTree>
  </p:cSld>
  <p:clrMapOvr>
    <a:masterClrMapping/>
  </p:clrMapOvr>
  <p:transition spd="med" advTm="1812">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
          <p:cNvSpPr txBox="1">
            <a:spLocks noGrp="1"/>
          </p:cNvSpPr>
          <p:nvPr>
            <p:ph type="title"/>
          </p:nvPr>
        </p:nvSpPr>
        <p:spPr>
          <a:xfrm>
            <a:off x="1043490" y="1027664"/>
            <a:ext cx="7024744" cy="582061"/>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accent1"/>
              </a:buClr>
              <a:buSzPts val="4000"/>
              <a:buFont typeface="Century Gothic"/>
              <a:buNone/>
            </a:pPr>
            <a:r>
              <a:rPr lang="en-US" b="1" dirty="0">
                <a:latin typeface="Bernard MT Condensed" pitchFamily="18" charset="0"/>
              </a:rPr>
              <a:t>UMBRELLA BRANDING</a:t>
            </a:r>
            <a:endParaRPr b="1">
              <a:latin typeface="Bernard MT Condensed" pitchFamily="18" charset="0"/>
            </a:endParaRPr>
          </a:p>
        </p:txBody>
      </p:sp>
      <p:sp>
        <p:nvSpPr>
          <p:cNvPr id="287" name="Google Shape;287;p5"/>
          <p:cNvSpPr txBox="1">
            <a:spLocks noGrp="1"/>
          </p:cNvSpPr>
          <p:nvPr>
            <p:ph type="body" idx="1"/>
          </p:nvPr>
        </p:nvSpPr>
        <p:spPr>
          <a:xfrm>
            <a:off x="179512" y="1971674"/>
            <a:ext cx="5400600" cy="4524376"/>
          </a:xfrm>
          <a:prstGeom prst="rect">
            <a:avLst/>
          </a:prstGeom>
          <a:noFill/>
          <a:ln>
            <a:noFill/>
          </a:ln>
        </p:spPr>
        <p:txBody>
          <a:bodyPr spcFirstLastPara="1" wrap="square" lIns="91425" tIns="45700" rIns="91425" bIns="45700" anchor="t" anchorCtr="0">
            <a:normAutofit fontScale="77500" lnSpcReduction="20000"/>
          </a:bodyPr>
          <a:lstStyle/>
          <a:p>
            <a:pPr marL="342900" lvl="0" indent="-274344" algn="just" rtl="0">
              <a:spcBef>
                <a:spcPts val="0"/>
              </a:spcBef>
              <a:spcAft>
                <a:spcPts val="0"/>
              </a:spcAft>
              <a:buSzPct val="76000"/>
              <a:buChar char="🞇"/>
            </a:pPr>
            <a:r>
              <a:rPr lang="en-US" sz="2500" dirty="0" err="1"/>
              <a:t>Amul's</a:t>
            </a:r>
            <a:r>
              <a:rPr lang="en-US" sz="2500" dirty="0"/>
              <a:t> umbrella branding strategy is a comprehensive approach that encompasses a wide variety of dairy products under a single, trusted brand. This strategy unifies products such as milk, butter, cheese, yogurt, and more, all under the recognizable </a:t>
            </a:r>
            <a:r>
              <a:rPr lang="en-US" sz="2500" dirty="0" err="1"/>
              <a:t>Amul</a:t>
            </a:r>
            <a:r>
              <a:rPr lang="en-US" sz="2500" dirty="0"/>
              <a:t> logo</a:t>
            </a:r>
            <a:r>
              <a:rPr lang="en-US" sz="2500" dirty="0" smtClean="0"/>
              <a:t>.</a:t>
            </a:r>
            <a:endParaRPr lang="en-US" sz="2500" dirty="0" smtClean="0"/>
          </a:p>
          <a:p>
            <a:pPr marL="342900" lvl="0" indent="-274344" algn="just" rtl="0">
              <a:spcBef>
                <a:spcPts val="0"/>
              </a:spcBef>
              <a:spcAft>
                <a:spcPts val="0"/>
              </a:spcAft>
              <a:buSzPct val="76000"/>
              <a:buChar char="🞇"/>
            </a:pPr>
            <a:r>
              <a:rPr lang="en-US" sz="2500" dirty="0" smtClean="0"/>
              <a:t>        </a:t>
            </a:r>
            <a:r>
              <a:rPr lang="en-US" sz="2100" dirty="0" smtClean="0"/>
              <a:t> It </a:t>
            </a:r>
            <a:r>
              <a:rPr lang="en-US" sz="2100" dirty="0"/>
              <a:t>leverages the brand's reputation for quality and purity, creating a seamless and consistent consumer experience. By using the </a:t>
            </a:r>
            <a:r>
              <a:rPr lang="en-US" sz="2100" dirty="0" err="1"/>
              <a:t>Amul</a:t>
            </a:r>
            <a:r>
              <a:rPr lang="en-US" sz="2100" dirty="0"/>
              <a:t> name across their product range, they establish a sense of trust, reliability, and familiarity with consumers, making </a:t>
            </a:r>
            <a:r>
              <a:rPr lang="en-US" sz="2100" dirty="0" err="1"/>
              <a:t>Amul</a:t>
            </a:r>
            <a:r>
              <a:rPr lang="en-US" sz="2100" dirty="0"/>
              <a:t> a go-to choice for all their dairy needs. This approach also reinforces </a:t>
            </a:r>
            <a:r>
              <a:rPr lang="en-US" sz="2100" dirty="0" err="1"/>
              <a:t>Amul's</a:t>
            </a:r>
            <a:r>
              <a:rPr lang="en-US" sz="2100" dirty="0"/>
              <a:t> commitment to supporting local farmers and communities, emphasizing their cooperative and community-centric ethos. Overall, </a:t>
            </a:r>
            <a:r>
              <a:rPr lang="en-US" sz="2100" dirty="0" err="1"/>
              <a:t>Amul's</a:t>
            </a:r>
            <a:r>
              <a:rPr lang="en-US" sz="2100" dirty="0"/>
              <a:t> umbrella branding is a key driver of their enduring success and popularity in the Indian dairy market</a:t>
            </a:r>
            <a:r>
              <a:rPr lang="en-US" dirty="0"/>
              <a:t>.</a:t>
            </a:r>
            <a:endParaRPr/>
          </a:p>
        </p:txBody>
      </p:sp>
      <p:pic>
        <p:nvPicPr>
          <p:cNvPr id="288" name="Google Shape;288;p5"/>
          <p:cNvPicPr preferRelativeResize="0">
            <a:picLocks noGrp="1"/>
          </p:cNvPicPr>
          <p:nvPr>
            <p:ph type="body" idx="2"/>
          </p:nvPr>
        </p:nvPicPr>
        <p:blipFill rotWithShape="1">
          <a:blip r:embed="rId3">
            <a:alphaModFix/>
          </a:blip>
          <a:srcRect/>
          <a:stretch/>
        </p:blipFill>
        <p:spPr>
          <a:xfrm>
            <a:off x="5542012" y="2582416"/>
            <a:ext cx="2872740" cy="1729740"/>
          </a:xfrm>
          <a:prstGeom prst="rect">
            <a:avLst/>
          </a:prstGeom>
          <a:noFill/>
          <a:ln>
            <a:noFill/>
          </a:ln>
        </p:spPr>
      </p:pic>
    </p:spTree>
  </p:cSld>
  <p:clrMapOvr>
    <a:masterClrMapping/>
  </p:clrMapOvr>
  <p:transition spd="med" advTm="1875">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400"/>
              <a:buFont typeface="Century Gothic"/>
              <a:buNone/>
            </a:pPr>
            <a:r>
              <a:rPr lang="en-US" sz="2400" b="1" dirty="0">
                <a:latin typeface="Book Antiqua" pitchFamily="18" charset="0"/>
              </a:rPr>
              <a:t>ADVERSTISING STRATEGY AND SUPPLY CHAIN MANAGEMENT OF AMUL</a:t>
            </a:r>
            <a:r>
              <a:rPr lang="en-US" sz="2400" dirty="0"/>
              <a:t/>
            </a:r>
            <a:br>
              <a:rPr lang="en-US" sz="2400" dirty="0"/>
            </a:br>
            <a:endParaRPr sz="2400"/>
          </a:p>
        </p:txBody>
      </p:sp>
      <p:sp>
        <p:nvSpPr>
          <p:cNvPr id="294" name="Google Shape;294;p6"/>
          <p:cNvSpPr txBox="1">
            <a:spLocks noGrp="1"/>
          </p:cNvSpPr>
          <p:nvPr>
            <p:ph type="body" idx="1"/>
          </p:nvPr>
        </p:nvSpPr>
        <p:spPr>
          <a:xfrm>
            <a:off x="467544" y="1885950"/>
            <a:ext cx="7920880" cy="3946679"/>
          </a:xfrm>
          <a:prstGeom prst="rect">
            <a:avLst/>
          </a:prstGeom>
          <a:noFill/>
          <a:ln>
            <a:noFill/>
          </a:ln>
        </p:spPr>
        <p:txBody>
          <a:bodyPr spcFirstLastPara="1" wrap="square" lIns="91425" tIns="45700" rIns="91425" bIns="45700" anchor="t" anchorCtr="0">
            <a:normAutofit fontScale="92500" lnSpcReduction="20000"/>
          </a:bodyPr>
          <a:lstStyle/>
          <a:p>
            <a:pPr marL="342900" lvl="0" indent="-274320" algn="l" rtl="0">
              <a:spcBef>
                <a:spcPts val="0"/>
              </a:spcBef>
              <a:spcAft>
                <a:spcPts val="0"/>
              </a:spcAft>
              <a:buSzPct val="76000"/>
              <a:buChar char="🞇"/>
            </a:pPr>
            <a:r>
              <a:rPr lang="en-US" dirty="0" err="1"/>
              <a:t>Amul's</a:t>
            </a:r>
            <a:r>
              <a:rPr lang="en-US" dirty="0"/>
              <a:t> advertising strategy centers on the iconic </a:t>
            </a:r>
            <a:r>
              <a:rPr lang="en-US" dirty="0" err="1"/>
              <a:t>Amul</a:t>
            </a:r>
            <a:r>
              <a:rPr lang="en-US" dirty="0"/>
              <a:t> girl, known for her witty and timely commentary on various subjects. These advertisements create a relatable and humorous brand image, fostering strong consumer engagement and recognition.</a:t>
            </a:r>
            <a:endParaRPr/>
          </a:p>
          <a:p>
            <a:pPr marL="342900" lvl="0" indent="-274320" algn="l" rtl="0">
              <a:spcBef>
                <a:spcPts val="408"/>
              </a:spcBef>
              <a:spcAft>
                <a:spcPts val="0"/>
              </a:spcAft>
              <a:buSzPct val="76000"/>
              <a:buChar char="🞇"/>
            </a:pPr>
            <a:r>
              <a:rPr lang="en-US" dirty="0"/>
              <a:t>In terms of supply chain management, </a:t>
            </a:r>
            <a:r>
              <a:rPr lang="en-US" dirty="0" err="1"/>
              <a:t>Amul</a:t>
            </a:r>
            <a:r>
              <a:rPr lang="en-US" dirty="0"/>
              <a:t> employs a cooperative model involving millions of dairy farmers. This cooperative structure ensures a consistent and fresh supply of high-quality dairy products while also empowering local communities and farmers. Their emphasis on quality control, efficient distribution, and sustainable practices further strengthens their supply chain, contributing to </a:t>
            </a:r>
            <a:r>
              <a:rPr lang="en-US" dirty="0" err="1"/>
              <a:t>Amul's</a:t>
            </a:r>
            <a:r>
              <a:rPr lang="en-US" dirty="0"/>
              <a:t> status as a trusted and leading dairy brand in India.</a:t>
            </a:r>
            <a:endParaRPr/>
          </a:p>
          <a:p>
            <a:pPr marL="342900" lvl="0" indent="-175869" algn="l" rtl="0">
              <a:spcBef>
                <a:spcPts val="408"/>
              </a:spcBef>
              <a:spcAft>
                <a:spcPts val="0"/>
              </a:spcAft>
              <a:buSzPct val="76000"/>
              <a:buNone/>
            </a:pPr>
            <a:endParaRPr/>
          </a:p>
        </p:txBody>
      </p:sp>
    </p:spTree>
  </p:cSld>
  <p:clrMapOvr>
    <a:masterClrMapping/>
  </p:clrMapOvr>
  <p:transition spd="med" advTm="5094">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7"/>
          <p:cNvPicPr preferRelativeResize="0"/>
          <p:nvPr/>
        </p:nvPicPr>
        <p:blipFill rotWithShape="1">
          <a:blip r:embed="rId3">
            <a:alphaModFix/>
          </a:blip>
          <a:srcRect/>
          <a:stretch/>
        </p:blipFill>
        <p:spPr>
          <a:xfrm>
            <a:off x="827584" y="908720"/>
            <a:ext cx="7776864" cy="5472608"/>
          </a:xfrm>
          <a:prstGeom prst="rect">
            <a:avLst/>
          </a:prstGeom>
          <a:noFill/>
          <a:ln>
            <a:noFill/>
          </a:ln>
          <a:effectLst>
            <a:outerShdw blurRad="292100" dist="139700" dir="2700000" algn="tl" rotWithShape="0">
              <a:srgbClr val="333333">
                <a:alpha val="64705"/>
              </a:srgbClr>
            </a:outerShdw>
          </a:effectLst>
        </p:spPr>
      </p:pic>
    </p:spTree>
  </p:cSld>
  <p:clrMapOvr>
    <a:masterClrMapping/>
  </p:clrMapOvr>
  <p:transition spd="med" advTm="1235">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Century Gothic"/>
              <a:buNone/>
            </a:pPr>
            <a:r>
              <a:rPr lang="en-US" b="1" dirty="0">
                <a:latin typeface="Bernard MT Condensed" pitchFamily="18" charset="0"/>
              </a:rPr>
              <a:t>MARKING MIX OF AMUL</a:t>
            </a:r>
            <a:br>
              <a:rPr lang="en-US" b="1" dirty="0">
                <a:latin typeface="Bernard MT Condensed" pitchFamily="18" charset="0"/>
              </a:rPr>
            </a:br>
            <a:endParaRPr b="1">
              <a:latin typeface="Bernard MT Condensed" pitchFamily="18" charset="0"/>
            </a:endParaRPr>
          </a:p>
        </p:txBody>
      </p:sp>
      <p:sp>
        <p:nvSpPr>
          <p:cNvPr id="305" name="Google Shape;305;p8"/>
          <p:cNvSpPr txBox="1">
            <a:spLocks noGrp="1"/>
          </p:cNvSpPr>
          <p:nvPr>
            <p:ph type="body" idx="1"/>
          </p:nvPr>
        </p:nvSpPr>
        <p:spPr>
          <a:xfrm>
            <a:off x="611560" y="1628800"/>
            <a:ext cx="7992888" cy="5904656"/>
          </a:xfrm>
          <a:prstGeom prst="rect">
            <a:avLst/>
          </a:prstGeom>
          <a:noFill/>
          <a:ln>
            <a:noFill/>
          </a:ln>
        </p:spPr>
        <p:txBody>
          <a:bodyPr spcFirstLastPara="1" wrap="square" lIns="91425" tIns="45700" rIns="91425" bIns="45700" anchor="t" anchorCtr="0">
            <a:normAutofit fontScale="62500" lnSpcReduction="20000"/>
          </a:bodyPr>
          <a:lstStyle/>
          <a:p>
            <a:pPr marL="342900" lvl="0" indent="-274319" algn="l" rtl="0">
              <a:spcBef>
                <a:spcPts val="0"/>
              </a:spcBef>
              <a:spcAft>
                <a:spcPts val="0"/>
              </a:spcAft>
              <a:buSzPct val="76000"/>
              <a:buChar char="🞇"/>
            </a:pPr>
            <a:r>
              <a:rPr lang="en-US"/>
              <a:t>Amul's marketing mix, also known as the 4Ps (Product, Price, Place, Promotion), can be summarized in six points:</a:t>
            </a:r>
            <a:endParaRPr/>
          </a:p>
          <a:p>
            <a:pPr marL="342900" lvl="0" indent="-274319" algn="l" rtl="0">
              <a:spcBef>
                <a:spcPts val="300"/>
              </a:spcBef>
              <a:spcAft>
                <a:spcPts val="0"/>
              </a:spcAft>
              <a:buSzPct val="76000"/>
              <a:buChar char="🞇"/>
            </a:pPr>
            <a:r>
              <a:rPr lang="en-US"/>
              <a:t>Product: Amul offers a wide range of dairy products, including milk, butter, cheese, yogurt, ice cream, and more. They focus on quality, freshness, and purity, catering to various consumer preferences.</a:t>
            </a:r>
            <a:endParaRPr/>
          </a:p>
          <a:p>
            <a:pPr marL="342900" lvl="0" indent="-274319" algn="l" rtl="0">
              <a:spcBef>
                <a:spcPts val="300"/>
              </a:spcBef>
              <a:spcAft>
                <a:spcPts val="0"/>
              </a:spcAft>
              <a:buSzPct val="76000"/>
              <a:buChar char="🞇"/>
            </a:pPr>
            <a:r>
              <a:rPr lang="en-US"/>
              <a:t>Price: Amul adopts a competitive pricing strategy, ensuring that their dairy products are affordable and accessible to a wide range of consumers, making them a popular choice in the market.</a:t>
            </a:r>
            <a:endParaRPr/>
          </a:p>
          <a:p>
            <a:pPr marL="342900" lvl="0" indent="-274319" algn="l" rtl="0">
              <a:spcBef>
                <a:spcPts val="300"/>
              </a:spcBef>
              <a:spcAft>
                <a:spcPts val="0"/>
              </a:spcAft>
              <a:buSzPct val="76000"/>
              <a:buChar char="🞇"/>
            </a:pPr>
            <a:r>
              <a:rPr lang="en-US"/>
              <a:t>Place: Amul has an extensive distribution network that ensures their products are widely available across India, including rural and urban areas. They leverage a cooperative model, involving local farmers, to ensure a consistent supply.</a:t>
            </a:r>
            <a:endParaRPr/>
          </a:p>
          <a:p>
            <a:pPr marL="342900" lvl="0" indent="-274319" algn="l" rtl="0">
              <a:spcBef>
                <a:spcPts val="300"/>
              </a:spcBef>
              <a:spcAft>
                <a:spcPts val="0"/>
              </a:spcAft>
              <a:buSzPct val="76000"/>
              <a:buChar char="🞇"/>
            </a:pPr>
            <a:r>
              <a:rPr lang="en-US"/>
              <a:t>Promotion: Amul's advertising strategy is notable for its use of the iconic Amul girl in witty and humorous advertisements. They also engage in various promotional campaigns and sponsorships, keeping their brand in the public eye.</a:t>
            </a:r>
            <a:endParaRPr/>
          </a:p>
          <a:p>
            <a:pPr marL="342900" lvl="0" indent="-274319" algn="l" rtl="0">
              <a:spcBef>
                <a:spcPts val="300"/>
              </a:spcBef>
              <a:spcAft>
                <a:spcPts val="0"/>
              </a:spcAft>
              <a:buSzPct val="76000"/>
              <a:buChar char="🞇"/>
            </a:pPr>
            <a:r>
              <a:rPr lang="en-US"/>
              <a:t>People: Amul places importance on its employees and the dairy farmers who are part of its cooperative. Their commitment to supporting rural communities and farmers is integral to their brand image.</a:t>
            </a:r>
            <a:endParaRPr/>
          </a:p>
          <a:p>
            <a:pPr marL="342900" lvl="0" indent="-274319" algn="l" rtl="0">
              <a:spcBef>
                <a:spcPts val="300"/>
              </a:spcBef>
              <a:spcAft>
                <a:spcPts val="0"/>
              </a:spcAft>
              <a:buSzPct val="76000"/>
              <a:buChar char="🞇"/>
            </a:pPr>
            <a:r>
              <a:rPr lang="en-US"/>
              <a:t>Process: Amul follows efficient and sustainable processes in dairy production and distribution, ensuring quality control and minimizing environmental impact. This approach aligns with their cooperative and community-centric ethos.</a:t>
            </a:r>
            <a:endParaRPr/>
          </a:p>
          <a:p>
            <a:pPr marL="342900" lvl="0" indent="-274319" algn="l" rtl="0">
              <a:spcBef>
                <a:spcPts val="300"/>
              </a:spcBef>
              <a:spcAft>
                <a:spcPts val="0"/>
              </a:spcAft>
              <a:buSzPct val="76000"/>
              <a:buChar char="🞇"/>
            </a:pPr>
            <a:r>
              <a:rPr lang="en-US"/>
              <a:t>Overall, Amul's marketing mix is carefully designed to meet consumer demands for high-quality dairy products while maintaining affordability and a strong brand presence in the market.</a:t>
            </a:r>
            <a:endParaRPr/>
          </a:p>
          <a:p>
            <a:pPr marL="68580" lvl="0" indent="0" algn="l" rtl="0">
              <a:spcBef>
                <a:spcPts val="300"/>
              </a:spcBef>
              <a:spcAft>
                <a:spcPts val="0"/>
              </a:spcAft>
              <a:buSzPct val="76000"/>
              <a:buNone/>
            </a:pPr>
            <a:r>
              <a:rPr lang="en-US"/>
              <a:t/>
            </a:r>
            <a:br>
              <a:rPr lang="en-US"/>
            </a:br>
            <a:endParaRPr/>
          </a:p>
        </p:txBody>
      </p:sp>
    </p:spTree>
  </p:cSld>
  <p:clrMapOvr>
    <a:masterClrMapping/>
  </p:clrMapOvr>
  <p:transition spd="med" advTm="3094">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9"/>
          <p:cNvPicPr preferRelativeResize="0"/>
          <p:nvPr/>
        </p:nvPicPr>
        <p:blipFill rotWithShape="1">
          <a:blip r:embed="rId3">
            <a:alphaModFix/>
          </a:blip>
          <a:srcRect/>
          <a:stretch/>
        </p:blipFill>
        <p:spPr>
          <a:xfrm>
            <a:off x="611560" y="548680"/>
            <a:ext cx="8064896" cy="5904656"/>
          </a:xfrm>
          <a:prstGeom prst="rect">
            <a:avLst/>
          </a:prstGeom>
          <a:noFill/>
          <a:ln>
            <a:noFill/>
          </a:ln>
        </p:spPr>
      </p:pic>
    </p:spTree>
  </p:cSld>
  <p:clrMapOvr>
    <a:masterClrMapping/>
  </p:clrMapOvr>
  <p:transition spd="med" advTm="2719">
    <p:fade/>
  </p:transition>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1554</Words>
  <PresentationFormat>On-screen Show (4:3)</PresentationFormat>
  <Paragraphs>93</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Bernard MT Condensed</vt:lpstr>
      <vt:lpstr>Century Gothic</vt:lpstr>
      <vt:lpstr>Noto Sans Symbols</vt:lpstr>
      <vt:lpstr>Algerian</vt:lpstr>
      <vt:lpstr>Book Antiqua</vt:lpstr>
      <vt:lpstr>Baskerville Old Face</vt:lpstr>
      <vt:lpstr>Bodoni MT Poster Compressed</vt:lpstr>
      <vt:lpstr>Wingdings</vt:lpstr>
      <vt:lpstr>Calibri</vt:lpstr>
      <vt:lpstr>Austin</vt:lpstr>
      <vt:lpstr>AND THE PRODUCTS</vt:lpstr>
      <vt:lpstr>Slide 2</vt:lpstr>
      <vt:lpstr>INTRODUCTION</vt:lpstr>
      <vt:lpstr>BRANDING</vt:lpstr>
      <vt:lpstr>UMBRELLA BRANDING</vt:lpstr>
      <vt:lpstr>ADVERSTISING STRATEGY AND SUPPLY CHAIN MANAGEMENT OF AMUL </vt:lpstr>
      <vt:lpstr>Slide 7</vt:lpstr>
      <vt:lpstr>MARKING MIX OF AMUL </vt:lpstr>
      <vt:lpstr>Slide 9</vt:lpstr>
      <vt:lpstr>DIGITAL AND CONTENT MARKETING OF AMUL</vt:lpstr>
      <vt:lpstr>Slide 11</vt:lpstr>
      <vt:lpstr>MARKETING ELEMENTS OF AMUL </vt:lpstr>
      <vt:lpstr>Slide 13</vt:lpstr>
      <vt:lpstr>SWOT ANAIYSIS OF AMUL </vt:lpstr>
      <vt:lpstr>Slide 15</vt:lpstr>
      <vt:lpstr>COVID-STRATEGIES OF AMUL </vt:lpstr>
      <vt:lpstr>Slide 17</vt:lpstr>
      <vt:lpstr>STP Analysis</vt:lpstr>
      <vt:lpstr>Youth:</vt:lpstr>
      <vt:lpstr>Women's:</vt:lpstr>
      <vt:lpstr>CONCLUSION </vt:lpstr>
      <vt:lpstr>Slide 22</vt:lpstr>
      <vt:lpstr>Contribution of team leader and team members</vt:lpstr>
      <vt:lpstr>Role of tem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THE PRODUCTS</dc:title>
  <dc:creator>pc</dc:creator>
  <cp:lastModifiedBy>ELCOT</cp:lastModifiedBy>
  <cp:revision>15</cp:revision>
  <dcterms:created xsi:type="dcterms:W3CDTF">2023-10-09T08:48:37Z</dcterms:created>
  <dcterms:modified xsi:type="dcterms:W3CDTF">2023-10-16T09:16:11Z</dcterms:modified>
</cp:coreProperties>
</file>