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56" r:id="rId6"/>
    <p:sldId id="280" r:id="rId7"/>
    <p:sldId id="257" r:id="rId8"/>
    <p:sldId id="258" r:id="rId9"/>
    <p:sldId id="278" r:id="rId10"/>
    <p:sldId id="279" r:id="rId11"/>
    <p:sldId id="286" r:id="rId12"/>
    <p:sldId id="259" r:id="rId13"/>
    <p:sldId id="260" r:id="rId14"/>
    <p:sldId id="262" r:id="rId15"/>
    <p:sldId id="261" r:id="rId16"/>
    <p:sldId id="263" r:id="rId17"/>
    <p:sldId id="264" r:id="rId18"/>
    <p:sldId id="265" r:id="rId19"/>
    <p:sldId id="271" r:id="rId20"/>
    <p:sldId id="268" r:id="rId21"/>
    <p:sldId id="272" r:id="rId22"/>
    <p:sldId id="273" r:id="rId23"/>
    <p:sldId id="287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3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4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8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9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3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4155-D3FF-44D9-90B5-1C270A67FBC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027C-8363-46DC-B22C-8829C7A23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Types of </a:t>
            </a:r>
            <a:r>
              <a:rPr lang="en-IN" b="1" dirty="0" err="1" smtClean="0">
                <a:solidFill>
                  <a:schemeClr val="accent5"/>
                </a:solidFill>
              </a:rPr>
              <a:t>Blockchain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8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8"/>
            <a:ext cx="12191999" cy="6721522"/>
          </a:xfrm>
        </p:spPr>
      </p:pic>
    </p:spTree>
    <p:extLst>
      <p:ext uri="{BB962C8B-B14F-4D97-AF65-F5344CB8AC3E}">
        <p14:creationId xmlns:p14="http://schemas.microsoft.com/office/powerpoint/2010/main" val="23309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753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60106"/>
          </a:xfrm>
        </p:spPr>
      </p:pic>
    </p:spTree>
    <p:extLst>
      <p:ext uri="{BB962C8B-B14F-4D97-AF65-F5344CB8AC3E}">
        <p14:creationId xmlns:p14="http://schemas.microsoft.com/office/powerpoint/2010/main" val="37688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5516"/>
          </a:xfrm>
        </p:spPr>
      </p:pic>
    </p:spTree>
    <p:extLst>
      <p:ext uri="{BB962C8B-B14F-4D97-AF65-F5344CB8AC3E}">
        <p14:creationId xmlns:p14="http://schemas.microsoft.com/office/powerpoint/2010/main" val="12167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chemeClr val="accent5"/>
                </a:solidFill>
              </a:rPr>
              <a:t>Gas refers to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unit that measures the amount of computational effort required to execute specific operations on the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Ethereum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5"/>
                </a:solidFill>
              </a:rPr>
              <a:t>network</a:t>
            </a:r>
            <a:r>
              <a:rPr lang="en-IN" dirty="0" smtClean="0">
                <a:solidFill>
                  <a:schemeClr val="accent5"/>
                </a:solidFill>
              </a:rPr>
              <a:t>. </a:t>
            </a:r>
          </a:p>
          <a:p>
            <a:pPr algn="just"/>
            <a:r>
              <a:rPr lang="en-IN" dirty="0" smtClean="0">
                <a:solidFill>
                  <a:schemeClr val="accent5"/>
                </a:solidFill>
              </a:rPr>
              <a:t>Since each </a:t>
            </a:r>
            <a:r>
              <a:rPr lang="en-IN" dirty="0" err="1" smtClean="0">
                <a:solidFill>
                  <a:schemeClr val="accent5"/>
                </a:solidFill>
              </a:rPr>
              <a:t>Ethereum</a:t>
            </a:r>
            <a:r>
              <a:rPr lang="en-IN" dirty="0" smtClean="0">
                <a:solidFill>
                  <a:schemeClr val="accent5"/>
                </a:solidFill>
              </a:rPr>
              <a:t> transaction requires computational resources to execute, each transaction requires a fee. </a:t>
            </a:r>
          </a:p>
          <a:p>
            <a:pPr algn="just"/>
            <a:r>
              <a:rPr lang="en-IN" dirty="0" smtClean="0">
                <a:solidFill>
                  <a:schemeClr val="accent5"/>
                </a:solidFill>
              </a:rPr>
              <a:t>1 </a:t>
            </a:r>
            <a:r>
              <a:rPr lang="en-IN" dirty="0" err="1" smtClean="0">
                <a:solidFill>
                  <a:schemeClr val="accent5"/>
                </a:solidFill>
              </a:rPr>
              <a:t>wei</a:t>
            </a:r>
            <a:r>
              <a:rPr lang="en-IN" dirty="0" smtClean="0">
                <a:solidFill>
                  <a:schemeClr val="accent5"/>
                </a:solidFill>
              </a:rPr>
              <a:t>=10-9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82"/>
            <a:ext cx="12192000" cy="6748818"/>
          </a:xfrm>
        </p:spPr>
      </p:pic>
    </p:spTree>
    <p:extLst>
      <p:ext uri="{BB962C8B-B14F-4D97-AF65-F5344CB8AC3E}">
        <p14:creationId xmlns:p14="http://schemas.microsoft.com/office/powerpoint/2010/main" val="39497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154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41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8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55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262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  <a:effectLst/>
              </a:rPr>
              <a:t>What are the benefits of </a:t>
            </a:r>
            <a:r>
              <a:rPr lang="en-IN" b="1" dirty="0" err="1" smtClean="0">
                <a:solidFill>
                  <a:schemeClr val="accent5"/>
                </a:solidFill>
                <a:effectLst/>
              </a:rPr>
              <a:t>dapps</a:t>
            </a:r>
            <a:r>
              <a:rPr lang="en-IN" b="1" dirty="0" smtClean="0">
                <a:solidFill>
                  <a:schemeClr val="accent5"/>
                </a:solidFill>
                <a:effectLst/>
              </a:rPr>
              <a:t>?</a:t>
            </a:r>
            <a:r>
              <a:rPr lang="en-IN" b="1" dirty="0" smtClean="0">
                <a:effectLst/>
              </a:rPr>
              <a:t/>
            </a:r>
            <a:br>
              <a:rPr lang="en-IN" b="1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Censorship-resistant--</a:t>
            </a:r>
            <a:r>
              <a:rPr lang="en-IN" dirty="0" smtClean="0"/>
              <a:t>With no single point of failure, it’s very difficult for governments or powerful individuals to control the network.</a:t>
            </a:r>
          </a:p>
          <a:p>
            <a:pPr algn="just"/>
            <a:r>
              <a:rPr lang="en-IN" b="1" dirty="0" smtClean="0"/>
              <a:t>No downtime</a:t>
            </a:r>
            <a:r>
              <a:rPr lang="en-IN" dirty="0" smtClean="0"/>
              <a:t>--Relying on a peer-to-peer system ensures the </a:t>
            </a:r>
            <a:r>
              <a:rPr lang="en-IN" dirty="0" err="1" smtClean="0"/>
              <a:t>dapps</a:t>
            </a:r>
            <a:r>
              <a:rPr lang="en-IN" dirty="0" smtClean="0"/>
              <a:t> continue to work even if individual computers or parts of the network go down.</a:t>
            </a:r>
          </a:p>
          <a:p>
            <a:pPr algn="just"/>
            <a:r>
              <a:rPr lang="en-IN" b="1" dirty="0" err="1" smtClean="0"/>
              <a:t>Blockchain</a:t>
            </a:r>
            <a:r>
              <a:rPr lang="en-IN" b="1" dirty="0" smtClean="0"/>
              <a:t>-based</a:t>
            </a:r>
            <a:r>
              <a:rPr lang="en-IN" dirty="0" smtClean="0"/>
              <a:t>--As they are made of smart contracts, they can easily integrate cryptocurrencies into the basic functionalities of the </a:t>
            </a:r>
            <a:r>
              <a:rPr lang="en-IN" dirty="0" err="1" smtClean="0"/>
              <a:t>Dapp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Open-source</a:t>
            </a:r>
            <a:r>
              <a:rPr lang="en-IN" dirty="0" smtClean="0"/>
              <a:t>--This encourages the widespread development of the </a:t>
            </a:r>
            <a:r>
              <a:rPr lang="en-IN" dirty="0" err="1" smtClean="0"/>
              <a:t>dapp</a:t>
            </a:r>
            <a:r>
              <a:rPr lang="en-IN" dirty="0" smtClean="0"/>
              <a:t> ecosystem enabling developers to build better </a:t>
            </a:r>
            <a:r>
              <a:rPr lang="en-IN" dirty="0" err="1" smtClean="0"/>
              <a:t>dapps</a:t>
            </a:r>
            <a:r>
              <a:rPr lang="en-IN" dirty="0" smtClean="0"/>
              <a:t> with more useful or interesting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1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1069" y="1122363"/>
            <a:ext cx="10859069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Components for Developing </a:t>
            </a:r>
            <a:r>
              <a:rPr lang="en-IN" b="1" dirty="0" err="1" smtClean="0">
                <a:solidFill>
                  <a:schemeClr val="accent5"/>
                </a:solidFill>
              </a:rPr>
              <a:t>Ethereum</a:t>
            </a:r>
            <a:r>
              <a:rPr lang="en-IN" b="1" dirty="0" smtClean="0">
                <a:solidFill>
                  <a:schemeClr val="accent5"/>
                </a:solidFill>
              </a:rPr>
              <a:t> </a:t>
            </a:r>
            <a:r>
              <a:rPr lang="en-IN" b="1" dirty="0" err="1" smtClean="0">
                <a:solidFill>
                  <a:schemeClr val="accent5"/>
                </a:solidFill>
              </a:rPr>
              <a:t>DApps</a:t>
            </a:r>
            <a:endParaRPr lang="en-IN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Ethereum</a:t>
            </a:r>
            <a:r>
              <a:rPr lang="en-IN" b="1" dirty="0">
                <a:solidFill>
                  <a:srgbClr val="00B0F0"/>
                </a:solidFill>
              </a:rPr>
              <a:t> Clients: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Interacts with </a:t>
            </a:r>
            <a:r>
              <a:rPr lang="en-IN" dirty="0" err="1" smtClean="0"/>
              <a:t>Ethereum</a:t>
            </a:r>
            <a:r>
              <a:rPr lang="en-IN" dirty="0" smtClean="0"/>
              <a:t> Network</a:t>
            </a:r>
          </a:p>
          <a:p>
            <a:r>
              <a:rPr lang="en-IN" dirty="0" smtClean="0"/>
              <a:t>Developers write contracts</a:t>
            </a:r>
          </a:p>
          <a:p>
            <a:r>
              <a:rPr lang="en-IN" dirty="0" smtClean="0"/>
              <a:t>Implements </a:t>
            </a:r>
            <a:r>
              <a:rPr lang="en-IN" dirty="0" err="1" smtClean="0"/>
              <a:t>Ethereum</a:t>
            </a:r>
            <a:r>
              <a:rPr lang="en-IN" dirty="0" smtClean="0"/>
              <a:t> Protocols</a:t>
            </a:r>
          </a:p>
          <a:p>
            <a:r>
              <a:rPr lang="en-IN" dirty="0" smtClean="0"/>
              <a:t>Mine </a:t>
            </a:r>
            <a:r>
              <a:rPr lang="en-IN" dirty="0" err="1" smtClean="0"/>
              <a:t>Ethereum</a:t>
            </a:r>
            <a:r>
              <a:rPr lang="en-IN" dirty="0" smtClean="0"/>
              <a:t> Blocks</a:t>
            </a:r>
          </a:p>
          <a:p>
            <a:r>
              <a:rPr lang="en-IN" dirty="0" smtClean="0"/>
              <a:t>Create/Manage </a:t>
            </a:r>
            <a:r>
              <a:rPr lang="en-IN" dirty="0" err="1" smtClean="0"/>
              <a:t>Ethereum</a:t>
            </a:r>
            <a:r>
              <a:rPr lang="en-IN" dirty="0" smtClean="0"/>
              <a:t> Accounts</a:t>
            </a:r>
          </a:p>
          <a:p>
            <a:r>
              <a:rPr lang="en-IN" dirty="0" smtClean="0"/>
              <a:t>Send/Receive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7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00B0F0"/>
                </a:solidFill>
              </a:rPr>
              <a:t>Ethereum</a:t>
            </a:r>
            <a:r>
              <a:rPr lang="en-IN" b="1" dirty="0" smtClean="0">
                <a:solidFill>
                  <a:srgbClr val="00B0F0"/>
                </a:solidFill>
              </a:rPr>
              <a:t> Clients: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298372" cy="5024011"/>
          </a:xfrm>
        </p:spPr>
      </p:pic>
    </p:spTree>
    <p:extLst>
      <p:ext uri="{BB962C8B-B14F-4D97-AF65-F5344CB8AC3E}">
        <p14:creationId xmlns:p14="http://schemas.microsoft.com/office/powerpoint/2010/main" val="12931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</a:rPr>
              <a:t>Browsers: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0" y="1392072"/>
            <a:ext cx="10140286" cy="5465928"/>
          </a:xfrm>
        </p:spPr>
      </p:pic>
    </p:spTree>
    <p:extLst>
      <p:ext uri="{BB962C8B-B14F-4D97-AF65-F5344CB8AC3E}">
        <p14:creationId xmlns:p14="http://schemas.microsoft.com/office/powerpoint/2010/main" val="15556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</a:rPr>
              <a:t>Libraries: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6" y="1690687"/>
            <a:ext cx="7591148" cy="4519043"/>
          </a:xfrm>
        </p:spPr>
      </p:pic>
    </p:spTree>
    <p:extLst>
      <p:ext uri="{BB962C8B-B14F-4D97-AF65-F5344CB8AC3E}">
        <p14:creationId xmlns:p14="http://schemas.microsoft.com/office/powerpoint/2010/main" val="3506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60" y="1296537"/>
            <a:ext cx="8741472" cy="5281684"/>
          </a:xfrm>
        </p:spPr>
      </p:pic>
    </p:spTree>
    <p:extLst>
      <p:ext uri="{BB962C8B-B14F-4D97-AF65-F5344CB8AC3E}">
        <p14:creationId xmlns:p14="http://schemas.microsoft.com/office/powerpoint/2010/main" val="4332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925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7042244"/>
          </a:xfrm>
        </p:spPr>
      </p:pic>
    </p:spTree>
    <p:extLst>
      <p:ext uri="{BB962C8B-B14F-4D97-AF65-F5344CB8AC3E}">
        <p14:creationId xmlns:p14="http://schemas.microsoft.com/office/powerpoint/2010/main" val="39946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1069" y="1122363"/>
            <a:ext cx="10859069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Introduction to </a:t>
            </a:r>
            <a:r>
              <a:rPr lang="en-IN" b="1" dirty="0" err="1" smtClean="0">
                <a:solidFill>
                  <a:schemeClr val="accent5"/>
                </a:solidFill>
              </a:rPr>
              <a:t>Ethereum</a:t>
            </a:r>
            <a:endParaRPr lang="en-IN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What are the problems with Bitcoin </a:t>
            </a:r>
            <a:r>
              <a:rPr lang="en-IN" dirty="0" err="1" smtClean="0">
                <a:solidFill>
                  <a:srgbClr val="FF0000"/>
                </a:solidFill>
              </a:rPr>
              <a:t>Blockchain</a:t>
            </a:r>
            <a:r>
              <a:rPr lang="en-IN" dirty="0">
                <a:solidFill>
                  <a:srgbClr val="FF0000"/>
                </a:solidFill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21 Million Bitcoins (Limited)</a:t>
            </a:r>
          </a:p>
          <a:p>
            <a:r>
              <a:rPr lang="en-IN" dirty="0" smtClean="0"/>
              <a:t>Mining: Electricity, Mining power, Time</a:t>
            </a:r>
          </a:p>
          <a:p>
            <a:r>
              <a:rPr lang="en-IN" dirty="0" smtClean="0"/>
              <a:t>Restricted to Cryptocurrency</a:t>
            </a:r>
          </a:p>
          <a:p>
            <a:r>
              <a:rPr lang="en-IN" dirty="0" smtClean="0"/>
              <a:t>Less Throughput</a:t>
            </a:r>
          </a:p>
          <a:p>
            <a:r>
              <a:rPr lang="en-IN" dirty="0" smtClean="0"/>
              <a:t>Script Can’t be changed : Locks and Unlocks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EIP 1559</a:t>
            </a:r>
          </a:p>
          <a:p>
            <a:r>
              <a:rPr lang="en-IN" dirty="0" smtClean="0"/>
              <a:t>32 ethers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659"/>
            <a:ext cx="12191999" cy="6332561"/>
          </a:xfrm>
        </p:spPr>
      </p:pic>
    </p:spTree>
    <p:extLst>
      <p:ext uri="{BB962C8B-B14F-4D97-AF65-F5344CB8AC3E}">
        <p14:creationId xmlns:p14="http://schemas.microsoft.com/office/powerpoint/2010/main" val="37479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5642"/>
          </a:xfrm>
        </p:spPr>
      </p:pic>
    </p:spTree>
    <p:extLst>
      <p:ext uri="{BB962C8B-B14F-4D97-AF65-F5344CB8AC3E}">
        <p14:creationId xmlns:p14="http://schemas.microsoft.com/office/powerpoint/2010/main" val="17805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895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220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Types of Blockchain</vt:lpstr>
      <vt:lpstr>PowerPoint Presentation</vt:lpstr>
      <vt:lpstr>PowerPoint Presentation</vt:lpstr>
      <vt:lpstr>PowerPoint Presentation</vt:lpstr>
      <vt:lpstr>Introduction to Ethereum</vt:lpstr>
      <vt:lpstr>What are the problems with Bitcoin Blockchain?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benefits of dapps? </vt:lpstr>
      <vt:lpstr>Components for Developing Ethereum DApps</vt:lpstr>
      <vt:lpstr>PowerPoint Presentation</vt:lpstr>
      <vt:lpstr>Ethereum Clients:</vt:lpstr>
      <vt:lpstr>Ethereum Clients:</vt:lpstr>
      <vt:lpstr>Browsers:</vt:lpstr>
      <vt:lpstr>Libraries: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Ethereum</dc:title>
  <dc:creator>Anjaneyulu</dc:creator>
  <cp:lastModifiedBy>Anjaneyulu</cp:lastModifiedBy>
  <cp:revision>38</cp:revision>
  <dcterms:created xsi:type="dcterms:W3CDTF">2020-12-07T10:19:12Z</dcterms:created>
  <dcterms:modified xsi:type="dcterms:W3CDTF">2022-11-30T07:27:16Z</dcterms:modified>
</cp:coreProperties>
</file>