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5" r:id="rId6"/>
    <p:sldId id="262" r:id="rId7"/>
    <p:sldId id="259" r:id="rId8"/>
    <p:sldId id="260" r:id="rId9"/>
    <p:sldId id="264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1C0-9B6E-4502-89F4-18C282A7858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125E-47DB-492B-963F-204E6FA86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6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1C0-9B6E-4502-89F4-18C282A7858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125E-47DB-492B-963F-204E6FA86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1C0-9B6E-4502-89F4-18C282A7858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125E-47DB-492B-963F-204E6FA86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7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38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2826" y="68571"/>
            <a:ext cx="3726348" cy="574453"/>
          </a:xfrm>
        </p:spPr>
        <p:txBody>
          <a:bodyPr lIns="0" tIns="0" rIns="0" bIns="0"/>
          <a:lstStyle>
            <a:lvl1pPr>
              <a:defRPr sz="3733" b="1" i="0">
                <a:solidFill>
                  <a:schemeClr val="bg2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42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2826" y="68571"/>
            <a:ext cx="3726348" cy="574453"/>
          </a:xfrm>
        </p:spPr>
        <p:txBody>
          <a:bodyPr lIns="0" tIns="0" rIns="0" bIns="0"/>
          <a:lstStyle>
            <a:lvl1pPr>
              <a:defRPr sz="3733" b="1" i="0">
                <a:solidFill>
                  <a:schemeClr val="bg2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702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2826" y="68571"/>
            <a:ext cx="3726348" cy="574453"/>
          </a:xfrm>
        </p:spPr>
        <p:txBody>
          <a:bodyPr lIns="0" tIns="0" rIns="0" bIns="0"/>
          <a:lstStyle>
            <a:lvl1pPr>
              <a:defRPr sz="3733" b="1" i="0">
                <a:solidFill>
                  <a:schemeClr val="bg2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09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9" y="4006"/>
            <a:ext cx="12188020" cy="68539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459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1C0-9B6E-4502-89F4-18C282A7858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125E-47DB-492B-963F-204E6FA86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02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1C0-9B6E-4502-89F4-18C282A7858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125E-47DB-492B-963F-204E6FA86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13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1C0-9B6E-4502-89F4-18C282A7858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125E-47DB-492B-963F-204E6FA86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61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1C0-9B6E-4502-89F4-18C282A7858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125E-47DB-492B-963F-204E6FA86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1C0-9B6E-4502-89F4-18C282A7858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125E-47DB-492B-963F-204E6FA86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2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1C0-9B6E-4502-89F4-18C282A7858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125E-47DB-492B-963F-204E6FA86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1C0-9B6E-4502-89F4-18C282A7858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125E-47DB-492B-963F-204E6FA86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6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51C0-9B6E-4502-89F4-18C282A7858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125E-47DB-492B-963F-204E6FA86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0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51C0-9B6E-4502-89F4-18C282A7858D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125E-47DB-492B-963F-204E6FA86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1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79" y="4006"/>
            <a:ext cx="12188020" cy="685399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1929"/>
            <a:ext cx="12192000" cy="850900"/>
          </a:xfrm>
          <a:custGeom>
            <a:avLst/>
            <a:gdLst/>
            <a:ahLst/>
            <a:cxnLst/>
            <a:rect l="l" t="t" r="r" b="b"/>
            <a:pathLst>
              <a:path w="9144000" h="638175">
                <a:moveTo>
                  <a:pt x="9144000" y="0"/>
                </a:moveTo>
                <a:lnTo>
                  <a:pt x="0" y="0"/>
                </a:lnTo>
                <a:lnTo>
                  <a:pt x="0" y="637794"/>
                </a:lnTo>
                <a:lnTo>
                  <a:pt x="9144000" y="637794"/>
                </a:lnTo>
                <a:lnTo>
                  <a:pt x="9144000" y="0"/>
                </a:lnTo>
                <a:close/>
              </a:path>
            </a:pathLst>
          </a:custGeom>
          <a:solidFill>
            <a:srgbClr val="25406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0" y="21929"/>
            <a:ext cx="12192000" cy="850900"/>
          </a:xfrm>
          <a:custGeom>
            <a:avLst/>
            <a:gdLst/>
            <a:ahLst/>
            <a:cxnLst/>
            <a:rect l="l" t="t" r="r" b="b"/>
            <a:pathLst>
              <a:path w="9144000" h="638175">
                <a:moveTo>
                  <a:pt x="0" y="0"/>
                </a:moveTo>
                <a:lnTo>
                  <a:pt x="9144000" y="0"/>
                </a:lnTo>
                <a:lnTo>
                  <a:pt x="9144000" y="637793"/>
                </a:lnTo>
                <a:lnTo>
                  <a:pt x="0" y="63779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2826" y="68571"/>
            <a:ext cx="372634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2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292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Immutability and </a:t>
            </a:r>
            <a:br>
              <a:rPr lang="en-IN" b="1" dirty="0" smtClean="0">
                <a:solidFill>
                  <a:schemeClr val="accent1"/>
                </a:solidFill>
              </a:rPr>
            </a:br>
            <a:r>
              <a:rPr lang="en-IN" b="1" dirty="0" smtClean="0">
                <a:solidFill>
                  <a:schemeClr val="accent1"/>
                </a:solidFill>
              </a:rPr>
              <a:t>Attacks on Bitcoin </a:t>
            </a:r>
            <a:r>
              <a:rPr lang="en-IN" b="1" dirty="0" err="1" smtClean="0">
                <a:solidFill>
                  <a:schemeClr val="accent1"/>
                </a:solidFill>
              </a:rPr>
              <a:t>Blockchain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68571"/>
            <a:ext cx="6016074" cy="574453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Disadvantages of </a:t>
            </a:r>
            <a:r>
              <a:rPr lang="en-IN" dirty="0" err="1" smtClean="0">
                <a:solidFill>
                  <a:schemeClr val="accent1"/>
                </a:solidFill>
              </a:rPr>
              <a:t>PoW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2165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Arial Narrow" panose="020B0606020202030204" pitchFamily="34" charset="0"/>
              </a:rPr>
              <a:t> Monopoly Problem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Arial Narrow" panose="020B0606020202030204" pitchFamily="34" charset="0"/>
              </a:rPr>
              <a:t> Wastage of Processing Power of other Miners who did not succeed in Creating Block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Arial Narrow" panose="020B0606020202030204" pitchFamily="34" charset="0"/>
              </a:rPr>
              <a:t> Wastage of Electricity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 smtClean="0">
                <a:latin typeface="Arial Narrow" panose="020B0606020202030204" pitchFamily="34" charset="0"/>
              </a:rPr>
              <a:t> Wastage of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32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32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r>
              <a:rPr lang="en-IN" sz="32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Other Consensus Algorithms ???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9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87" y="1024468"/>
            <a:ext cx="11176000" cy="40183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 defTabSz="1219170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Most implementations of Bitcoin PoW use double SHA256 hash</a:t>
            </a:r>
            <a:r>
              <a:rPr sz="3200" spc="373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function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defTabSz="1219170">
              <a:spcBef>
                <a:spcPts val="20"/>
              </a:spcBef>
              <a:buFont typeface="Arial"/>
              <a:buChar char="•"/>
            </a:pPr>
            <a:endParaRPr sz="4667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defTabSz="1219170">
              <a:spcBef>
                <a:spcPts val="20"/>
              </a:spcBef>
            </a:pPr>
            <a:endParaRPr sz="4667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marR="137157" indent="-457189" defTabSz="1219170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The probability of getting a PoW is low – it is </a:t>
            </a:r>
            <a:r>
              <a:rPr sz="3200" spc="-13" dirty="0">
                <a:solidFill>
                  <a:prstClr val="black"/>
                </a:solidFill>
                <a:latin typeface="Arial Narrow"/>
                <a:cs typeface="Arial Narrow"/>
              </a:rPr>
              <a:t>difficult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to say which miner  will be able to generate the</a:t>
            </a:r>
            <a:r>
              <a:rPr sz="3200" spc="173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block</a:t>
            </a:r>
            <a:endParaRPr lang="en-IN" sz="3200" spc="-7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6933" marR="137157" defTabSz="1219170">
              <a:tabLst>
                <a:tab pos="473275" algn="l"/>
                <a:tab pos="474121" algn="l"/>
              </a:tabLst>
            </a:pP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626518" defTabSz="1219170">
              <a:spcBef>
                <a:spcPts val="767"/>
              </a:spcBef>
            </a:pPr>
            <a:r>
              <a:rPr sz="3200" spc="-7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No miner will be able </a:t>
            </a:r>
            <a:r>
              <a:rPr sz="3200" dirty="0">
                <a:solidFill>
                  <a:prstClr val="black"/>
                </a:solidFill>
                <a:latin typeface="Arial Narrow"/>
                <a:cs typeface="Arial Narrow"/>
              </a:rPr>
              <a:t>to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control the bitcoin network single</a:t>
            </a:r>
            <a:r>
              <a:rPr sz="3200" spc="-193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handedly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7156" y="68571"/>
            <a:ext cx="67352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-7" dirty="0">
                <a:solidFill>
                  <a:schemeClr val="accent1"/>
                </a:solidFill>
              </a:rPr>
              <a:t>Bitcoin Proof of </a:t>
            </a:r>
            <a:r>
              <a:rPr spc="-20" dirty="0">
                <a:solidFill>
                  <a:schemeClr val="accent1"/>
                </a:solidFill>
              </a:rPr>
              <a:t>Work </a:t>
            </a:r>
            <a:r>
              <a:rPr spc="-7" dirty="0">
                <a:solidFill>
                  <a:schemeClr val="accent1"/>
                </a:solidFill>
              </a:rPr>
              <a:t>(PoW)</a:t>
            </a:r>
            <a:r>
              <a:rPr spc="-40" dirty="0">
                <a:solidFill>
                  <a:schemeClr val="accent1"/>
                </a:solidFill>
              </a:rPr>
              <a:t> </a:t>
            </a:r>
            <a:r>
              <a:rPr spc="-13" dirty="0">
                <a:solidFill>
                  <a:schemeClr val="accent1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5930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87" y="3670132"/>
            <a:ext cx="10883900" cy="179792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74121" indent="-457189" defTabSz="1219170">
              <a:spcBef>
                <a:spcPts val="90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The blockchain together contain a large amount of</a:t>
            </a:r>
            <a:r>
              <a:rPr sz="3200" spc="293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work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The attacker needs to perform more work to tamper the</a:t>
            </a:r>
            <a:r>
              <a:rPr sz="3200" spc="260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blockchain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spcBef>
                <a:spcPts val="787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This is </a:t>
            </a:r>
            <a:r>
              <a:rPr sz="3200" b="1" spc="-7" dirty="0">
                <a:solidFill>
                  <a:prstClr val="black"/>
                </a:solidFill>
                <a:latin typeface="Arial Narrow"/>
                <a:cs typeface="Arial Narrow"/>
              </a:rPr>
              <a:t>difficult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with the current</a:t>
            </a:r>
            <a:r>
              <a:rPr sz="3200" spc="80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hardware</a:t>
            </a:r>
            <a:endParaRPr sz="320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5690" y="68571"/>
            <a:ext cx="5137572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-33" dirty="0">
                <a:solidFill>
                  <a:schemeClr val="accent1"/>
                </a:solidFill>
              </a:rPr>
              <a:t>Tampering </a:t>
            </a:r>
            <a:r>
              <a:rPr spc="-13" dirty="0">
                <a:solidFill>
                  <a:schemeClr val="accent1"/>
                </a:solidFill>
              </a:rPr>
              <a:t>PoW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spc="-13" dirty="0">
                <a:solidFill>
                  <a:schemeClr val="accent1"/>
                </a:solidFill>
              </a:rPr>
              <a:t>Blockchain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193808"/>
            <a:ext cx="3352800" cy="2336800"/>
          </a:xfrm>
          <a:custGeom>
            <a:avLst/>
            <a:gdLst/>
            <a:ahLst/>
            <a:cxnLst/>
            <a:rect l="l" t="t" r="r" b="b"/>
            <a:pathLst>
              <a:path w="2514600" h="1752600">
                <a:moveTo>
                  <a:pt x="0" y="292100"/>
                </a:moveTo>
                <a:lnTo>
                  <a:pt x="3823" y="244718"/>
                </a:lnTo>
                <a:lnTo>
                  <a:pt x="14892" y="199771"/>
                </a:lnTo>
                <a:lnTo>
                  <a:pt x="32604" y="157860"/>
                </a:lnTo>
                <a:lnTo>
                  <a:pt x="56360" y="119587"/>
                </a:lnTo>
                <a:lnTo>
                  <a:pt x="85556" y="85551"/>
                </a:lnTo>
                <a:lnTo>
                  <a:pt x="119592" y="56356"/>
                </a:lnTo>
                <a:lnTo>
                  <a:pt x="157866" y="32602"/>
                </a:lnTo>
                <a:lnTo>
                  <a:pt x="199776" y="14890"/>
                </a:lnTo>
                <a:lnTo>
                  <a:pt x="244721" y="3822"/>
                </a:lnTo>
                <a:lnTo>
                  <a:pt x="292100" y="0"/>
                </a:lnTo>
                <a:lnTo>
                  <a:pt x="2222500" y="0"/>
                </a:lnTo>
                <a:lnTo>
                  <a:pt x="2269878" y="3822"/>
                </a:lnTo>
                <a:lnTo>
                  <a:pt x="2314823" y="14890"/>
                </a:lnTo>
                <a:lnTo>
                  <a:pt x="2356733" y="32602"/>
                </a:lnTo>
                <a:lnTo>
                  <a:pt x="2395007" y="56356"/>
                </a:lnTo>
                <a:lnTo>
                  <a:pt x="2429043" y="85551"/>
                </a:lnTo>
                <a:lnTo>
                  <a:pt x="2458239" y="119587"/>
                </a:lnTo>
                <a:lnTo>
                  <a:pt x="2481995" y="157860"/>
                </a:lnTo>
                <a:lnTo>
                  <a:pt x="2499707" y="199771"/>
                </a:lnTo>
                <a:lnTo>
                  <a:pt x="2510776" y="244718"/>
                </a:lnTo>
                <a:lnTo>
                  <a:pt x="2514600" y="292100"/>
                </a:lnTo>
                <a:lnTo>
                  <a:pt x="2514600" y="1460487"/>
                </a:lnTo>
                <a:lnTo>
                  <a:pt x="2510776" y="1507869"/>
                </a:lnTo>
                <a:lnTo>
                  <a:pt x="2499707" y="1552817"/>
                </a:lnTo>
                <a:lnTo>
                  <a:pt x="2481995" y="1594729"/>
                </a:lnTo>
                <a:lnTo>
                  <a:pt x="2458239" y="1633004"/>
                </a:lnTo>
                <a:lnTo>
                  <a:pt x="2429043" y="1667041"/>
                </a:lnTo>
                <a:lnTo>
                  <a:pt x="2395007" y="1696238"/>
                </a:lnTo>
                <a:lnTo>
                  <a:pt x="2356733" y="1719994"/>
                </a:lnTo>
                <a:lnTo>
                  <a:pt x="2314823" y="1737707"/>
                </a:lnTo>
                <a:lnTo>
                  <a:pt x="2269878" y="1748776"/>
                </a:lnTo>
                <a:lnTo>
                  <a:pt x="2222500" y="1752600"/>
                </a:lnTo>
                <a:lnTo>
                  <a:pt x="292100" y="1752600"/>
                </a:lnTo>
                <a:lnTo>
                  <a:pt x="244721" y="1748776"/>
                </a:lnTo>
                <a:lnTo>
                  <a:pt x="199776" y="1737707"/>
                </a:lnTo>
                <a:lnTo>
                  <a:pt x="157866" y="1719994"/>
                </a:lnTo>
                <a:lnTo>
                  <a:pt x="119592" y="1696238"/>
                </a:lnTo>
                <a:lnTo>
                  <a:pt x="85556" y="1667041"/>
                </a:lnTo>
                <a:lnTo>
                  <a:pt x="56360" y="1633004"/>
                </a:lnTo>
                <a:lnTo>
                  <a:pt x="32604" y="1594729"/>
                </a:lnTo>
                <a:lnTo>
                  <a:pt x="14892" y="1552817"/>
                </a:lnTo>
                <a:lnTo>
                  <a:pt x="3823" y="1507869"/>
                </a:lnTo>
                <a:lnTo>
                  <a:pt x="0" y="1460487"/>
                </a:lnTo>
                <a:lnTo>
                  <a:pt x="0" y="292100"/>
                </a:lnTo>
                <a:close/>
              </a:path>
            </a:pathLst>
          </a:custGeom>
          <a:ln w="57150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871" y="1217505"/>
            <a:ext cx="10955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400" b="1" spc="-7" dirty="0">
                <a:solidFill>
                  <a:prstClr val="black"/>
                </a:solidFill>
                <a:latin typeface="Calibri"/>
                <a:cs typeface="Calibri"/>
              </a:rPr>
              <a:t>Block</a:t>
            </a:r>
            <a:r>
              <a:rPr sz="2400" b="1" spc="-10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Calibri"/>
                <a:cs typeface="Calibri"/>
              </a:rPr>
              <a:t>2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5131" y="1660837"/>
          <a:ext cx="3125045" cy="1096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100" b="1" spc="-10" dirty="0">
                          <a:latin typeface="Calibri"/>
                          <a:cs typeface="Calibri"/>
                        </a:rPr>
                        <a:t>Prev_Hash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4507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100" b="1" spc="-10" dirty="0">
                          <a:latin typeface="Calibri"/>
                          <a:cs typeface="Calibri"/>
                        </a:rPr>
                        <a:t>Timestamp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4507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100" b="1" spc="-15" dirty="0">
                          <a:latin typeface="Calibri"/>
                          <a:cs typeface="Calibri"/>
                        </a:rPr>
                        <a:t>Tx_Root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100" b="1" spc="-5" dirty="0">
                          <a:latin typeface="Calibri"/>
                          <a:cs typeface="Calibri"/>
                        </a:rPr>
                        <a:t>Nonce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2121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533900" y="1155708"/>
            <a:ext cx="3429000" cy="2413000"/>
            <a:chOff x="3400425" y="866781"/>
            <a:chExt cx="2571750" cy="1809750"/>
          </a:xfrm>
        </p:grpSpPr>
        <p:sp>
          <p:nvSpPr>
            <p:cNvPr id="8" name="object 8"/>
            <p:cNvSpPr/>
            <p:nvPr/>
          </p:nvSpPr>
          <p:spPr>
            <a:xfrm>
              <a:off x="3429000" y="895356"/>
              <a:ext cx="2514600" cy="1752600"/>
            </a:xfrm>
            <a:custGeom>
              <a:avLst/>
              <a:gdLst/>
              <a:ahLst/>
              <a:cxnLst/>
              <a:rect l="l" t="t" r="r" b="b"/>
              <a:pathLst>
                <a:path w="2514600" h="1752600">
                  <a:moveTo>
                    <a:pt x="0" y="292100"/>
                  </a:moveTo>
                  <a:lnTo>
                    <a:pt x="3823" y="244718"/>
                  </a:lnTo>
                  <a:lnTo>
                    <a:pt x="14892" y="199771"/>
                  </a:lnTo>
                  <a:lnTo>
                    <a:pt x="32604" y="157860"/>
                  </a:lnTo>
                  <a:lnTo>
                    <a:pt x="56360" y="119587"/>
                  </a:lnTo>
                  <a:lnTo>
                    <a:pt x="85556" y="85551"/>
                  </a:lnTo>
                  <a:lnTo>
                    <a:pt x="119592" y="56356"/>
                  </a:lnTo>
                  <a:lnTo>
                    <a:pt x="157866" y="32602"/>
                  </a:lnTo>
                  <a:lnTo>
                    <a:pt x="199776" y="14890"/>
                  </a:lnTo>
                  <a:lnTo>
                    <a:pt x="244721" y="3822"/>
                  </a:lnTo>
                  <a:lnTo>
                    <a:pt x="292100" y="0"/>
                  </a:lnTo>
                  <a:lnTo>
                    <a:pt x="2222500" y="0"/>
                  </a:lnTo>
                  <a:lnTo>
                    <a:pt x="2269878" y="3822"/>
                  </a:lnTo>
                  <a:lnTo>
                    <a:pt x="2314823" y="14890"/>
                  </a:lnTo>
                  <a:lnTo>
                    <a:pt x="2356733" y="32602"/>
                  </a:lnTo>
                  <a:lnTo>
                    <a:pt x="2395007" y="56356"/>
                  </a:lnTo>
                  <a:lnTo>
                    <a:pt x="2429043" y="85551"/>
                  </a:lnTo>
                  <a:lnTo>
                    <a:pt x="2458239" y="119587"/>
                  </a:lnTo>
                  <a:lnTo>
                    <a:pt x="2481995" y="157860"/>
                  </a:lnTo>
                  <a:lnTo>
                    <a:pt x="2499707" y="199771"/>
                  </a:lnTo>
                  <a:lnTo>
                    <a:pt x="2510776" y="244718"/>
                  </a:lnTo>
                  <a:lnTo>
                    <a:pt x="2514600" y="292100"/>
                  </a:lnTo>
                  <a:lnTo>
                    <a:pt x="2514600" y="1460487"/>
                  </a:lnTo>
                  <a:lnTo>
                    <a:pt x="2510776" y="1507869"/>
                  </a:lnTo>
                  <a:lnTo>
                    <a:pt x="2499707" y="1552817"/>
                  </a:lnTo>
                  <a:lnTo>
                    <a:pt x="2481995" y="1594729"/>
                  </a:lnTo>
                  <a:lnTo>
                    <a:pt x="2458239" y="1633004"/>
                  </a:lnTo>
                  <a:lnTo>
                    <a:pt x="2429043" y="1667041"/>
                  </a:lnTo>
                  <a:lnTo>
                    <a:pt x="2395007" y="1696238"/>
                  </a:lnTo>
                  <a:lnTo>
                    <a:pt x="2356733" y="1719994"/>
                  </a:lnTo>
                  <a:lnTo>
                    <a:pt x="2314823" y="1737707"/>
                  </a:lnTo>
                  <a:lnTo>
                    <a:pt x="2269878" y="1748776"/>
                  </a:lnTo>
                  <a:lnTo>
                    <a:pt x="2222500" y="1752600"/>
                  </a:lnTo>
                  <a:lnTo>
                    <a:pt x="292100" y="1752600"/>
                  </a:lnTo>
                  <a:lnTo>
                    <a:pt x="244721" y="1748776"/>
                  </a:lnTo>
                  <a:lnTo>
                    <a:pt x="199776" y="1737707"/>
                  </a:lnTo>
                  <a:lnTo>
                    <a:pt x="157866" y="1719994"/>
                  </a:lnTo>
                  <a:lnTo>
                    <a:pt x="119592" y="1696238"/>
                  </a:lnTo>
                  <a:lnTo>
                    <a:pt x="85556" y="1667041"/>
                  </a:lnTo>
                  <a:lnTo>
                    <a:pt x="56360" y="1633004"/>
                  </a:lnTo>
                  <a:lnTo>
                    <a:pt x="32604" y="1594729"/>
                  </a:lnTo>
                  <a:lnTo>
                    <a:pt x="14892" y="1552817"/>
                  </a:lnTo>
                  <a:lnTo>
                    <a:pt x="3823" y="1507869"/>
                  </a:lnTo>
                  <a:lnTo>
                    <a:pt x="0" y="1460487"/>
                  </a:lnTo>
                  <a:lnTo>
                    <a:pt x="0" y="292100"/>
                  </a:lnTo>
                  <a:close/>
                </a:path>
              </a:pathLst>
            </a:custGeom>
            <a:ln w="57150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508298" y="1264678"/>
              <a:ext cx="2348230" cy="822325"/>
            </a:xfrm>
            <a:custGeom>
              <a:avLst/>
              <a:gdLst/>
              <a:ahLst/>
              <a:cxnLst/>
              <a:rect l="l" t="t" r="r" b="b"/>
              <a:pathLst>
                <a:path w="2348229" h="822325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  <a:path w="2348229" h="822325">
                  <a:moveTo>
                    <a:pt x="1197051" y="0"/>
                  </a:moveTo>
                  <a:lnTo>
                    <a:pt x="2340051" y="0"/>
                  </a:lnTo>
                  <a:lnTo>
                    <a:pt x="2340051" y="381000"/>
                  </a:lnTo>
                  <a:lnTo>
                    <a:pt x="1197051" y="381000"/>
                  </a:lnTo>
                  <a:lnTo>
                    <a:pt x="1197051" y="0"/>
                  </a:lnTo>
                  <a:close/>
                </a:path>
                <a:path w="2348229" h="822325">
                  <a:moveTo>
                    <a:pt x="0" y="441198"/>
                  </a:moveTo>
                  <a:lnTo>
                    <a:pt x="1143000" y="441198"/>
                  </a:lnTo>
                  <a:lnTo>
                    <a:pt x="1143000" y="822198"/>
                  </a:lnTo>
                  <a:lnTo>
                    <a:pt x="0" y="822198"/>
                  </a:lnTo>
                  <a:lnTo>
                    <a:pt x="0" y="441198"/>
                  </a:lnTo>
                  <a:close/>
                </a:path>
                <a:path w="2348229" h="822325">
                  <a:moveTo>
                    <a:pt x="1204671" y="441198"/>
                  </a:moveTo>
                  <a:lnTo>
                    <a:pt x="2347671" y="441198"/>
                  </a:lnTo>
                  <a:lnTo>
                    <a:pt x="2347671" y="822198"/>
                  </a:lnTo>
                  <a:lnTo>
                    <a:pt x="1204671" y="822198"/>
                  </a:lnTo>
                  <a:lnTo>
                    <a:pt x="1204671" y="441198"/>
                  </a:lnTo>
                  <a:close/>
                </a:path>
              </a:pathLst>
            </a:custGeom>
            <a:ln w="38100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03131" y="1035671"/>
            <a:ext cx="3075093" cy="1649106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703562" defTabSz="1219170">
              <a:spcBef>
                <a:spcPts val="1560"/>
              </a:spcBef>
            </a:pPr>
            <a:r>
              <a:rPr sz="2400" b="1" spc="-7" dirty="0">
                <a:solidFill>
                  <a:prstClr val="black"/>
                </a:solidFill>
                <a:latin typeface="Calibri"/>
                <a:cs typeface="Calibri"/>
              </a:rPr>
              <a:t>Block</a:t>
            </a:r>
            <a:r>
              <a:rPr sz="2400" b="1" spc="-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Calibri"/>
                <a:cs typeface="Calibri"/>
              </a:rPr>
              <a:t>3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39697" defTabSz="1219170">
              <a:spcBef>
                <a:spcPts val="1267"/>
              </a:spcBef>
              <a:tabLst>
                <a:tab pos="1705144" algn="l"/>
              </a:tabLst>
            </a:pPr>
            <a:r>
              <a:rPr sz="2133" b="1" spc="-13" dirty="0">
                <a:solidFill>
                  <a:prstClr val="black"/>
                </a:solidFill>
                <a:latin typeface="Calibri"/>
                <a:cs typeface="Calibri"/>
              </a:rPr>
              <a:t>Prev_Hash	Timestamp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40"/>
              </a:spcBef>
            </a:pPr>
            <a:endParaRPr sz="166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77698" defTabSz="1219170">
              <a:tabLst>
                <a:tab pos="1981150" algn="l"/>
              </a:tabLst>
            </a:pPr>
            <a:r>
              <a:rPr sz="2133" b="1" spc="-20" dirty="0">
                <a:solidFill>
                  <a:prstClr val="black"/>
                </a:solidFill>
                <a:latin typeface="Calibri"/>
                <a:cs typeface="Calibri"/>
              </a:rPr>
              <a:t>Tx_Root	</a:t>
            </a:r>
            <a:r>
              <a:rPr sz="2133" b="1" spc="-7" dirty="0">
                <a:solidFill>
                  <a:prstClr val="black"/>
                </a:solidFill>
                <a:latin typeface="Calibri"/>
                <a:cs typeface="Calibri"/>
              </a:rPr>
              <a:t>Nonce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30264" y="1176028"/>
            <a:ext cx="3429000" cy="2392680"/>
            <a:chOff x="6472698" y="882021"/>
            <a:chExt cx="2571750" cy="1794510"/>
          </a:xfrm>
        </p:grpSpPr>
        <p:sp>
          <p:nvSpPr>
            <p:cNvPr id="12" name="object 12"/>
            <p:cNvSpPr/>
            <p:nvPr/>
          </p:nvSpPr>
          <p:spPr>
            <a:xfrm>
              <a:off x="6501273" y="910596"/>
              <a:ext cx="2514600" cy="1737360"/>
            </a:xfrm>
            <a:custGeom>
              <a:avLst/>
              <a:gdLst/>
              <a:ahLst/>
              <a:cxnLst/>
              <a:rect l="l" t="t" r="r" b="b"/>
              <a:pathLst>
                <a:path w="2514600" h="1737360">
                  <a:moveTo>
                    <a:pt x="0" y="289560"/>
                  </a:moveTo>
                  <a:lnTo>
                    <a:pt x="3789" y="242592"/>
                  </a:lnTo>
                  <a:lnTo>
                    <a:pt x="14762" y="198037"/>
                  </a:lnTo>
                  <a:lnTo>
                    <a:pt x="32320" y="156491"/>
                  </a:lnTo>
                  <a:lnTo>
                    <a:pt x="55868" y="118550"/>
                  </a:lnTo>
                  <a:lnTo>
                    <a:pt x="84810" y="84810"/>
                  </a:lnTo>
                  <a:lnTo>
                    <a:pt x="118550" y="55868"/>
                  </a:lnTo>
                  <a:lnTo>
                    <a:pt x="156491" y="32320"/>
                  </a:lnTo>
                  <a:lnTo>
                    <a:pt x="198037" y="14762"/>
                  </a:lnTo>
                  <a:lnTo>
                    <a:pt x="242592" y="3789"/>
                  </a:lnTo>
                  <a:lnTo>
                    <a:pt x="289560" y="0"/>
                  </a:lnTo>
                  <a:lnTo>
                    <a:pt x="2225040" y="0"/>
                  </a:lnTo>
                  <a:lnTo>
                    <a:pt x="2272007" y="3789"/>
                  </a:lnTo>
                  <a:lnTo>
                    <a:pt x="2316562" y="14762"/>
                  </a:lnTo>
                  <a:lnTo>
                    <a:pt x="2358108" y="32320"/>
                  </a:lnTo>
                  <a:lnTo>
                    <a:pt x="2396049" y="55868"/>
                  </a:lnTo>
                  <a:lnTo>
                    <a:pt x="2429789" y="84810"/>
                  </a:lnTo>
                  <a:lnTo>
                    <a:pt x="2458731" y="118550"/>
                  </a:lnTo>
                  <a:lnTo>
                    <a:pt x="2482279" y="156491"/>
                  </a:lnTo>
                  <a:lnTo>
                    <a:pt x="2499837" y="198037"/>
                  </a:lnTo>
                  <a:lnTo>
                    <a:pt x="2510810" y="242592"/>
                  </a:lnTo>
                  <a:lnTo>
                    <a:pt x="2514600" y="289560"/>
                  </a:lnTo>
                  <a:lnTo>
                    <a:pt x="2514600" y="1447787"/>
                  </a:lnTo>
                  <a:lnTo>
                    <a:pt x="2510810" y="1494755"/>
                  </a:lnTo>
                  <a:lnTo>
                    <a:pt x="2499837" y="1539311"/>
                  </a:lnTo>
                  <a:lnTo>
                    <a:pt x="2482279" y="1580859"/>
                  </a:lnTo>
                  <a:lnTo>
                    <a:pt x="2458731" y="1618801"/>
                  </a:lnTo>
                  <a:lnTo>
                    <a:pt x="2429789" y="1652543"/>
                  </a:lnTo>
                  <a:lnTo>
                    <a:pt x="2396049" y="1681486"/>
                  </a:lnTo>
                  <a:lnTo>
                    <a:pt x="2358108" y="1705036"/>
                  </a:lnTo>
                  <a:lnTo>
                    <a:pt x="2316562" y="1722596"/>
                  </a:lnTo>
                  <a:lnTo>
                    <a:pt x="2272007" y="1733569"/>
                  </a:lnTo>
                  <a:lnTo>
                    <a:pt x="2225040" y="1737360"/>
                  </a:lnTo>
                  <a:lnTo>
                    <a:pt x="289560" y="1737360"/>
                  </a:lnTo>
                  <a:lnTo>
                    <a:pt x="242592" y="1733569"/>
                  </a:lnTo>
                  <a:lnTo>
                    <a:pt x="198037" y="1722596"/>
                  </a:lnTo>
                  <a:lnTo>
                    <a:pt x="156491" y="1705036"/>
                  </a:lnTo>
                  <a:lnTo>
                    <a:pt x="118550" y="1681486"/>
                  </a:lnTo>
                  <a:lnTo>
                    <a:pt x="84810" y="1652543"/>
                  </a:lnTo>
                  <a:lnTo>
                    <a:pt x="55868" y="1618801"/>
                  </a:lnTo>
                  <a:lnTo>
                    <a:pt x="32320" y="1580859"/>
                  </a:lnTo>
                  <a:lnTo>
                    <a:pt x="14762" y="1539311"/>
                  </a:lnTo>
                  <a:lnTo>
                    <a:pt x="3789" y="1494755"/>
                  </a:lnTo>
                  <a:lnTo>
                    <a:pt x="0" y="1447787"/>
                  </a:lnTo>
                  <a:lnTo>
                    <a:pt x="0" y="289560"/>
                  </a:lnTo>
                  <a:close/>
                </a:path>
              </a:pathLst>
            </a:custGeom>
            <a:ln w="57150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580581" y="1279918"/>
              <a:ext cx="2348230" cy="822325"/>
            </a:xfrm>
            <a:custGeom>
              <a:avLst/>
              <a:gdLst/>
              <a:ahLst/>
              <a:cxnLst/>
              <a:rect l="l" t="t" r="r" b="b"/>
              <a:pathLst>
                <a:path w="2348229" h="822325">
                  <a:moveTo>
                    <a:pt x="0" y="0"/>
                  </a:moveTo>
                  <a:lnTo>
                    <a:pt x="1143000" y="0"/>
                  </a:lnTo>
                  <a:lnTo>
                    <a:pt x="1143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  <a:path w="2348229" h="822325">
                  <a:moveTo>
                    <a:pt x="1197038" y="0"/>
                  </a:moveTo>
                  <a:lnTo>
                    <a:pt x="2340038" y="0"/>
                  </a:lnTo>
                  <a:lnTo>
                    <a:pt x="2340038" y="381000"/>
                  </a:lnTo>
                  <a:lnTo>
                    <a:pt x="1197038" y="381000"/>
                  </a:lnTo>
                  <a:lnTo>
                    <a:pt x="1197038" y="0"/>
                  </a:lnTo>
                  <a:close/>
                </a:path>
                <a:path w="2348229" h="822325">
                  <a:moveTo>
                    <a:pt x="0" y="441198"/>
                  </a:moveTo>
                  <a:lnTo>
                    <a:pt x="1143000" y="441198"/>
                  </a:lnTo>
                  <a:lnTo>
                    <a:pt x="1143000" y="822198"/>
                  </a:lnTo>
                  <a:lnTo>
                    <a:pt x="0" y="822198"/>
                  </a:lnTo>
                  <a:lnTo>
                    <a:pt x="0" y="441198"/>
                  </a:lnTo>
                  <a:close/>
                </a:path>
                <a:path w="2348229" h="822325">
                  <a:moveTo>
                    <a:pt x="1204658" y="441198"/>
                  </a:moveTo>
                  <a:lnTo>
                    <a:pt x="2347658" y="441198"/>
                  </a:lnTo>
                  <a:lnTo>
                    <a:pt x="2347658" y="822198"/>
                  </a:lnTo>
                  <a:lnTo>
                    <a:pt x="1204658" y="822198"/>
                  </a:lnTo>
                  <a:lnTo>
                    <a:pt x="1204658" y="441198"/>
                  </a:lnTo>
                  <a:close/>
                </a:path>
              </a:pathLst>
            </a:custGeom>
            <a:ln w="38100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99508" y="1055992"/>
            <a:ext cx="3075093" cy="1649106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703562" defTabSz="1219170">
              <a:spcBef>
                <a:spcPts val="1560"/>
              </a:spcBef>
            </a:pPr>
            <a:r>
              <a:rPr sz="2400" b="1" spc="-7" dirty="0">
                <a:solidFill>
                  <a:prstClr val="black"/>
                </a:solidFill>
                <a:latin typeface="Calibri"/>
                <a:cs typeface="Calibri"/>
              </a:rPr>
              <a:t>Block</a:t>
            </a:r>
            <a:r>
              <a:rPr sz="2400" b="1" spc="-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Calibri"/>
                <a:cs typeface="Calibri"/>
              </a:rPr>
              <a:t>4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39697" defTabSz="1219170">
              <a:spcBef>
                <a:spcPts val="1267"/>
              </a:spcBef>
              <a:tabLst>
                <a:tab pos="1705144" algn="l"/>
              </a:tabLst>
            </a:pPr>
            <a:r>
              <a:rPr sz="2133" b="1" spc="-13" dirty="0">
                <a:solidFill>
                  <a:prstClr val="black"/>
                </a:solidFill>
                <a:latin typeface="Calibri"/>
                <a:cs typeface="Calibri"/>
              </a:rPr>
              <a:t>Prev_Hash	Timestamp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40"/>
              </a:spcBef>
            </a:pPr>
            <a:endParaRPr sz="166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77698" defTabSz="1219170">
              <a:tabLst>
                <a:tab pos="1981150" algn="l"/>
              </a:tabLst>
            </a:pPr>
            <a:r>
              <a:rPr sz="2133" b="1" spc="-20" dirty="0">
                <a:solidFill>
                  <a:prstClr val="black"/>
                </a:solidFill>
                <a:latin typeface="Calibri"/>
                <a:cs typeface="Calibri"/>
              </a:rPr>
              <a:t>Tx_Root	</a:t>
            </a:r>
            <a:r>
              <a:rPr sz="2133" b="1" spc="-7" dirty="0">
                <a:solidFill>
                  <a:prstClr val="black"/>
                </a:solidFill>
                <a:latin typeface="Calibri"/>
                <a:cs typeface="Calibri"/>
              </a:rPr>
              <a:t>Nonce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35298" y="1940248"/>
            <a:ext cx="1642533" cy="1216659"/>
          </a:xfrm>
          <a:custGeom>
            <a:avLst/>
            <a:gdLst/>
            <a:ahLst/>
            <a:cxnLst/>
            <a:rect l="l" t="t" r="r" b="b"/>
            <a:pathLst>
              <a:path w="1231900" h="912494">
                <a:moveTo>
                  <a:pt x="0" y="912228"/>
                </a:moveTo>
                <a:lnTo>
                  <a:pt x="681634" y="912228"/>
                </a:lnTo>
                <a:lnTo>
                  <a:pt x="681634" y="0"/>
                </a:lnTo>
                <a:lnTo>
                  <a:pt x="1231823" y="0"/>
                </a:lnTo>
              </a:path>
            </a:pathLst>
          </a:custGeom>
          <a:ln w="57149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44803" y="30422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85712"/>
                </a:lnTo>
                <a:lnTo>
                  <a:pt x="171437" y="171450"/>
                </a:lnTo>
                <a:lnTo>
                  <a:pt x="17145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49165" y="1922458"/>
            <a:ext cx="1563793" cy="1316567"/>
            <a:chOff x="5436873" y="1441843"/>
            <a:chExt cx="1172845" cy="987425"/>
          </a:xfrm>
        </p:grpSpPr>
        <p:sp>
          <p:nvSpPr>
            <p:cNvPr id="18" name="object 18"/>
            <p:cNvSpPr/>
            <p:nvPr/>
          </p:nvSpPr>
          <p:spPr>
            <a:xfrm>
              <a:off x="5579745" y="1470418"/>
              <a:ext cx="1001394" cy="873125"/>
            </a:xfrm>
            <a:custGeom>
              <a:avLst/>
              <a:gdLst/>
              <a:ahLst/>
              <a:cxnLst/>
              <a:rect l="l" t="t" r="r" b="b"/>
              <a:pathLst>
                <a:path w="1001395" h="873125">
                  <a:moveTo>
                    <a:pt x="0" y="872731"/>
                  </a:moveTo>
                  <a:lnTo>
                    <a:pt x="600430" y="872731"/>
                  </a:lnTo>
                  <a:lnTo>
                    <a:pt x="600430" y="0"/>
                  </a:lnTo>
                  <a:lnTo>
                    <a:pt x="1000836" y="0"/>
                  </a:lnTo>
                </a:path>
              </a:pathLst>
            </a:custGeom>
            <a:ln w="5714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436873" y="2257432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712"/>
                  </a:lnTo>
                  <a:lnTo>
                    <a:pt x="171437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14400" y="2902559"/>
            <a:ext cx="1930400" cy="403464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5" rIns="0" bIns="0" rtlCol="0">
            <a:spAutoFit/>
          </a:bodyPr>
          <a:lstStyle/>
          <a:p>
            <a:pPr marL="380144" defTabSz="1219170">
              <a:spcBef>
                <a:spcPts val="585"/>
              </a:spcBef>
            </a:pPr>
            <a:r>
              <a:rPr sz="2133" b="1" spc="-13" dirty="0">
                <a:solidFill>
                  <a:prstClr val="black"/>
                </a:solidFill>
                <a:latin typeface="Calibri"/>
                <a:cs typeface="Calibri"/>
              </a:rPr>
              <a:t>Curr_Hash</a:t>
            </a:r>
            <a:endParaRPr sz="213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18760" y="2870200"/>
            <a:ext cx="1930400" cy="403464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5" rIns="0" bIns="0" rtlCol="0">
            <a:spAutoFit/>
          </a:bodyPr>
          <a:lstStyle/>
          <a:p>
            <a:pPr marL="380144" defTabSz="1219170">
              <a:spcBef>
                <a:spcPts val="585"/>
              </a:spcBef>
            </a:pPr>
            <a:r>
              <a:rPr sz="2133" b="1" spc="-13" dirty="0">
                <a:solidFill>
                  <a:prstClr val="black"/>
                </a:solidFill>
                <a:latin typeface="Calibri"/>
                <a:cs typeface="Calibri"/>
              </a:rPr>
              <a:t>Curr_Hash</a:t>
            </a:r>
            <a:endParaRPr sz="213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04959" y="2891383"/>
            <a:ext cx="1930400" cy="403464"/>
          </a:xfrm>
          <a:prstGeom prst="rect">
            <a:avLst/>
          </a:prstGeom>
          <a:ln w="38100">
            <a:solidFill>
              <a:srgbClr val="212121"/>
            </a:solidFill>
          </a:ln>
        </p:spPr>
        <p:txBody>
          <a:bodyPr vert="horz" wrap="square" lIns="0" tIns="74505" rIns="0" bIns="0" rtlCol="0">
            <a:spAutoFit/>
          </a:bodyPr>
          <a:lstStyle/>
          <a:p>
            <a:pPr marL="380144" defTabSz="1219170">
              <a:spcBef>
                <a:spcPts val="585"/>
              </a:spcBef>
            </a:pPr>
            <a:r>
              <a:rPr sz="2133" b="1" spc="-13" dirty="0">
                <a:solidFill>
                  <a:prstClr val="black"/>
                </a:solidFill>
                <a:latin typeface="Calibri"/>
                <a:cs typeface="Calibri"/>
              </a:rPr>
              <a:t>Curr_Hash</a:t>
            </a:r>
            <a:endParaRPr sz="2133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0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384995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0000d30d9ef88225ea2ef6e08e934b62298e8d22fc300a1860ea96b79593c6b6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Cab2c839bc401f2f57754c604154f21f16c6090d003231ecd740bbdcbb616145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0000d85dbd4797296dffd52d7223426fafea5ca035a3a63db5373ad61a6f5fc8</a:t>
            </a:r>
          </a:p>
        </p:txBody>
      </p:sp>
    </p:spTree>
    <p:extLst>
      <p:ext uri="{BB962C8B-B14F-4D97-AF65-F5344CB8AC3E}">
        <p14:creationId xmlns:p14="http://schemas.microsoft.com/office/powerpoint/2010/main" val="10147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Demo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52101"/>
            <a:ext cx="12192001" cy="61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87" y="926931"/>
            <a:ext cx="11366500" cy="409605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74121" indent="-457189" defTabSz="1219170">
              <a:spcBef>
                <a:spcPts val="90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Attacker attempts to fill the network with the clients under its</a:t>
            </a:r>
            <a:r>
              <a:rPr sz="3200" spc="327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control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Refuse to relay valid</a:t>
            </a:r>
            <a:r>
              <a:rPr sz="3200" spc="127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blocks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spcBef>
                <a:spcPts val="767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Relay only attacked blocks – can lead to double</a:t>
            </a:r>
            <a:r>
              <a:rPr sz="3200" spc="347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spending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609585" lvl="1" defTabSz="1219170">
              <a:spcBef>
                <a:spcPts val="40"/>
              </a:spcBef>
            </a:pPr>
            <a:endParaRPr sz="4667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indent="-457189" defTabSz="1219170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b="1" spc="-7" dirty="0">
                <a:solidFill>
                  <a:prstClr val="black"/>
                </a:solidFill>
                <a:latin typeface="Arial Narrow"/>
                <a:cs typeface="Arial Narrow"/>
              </a:rPr>
              <a:t>Solution: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marR="6773" lvl="1" indent="-382684" defTabSz="1219170">
              <a:spcBef>
                <a:spcPts val="753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Diversify the connections – Bitcoin allows outbound connection to </a:t>
            </a:r>
            <a:r>
              <a:rPr sz="3200" spc="-13" dirty="0">
                <a:solidFill>
                  <a:prstClr val="black"/>
                </a:solidFill>
                <a:latin typeface="Arial Narrow"/>
                <a:cs typeface="Arial Narrow"/>
              </a:rPr>
              <a:t>one  </a:t>
            </a:r>
            <a:r>
              <a:rPr sz="3200" dirty="0">
                <a:solidFill>
                  <a:prstClr val="black"/>
                </a:solidFill>
                <a:latin typeface="Arial Narrow"/>
                <a:cs typeface="Arial Narrow"/>
              </a:rPr>
              <a:t>IP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per /16 (a.b.0.0) </a:t>
            </a:r>
            <a:r>
              <a:rPr sz="3200" dirty="0">
                <a:solidFill>
                  <a:prstClr val="black"/>
                </a:solidFill>
                <a:latin typeface="Arial Narrow"/>
                <a:cs typeface="Arial Narrow"/>
              </a:rPr>
              <a:t>IP</a:t>
            </a:r>
            <a:r>
              <a:rPr sz="3200" spc="-47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address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6808" y="68571"/>
            <a:ext cx="245787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-13" dirty="0">
                <a:solidFill>
                  <a:schemeClr val="accent1"/>
                </a:solidFill>
              </a:rPr>
              <a:t>Sybil</a:t>
            </a:r>
            <a:r>
              <a:rPr spc="-193" dirty="0"/>
              <a:t> </a:t>
            </a:r>
            <a:r>
              <a:rPr spc="-7" dirty="0">
                <a:solidFill>
                  <a:schemeClr val="accent1"/>
                </a:solidFill>
              </a:rPr>
              <a:t>Attacks</a:t>
            </a:r>
          </a:p>
        </p:txBody>
      </p:sp>
    </p:spTree>
    <p:extLst>
      <p:ext uri="{BB962C8B-B14F-4D97-AF65-F5344CB8AC3E}">
        <p14:creationId xmlns:p14="http://schemas.microsoft.com/office/powerpoint/2010/main" val="7283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87" y="937089"/>
            <a:ext cx="10497820" cy="4001630"/>
          </a:xfrm>
          <a:prstGeom prst="rect">
            <a:avLst/>
          </a:prstGeom>
        </p:spPr>
        <p:txBody>
          <a:bodyPr vert="horz" wrap="square" lIns="0" tIns="102447" rIns="0" bIns="0" rtlCol="0">
            <a:spAutoFit/>
          </a:bodyPr>
          <a:lstStyle/>
          <a:p>
            <a:pPr marL="474121" marR="6773" indent="-458035" defTabSz="1219170">
              <a:lnSpc>
                <a:spcPts val="2813"/>
              </a:lnSpc>
              <a:spcBef>
                <a:spcPts val="80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Send </a:t>
            </a:r>
            <a:r>
              <a:rPr sz="2933" spc="-7" dirty="0">
                <a:solidFill>
                  <a:prstClr val="black"/>
                </a:solidFill>
                <a:latin typeface="Arial Narrow"/>
                <a:cs typeface="Arial Narrow"/>
              </a:rPr>
              <a:t>lot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of data </a:t>
            </a:r>
            <a:r>
              <a:rPr sz="2933" spc="-7" dirty="0">
                <a:solidFill>
                  <a:prstClr val="black"/>
                </a:solidFill>
                <a:latin typeface="Arial Narrow"/>
                <a:cs typeface="Arial Narrow"/>
              </a:rPr>
              <a:t>to a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node </a:t>
            </a:r>
            <a:r>
              <a:rPr sz="2933" spc="-7" dirty="0">
                <a:solidFill>
                  <a:prstClr val="black"/>
                </a:solidFill>
                <a:latin typeface="Arial Narrow"/>
                <a:cs typeface="Arial Narrow"/>
              </a:rPr>
              <a:t>–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they will not be able </a:t>
            </a:r>
            <a:r>
              <a:rPr sz="2933" spc="-7" dirty="0">
                <a:solidFill>
                  <a:prstClr val="black"/>
                </a:solidFill>
                <a:latin typeface="Arial Narrow"/>
                <a:cs typeface="Arial Narrow"/>
              </a:rPr>
              <a:t>to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process normal Bitcoin  transactions</a:t>
            </a:r>
            <a:endParaRPr sz="2933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defTabSz="1219170">
              <a:spcBef>
                <a:spcPts val="27"/>
              </a:spcBef>
              <a:buFont typeface="Arial"/>
              <a:buChar char="•"/>
            </a:pPr>
            <a:endParaRPr sz="3067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indent="-457189" defTabSz="1219170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933" b="1" spc="-7" dirty="0">
                <a:solidFill>
                  <a:prstClr val="black"/>
                </a:solidFill>
                <a:latin typeface="Arial Narrow"/>
                <a:cs typeface="Arial Narrow"/>
              </a:rPr>
              <a:t>Solutions:</a:t>
            </a:r>
            <a:endParaRPr sz="2933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buFont typeface="Arial"/>
              <a:buChar char="–"/>
              <a:tabLst>
                <a:tab pos="1008355" algn="l"/>
                <a:tab pos="1009201" algn="l"/>
              </a:tabLst>
            </a:pPr>
            <a:r>
              <a:rPr sz="2933" spc="-7" dirty="0">
                <a:solidFill>
                  <a:prstClr val="black"/>
                </a:solidFill>
                <a:latin typeface="Arial Narrow"/>
                <a:cs typeface="Arial Narrow"/>
              </a:rPr>
              <a:t>No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forwarding of orphaned</a:t>
            </a:r>
            <a:r>
              <a:rPr sz="2933" spc="87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blocks</a:t>
            </a:r>
            <a:endParaRPr sz="2933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buFont typeface="Arial"/>
              <a:buChar char="–"/>
              <a:tabLst>
                <a:tab pos="1008355" algn="l"/>
                <a:tab pos="1009201" algn="l"/>
              </a:tabLst>
            </a:pPr>
            <a:r>
              <a:rPr sz="2933" spc="-7" dirty="0">
                <a:solidFill>
                  <a:prstClr val="black"/>
                </a:solidFill>
                <a:latin typeface="Arial Narrow"/>
                <a:cs typeface="Arial Narrow"/>
              </a:rPr>
              <a:t>No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forwarding of double-spend</a:t>
            </a:r>
            <a:r>
              <a:rPr sz="2933" spc="100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transactions</a:t>
            </a:r>
            <a:endParaRPr sz="2933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buFont typeface="Arial"/>
              <a:buChar char="–"/>
              <a:tabLst>
                <a:tab pos="1008355" algn="l"/>
                <a:tab pos="1009201" algn="l"/>
              </a:tabLst>
            </a:pPr>
            <a:r>
              <a:rPr sz="2933" spc="-7" dirty="0">
                <a:solidFill>
                  <a:prstClr val="black"/>
                </a:solidFill>
                <a:latin typeface="Arial Narrow"/>
                <a:cs typeface="Arial Narrow"/>
              </a:rPr>
              <a:t>No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forwarding of same block or</a:t>
            </a:r>
            <a:r>
              <a:rPr sz="2933" spc="100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transactions</a:t>
            </a:r>
            <a:endParaRPr sz="2933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buFont typeface="Arial"/>
              <a:buChar char="–"/>
              <a:tabLst>
                <a:tab pos="1008355" algn="l"/>
                <a:tab pos="1009201" algn="l"/>
              </a:tabLst>
            </a:pP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Disconnect </a:t>
            </a:r>
            <a:r>
              <a:rPr sz="2933" spc="-7" dirty="0">
                <a:solidFill>
                  <a:prstClr val="black"/>
                </a:solidFill>
                <a:latin typeface="Arial Narrow"/>
                <a:cs typeface="Arial Narrow"/>
              </a:rPr>
              <a:t>a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peer that sends </a:t>
            </a:r>
            <a:r>
              <a:rPr sz="2933" i="1" spc="-7" dirty="0">
                <a:solidFill>
                  <a:prstClr val="black"/>
                </a:solidFill>
                <a:latin typeface="Arial Narrow"/>
                <a:cs typeface="Arial Narrow"/>
              </a:rPr>
              <a:t>too </a:t>
            </a:r>
            <a:r>
              <a:rPr sz="2933" i="1" spc="-13" dirty="0">
                <a:solidFill>
                  <a:prstClr val="black"/>
                </a:solidFill>
                <a:latin typeface="Arial Narrow"/>
                <a:cs typeface="Arial Narrow"/>
              </a:rPr>
              <a:t>many</a:t>
            </a:r>
            <a:r>
              <a:rPr sz="2933" i="1" spc="100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messages</a:t>
            </a:r>
            <a:endParaRPr sz="2933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buFont typeface="Arial"/>
              <a:buChar char="–"/>
              <a:tabLst>
                <a:tab pos="1008355" algn="l"/>
                <a:tab pos="1009201" algn="l"/>
              </a:tabLst>
            </a:pP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Restrict </a:t>
            </a:r>
            <a:r>
              <a:rPr sz="2933" spc="-7" dirty="0">
                <a:solidFill>
                  <a:prstClr val="black"/>
                </a:solidFill>
                <a:latin typeface="Arial Narrow"/>
                <a:cs typeface="Arial Narrow"/>
              </a:rPr>
              <a:t>the </a:t>
            </a:r>
            <a:r>
              <a:rPr sz="2933" spc="-13" dirty="0">
                <a:solidFill>
                  <a:prstClr val="black"/>
                </a:solidFill>
                <a:latin typeface="Arial Narrow"/>
                <a:cs typeface="Arial Narrow"/>
              </a:rPr>
              <a:t>block size </a:t>
            </a:r>
            <a:r>
              <a:rPr sz="2933" spc="-7" dirty="0">
                <a:solidFill>
                  <a:prstClr val="black"/>
                </a:solidFill>
                <a:latin typeface="Arial Narrow"/>
                <a:cs typeface="Arial Narrow"/>
              </a:rPr>
              <a:t>to 1</a:t>
            </a:r>
            <a:r>
              <a:rPr sz="2933" spc="40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2933" spc="-7" dirty="0">
                <a:solidFill>
                  <a:prstClr val="black"/>
                </a:solidFill>
                <a:latin typeface="Arial Narrow"/>
                <a:cs typeface="Arial Narrow"/>
              </a:rPr>
              <a:t>M</a:t>
            </a:r>
            <a:r>
              <a:rPr lang="en-IN" sz="2933" spc="-7" dirty="0">
                <a:solidFill>
                  <a:prstClr val="black"/>
                </a:solidFill>
                <a:latin typeface="Arial Narrow"/>
                <a:cs typeface="Arial Narrow"/>
              </a:rPr>
              <a:t>B </a:t>
            </a:r>
            <a:endParaRPr sz="2933" dirty="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483" y="68571"/>
            <a:ext cx="580474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-7" dirty="0">
                <a:solidFill>
                  <a:schemeClr val="accent1"/>
                </a:solidFill>
              </a:rPr>
              <a:t>Denial of </a:t>
            </a:r>
            <a:r>
              <a:rPr spc="-13" dirty="0">
                <a:solidFill>
                  <a:schemeClr val="accent1"/>
                </a:solidFill>
              </a:rPr>
              <a:t>Service </a:t>
            </a:r>
            <a:r>
              <a:rPr spc="-7" dirty="0">
                <a:solidFill>
                  <a:schemeClr val="accent1"/>
                </a:solidFill>
              </a:rPr>
              <a:t>(DoS)</a:t>
            </a:r>
            <a:r>
              <a:rPr spc="-127" dirty="0">
                <a:solidFill>
                  <a:schemeClr val="accent1"/>
                </a:solidFill>
              </a:rPr>
              <a:t> </a:t>
            </a:r>
            <a:r>
              <a:rPr spc="-7" dirty="0">
                <a:solidFill>
                  <a:schemeClr val="accent1"/>
                </a:solidFill>
              </a:rPr>
              <a:t>Attacks</a:t>
            </a:r>
          </a:p>
        </p:txBody>
      </p:sp>
    </p:spTree>
    <p:extLst>
      <p:ext uri="{BB962C8B-B14F-4D97-AF65-F5344CB8AC3E}">
        <p14:creationId xmlns:p14="http://schemas.microsoft.com/office/powerpoint/2010/main" val="1894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826" y="68571"/>
            <a:ext cx="3726348" cy="1148904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51% Attack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392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Arial Narrow" panose="020B0606020202030204" pitchFamily="34" charset="0"/>
              </a:rPr>
              <a:t>To perform a 51% attack on a </a:t>
            </a:r>
            <a:r>
              <a:rPr lang="en-IN" sz="3200" dirty="0" err="1">
                <a:latin typeface="Arial Narrow" panose="020B0606020202030204" pitchFamily="34" charset="0"/>
              </a:rPr>
              <a:t>blockchain</a:t>
            </a:r>
            <a:r>
              <a:rPr lang="en-IN" sz="3200" dirty="0">
                <a:latin typeface="Arial Narrow" panose="020B0606020202030204" pitchFamily="34" charset="0"/>
              </a:rPr>
              <a:t>, you need to control a majority of the hash </a:t>
            </a:r>
            <a:r>
              <a:rPr lang="en-IN" sz="3200" dirty="0" smtClean="0">
                <a:latin typeface="Arial Narrow" panose="020B0606020202030204" pitchFamily="34" charset="0"/>
              </a:rPr>
              <a:t>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Arial Narrow" panose="020B0606020202030204" pitchFamily="34" charset="0"/>
              </a:rPr>
              <a:t>If they control a majority of the computing power, their </a:t>
            </a:r>
            <a:r>
              <a:rPr lang="en-IN" sz="3200" dirty="0" smtClean="0">
                <a:latin typeface="Arial Narrow" panose="020B0606020202030204" pitchFamily="34" charset="0"/>
              </a:rPr>
              <a:t>chain (containing malicious blocks) </a:t>
            </a:r>
            <a:r>
              <a:rPr lang="en-IN" sz="3200" dirty="0">
                <a:latin typeface="Arial Narrow" panose="020B0606020202030204" pitchFamily="34" charset="0"/>
              </a:rPr>
              <a:t>will grow faster than the honest </a:t>
            </a:r>
            <a:r>
              <a:rPr lang="en-IN" sz="3200" dirty="0" smtClean="0">
                <a:latin typeface="Arial Narrow" panose="020B0606020202030204" pitchFamily="34" charset="0"/>
              </a:rPr>
              <a:t>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Arial Narrow" panose="020B0606020202030204" pitchFamily="34" charset="0"/>
              </a:rPr>
              <a:t>Leads to double 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487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187" y="926931"/>
            <a:ext cx="11187853" cy="4743970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474121" indent="-457189" defTabSz="1219170">
              <a:spcBef>
                <a:spcPts val="51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PoW depends on the computing resources available to a</a:t>
            </a:r>
            <a:r>
              <a:rPr sz="3200" spc="339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miner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marR="6773" lvl="1" indent="-382684" defTabSz="1219170">
              <a:lnSpc>
                <a:spcPts val="3453"/>
              </a:lnSpc>
              <a:spcBef>
                <a:spcPts val="820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Miners having more resources have more probability to complete the  work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609585" lvl="1" defTabSz="1219170">
              <a:spcBef>
                <a:spcPts val="47"/>
              </a:spcBef>
              <a:buFont typeface="Arial"/>
              <a:buChar char="–"/>
            </a:pPr>
            <a:endParaRPr sz="3933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474121" indent="-457189" defTabSz="1219170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Monopoly can increase over </a:t>
            </a:r>
            <a:r>
              <a:rPr sz="3200" spc="-7" dirty="0" smtClean="0">
                <a:solidFill>
                  <a:prstClr val="black"/>
                </a:solidFill>
                <a:latin typeface="Arial Narrow"/>
                <a:cs typeface="Arial Narrow"/>
              </a:rPr>
              <a:t>time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spcBef>
                <a:spcPts val="387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Miners will get less reward over</a:t>
            </a:r>
            <a:r>
              <a:rPr sz="3200" spc="160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time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lvl="1" indent="-382684" defTabSz="1219170">
              <a:spcBef>
                <a:spcPts val="387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Users will get discouraged to join as the</a:t>
            </a:r>
            <a:r>
              <a:rPr sz="3200" spc="260" dirty="0">
                <a:solidFill>
                  <a:prstClr val="black"/>
                </a:solidFill>
                <a:latin typeface="Arial Narrow"/>
                <a:cs typeface="Arial Narrow"/>
              </a:rPr>
              <a:t> </a:t>
            </a: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miner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  <a:p>
            <a:pPr marL="1008355" marR="44872" lvl="1" indent="-382684" defTabSz="1219170">
              <a:lnSpc>
                <a:spcPts val="3453"/>
              </a:lnSpc>
              <a:spcBef>
                <a:spcPts val="820"/>
              </a:spcBef>
              <a:buFont typeface="Arial"/>
              <a:buChar char="–"/>
              <a:tabLst>
                <a:tab pos="1009201" algn="l"/>
              </a:tabLst>
            </a:pPr>
            <a:r>
              <a:rPr sz="3200" spc="-7" dirty="0">
                <a:solidFill>
                  <a:prstClr val="black"/>
                </a:solidFill>
                <a:latin typeface="Arial Narrow"/>
                <a:cs typeface="Arial Narrow"/>
              </a:rPr>
              <a:t>Few miners with large computing resources may get control over the  network</a:t>
            </a:r>
            <a:endParaRPr sz="3200" dirty="0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68571"/>
            <a:ext cx="566606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-7" dirty="0">
                <a:solidFill>
                  <a:schemeClr val="accent1"/>
                </a:solidFill>
              </a:rPr>
              <a:t>The Monopoly</a:t>
            </a:r>
            <a:r>
              <a:rPr spc="-93" dirty="0">
                <a:solidFill>
                  <a:schemeClr val="accent1"/>
                </a:solidFill>
              </a:rPr>
              <a:t> </a:t>
            </a:r>
            <a:r>
              <a:rPr spc="-13" dirty="0" smtClean="0">
                <a:solidFill>
                  <a:schemeClr val="accent1"/>
                </a:solidFill>
              </a:rPr>
              <a:t>Problem</a:t>
            </a:r>
            <a:r>
              <a:rPr lang="en-IN" spc="-13" dirty="0" smtClean="0">
                <a:solidFill>
                  <a:schemeClr val="accent1"/>
                </a:solidFill>
              </a:rPr>
              <a:t> - </a:t>
            </a:r>
            <a:r>
              <a:rPr lang="en-IN" spc="-13" dirty="0" err="1" smtClean="0">
                <a:solidFill>
                  <a:schemeClr val="accent1"/>
                </a:solidFill>
              </a:rPr>
              <a:t>PoW</a:t>
            </a:r>
            <a:endParaRPr spc="-1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358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1_Office Theme</vt:lpstr>
      <vt:lpstr>Immutability and  Attacks on Bitcoin Blockchain</vt:lpstr>
      <vt:lpstr>Bitcoin Proof of Work (PoW) System</vt:lpstr>
      <vt:lpstr>Tampering PoW Blockchain</vt:lpstr>
      <vt:lpstr>PowerPoint Presentation</vt:lpstr>
      <vt:lpstr>Demo</vt:lpstr>
      <vt:lpstr>Sybil Attacks</vt:lpstr>
      <vt:lpstr>Denial of Service (DoS) Attacks</vt:lpstr>
      <vt:lpstr>51% Attack </vt:lpstr>
      <vt:lpstr>The Monopoly Problem - PoW</vt:lpstr>
      <vt:lpstr>Disadvantages of PoW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Proof of Work</dc:title>
  <dc:creator>Anjaneyulu</dc:creator>
  <cp:lastModifiedBy>Anjaneyulu</cp:lastModifiedBy>
  <cp:revision>22</cp:revision>
  <dcterms:created xsi:type="dcterms:W3CDTF">2020-09-29T12:08:42Z</dcterms:created>
  <dcterms:modified xsi:type="dcterms:W3CDTF">2020-10-06T06:55:28Z</dcterms:modified>
</cp:coreProperties>
</file>