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  <p:sldId id="257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A326-08BC-411C-AF26-B04A74D39432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19-76EC-4573-88AA-2B9D4D1FB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74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A326-08BC-411C-AF26-B04A74D39432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19-76EC-4573-88AA-2B9D4D1FB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6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A326-08BC-411C-AF26-B04A74D39432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19-76EC-4573-88AA-2B9D4D1FB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60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7000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2826" y="68571"/>
            <a:ext cx="3726348" cy="574453"/>
          </a:xfrm>
        </p:spPr>
        <p:txBody>
          <a:bodyPr lIns="0" tIns="0" rIns="0" bIns="0"/>
          <a:lstStyle>
            <a:lvl1pPr>
              <a:defRPr sz="3733" b="1" i="0">
                <a:solidFill>
                  <a:schemeClr val="bg2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796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2826" y="68571"/>
            <a:ext cx="3726348" cy="574453"/>
          </a:xfrm>
        </p:spPr>
        <p:txBody>
          <a:bodyPr lIns="0" tIns="0" rIns="0" bIns="0"/>
          <a:lstStyle>
            <a:lvl1pPr>
              <a:defRPr sz="3733" b="1" i="0">
                <a:solidFill>
                  <a:schemeClr val="bg2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8245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2826" y="68571"/>
            <a:ext cx="3726348" cy="574453"/>
          </a:xfrm>
        </p:spPr>
        <p:txBody>
          <a:bodyPr lIns="0" tIns="0" rIns="0" bIns="0"/>
          <a:lstStyle>
            <a:lvl1pPr>
              <a:defRPr sz="3733" b="1" i="0">
                <a:solidFill>
                  <a:schemeClr val="bg2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644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9" y="4006"/>
            <a:ext cx="12188020" cy="68539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52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A326-08BC-411C-AF26-B04A74D39432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19-76EC-4573-88AA-2B9D4D1FB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6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A326-08BC-411C-AF26-B04A74D39432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19-76EC-4573-88AA-2B9D4D1FB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A326-08BC-411C-AF26-B04A74D39432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19-76EC-4573-88AA-2B9D4D1FB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3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A326-08BC-411C-AF26-B04A74D39432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19-76EC-4573-88AA-2B9D4D1FB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71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A326-08BC-411C-AF26-B04A74D39432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19-76EC-4573-88AA-2B9D4D1FB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A326-08BC-411C-AF26-B04A74D39432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19-76EC-4573-88AA-2B9D4D1FB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38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A326-08BC-411C-AF26-B04A74D39432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19-76EC-4573-88AA-2B9D4D1FB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6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A326-08BC-411C-AF26-B04A74D39432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19-76EC-4573-88AA-2B9D4D1FB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95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EA326-08BC-411C-AF26-B04A74D39432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8A119-76EC-4573-88AA-2B9D4D1FB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58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79" y="4006"/>
            <a:ext cx="12188020" cy="685399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1929"/>
            <a:ext cx="12192000" cy="850900"/>
          </a:xfrm>
          <a:custGeom>
            <a:avLst/>
            <a:gdLst/>
            <a:ahLst/>
            <a:cxnLst/>
            <a:rect l="l" t="t" r="r" b="b"/>
            <a:pathLst>
              <a:path w="9144000" h="638175">
                <a:moveTo>
                  <a:pt x="9144000" y="0"/>
                </a:moveTo>
                <a:lnTo>
                  <a:pt x="0" y="0"/>
                </a:lnTo>
                <a:lnTo>
                  <a:pt x="0" y="637794"/>
                </a:lnTo>
                <a:lnTo>
                  <a:pt x="9144000" y="637794"/>
                </a:lnTo>
                <a:lnTo>
                  <a:pt x="9144000" y="0"/>
                </a:lnTo>
                <a:close/>
              </a:path>
            </a:pathLst>
          </a:custGeom>
          <a:solidFill>
            <a:srgbClr val="25406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0" y="21929"/>
            <a:ext cx="12192000" cy="850900"/>
          </a:xfrm>
          <a:custGeom>
            <a:avLst/>
            <a:gdLst/>
            <a:ahLst/>
            <a:cxnLst/>
            <a:rect l="l" t="t" r="r" b="b"/>
            <a:pathLst>
              <a:path w="9144000" h="638175">
                <a:moveTo>
                  <a:pt x="0" y="0"/>
                </a:moveTo>
                <a:lnTo>
                  <a:pt x="9144000" y="0"/>
                </a:lnTo>
                <a:lnTo>
                  <a:pt x="9144000" y="637793"/>
                </a:lnTo>
                <a:lnTo>
                  <a:pt x="0" y="63779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2826" y="68571"/>
            <a:ext cx="372634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2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525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Consensus Algorithms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9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What is Consensus ?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Procedure to reach common AGREEMENT in a distributed or Decentralized system.</a:t>
            </a:r>
          </a:p>
          <a:p>
            <a:endParaRPr lang="en-IN" dirty="0"/>
          </a:p>
          <a:p>
            <a:r>
              <a:rPr lang="en-IN" dirty="0" smtClean="0"/>
              <a:t>Provides Reliability and Fault tolerance in a distributed or decentralized system</a:t>
            </a:r>
          </a:p>
          <a:p>
            <a:r>
              <a:rPr lang="en-IN" dirty="0" smtClean="0"/>
              <a:t>Ensure Correct operations in the presence of faulty </a:t>
            </a:r>
            <a:r>
              <a:rPr lang="en-IN" dirty="0" smtClean="0"/>
              <a:t>individuals</a:t>
            </a:r>
          </a:p>
          <a:p>
            <a:r>
              <a:rPr lang="en-IN" dirty="0" smtClean="0"/>
              <a:t>To check Validity of Transactions and Blocks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29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4748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			</a:t>
            </a:r>
            <a:r>
              <a:rPr lang="en-IN" b="1" dirty="0" smtClean="0">
                <a:solidFill>
                  <a:schemeClr val="accent1"/>
                </a:solidFill>
              </a:rPr>
              <a:t>Proof of Work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spc="-7" dirty="0">
                <a:solidFill>
                  <a:prstClr val="black"/>
                </a:solidFill>
                <a:cs typeface="Calibri"/>
              </a:rPr>
              <a:t>Find </a:t>
            </a:r>
            <a:r>
              <a:rPr lang="en-IN" b="1" dirty="0">
                <a:solidFill>
                  <a:prstClr val="black"/>
                </a:solidFill>
                <a:cs typeface="Calibri"/>
              </a:rPr>
              <a:t>out </a:t>
            </a:r>
            <a:r>
              <a:rPr lang="en-IN" b="1" spc="-7" dirty="0">
                <a:solidFill>
                  <a:prstClr val="black"/>
                </a:solidFill>
                <a:cs typeface="Calibri"/>
              </a:rPr>
              <a:t>the </a:t>
            </a:r>
            <a:r>
              <a:rPr lang="en-IN" b="1" dirty="0">
                <a:solidFill>
                  <a:prstClr val="black"/>
                </a:solidFill>
                <a:cs typeface="Calibri"/>
              </a:rPr>
              <a:t>nonce </a:t>
            </a:r>
            <a:r>
              <a:rPr lang="en-IN" b="1" spc="-7" dirty="0">
                <a:solidFill>
                  <a:prstClr val="black"/>
                </a:solidFill>
                <a:cs typeface="Calibri"/>
              </a:rPr>
              <a:t>which </a:t>
            </a:r>
            <a:r>
              <a:rPr lang="en-IN" b="1" spc="-20" dirty="0">
                <a:solidFill>
                  <a:prstClr val="black"/>
                </a:solidFill>
                <a:cs typeface="Calibri"/>
              </a:rPr>
              <a:t>generates </a:t>
            </a:r>
            <a:r>
              <a:rPr lang="en-IN" b="1" spc="-7" dirty="0">
                <a:solidFill>
                  <a:prstClr val="black"/>
                </a:solidFill>
                <a:cs typeface="Calibri"/>
              </a:rPr>
              <a:t>the desired hash (certain </a:t>
            </a:r>
            <a:r>
              <a:rPr lang="en-IN" b="1" spc="-7" dirty="0" smtClean="0">
                <a:solidFill>
                  <a:prstClr val="black"/>
                </a:solidFill>
                <a:cs typeface="Calibri"/>
              </a:rPr>
              <a:t>number of </a:t>
            </a:r>
            <a:r>
              <a:rPr lang="en-IN" b="1" spc="-27" dirty="0" smtClean="0">
                <a:solidFill>
                  <a:prstClr val="black"/>
                </a:solidFill>
                <a:cs typeface="Calibri"/>
              </a:rPr>
              <a:t>zeros </a:t>
            </a:r>
            <a:r>
              <a:rPr lang="en-IN" b="1" spc="-33" dirty="0" smtClean="0">
                <a:solidFill>
                  <a:prstClr val="black"/>
                </a:solidFill>
                <a:cs typeface="Calibri"/>
              </a:rPr>
              <a:t>a</a:t>
            </a:r>
            <a:r>
              <a:rPr lang="en-IN" b="1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lang="en-IN" b="1" spc="7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en-IN" b="1" spc="-7" dirty="0">
                <a:solidFill>
                  <a:prstClr val="black"/>
                </a:solidFill>
                <a:cs typeface="Calibri"/>
              </a:rPr>
              <a:t>th</a:t>
            </a:r>
            <a:r>
              <a:rPr lang="en-IN" b="1" dirty="0">
                <a:solidFill>
                  <a:prstClr val="black"/>
                </a:solidFill>
                <a:cs typeface="Calibri"/>
              </a:rPr>
              <a:t>e</a:t>
            </a:r>
            <a:r>
              <a:rPr lang="en-IN" b="1" spc="20" dirty="0">
                <a:solidFill>
                  <a:prstClr val="black"/>
                </a:solidFill>
                <a:cs typeface="Calibri"/>
              </a:rPr>
              <a:t> </a:t>
            </a:r>
            <a:r>
              <a:rPr lang="en-IN" b="1" spc="-7" dirty="0">
                <a:solidFill>
                  <a:prstClr val="black"/>
                </a:solidFill>
                <a:cs typeface="Calibri"/>
              </a:rPr>
              <a:t>p</a:t>
            </a:r>
            <a:r>
              <a:rPr lang="en-IN" b="1" spc="-33" dirty="0">
                <a:solidFill>
                  <a:prstClr val="black"/>
                </a:solidFill>
                <a:cs typeface="Calibri"/>
              </a:rPr>
              <a:t>r</a:t>
            </a:r>
            <a:r>
              <a:rPr lang="en-IN" b="1" spc="-13" dirty="0">
                <a:solidFill>
                  <a:prstClr val="black"/>
                </a:solidFill>
                <a:cs typeface="Calibri"/>
              </a:rPr>
              <a:t>e</a:t>
            </a:r>
            <a:r>
              <a:rPr lang="en-IN" b="1" spc="-7" dirty="0">
                <a:solidFill>
                  <a:prstClr val="black"/>
                </a:solidFill>
                <a:cs typeface="Calibri"/>
              </a:rPr>
              <a:t>fi</a:t>
            </a:r>
            <a:r>
              <a:rPr lang="en-IN" b="1" dirty="0">
                <a:solidFill>
                  <a:prstClr val="black"/>
                </a:solidFill>
                <a:cs typeface="Calibri"/>
              </a:rPr>
              <a:t>x</a:t>
            </a:r>
            <a:r>
              <a:rPr lang="en-IN" b="1" spc="-27" dirty="0">
                <a:solidFill>
                  <a:prstClr val="black"/>
                </a:solidFill>
                <a:cs typeface="Calibri"/>
              </a:rPr>
              <a:t> </a:t>
            </a:r>
            <a:r>
              <a:rPr lang="en-IN" b="1" dirty="0">
                <a:solidFill>
                  <a:prstClr val="black"/>
                </a:solidFill>
                <a:cs typeface="Calibri"/>
              </a:rPr>
              <a:t>(</a:t>
            </a:r>
            <a:r>
              <a:rPr lang="en-IN" b="1" dirty="0" smtClean="0">
                <a:solidFill>
                  <a:prstClr val="black"/>
                </a:solidFill>
                <a:cs typeface="Calibri"/>
              </a:rPr>
              <a:t>target value))</a:t>
            </a:r>
          </a:p>
          <a:p>
            <a:pPr marL="0" indent="0">
              <a:buNone/>
            </a:pPr>
            <a:r>
              <a:rPr lang="en-IN" b="1" spc="-7" dirty="0" smtClean="0">
                <a:solidFill>
                  <a:srgbClr val="FF0000"/>
                </a:solidFill>
                <a:cs typeface="Calibri"/>
              </a:rPr>
              <a:t>0000000000000000004</a:t>
            </a:r>
            <a:r>
              <a:rPr lang="en-IN" b="1" dirty="0" smtClean="0">
                <a:solidFill>
                  <a:srgbClr val="FF0000"/>
                </a:solidFill>
                <a:cs typeface="Calibri"/>
              </a:rPr>
              <a:t>a</a:t>
            </a:r>
            <a:r>
              <a:rPr lang="en-IN" b="1" spc="-7" dirty="0" smtClean="0">
                <a:solidFill>
                  <a:srgbClr val="FF0000"/>
                </a:solidFill>
                <a:cs typeface="Calibri"/>
              </a:rPr>
              <a:t>2b84f93</a:t>
            </a:r>
            <a:r>
              <a:rPr lang="en-IN" b="1" dirty="0" smtClean="0">
                <a:solidFill>
                  <a:srgbClr val="FF0000"/>
                </a:solidFill>
                <a:cs typeface="Calibri"/>
              </a:rPr>
              <a:t>a</a:t>
            </a:r>
            <a:r>
              <a:rPr lang="en-IN" b="1" spc="-7" dirty="0" smtClean="0">
                <a:solidFill>
                  <a:srgbClr val="FF0000"/>
                </a:solidFill>
                <a:cs typeface="Calibri"/>
              </a:rPr>
              <a:t>285b7</a:t>
            </a:r>
            <a:r>
              <a:rPr lang="en-IN" b="1" dirty="0" smtClean="0">
                <a:solidFill>
                  <a:srgbClr val="FF0000"/>
                </a:solidFill>
                <a:cs typeface="Calibri"/>
              </a:rPr>
              <a:t>a</a:t>
            </a:r>
            <a:r>
              <a:rPr lang="en-IN" b="1" spc="-7" dirty="0" smtClean="0">
                <a:solidFill>
                  <a:srgbClr val="FF0000"/>
                </a:solidFill>
                <a:cs typeface="Calibri"/>
              </a:rPr>
              <a:t>7……</a:t>
            </a:r>
            <a:r>
              <a:rPr lang="en-IN" b="1" dirty="0" smtClean="0">
                <a:solidFill>
                  <a:srgbClr val="FF0000"/>
                </a:solidFill>
                <a:cs typeface="Calibri"/>
              </a:rPr>
              <a:t>…= Difficulty of Mining -&gt;Network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IN" dirty="0">
              <a:solidFill>
                <a:prstClr val="black"/>
              </a:solidFill>
              <a:cs typeface="Calibri"/>
            </a:endParaRPr>
          </a:p>
          <a:p>
            <a:r>
              <a:rPr lang="en-IN" sz="3200" b="1" dirty="0" err="1" smtClean="0">
                <a:solidFill>
                  <a:srgbClr val="00B050"/>
                </a:solidFill>
              </a:rPr>
              <a:t>H</a:t>
            </a:r>
            <a:r>
              <a:rPr lang="en-IN" sz="2400" b="1" dirty="0" err="1" smtClean="0">
                <a:solidFill>
                  <a:srgbClr val="00B050"/>
                </a:solidFill>
              </a:rPr>
              <a:t>n</a:t>
            </a:r>
            <a:r>
              <a:rPr lang="en-IN" sz="3200" b="1" dirty="0" smtClean="0">
                <a:solidFill>
                  <a:srgbClr val="00B050"/>
                </a:solidFill>
              </a:rPr>
              <a:t>=( H</a:t>
            </a:r>
            <a:r>
              <a:rPr lang="en-IN" sz="2000" b="1" dirty="0" smtClean="0">
                <a:solidFill>
                  <a:srgbClr val="00B050"/>
                </a:solidFill>
              </a:rPr>
              <a:t>(n-1) </a:t>
            </a:r>
            <a:r>
              <a:rPr lang="en-IN" sz="3200" b="1" dirty="0" smtClean="0">
                <a:solidFill>
                  <a:srgbClr val="00B050"/>
                </a:solidFill>
              </a:rPr>
              <a:t>|| Transactions || </a:t>
            </a:r>
            <a:r>
              <a:rPr lang="en-IN" sz="3200" b="1" dirty="0" err="1" smtClean="0">
                <a:solidFill>
                  <a:srgbClr val="00B050"/>
                </a:solidFill>
              </a:rPr>
              <a:t>Merkle</a:t>
            </a:r>
            <a:r>
              <a:rPr lang="en-IN" sz="3200" b="1" dirty="0" smtClean="0">
                <a:solidFill>
                  <a:srgbClr val="00B050"/>
                </a:solidFill>
              </a:rPr>
              <a:t> Root || Nonce )</a:t>
            </a:r>
          </a:p>
          <a:p>
            <a:endParaRPr lang="en-IN" sz="3200" b="1" dirty="0">
              <a:solidFill>
                <a:srgbClr val="00B050"/>
              </a:solidFill>
            </a:endParaRPr>
          </a:p>
          <a:p>
            <a:endParaRPr lang="en-IN" sz="3200" b="1" dirty="0" smtClean="0">
              <a:solidFill>
                <a:srgbClr val="00B050"/>
              </a:solidFill>
            </a:endParaRPr>
          </a:p>
          <a:p>
            <a:endParaRPr lang="en-IN" sz="3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188" y="926931"/>
            <a:ext cx="11561233" cy="4377203"/>
          </a:xfrm>
          <a:prstGeom prst="rect">
            <a:avLst/>
          </a:prstGeom>
        </p:spPr>
        <p:txBody>
          <a:bodyPr vert="horz" wrap="square" lIns="0" tIns="65193" rIns="0" bIns="0" rtlCol="0">
            <a:spAutoFit/>
          </a:bodyPr>
          <a:lstStyle/>
          <a:p>
            <a:pPr marL="474121" indent="-457189" defTabSz="1219170">
              <a:spcBef>
                <a:spcPts val="51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endParaRPr lang="en-IN" sz="3200" spc="-7" dirty="0" smtClean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474121" indent="-457189" defTabSz="1219170">
              <a:spcBef>
                <a:spcPts val="51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3200" spc="-5" dirty="0">
                <a:latin typeface="Arial Narrow"/>
                <a:cs typeface="Arial Narrow"/>
              </a:rPr>
              <a:t>Miner holding 1% of the  Bitcoin can mine 1% of the </a:t>
            </a:r>
            <a:r>
              <a:rPr lang="en-IN" sz="3200" spc="-5" dirty="0" err="1">
                <a:latin typeface="Arial Narrow"/>
                <a:cs typeface="Arial Narrow"/>
              </a:rPr>
              <a:t>PoS</a:t>
            </a:r>
            <a:r>
              <a:rPr lang="en-IN" sz="3200" spc="125" dirty="0">
                <a:latin typeface="Arial Narrow"/>
                <a:cs typeface="Arial Narrow"/>
              </a:rPr>
              <a:t> </a:t>
            </a:r>
            <a:r>
              <a:rPr lang="en-IN" sz="3200" spc="-5" dirty="0">
                <a:latin typeface="Arial Narrow"/>
                <a:cs typeface="Arial Narrow"/>
              </a:rPr>
              <a:t>blocks.</a:t>
            </a:r>
            <a:endParaRPr lang="en-IN" sz="3200" dirty="0">
              <a:latin typeface="Arial Narrow"/>
              <a:cs typeface="Arial Narrow"/>
            </a:endParaRPr>
          </a:p>
          <a:p>
            <a:pPr marL="16932" defTabSz="1219170">
              <a:spcBef>
                <a:spcPts val="513"/>
              </a:spcBef>
              <a:tabLst>
                <a:tab pos="473275" algn="l"/>
                <a:tab pos="474121" algn="l"/>
              </a:tabLst>
            </a:pPr>
            <a:endParaRPr lang="en-IN" sz="3200" spc="-7" dirty="0" smtClean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474121" indent="-457189" defTabSz="1219170">
              <a:spcBef>
                <a:spcPts val="51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3200" spc="-7" dirty="0" smtClean="0">
                <a:solidFill>
                  <a:prstClr val="black"/>
                </a:solidFill>
                <a:latin typeface="Arial Narrow"/>
                <a:cs typeface="Arial Narrow"/>
              </a:rPr>
              <a:t>Provides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increased</a:t>
            </a:r>
            <a:r>
              <a:rPr sz="3200" spc="100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protection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lvl="1" indent="-382684" defTabSz="1219170">
              <a:spcBef>
                <a:spcPts val="387"/>
              </a:spcBef>
              <a:buFont typeface="Arial"/>
              <a:buChar char="–"/>
              <a:tabLst>
                <a:tab pos="100920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Executing an attack is expensive, you need more</a:t>
            </a:r>
            <a:r>
              <a:rPr sz="3200" spc="305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Bitcoins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marR="202348" lvl="1" indent="-382684" defTabSz="1219170">
              <a:lnSpc>
                <a:spcPts val="3453"/>
              </a:lnSpc>
              <a:spcBef>
                <a:spcPts val="820"/>
              </a:spcBef>
              <a:buFont typeface="Arial"/>
              <a:buChar char="–"/>
              <a:tabLst>
                <a:tab pos="100920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Reduced incentive for attack – the attacker needs to own a majority </a:t>
            </a:r>
            <a:r>
              <a:rPr sz="3200" spc="-13" dirty="0">
                <a:solidFill>
                  <a:prstClr val="black"/>
                </a:solidFill>
                <a:latin typeface="Arial Narrow"/>
                <a:cs typeface="Arial Narrow"/>
              </a:rPr>
              <a:t>of 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bitcoins – an attack will have more </a:t>
            </a:r>
            <a:r>
              <a:rPr sz="3200" spc="-13" dirty="0">
                <a:solidFill>
                  <a:prstClr val="black"/>
                </a:solidFill>
                <a:latin typeface="Arial Narrow"/>
                <a:cs typeface="Arial Narrow"/>
              </a:rPr>
              <a:t>affect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on the</a:t>
            </a:r>
            <a:r>
              <a:rPr sz="3200" spc="280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attacker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609585" lvl="1" defTabSz="1219170">
              <a:spcBef>
                <a:spcPts val="47"/>
              </a:spcBef>
            </a:pPr>
            <a:endParaRPr sz="3933" dirty="0">
              <a:solidFill>
                <a:prstClr val="black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0355" y="68571"/>
            <a:ext cx="3787987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pc="-7" dirty="0">
                <a:solidFill>
                  <a:schemeClr val="accent1"/>
                </a:solidFill>
              </a:rPr>
              <a:t>Proof of </a:t>
            </a:r>
            <a:r>
              <a:rPr spc="-13" dirty="0">
                <a:solidFill>
                  <a:schemeClr val="accent1"/>
                </a:solidFill>
              </a:rPr>
              <a:t>Stake</a:t>
            </a:r>
            <a:r>
              <a:rPr spc="-53" dirty="0">
                <a:solidFill>
                  <a:schemeClr val="accent1"/>
                </a:solidFill>
              </a:rPr>
              <a:t> </a:t>
            </a:r>
            <a:r>
              <a:rPr spc="-13" dirty="0">
                <a:solidFill>
                  <a:schemeClr val="accent1"/>
                </a:solidFill>
              </a:rPr>
              <a:t>(PoS)</a:t>
            </a:r>
          </a:p>
        </p:txBody>
      </p:sp>
    </p:spTree>
    <p:extLst>
      <p:ext uri="{BB962C8B-B14F-4D97-AF65-F5344CB8AC3E}">
        <p14:creationId xmlns:p14="http://schemas.microsoft.com/office/powerpoint/2010/main" val="359991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187" y="926931"/>
            <a:ext cx="11527367" cy="2290371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74121" indent="-457189" defTabSz="1219170">
              <a:spcBef>
                <a:spcPts val="90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Miners should show proof that they have </a:t>
            </a:r>
            <a:r>
              <a:rPr sz="3200" i="1" spc="-7" dirty="0">
                <a:solidFill>
                  <a:prstClr val="black"/>
                </a:solidFill>
                <a:latin typeface="Arial Narrow"/>
                <a:cs typeface="Arial Narrow"/>
              </a:rPr>
              <a:t>burned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some</a:t>
            </a:r>
            <a:r>
              <a:rPr sz="3200" spc="300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coins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lvl="1" indent="-382684" defTabSz="1219170">
              <a:spcBef>
                <a:spcPts val="767"/>
              </a:spcBef>
              <a:buFont typeface="Arial"/>
              <a:buChar char="–"/>
              <a:tabLst>
                <a:tab pos="100920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Sent them to a verifiably un-spendable</a:t>
            </a:r>
            <a:r>
              <a:rPr sz="3200" spc="207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address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marR="6773" lvl="1" indent="-382684" defTabSz="1219170">
              <a:spcBef>
                <a:spcPts val="767"/>
              </a:spcBef>
              <a:buFont typeface="Arial"/>
              <a:buChar char="–"/>
              <a:tabLst>
                <a:tab pos="100920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Expensive just like </a:t>
            </a:r>
            <a:r>
              <a:rPr sz="3200" spc="-40" dirty="0">
                <a:solidFill>
                  <a:prstClr val="black"/>
                </a:solidFill>
                <a:latin typeface="Arial Narrow"/>
                <a:cs typeface="Arial Narrow"/>
              </a:rPr>
              <a:t>PoW,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but no external resources are used other than  the burned</a:t>
            </a:r>
            <a:r>
              <a:rPr sz="3200" spc="47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 smtClean="0">
                <a:solidFill>
                  <a:prstClr val="black"/>
                </a:solidFill>
                <a:latin typeface="Arial Narrow"/>
                <a:cs typeface="Arial Narrow"/>
              </a:rPr>
              <a:t>coins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5219" y="68571"/>
            <a:ext cx="3678767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pc="-7" dirty="0">
                <a:solidFill>
                  <a:schemeClr val="accent1"/>
                </a:solidFill>
              </a:rPr>
              <a:t>Proof of Burn</a:t>
            </a:r>
            <a:r>
              <a:rPr spc="-100" dirty="0">
                <a:solidFill>
                  <a:schemeClr val="accent1"/>
                </a:solidFill>
              </a:rPr>
              <a:t> </a:t>
            </a:r>
            <a:r>
              <a:rPr spc="-7" dirty="0">
                <a:solidFill>
                  <a:schemeClr val="accent1"/>
                </a:solidFill>
              </a:rPr>
              <a:t>(PoB)</a:t>
            </a:r>
          </a:p>
        </p:txBody>
      </p:sp>
    </p:spTree>
    <p:extLst>
      <p:ext uri="{BB962C8B-B14F-4D97-AF65-F5344CB8AC3E}">
        <p14:creationId xmlns:p14="http://schemas.microsoft.com/office/powerpoint/2010/main" val="195930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187" y="1026498"/>
            <a:ext cx="77385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3200" b="1" spc="-7" dirty="0">
                <a:solidFill>
                  <a:prstClr val="black"/>
                </a:solidFill>
                <a:latin typeface="Arial Narrow"/>
                <a:cs typeface="Arial Narrow"/>
              </a:rPr>
              <a:t>Po</a:t>
            </a:r>
            <a:r>
              <a:rPr sz="3200" b="1" dirty="0">
                <a:solidFill>
                  <a:prstClr val="black"/>
                </a:solidFill>
                <a:latin typeface="Arial Narrow"/>
                <a:cs typeface="Arial Narrow"/>
              </a:rPr>
              <a:t>W</a:t>
            </a:r>
            <a:endParaRPr sz="3200">
              <a:solidFill>
                <a:prstClr val="black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187" y="1609681"/>
            <a:ext cx="3440007" cy="317693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marR="375911" indent="-457189" algn="just" defTabSz="1219170">
              <a:spcBef>
                <a:spcPts val="133"/>
              </a:spcBef>
              <a:buFont typeface="Arial"/>
              <a:buChar char="•"/>
              <a:tabLst>
                <a:tab pos="47412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Do some work to  mine a new</a:t>
            </a:r>
            <a:r>
              <a:rPr sz="3200" spc="-47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block</a:t>
            </a:r>
            <a:endParaRPr sz="320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474121" marR="6773" indent="-457189" algn="just" defTabSz="1219170">
              <a:spcBef>
                <a:spcPts val="767"/>
              </a:spcBef>
              <a:buFont typeface="Arial"/>
              <a:buChar char="•"/>
              <a:tabLst>
                <a:tab pos="47412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Consumes physical  resources, like CPU  power and</a:t>
            </a:r>
            <a:r>
              <a:rPr sz="3200" spc="53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time</a:t>
            </a:r>
            <a:endParaRPr sz="320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474121" indent="-457189" algn="just" defTabSz="1219170">
              <a:spcBef>
                <a:spcPts val="767"/>
              </a:spcBef>
              <a:buFont typeface="Arial"/>
              <a:buChar char="•"/>
              <a:tabLst>
                <a:tab pos="47412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Power</a:t>
            </a:r>
            <a:r>
              <a:rPr sz="3200" spc="13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hungry</a:t>
            </a:r>
            <a:endParaRPr sz="3200">
              <a:solidFill>
                <a:prstClr val="black"/>
              </a:solidFill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0900" y="91429"/>
            <a:ext cx="7221332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pc="-13" dirty="0">
                <a:solidFill>
                  <a:schemeClr val="accent1"/>
                </a:solidFill>
              </a:rPr>
              <a:t>PoW </a:t>
            </a:r>
            <a:r>
              <a:rPr spc="-7" dirty="0">
                <a:solidFill>
                  <a:schemeClr val="accent1"/>
                </a:solidFill>
              </a:rPr>
              <a:t>vs </a:t>
            </a:r>
            <a:r>
              <a:rPr spc="-13" dirty="0">
                <a:solidFill>
                  <a:schemeClr val="accent1"/>
                </a:solidFill>
              </a:rPr>
              <a:t>PoS </a:t>
            </a:r>
            <a:r>
              <a:rPr spc="-7" dirty="0">
                <a:solidFill>
                  <a:schemeClr val="accent1"/>
                </a:solidFill>
              </a:rPr>
              <a:t>vs</a:t>
            </a:r>
            <a:r>
              <a:rPr spc="-27" dirty="0">
                <a:solidFill>
                  <a:schemeClr val="accent1"/>
                </a:solidFill>
              </a:rPr>
              <a:t> </a:t>
            </a:r>
            <a:r>
              <a:rPr spc="-13" dirty="0">
                <a:solidFill>
                  <a:schemeClr val="accent1"/>
                </a:solidFill>
              </a:rPr>
              <a:t>PoB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68986" y="996019"/>
            <a:ext cx="6815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3200" b="1" spc="-7" dirty="0">
                <a:solidFill>
                  <a:prstClr val="black"/>
                </a:solidFill>
                <a:latin typeface="Arial Narrow"/>
                <a:cs typeface="Arial Narrow"/>
              </a:rPr>
              <a:t>Po</a:t>
            </a:r>
            <a:r>
              <a:rPr sz="3200" b="1" dirty="0">
                <a:solidFill>
                  <a:prstClr val="black"/>
                </a:solidFill>
                <a:latin typeface="Arial Narrow"/>
                <a:cs typeface="Arial Narrow"/>
              </a:rPr>
              <a:t>S</a:t>
            </a:r>
            <a:endParaRPr sz="3200">
              <a:solidFill>
                <a:prstClr val="black"/>
              </a:solidFill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8985" y="1579204"/>
            <a:ext cx="4072467" cy="317693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marR="156629" indent="-457189" defTabSz="1219170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Acquire </a:t>
            </a:r>
            <a:r>
              <a:rPr sz="3200" spc="-13" dirty="0">
                <a:solidFill>
                  <a:prstClr val="black"/>
                </a:solidFill>
                <a:latin typeface="Arial Narrow"/>
                <a:cs typeface="Arial Narrow"/>
              </a:rPr>
              <a:t>sufficient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stake  to mine a new</a:t>
            </a:r>
            <a:r>
              <a:rPr sz="3200" spc="33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block</a:t>
            </a:r>
            <a:endParaRPr sz="320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474121" marR="6773" indent="-457189" defTabSz="1219170">
              <a:spcBef>
                <a:spcPts val="767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Consumes no external  resource, but participate  in</a:t>
            </a:r>
            <a:r>
              <a:rPr sz="3200" spc="7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transactions</a:t>
            </a:r>
            <a:endParaRPr sz="320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474121" indent="-457189" defTabSz="1219170">
              <a:spcBef>
                <a:spcPts val="767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Power</a:t>
            </a:r>
            <a:r>
              <a:rPr sz="3200" spc="20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13" dirty="0">
                <a:solidFill>
                  <a:prstClr val="black"/>
                </a:solidFill>
                <a:latin typeface="Arial Narrow"/>
                <a:cs typeface="Arial Narrow"/>
              </a:rPr>
              <a:t>efficient</a:t>
            </a:r>
            <a:endParaRPr sz="3200">
              <a:solidFill>
                <a:prstClr val="black"/>
              </a:solidFill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4587" y="965538"/>
            <a:ext cx="69934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3200" b="1" spc="-7" dirty="0">
                <a:solidFill>
                  <a:prstClr val="black"/>
                </a:solidFill>
                <a:latin typeface="Arial Narrow"/>
                <a:cs typeface="Arial Narrow"/>
              </a:rPr>
              <a:t>Po</a:t>
            </a:r>
            <a:r>
              <a:rPr sz="3200" b="1" dirty="0">
                <a:solidFill>
                  <a:prstClr val="black"/>
                </a:solidFill>
                <a:latin typeface="Arial Narrow"/>
                <a:cs typeface="Arial Narrow"/>
              </a:rPr>
              <a:t>B</a:t>
            </a:r>
            <a:endParaRPr sz="3200">
              <a:solidFill>
                <a:prstClr val="black"/>
              </a:solidFill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4588" y="1548722"/>
            <a:ext cx="3539913" cy="317693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marR="6773" indent="-457189" defTabSz="1219170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Burn some wealth to  mine a new</a:t>
            </a:r>
            <a:r>
              <a:rPr sz="3200" spc="13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block</a:t>
            </a:r>
            <a:endParaRPr sz="320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474121" marR="82971" indent="-457189" defTabSz="1219170">
              <a:spcBef>
                <a:spcPts val="767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Consumes virtual or  digital resources,  like the</a:t>
            </a:r>
            <a:r>
              <a:rPr sz="3200" spc="33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coins</a:t>
            </a:r>
            <a:endParaRPr sz="320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474121" indent="-457189" defTabSz="1219170">
              <a:spcBef>
                <a:spcPts val="767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Power</a:t>
            </a:r>
            <a:r>
              <a:rPr sz="3200" spc="13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13" dirty="0">
                <a:solidFill>
                  <a:prstClr val="black"/>
                </a:solidFill>
                <a:latin typeface="Arial Narrow"/>
                <a:cs typeface="Arial Narrow"/>
              </a:rPr>
              <a:t>efficient</a:t>
            </a:r>
            <a:endParaRPr sz="3200">
              <a:solidFill>
                <a:prstClr val="black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62382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187" y="1024467"/>
            <a:ext cx="11213253" cy="389514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75" marR="638371" indent="-457189" defTabSz="1219170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Proposed by Intel, as a part of Hyperledger Sawtooth – a blockchain  platform for building distributed ledger</a:t>
            </a:r>
            <a:r>
              <a:rPr sz="3200" spc="207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applications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defTabSz="1219170">
              <a:spcBef>
                <a:spcPts val="33"/>
              </a:spcBef>
              <a:buFont typeface="Arial"/>
              <a:buChar char="•"/>
            </a:pPr>
            <a:endParaRPr sz="4667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474121" indent="-457189" defTabSz="1219170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3200" b="1" spc="-7" dirty="0">
                <a:solidFill>
                  <a:prstClr val="black"/>
                </a:solidFill>
                <a:latin typeface="Arial Narrow"/>
                <a:cs typeface="Arial Narrow"/>
              </a:rPr>
              <a:t>Basic</a:t>
            </a:r>
            <a:r>
              <a:rPr sz="3200" b="1" spc="27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b="1" spc="-7" dirty="0">
                <a:solidFill>
                  <a:prstClr val="black"/>
                </a:solidFill>
                <a:latin typeface="Arial Narrow"/>
                <a:cs typeface="Arial Narrow"/>
              </a:rPr>
              <a:t>idea: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marR="6773" lvl="1" indent="-382684" defTabSz="1219170">
              <a:spcBef>
                <a:spcPts val="753"/>
              </a:spcBef>
              <a:buFont typeface="Arial"/>
              <a:buChar char="–"/>
              <a:tabLst>
                <a:tab pos="100920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Each participant in the blockchain network waits a random amount </a:t>
            </a:r>
            <a:r>
              <a:rPr sz="3200" spc="-13" dirty="0">
                <a:solidFill>
                  <a:prstClr val="black"/>
                </a:solidFill>
                <a:latin typeface="Arial Narrow"/>
                <a:cs typeface="Arial Narrow"/>
              </a:rPr>
              <a:t>of 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time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lvl="1" indent="-382684" defTabSz="1219170">
              <a:spcBef>
                <a:spcPts val="767"/>
              </a:spcBef>
              <a:buFont typeface="Arial"/>
              <a:buChar char="–"/>
              <a:tabLst>
                <a:tab pos="100920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The first participant to finish becomes the leader for the new</a:t>
            </a:r>
            <a:r>
              <a:rPr sz="3200" spc="339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block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0979" y="68571"/>
            <a:ext cx="5487247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pc="-7" dirty="0">
                <a:solidFill>
                  <a:schemeClr val="accent1"/>
                </a:solidFill>
              </a:rPr>
              <a:t>Proof of </a:t>
            </a:r>
            <a:r>
              <a:rPr spc="-13" dirty="0">
                <a:solidFill>
                  <a:schemeClr val="accent1"/>
                </a:solidFill>
              </a:rPr>
              <a:t>Elapsed </a:t>
            </a:r>
            <a:r>
              <a:rPr spc="-20" dirty="0">
                <a:solidFill>
                  <a:schemeClr val="accent1"/>
                </a:solidFill>
              </a:rPr>
              <a:t>Time</a:t>
            </a:r>
            <a:r>
              <a:rPr spc="-33" dirty="0">
                <a:solidFill>
                  <a:schemeClr val="accent1"/>
                </a:solidFill>
              </a:rPr>
              <a:t> </a:t>
            </a:r>
            <a:r>
              <a:rPr spc="-7" dirty="0">
                <a:solidFill>
                  <a:schemeClr val="accent1"/>
                </a:solidFill>
              </a:rPr>
              <a:t>(PoET)</a:t>
            </a:r>
          </a:p>
        </p:txBody>
      </p:sp>
    </p:spTree>
    <p:extLst>
      <p:ext uri="{BB962C8B-B14F-4D97-AF65-F5344CB8AC3E}">
        <p14:creationId xmlns:p14="http://schemas.microsoft.com/office/powerpoint/2010/main" val="282858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304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Office Theme</vt:lpstr>
      <vt:lpstr>1_Office Theme</vt:lpstr>
      <vt:lpstr>Consensus Algorithms</vt:lpstr>
      <vt:lpstr>What is Consensus ?</vt:lpstr>
      <vt:lpstr>PowerPoint Presentation</vt:lpstr>
      <vt:lpstr>   Proof of Work</vt:lpstr>
      <vt:lpstr>Proof of Stake (PoS)</vt:lpstr>
      <vt:lpstr>Proof of Burn (PoB)</vt:lpstr>
      <vt:lpstr>PoW vs PoS vs PoB</vt:lpstr>
      <vt:lpstr>Proof of Elapsed Time (PoET)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Anjaneyulu</dc:creator>
  <cp:lastModifiedBy>Anjaneyulu</cp:lastModifiedBy>
  <cp:revision>8</cp:revision>
  <dcterms:created xsi:type="dcterms:W3CDTF">2020-10-18T19:20:20Z</dcterms:created>
  <dcterms:modified xsi:type="dcterms:W3CDTF">2020-10-19T05:26:04Z</dcterms:modified>
</cp:coreProperties>
</file>