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6" r:id="rId4"/>
  </p:sldMasterIdLst>
  <p:sldIdLst>
    <p:sldId id="256" r:id="rId5"/>
    <p:sldId id="257" r:id="rId6"/>
    <p:sldId id="258" r:id="rId7"/>
    <p:sldId id="262" r:id="rId8"/>
    <p:sldId id="265" r:id="rId9"/>
    <p:sldId id="266" r:id="rId10"/>
    <p:sldId id="263" r:id="rId11"/>
    <p:sldId id="261" r:id="rId12"/>
    <p:sldId id="267" r:id="rId13"/>
    <p:sldId id="277" r:id="rId14"/>
    <p:sldId id="268" r:id="rId15"/>
    <p:sldId id="276" r:id="rId16"/>
    <p:sldId id="269" r:id="rId17"/>
    <p:sldId id="272" r:id="rId18"/>
    <p:sldId id="270" r:id="rId19"/>
    <p:sldId id="273" r:id="rId20"/>
    <p:sldId id="275" r:id="rId21"/>
    <p:sldId id="282" r:id="rId22"/>
    <p:sldId id="283" r:id="rId23"/>
    <p:sldId id="288" r:id="rId24"/>
    <p:sldId id="279" r:id="rId25"/>
    <p:sldId id="285" r:id="rId26"/>
    <p:sldId id="284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4499" y="68571"/>
            <a:ext cx="5043000" cy="574453"/>
          </a:xfrm>
        </p:spPr>
        <p:txBody>
          <a:bodyPr lIns="0" tIns="0" rIns="0" bIns="0"/>
          <a:lstStyle>
            <a:lvl1pPr>
              <a:defRPr sz="3735" b="1" i="0">
                <a:solidFill>
                  <a:schemeClr val="bg2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4499" y="68571"/>
            <a:ext cx="5043000" cy="574453"/>
          </a:xfrm>
        </p:spPr>
        <p:txBody>
          <a:bodyPr lIns="0" tIns="0" rIns="0" bIns="0"/>
          <a:lstStyle>
            <a:lvl1pPr>
              <a:defRPr sz="3735" b="1" i="0">
                <a:solidFill>
                  <a:schemeClr val="bg2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4499" y="68571"/>
            <a:ext cx="5043000" cy="574453"/>
          </a:xfrm>
        </p:spPr>
        <p:txBody>
          <a:bodyPr lIns="0" tIns="0" rIns="0" bIns="0"/>
          <a:lstStyle>
            <a:lvl1pPr>
              <a:defRPr sz="3735" b="1" i="0">
                <a:solidFill>
                  <a:schemeClr val="bg2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9" y="4006"/>
            <a:ext cx="12188020" cy="68539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68147" y="68571"/>
            <a:ext cx="30557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3670" y="68571"/>
            <a:ext cx="5624660" cy="574453"/>
          </a:xfrm>
        </p:spPr>
        <p:txBody>
          <a:bodyPr lIns="0" tIns="0" rIns="0" bIns="0"/>
          <a:lstStyle>
            <a:lvl1pPr>
              <a:defRPr sz="3735" b="1" i="0">
                <a:solidFill>
                  <a:schemeClr val="bg2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787" y="2591094"/>
            <a:ext cx="7739380" cy="359009"/>
          </a:xfrm>
        </p:spPr>
        <p:txBody>
          <a:bodyPr lIns="0" tIns="0" rIns="0" bIns="0"/>
          <a:lstStyle>
            <a:lvl1pPr>
              <a:defRPr sz="2335" b="0" i="0">
                <a:solidFill>
                  <a:schemeClr val="tx1"/>
                </a:solidFill>
                <a:latin typeface="Cambria Math" panose="02040503050406030204"/>
                <a:cs typeface="Cambria Math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3670" y="68571"/>
            <a:ext cx="5624660" cy="574453"/>
          </a:xfrm>
        </p:spPr>
        <p:txBody>
          <a:bodyPr lIns="0" tIns="0" rIns="0" bIns="0"/>
          <a:lstStyle>
            <a:lvl1pPr>
              <a:defRPr sz="3735" b="1" i="0">
                <a:solidFill>
                  <a:schemeClr val="bg2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3670" y="68571"/>
            <a:ext cx="5624660" cy="574453"/>
          </a:xfrm>
        </p:spPr>
        <p:txBody>
          <a:bodyPr lIns="0" tIns="0" rIns="0" bIns="0"/>
          <a:lstStyle>
            <a:lvl1pPr>
              <a:defRPr sz="3735" b="1" i="0">
                <a:solidFill>
                  <a:schemeClr val="bg2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9" y="4006"/>
            <a:ext cx="12188020" cy="68539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3DB1-F553-4449-947E-4CE82284C9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F567-A9CF-4886-9760-D89BCC8072C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9" y="4006"/>
            <a:ext cx="12188020" cy="685399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1929"/>
            <a:ext cx="12192000" cy="850900"/>
          </a:xfrm>
          <a:custGeom>
            <a:avLst/>
            <a:gdLst/>
            <a:ahLst/>
            <a:cxnLst/>
            <a:rect l="l" t="t" r="r" b="b"/>
            <a:pathLst>
              <a:path w="9144000" h="638175">
                <a:moveTo>
                  <a:pt x="9144000" y="0"/>
                </a:moveTo>
                <a:lnTo>
                  <a:pt x="0" y="0"/>
                </a:lnTo>
                <a:lnTo>
                  <a:pt x="0" y="637794"/>
                </a:lnTo>
                <a:lnTo>
                  <a:pt x="9144000" y="637794"/>
                </a:lnTo>
                <a:lnTo>
                  <a:pt x="9144000" y="0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0" y="21929"/>
            <a:ext cx="12192000" cy="850900"/>
          </a:xfrm>
          <a:custGeom>
            <a:avLst/>
            <a:gdLst/>
            <a:ahLst/>
            <a:cxnLst/>
            <a:rect l="l" t="t" r="r" b="b"/>
            <a:pathLst>
              <a:path w="9144000" h="638175">
                <a:moveTo>
                  <a:pt x="0" y="0"/>
                </a:moveTo>
                <a:lnTo>
                  <a:pt x="9144000" y="0"/>
                </a:lnTo>
                <a:lnTo>
                  <a:pt x="9144000" y="637793"/>
                </a:lnTo>
                <a:lnTo>
                  <a:pt x="0" y="63779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4499" y="68571"/>
            <a:ext cx="5043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2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8400">
        <a:defRPr>
          <a:latin typeface="+mn-lt"/>
          <a:ea typeface="+mn-ea"/>
          <a:cs typeface="+mn-cs"/>
        </a:defRPr>
      </a:lvl5pPr>
      <a:lvl6pPr marL="3048000">
        <a:defRPr>
          <a:latin typeface="+mn-lt"/>
          <a:ea typeface="+mn-ea"/>
          <a:cs typeface="+mn-cs"/>
        </a:defRPr>
      </a:lvl6pPr>
      <a:lvl7pPr marL="3657600">
        <a:defRPr>
          <a:latin typeface="+mn-lt"/>
          <a:ea typeface="+mn-ea"/>
          <a:cs typeface="+mn-cs"/>
        </a:defRPr>
      </a:lvl7pPr>
      <a:lvl8pPr marL="4267200">
        <a:defRPr>
          <a:latin typeface="+mn-lt"/>
          <a:ea typeface="+mn-ea"/>
          <a:cs typeface="+mn-cs"/>
        </a:defRPr>
      </a:lvl8pPr>
      <a:lvl9pPr marL="4876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8400">
        <a:defRPr>
          <a:latin typeface="+mn-lt"/>
          <a:ea typeface="+mn-ea"/>
          <a:cs typeface="+mn-cs"/>
        </a:defRPr>
      </a:lvl5pPr>
      <a:lvl6pPr marL="3048000">
        <a:defRPr>
          <a:latin typeface="+mn-lt"/>
          <a:ea typeface="+mn-ea"/>
          <a:cs typeface="+mn-cs"/>
        </a:defRPr>
      </a:lvl6pPr>
      <a:lvl7pPr marL="3657600">
        <a:defRPr>
          <a:latin typeface="+mn-lt"/>
          <a:ea typeface="+mn-ea"/>
          <a:cs typeface="+mn-cs"/>
        </a:defRPr>
      </a:lvl7pPr>
      <a:lvl8pPr marL="4267200">
        <a:defRPr>
          <a:latin typeface="+mn-lt"/>
          <a:ea typeface="+mn-ea"/>
          <a:cs typeface="+mn-cs"/>
        </a:defRPr>
      </a:lvl8pPr>
      <a:lvl9pPr marL="48768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9" y="4006"/>
            <a:ext cx="12188020" cy="685399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1929"/>
            <a:ext cx="12192000" cy="850900"/>
          </a:xfrm>
          <a:custGeom>
            <a:avLst/>
            <a:gdLst/>
            <a:ahLst/>
            <a:cxnLst/>
            <a:rect l="l" t="t" r="r" b="b"/>
            <a:pathLst>
              <a:path w="9144000" h="638175">
                <a:moveTo>
                  <a:pt x="9144000" y="0"/>
                </a:moveTo>
                <a:lnTo>
                  <a:pt x="0" y="0"/>
                </a:lnTo>
                <a:lnTo>
                  <a:pt x="0" y="637794"/>
                </a:lnTo>
                <a:lnTo>
                  <a:pt x="9144000" y="637794"/>
                </a:lnTo>
                <a:lnTo>
                  <a:pt x="9144000" y="0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0" y="21929"/>
            <a:ext cx="12192000" cy="850900"/>
          </a:xfrm>
          <a:custGeom>
            <a:avLst/>
            <a:gdLst/>
            <a:ahLst/>
            <a:cxnLst/>
            <a:rect l="l" t="t" r="r" b="b"/>
            <a:pathLst>
              <a:path w="9144000" h="638175">
                <a:moveTo>
                  <a:pt x="0" y="0"/>
                </a:moveTo>
                <a:lnTo>
                  <a:pt x="9144000" y="0"/>
                </a:lnTo>
                <a:lnTo>
                  <a:pt x="9144000" y="637793"/>
                </a:lnTo>
                <a:lnTo>
                  <a:pt x="0" y="63779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3670" y="68571"/>
            <a:ext cx="56246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2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787" y="2591094"/>
            <a:ext cx="773938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Cambria Math" panose="02040503050406030204"/>
                <a:cs typeface="Cambria Math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8400">
        <a:defRPr>
          <a:latin typeface="+mn-lt"/>
          <a:ea typeface="+mn-ea"/>
          <a:cs typeface="+mn-cs"/>
        </a:defRPr>
      </a:lvl5pPr>
      <a:lvl6pPr marL="3048000">
        <a:defRPr>
          <a:latin typeface="+mn-lt"/>
          <a:ea typeface="+mn-ea"/>
          <a:cs typeface="+mn-cs"/>
        </a:defRPr>
      </a:lvl6pPr>
      <a:lvl7pPr marL="3657600">
        <a:defRPr>
          <a:latin typeface="+mn-lt"/>
          <a:ea typeface="+mn-ea"/>
          <a:cs typeface="+mn-cs"/>
        </a:defRPr>
      </a:lvl7pPr>
      <a:lvl8pPr marL="4267200">
        <a:defRPr>
          <a:latin typeface="+mn-lt"/>
          <a:ea typeface="+mn-ea"/>
          <a:cs typeface="+mn-cs"/>
        </a:defRPr>
      </a:lvl8pPr>
      <a:lvl9pPr marL="4876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8400">
        <a:defRPr>
          <a:latin typeface="+mn-lt"/>
          <a:ea typeface="+mn-ea"/>
          <a:cs typeface="+mn-cs"/>
        </a:defRPr>
      </a:lvl5pPr>
      <a:lvl6pPr marL="3048000">
        <a:defRPr>
          <a:latin typeface="+mn-lt"/>
          <a:ea typeface="+mn-ea"/>
          <a:cs typeface="+mn-cs"/>
        </a:defRPr>
      </a:lvl6pPr>
      <a:lvl7pPr marL="3657600">
        <a:defRPr>
          <a:latin typeface="+mn-lt"/>
          <a:ea typeface="+mn-ea"/>
          <a:cs typeface="+mn-cs"/>
        </a:defRPr>
      </a:lvl7pPr>
      <a:lvl8pPr marL="4267200">
        <a:defRPr>
          <a:latin typeface="+mn-lt"/>
          <a:ea typeface="+mn-ea"/>
          <a:cs typeface="+mn-cs"/>
        </a:defRPr>
      </a:lvl8pPr>
      <a:lvl9pPr marL="4876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solidFill>
                  <a:schemeClr val="accent1"/>
                </a:solidFill>
              </a:rPr>
              <a:t>Bitcoin Mining</a:t>
            </a:r>
            <a:endParaRPr lang="en-IN" sz="8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67" y="1075267"/>
            <a:ext cx="10397067" cy="4402667"/>
            <a:chOff x="292100" y="806450"/>
            <a:chExt cx="7797800" cy="3302000"/>
          </a:xfrm>
        </p:grpSpPr>
        <p:sp>
          <p:nvSpPr>
            <p:cNvPr id="4" name="object 4"/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2522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2522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90167" y="3107966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566567" y="3461917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66816" y="2623719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242966" y="1404517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000" y="89782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000" y="89782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766966" y="1483196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766966" y="2623717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200898" y="1583625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566815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239717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239717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582617" y="1404518"/>
              <a:ext cx="175895" cy="697230"/>
            </a:xfrm>
            <a:custGeom>
              <a:avLst/>
              <a:gdLst/>
              <a:ahLst/>
              <a:cxnLst/>
              <a:rect l="l" t="t" r="r" b="b"/>
              <a:pathLst>
                <a:path w="175895" h="697230">
                  <a:moveTo>
                    <a:pt x="0" y="696887"/>
                  </a:moveTo>
                  <a:lnTo>
                    <a:pt x="175412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880767" y="1633118"/>
              <a:ext cx="1359535" cy="811530"/>
            </a:xfrm>
            <a:custGeom>
              <a:avLst/>
              <a:gdLst/>
              <a:ahLst/>
              <a:cxnLst/>
              <a:rect l="l" t="t" r="r" b="b"/>
              <a:pathLst>
                <a:path w="1359535" h="811530">
                  <a:moveTo>
                    <a:pt x="1358950" y="811187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925517" y="2381250"/>
              <a:ext cx="1256665" cy="63500"/>
            </a:xfrm>
            <a:custGeom>
              <a:avLst/>
              <a:gdLst/>
              <a:ahLst/>
              <a:cxnLst/>
              <a:rect l="l" t="t" r="r" b="b"/>
              <a:pathLst>
                <a:path w="1256664" h="63500">
                  <a:moveTo>
                    <a:pt x="1256080" y="0"/>
                  </a:moveTo>
                  <a:lnTo>
                    <a:pt x="0" y="6305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37874" y="4804522"/>
            <a:ext cx="11954126" cy="15200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 defTabSz="1219200">
              <a:spcBef>
                <a:spcPts val="135"/>
              </a:spcBef>
            </a:pPr>
            <a:endParaRPr lang="en-IN" sz="3200" b="1" spc="-7" dirty="0" smtClean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17145" defTabSz="1219200">
              <a:spcBef>
                <a:spcPts val="135"/>
              </a:spcBef>
            </a:pPr>
            <a:endParaRPr lang="en-IN" sz="3200" b="1" spc="-7" dirty="0" smtClean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17145" defTabSz="1219200">
              <a:spcBef>
                <a:spcPts val="135"/>
              </a:spcBef>
            </a:pPr>
            <a:r>
              <a:rPr sz="3200" b="1" spc="-7" dirty="0" smtClean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miner who solves</a:t>
            </a:r>
            <a:r>
              <a:rPr sz="3200" b="1" spc="-4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" dirty="0" smtClean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lang="en-IN" sz="3200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" dirty="0" smtClean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puzzle </a:t>
            </a:r>
            <a:r>
              <a:rPr sz="3200" b="1" spc="-20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first, </a:t>
            </a:r>
            <a:r>
              <a:rPr sz="3200" b="1" spc="-2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generates </a:t>
            </a:r>
            <a:r>
              <a:rPr sz="3200" b="1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3200" b="1" spc="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block</a:t>
            </a:r>
            <a:endParaRPr sz="3200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25763" y="825179"/>
            <a:ext cx="7586980" cy="3874347"/>
            <a:chOff x="1144322" y="618884"/>
            <a:chExt cx="5690235" cy="2905760"/>
          </a:xfrm>
        </p:grpSpPr>
        <p:pic>
          <p:nvPicPr>
            <p:cNvPr id="38" name="object 3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4322" y="618884"/>
              <a:ext cx="880676" cy="10155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58011" y="2508478"/>
              <a:ext cx="880676" cy="10155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7799" y="1393645"/>
              <a:ext cx="1846674" cy="123111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654" y="395785"/>
            <a:ext cx="8952931" cy="2483893"/>
          </a:xfrm>
        </p:spPr>
        <p:txBody>
          <a:bodyPr/>
          <a:lstStyle/>
          <a:p>
            <a:r>
              <a:rPr lang="en-IN" sz="4800" dirty="0" smtClean="0">
                <a:solidFill>
                  <a:schemeClr val="accent1"/>
                </a:solidFill>
              </a:rPr>
              <a:t>Mining Demo - </a:t>
            </a:r>
            <a:r>
              <a:rPr lang="en-IN" sz="4800" dirty="0" err="1" smtClean="0">
                <a:solidFill>
                  <a:schemeClr val="accent1"/>
                </a:solidFill>
              </a:rPr>
              <a:t>NiceHash</a:t>
            </a:r>
            <a:endParaRPr lang="en-IN" sz="4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811" y="68571"/>
            <a:ext cx="2842260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7145">
              <a:spcBef>
                <a:spcPts val="125"/>
              </a:spcBef>
            </a:pPr>
            <a:r>
              <a:rPr spc="-7" dirty="0">
                <a:solidFill>
                  <a:schemeClr val="accent1"/>
                </a:solidFill>
              </a:rPr>
              <a:t>Block</a:t>
            </a:r>
            <a:r>
              <a:rPr spc="-80" dirty="0">
                <a:solidFill>
                  <a:schemeClr val="accent1"/>
                </a:solidFill>
              </a:rPr>
              <a:t> </a:t>
            </a:r>
            <a:r>
              <a:rPr spc="-7" dirty="0">
                <a:solidFill>
                  <a:schemeClr val="accent1"/>
                </a:solidFill>
              </a:rPr>
              <a:t>Flooding</a:t>
            </a:r>
            <a:endParaRPr spc="-7" dirty="0">
              <a:solidFill>
                <a:schemeClr val="accent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9467" y="1075267"/>
            <a:ext cx="10397067" cy="4402667"/>
            <a:chOff x="292100" y="806450"/>
            <a:chExt cx="7797800" cy="3302000"/>
          </a:xfrm>
        </p:grpSpPr>
        <p:sp>
          <p:nvSpPr>
            <p:cNvPr id="4" name="object 4"/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2522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2522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90167" y="3107966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566567" y="3461917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66816" y="2623719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242966" y="1404517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000" y="89782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000" y="89782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766966" y="1483196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766966" y="2623717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200898" y="1583625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566815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239717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239717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582617" y="1404518"/>
              <a:ext cx="175895" cy="697230"/>
            </a:xfrm>
            <a:custGeom>
              <a:avLst/>
              <a:gdLst/>
              <a:ahLst/>
              <a:cxnLst/>
              <a:rect l="l" t="t" r="r" b="b"/>
              <a:pathLst>
                <a:path w="175895" h="697230">
                  <a:moveTo>
                    <a:pt x="0" y="696887"/>
                  </a:moveTo>
                  <a:lnTo>
                    <a:pt x="175412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880767" y="1633118"/>
              <a:ext cx="1359535" cy="811530"/>
            </a:xfrm>
            <a:custGeom>
              <a:avLst/>
              <a:gdLst/>
              <a:ahLst/>
              <a:cxnLst/>
              <a:rect l="l" t="t" r="r" b="b"/>
              <a:pathLst>
                <a:path w="1359535" h="811530">
                  <a:moveTo>
                    <a:pt x="1358950" y="811187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925517" y="2381250"/>
              <a:ext cx="1256665" cy="63500"/>
            </a:xfrm>
            <a:custGeom>
              <a:avLst/>
              <a:gdLst/>
              <a:ahLst/>
              <a:cxnLst/>
              <a:rect l="l" t="t" r="r" b="b"/>
              <a:pathLst>
                <a:path w="1256664" h="63500">
                  <a:moveTo>
                    <a:pt x="1256080" y="0"/>
                  </a:moveTo>
                  <a:lnTo>
                    <a:pt x="0" y="6305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37873" y="4804522"/>
            <a:ext cx="11130712" cy="15200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 marR="6985" defTabSz="1219200">
              <a:spcBef>
                <a:spcPts val="135"/>
              </a:spcBef>
            </a:pPr>
            <a:endParaRPr lang="en-IN" sz="3200" b="1" dirty="0" smtClean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17145" marR="6985" defTabSz="1219200">
              <a:spcBef>
                <a:spcPts val="135"/>
              </a:spcBef>
            </a:pPr>
            <a:endParaRPr lang="en-IN" sz="3200" b="1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17145" marR="6985" defTabSz="1219200">
              <a:spcBef>
                <a:spcPts val="135"/>
              </a:spcBef>
            </a:pPr>
            <a:r>
              <a:rPr sz="3200" b="1" dirty="0" smtClean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Flood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200" b="1" spc="-13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blockchain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3200" b="1" spc="-113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3200" b="1" spc="-7" dirty="0" smtClean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3200" b="1" spc="-33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included</a:t>
            </a:r>
            <a:endParaRPr sz="3200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058047" y="814971"/>
            <a:ext cx="4547447" cy="4163907"/>
            <a:chOff x="3793535" y="611228"/>
            <a:chExt cx="3410585" cy="3122930"/>
          </a:xfrm>
        </p:grpSpPr>
        <p:pic>
          <p:nvPicPr>
            <p:cNvPr id="38" name="object 3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87799" y="1393645"/>
              <a:ext cx="1846674" cy="123111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1932" y="611228"/>
              <a:ext cx="1164384" cy="11643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9427" y="2522877"/>
              <a:ext cx="1164384" cy="116438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990" y="2569616"/>
              <a:ext cx="1164376" cy="116438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3535" y="1785318"/>
              <a:ext cx="1164384" cy="11643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1766" y="794691"/>
              <a:ext cx="1164374" cy="11643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8" y="1024467"/>
            <a:ext cx="10062633" cy="51314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345" indent="-457200" defTabSz="1219200">
              <a:spcBef>
                <a:spcPts val="135"/>
              </a:spcBef>
              <a:buFont typeface="Arial" panose="020B0604020202020204"/>
              <a:buChar char="•"/>
              <a:tabLst>
                <a:tab pos="473075" algn="l"/>
                <a:tab pos="473710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Block contains the correct hash based on the existing</a:t>
            </a:r>
            <a:r>
              <a:rPr sz="3200" spc="35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 err="1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blockchain</a:t>
            </a:r>
            <a:endParaRPr lang="en-IN" sz="3200" spc="-7" dirty="0" smtClean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17145" defTabSz="1219200">
              <a:spcBef>
                <a:spcPts val="135"/>
              </a:spcBef>
              <a:tabLst>
                <a:tab pos="473075" algn="l"/>
                <a:tab pos="473710" algn="l"/>
              </a:tabLst>
            </a:pPr>
            <a:endParaRPr lang="en-IN" sz="3200" b="1" dirty="0" smtClean="0">
              <a:solidFill>
                <a:srgbClr val="00B050"/>
              </a:solidFill>
            </a:endParaRPr>
          </a:p>
          <a:p>
            <a:pPr marL="17145" defTabSz="1219200">
              <a:spcBef>
                <a:spcPts val="135"/>
              </a:spcBef>
              <a:tabLst>
                <a:tab pos="473075" algn="l"/>
                <a:tab pos="473710" algn="l"/>
              </a:tabLst>
            </a:pPr>
            <a:r>
              <a:rPr lang="en-IN" sz="3200" b="1" dirty="0" err="1" smtClean="0">
                <a:solidFill>
                  <a:srgbClr val="00B050"/>
                </a:solidFill>
              </a:rPr>
              <a:t>H</a:t>
            </a:r>
            <a:r>
              <a:rPr lang="en-IN" sz="2400" b="1" dirty="0" err="1" smtClean="0">
                <a:solidFill>
                  <a:srgbClr val="00B050"/>
                </a:solidFill>
              </a:rPr>
              <a:t>n</a:t>
            </a:r>
            <a:r>
              <a:rPr lang="en-IN" sz="3200" b="1" dirty="0" smtClean="0">
                <a:solidFill>
                  <a:srgbClr val="00B050"/>
                </a:solidFill>
              </a:rPr>
              <a:t>=( H</a:t>
            </a:r>
            <a:r>
              <a:rPr lang="en-IN" sz="2000" b="1" dirty="0" smtClean="0">
                <a:solidFill>
                  <a:srgbClr val="00B050"/>
                </a:solidFill>
              </a:rPr>
              <a:t>(n-1) </a:t>
            </a:r>
            <a:r>
              <a:rPr lang="en-IN" sz="3200" b="1" dirty="0" smtClean="0">
                <a:solidFill>
                  <a:srgbClr val="00B050"/>
                </a:solidFill>
              </a:rPr>
              <a:t>|| Transactions || </a:t>
            </a:r>
            <a:r>
              <a:rPr lang="en-IN" sz="3200" b="1" dirty="0" err="1" smtClean="0">
                <a:solidFill>
                  <a:srgbClr val="00B050"/>
                </a:solidFill>
              </a:rPr>
              <a:t>Merkle</a:t>
            </a:r>
            <a:r>
              <a:rPr lang="en-IN" sz="3200" b="1" dirty="0" smtClean="0">
                <a:solidFill>
                  <a:srgbClr val="00B050"/>
                </a:solidFill>
              </a:rPr>
              <a:t> Root || Nonce )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defTabSz="1219200">
              <a:spcBef>
                <a:spcPts val="20"/>
              </a:spcBef>
              <a:buFont typeface="Arial" panose="020B0604020202020204"/>
              <a:buChar char="•"/>
            </a:pPr>
            <a:endParaRPr sz="4665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474345" indent="-457200" defTabSz="1219200">
              <a:buFont typeface="Arial" panose="020B0604020202020204"/>
              <a:buChar char="•"/>
              <a:tabLst>
                <a:tab pos="473075" algn="l"/>
                <a:tab pos="473710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All the transactions inside the block are</a:t>
            </a:r>
            <a:r>
              <a:rPr sz="3200" spc="22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valid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1008380" lvl="1" indent="-382905" defTabSz="1219200">
              <a:spcBef>
                <a:spcPts val="765"/>
              </a:spcBef>
              <a:buFont typeface="Arial" panose="020B0604020202020204"/>
              <a:buChar char="–"/>
              <a:tabLst>
                <a:tab pos="1009015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Check the</a:t>
            </a:r>
            <a:r>
              <a:rPr sz="3200" spc="4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scripts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1008380" lvl="1" indent="-382905" defTabSz="1219200">
              <a:spcBef>
                <a:spcPts val="765"/>
              </a:spcBef>
              <a:buFont typeface="Arial" panose="020B0604020202020204"/>
              <a:buChar char="–"/>
              <a:tabLst>
                <a:tab pos="1009015" algn="l"/>
              </a:tabLst>
            </a:pPr>
            <a:r>
              <a:rPr sz="3200" spc="-3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Validate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with the existing</a:t>
            </a:r>
            <a:r>
              <a:rPr sz="3200" spc="180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blockchain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609600" lvl="1" defTabSz="1219200">
              <a:spcBef>
                <a:spcPts val="20"/>
              </a:spcBef>
              <a:buFont typeface="Arial" panose="020B0604020202020204"/>
              <a:buChar char="–"/>
            </a:pPr>
            <a:endParaRPr sz="4665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474345" indent="-457200" defTabSz="1219200">
              <a:buFont typeface="Arial" panose="020B0604020202020204"/>
              <a:buChar char="•"/>
              <a:tabLst>
                <a:tab pos="473075" algn="l"/>
                <a:tab pos="473710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The block is included in the current longest</a:t>
            </a:r>
            <a:r>
              <a:rPr sz="3200" spc="28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chain</a:t>
            </a:r>
            <a:endParaRPr sz="3200" spc="-7" dirty="0" smtClean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4810" y="68571"/>
            <a:ext cx="39793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7145">
              <a:spcBef>
                <a:spcPts val="125"/>
              </a:spcBef>
            </a:pPr>
            <a:r>
              <a:rPr spc="-7" dirty="0">
                <a:solidFill>
                  <a:schemeClr val="accent1"/>
                </a:solidFill>
              </a:rPr>
              <a:t>Which Block to</a:t>
            </a:r>
            <a:r>
              <a:rPr spc="-87" dirty="0">
                <a:solidFill>
                  <a:schemeClr val="accent1"/>
                </a:solidFill>
              </a:rPr>
              <a:t> </a:t>
            </a:r>
            <a:r>
              <a:rPr spc="-13" dirty="0">
                <a:solidFill>
                  <a:schemeClr val="accent1"/>
                </a:solidFill>
              </a:rPr>
              <a:t>Relay</a:t>
            </a:r>
            <a:endParaRPr spc="-13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67" y="1075267"/>
            <a:ext cx="10397067" cy="4402667"/>
            <a:chOff x="292100" y="806450"/>
            <a:chExt cx="7797800" cy="3302000"/>
          </a:xfrm>
        </p:grpSpPr>
        <p:sp>
          <p:nvSpPr>
            <p:cNvPr id="4" name="object 4"/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2522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2522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90167" y="3107966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566567" y="3461917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66816" y="2623719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242966" y="1404517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000" y="89782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000" y="89782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766966" y="1483196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766966" y="2623717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200898" y="1583625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566815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239717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239717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582617" y="1404518"/>
              <a:ext cx="175895" cy="697230"/>
            </a:xfrm>
            <a:custGeom>
              <a:avLst/>
              <a:gdLst/>
              <a:ahLst/>
              <a:cxnLst/>
              <a:rect l="l" t="t" r="r" b="b"/>
              <a:pathLst>
                <a:path w="175895" h="697230">
                  <a:moveTo>
                    <a:pt x="0" y="696887"/>
                  </a:moveTo>
                  <a:lnTo>
                    <a:pt x="175412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880767" y="1633118"/>
              <a:ext cx="1359535" cy="811530"/>
            </a:xfrm>
            <a:custGeom>
              <a:avLst/>
              <a:gdLst/>
              <a:ahLst/>
              <a:cxnLst/>
              <a:rect l="l" t="t" r="r" b="b"/>
              <a:pathLst>
                <a:path w="1359535" h="811530">
                  <a:moveTo>
                    <a:pt x="1358950" y="811187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925517" y="2381250"/>
              <a:ext cx="1256665" cy="63500"/>
            </a:xfrm>
            <a:custGeom>
              <a:avLst/>
              <a:gdLst/>
              <a:ahLst/>
              <a:cxnLst/>
              <a:rect l="l" t="t" r="r" b="b"/>
              <a:pathLst>
                <a:path w="1256664" h="63500">
                  <a:moveTo>
                    <a:pt x="1256080" y="0"/>
                  </a:moveTo>
                  <a:lnTo>
                    <a:pt x="0" y="6305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37873" y="4804522"/>
            <a:ext cx="11799451" cy="20125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 defTabSz="1219200">
              <a:spcBef>
                <a:spcPts val="135"/>
              </a:spcBef>
            </a:pPr>
            <a:endParaRPr lang="en-IN" sz="3200" b="1" spc="-7" dirty="0" smtClean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17145" defTabSz="1219200">
              <a:spcBef>
                <a:spcPts val="135"/>
              </a:spcBef>
            </a:pPr>
            <a:endParaRPr lang="en-IN" sz="3200" b="1" spc="-7" dirty="0" smtClean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17145" defTabSz="1219200">
              <a:spcBef>
                <a:spcPts val="135"/>
              </a:spcBef>
            </a:pPr>
            <a:r>
              <a:rPr sz="3200" b="1" spc="-7" dirty="0" smtClean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Multiple </a:t>
            </a:r>
            <a:r>
              <a:rPr sz="3200" b="1" spc="-13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miners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can mine</a:t>
            </a:r>
            <a:r>
              <a:rPr sz="3200" b="1" spc="-13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 smtClean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lang="en-IN" sz="3200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" dirty="0" smtClean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block simultaneously </a:t>
            </a:r>
            <a:r>
              <a:rPr sz="3200" b="1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3200" b="1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a near </a:t>
            </a:r>
            <a:r>
              <a:rPr sz="3200" b="1" spc="-13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identical</a:t>
            </a:r>
            <a:r>
              <a:rPr sz="3200" b="1" spc="-60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time</a:t>
            </a:r>
            <a:endParaRPr sz="3200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94772" y="755063"/>
            <a:ext cx="7818120" cy="3943773"/>
            <a:chOff x="971079" y="566297"/>
            <a:chExt cx="5863590" cy="2957830"/>
          </a:xfrm>
        </p:grpSpPr>
        <p:pic>
          <p:nvPicPr>
            <p:cNvPr id="38" name="object 3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58011" y="2508478"/>
              <a:ext cx="880676" cy="10155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7799" y="1393645"/>
              <a:ext cx="1846674" cy="12311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079" y="566297"/>
              <a:ext cx="1846674" cy="123111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923" y="68571"/>
            <a:ext cx="8670712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7145">
              <a:spcBef>
                <a:spcPts val="125"/>
              </a:spcBef>
            </a:pPr>
            <a:r>
              <a:rPr spc="-7" dirty="0">
                <a:solidFill>
                  <a:schemeClr val="accent1"/>
                </a:solidFill>
              </a:rPr>
              <a:t>Block Propagation – Accept the Longest</a:t>
            </a:r>
            <a:r>
              <a:rPr spc="-193" dirty="0">
                <a:solidFill>
                  <a:schemeClr val="accent1"/>
                </a:solidFill>
              </a:rPr>
              <a:t> </a:t>
            </a:r>
            <a:r>
              <a:rPr spc="-7" dirty="0">
                <a:solidFill>
                  <a:schemeClr val="accent1"/>
                </a:solidFill>
              </a:rPr>
              <a:t>Chain</a:t>
            </a:r>
            <a:endParaRPr spc="-7" dirty="0">
              <a:solidFill>
                <a:schemeClr val="accent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200" y="2717800"/>
            <a:ext cx="1219200" cy="471924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2717800"/>
            <a:ext cx="1219200" cy="471924"/>
          </a:xfrm>
          <a:prstGeom prst="rect">
            <a:avLst/>
          </a:prstGeom>
          <a:solidFill>
            <a:srgbClr val="C0504D"/>
          </a:solidFill>
          <a:ln w="25400">
            <a:solidFill>
              <a:srgbClr val="8C3836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5600" y="3759200"/>
            <a:ext cx="1219200" cy="471924"/>
          </a:xfrm>
          <a:prstGeom prst="rect">
            <a:avLst/>
          </a:prstGeom>
          <a:solidFill>
            <a:srgbClr val="9BBB59"/>
          </a:solidFill>
          <a:ln w="25400">
            <a:solidFill>
              <a:srgbClr val="71893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5600" y="2717800"/>
            <a:ext cx="1219200" cy="471924"/>
          </a:xfrm>
          <a:prstGeom prst="rect">
            <a:avLst/>
          </a:prstGeom>
          <a:solidFill>
            <a:srgbClr val="9BBB59"/>
          </a:solidFill>
          <a:ln w="25400">
            <a:solidFill>
              <a:srgbClr val="71893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7279" y="2717800"/>
            <a:ext cx="1219200" cy="471924"/>
          </a:xfrm>
          <a:prstGeom prst="rect">
            <a:avLst/>
          </a:prstGeom>
          <a:solidFill>
            <a:srgbClr val="F79646"/>
          </a:solidFill>
          <a:ln w="25400">
            <a:solidFill>
              <a:srgbClr val="B66D31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7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5479" y="2717800"/>
            <a:ext cx="1219200" cy="471924"/>
          </a:xfrm>
          <a:prstGeom prst="rect">
            <a:avLst/>
          </a:prstGeom>
          <a:solidFill>
            <a:srgbClr val="403152"/>
          </a:solidFill>
          <a:ln w="25400">
            <a:solidFill>
              <a:srgbClr val="385D8A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5479" y="3721862"/>
            <a:ext cx="1219200" cy="471924"/>
          </a:xfrm>
          <a:prstGeom prst="rect">
            <a:avLst/>
          </a:prstGeom>
          <a:solidFill>
            <a:srgbClr val="403152"/>
          </a:solidFill>
          <a:ln w="25400">
            <a:solidFill>
              <a:srgbClr val="385D8A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2400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1600" y="2722880"/>
            <a:ext cx="1320800" cy="471924"/>
          </a:xfrm>
          <a:prstGeom prst="rect">
            <a:avLst/>
          </a:prstGeom>
          <a:solidFill>
            <a:srgbClr val="002060"/>
          </a:solidFill>
          <a:ln w="25400">
            <a:solidFill>
              <a:srgbClr val="385D8A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28905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2400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22401" y="2946393"/>
            <a:ext cx="812803" cy="152400"/>
            <a:chOff x="1066800" y="2209794"/>
            <a:chExt cx="609602" cy="114300"/>
          </a:xfrm>
        </p:grpSpPr>
        <p:sp>
          <p:nvSpPr>
            <p:cNvPr id="14" name="object 14"/>
            <p:cNvSpPr/>
            <p:nvPr/>
          </p:nvSpPr>
          <p:spPr>
            <a:xfrm>
              <a:off x="1066800" y="2266950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62102" y="220979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429000" y="2946392"/>
            <a:ext cx="736600" cy="1117600"/>
            <a:chOff x="2571750" y="2209794"/>
            <a:chExt cx="552450" cy="838200"/>
          </a:xfrm>
        </p:grpSpPr>
        <p:sp>
          <p:nvSpPr>
            <p:cNvPr id="22" name="object 22"/>
            <p:cNvSpPr/>
            <p:nvPr/>
          </p:nvSpPr>
          <p:spPr>
            <a:xfrm>
              <a:off x="2590800" y="2266950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009902" y="220979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590800" y="2266950"/>
              <a:ext cx="480059" cy="702945"/>
            </a:xfrm>
            <a:custGeom>
              <a:avLst/>
              <a:gdLst/>
              <a:ahLst/>
              <a:cxnLst/>
              <a:rect l="l" t="t" r="r" b="b"/>
              <a:pathLst>
                <a:path w="480060" h="702944">
                  <a:moveTo>
                    <a:pt x="0" y="0"/>
                  </a:moveTo>
                  <a:lnTo>
                    <a:pt x="479679" y="70238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012553" y="2921379"/>
              <a:ext cx="111760" cy="127000"/>
            </a:xfrm>
            <a:custGeom>
              <a:avLst/>
              <a:gdLst/>
              <a:ahLst/>
              <a:cxnLst/>
              <a:rect l="l" t="t" r="r" b="b"/>
              <a:pathLst>
                <a:path w="111760" h="127000">
                  <a:moveTo>
                    <a:pt x="94386" y="0"/>
                  </a:moveTo>
                  <a:lnTo>
                    <a:pt x="0" y="64452"/>
                  </a:lnTo>
                  <a:lnTo>
                    <a:pt x="111645" y="126619"/>
                  </a:lnTo>
                  <a:lnTo>
                    <a:pt x="94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384800" y="2946392"/>
            <a:ext cx="792480" cy="152400"/>
            <a:chOff x="4038600" y="2209794"/>
            <a:chExt cx="594360" cy="114300"/>
          </a:xfrm>
        </p:grpSpPr>
        <p:sp>
          <p:nvSpPr>
            <p:cNvPr id="27" name="object 27"/>
            <p:cNvSpPr/>
            <p:nvPr/>
          </p:nvSpPr>
          <p:spPr>
            <a:xfrm>
              <a:off x="4038600" y="2266950"/>
              <a:ext cx="499109" cy="0"/>
            </a:xfrm>
            <a:custGeom>
              <a:avLst/>
              <a:gdLst/>
              <a:ahLst/>
              <a:cxnLst/>
              <a:rect l="l" t="t" r="r" b="b"/>
              <a:pathLst>
                <a:path w="499110">
                  <a:moveTo>
                    <a:pt x="0" y="0"/>
                  </a:moveTo>
                  <a:lnTo>
                    <a:pt x="49910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518662" y="220979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371077" y="2946392"/>
            <a:ext cx="914400" cy="1080347"/>
            <a:chOff x="5528308" y="2209794"/>
            <a:chExt cx="685800" cy="810260"/>
          </a:xfrm>
        </p:grpSpPr>
        <p:sp>
          <p:nvSpPr>
            <p:cNvPr id="30" name="object 30"/>
            <p:cNvSpPr/>
            <p:nvPr/>
          </p:nvSpPr>
          <p:spPr>
            <a:xfrm>
              <a:off x="5547359" y="2266950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099812" y="220979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547358" y="2266950"/>
              <a:ext cx="603885" cy="681990"/>
            </a:xfrm>
            <a:custGeom>
              <a:avLst/>
              <a:gdLst/>
              <a:ahLst/>
              <a:cxnLst/>
              <a:rect l="l" t="t" r="r" b="b"/>
              <a:pathLst>
                <a:path w="603885" h="681989">
                  <a:moveTo>
                    <a:pt x="0" y="0"/>
                  </a:moveTo>
                  <a:lnTo>
                    <a:pt x="603605" y="68173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095547" y="2896532"/>
              <a:ext cx="118745" cy="123825"/>
            </a:xfrm>
            <a:custGeom>
              <a:avLst/>
              <a:gdLst/>
              <a:ahLst/>
              <a:cxnLst/>
              <a:rect l="l" t="t" r="r" b="b"/>
              <a:pathLst>
                <a:path w="118745" h="123825">
                  <a:moveTo>
                    <a:pt x="85585" y="0"/>
                  </a:moveTo>
                  <a:lnTo>
                    <a:pt x="0" y="75768"/>
                  </a:lnTo>
                  <a:lnTo>
                    <a:pt x="118567" y="123469"/>
                  </a:lnTo>
                  <a:lnTo>
                    <a:pt x="85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9479279" y="2950452"/>
            <a:ext cx="782320" cy="152400"/>
            <a:chOff x="7109459" y="2212839"/>
            <a:chExt cx="586740" cy="114300"/>
          </a:xfrm>
        </p:grpSpPr>
        <p:sp>
          <p:nvSpPr>
            <p:cNvPr id="35" name="object 35"/>
            <p:cNvSpPr/>
            <p:nvPr/>
          </p:nvSpPr>
          <p:spPr>
            <a:xfrm>
              <a:off x="7128509" y="2266950"/>
              <a:ext cx="472440" cy="3175"/>
            </a:xfrm>
            <a:custGeom>
              <a:avLst/>
              <a:gdLst/>
              <a:ahLst/>
              <a:cxnLst/>
              <a:rect l="l" t="t" r="r" b="b"/>
              <a:pathLst>
                <a:path w="472440" h="3175">
                  <a:moveTo>
                    <a:pt x="0" y="0"/>
                  </a:moveTo>
                  <a:lnTo>
                    <a:pt x="472440" y="31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581513" y="221283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774" y="0"/>
                  </a:moveTo>
                  <a:lnTo>
                    <a:pt x="0" y="114300"/>
                  </a:lnTo>
                  <a:lnTo>
                    <a:pt x="114681" y="5792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396" y="68571"/>
            <a:ext cx="1000675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7145">
              <a:spcBef>
                <a:spcPts val="125"/>
              </a:spcBef>
            </a:pPr>
            <a:r>
              <a:rPr spc="-7" dirty="0"/>
              <a:t>Block Propagation – Accept One of the Longest</a:t>
            </a:r>
            <a:r>
              <a:rPr spc="-187" dirty="0"/>
              <a:t> </a:t>
            </a:r>
            <a:r>
              <a:rPr spc="-7" dirty="0"/>
              <a:t>Chain</a:t>
            </a:r>
            <a:endParaRPr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203200" y="2717800"/>
            <a:ext cx="1219200" cy="471924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2717800"/>
            <a:ext cx="1219200" cy="471924"/>
          </a:xfrm>
          <a:prstGeom prst="rect">
            <a:avLst/>
          </a:prstGeom>
          <a:solidFill>
            <a:srgbClr val="C0504D"/>
          </a:solidFill>
          <a:ln w="25400">
            <a:solidFill>
              <a:srgbClr val="8C3836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1587754"/>
            <a:ext cx="1219200" cy="471924"/>
          </a:xfrm>
          <a:prstGeom prst="rect">
            <a:avLst/>
          </a:prstGeom>
          <a:solidFill>
            <a:srgbClr val="C0504D"/>
          </a:solidFill>
          <a:ln w="25400">
            <a:solidFill>
              <a:srgbClr val="8C3836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5600" y="3759200"/>
            <a:ext cx="1219200" cy="471924"/>
          </a:xfrm>
          <a:prstGeom prst="rect">
            <a:avLst/>
          </a:prstGeom>
          <a:solidFill>
            <a:srgbClr val="9BBB59"/>
          </a:solidFill>
          <a:ln w="25400">
            <a:solidFill>
              <a:srgbClr val="71893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5600" y="2717800"/>
            <a:ext cx="1219200" cy="471924"/>
          </a:xfrm>
          <a:prstGeom prst="rect">
            <a:avLst/>
          </a:prstGeom>
          <a:solidFill>
            <a:srgbClr val="9BBB59"/>
          </a:solidFill>
          <a:ln w="25400">
            <a:solidFill>
              <a:srgbClr val="71893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0839" y="1587500"/>
            <a:ext cx="1219200" cy="471924"/>
          </a:xfrm>
          <a:prstGeom prst="rect">
            <a:avLst/>
          </a:prstGeom>
          <a:solidFill>
            <a:srgbClr val="9BBB59"/>
          </a:solidFill>
          <a:ln w="25400">
            <a:solidFill>
              <a:srgbClr val="71893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6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7279" y="2717800"/>
            <a:ext cx="1219200" cy="471924"/>
          </a:xfrm>
          <a:prstGeom prst="rect">
            <a:avLst/>
          </a:prstGeom>
          <a:solidFill>
            <a:srgbClr val="F79646"/>
          </a:solidFill>
          <a:ln w="25400">
            <a:solidFill>
              <a:srgbClr val="B66D31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7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5479" y="2717800"/>
            <a:ext cx="1219200" cy="471924"/>
          </a:xfrm>
          <a:prstGeom prst="rect">
            <a:avLst/>
          </a:prstGeom>
          <a:solidFill>
            <a:srgbClr val="403152"/>
          </a:solidFill>
          <a:ln w="25400">
            <a:solidFill>
              <a:srgbClr val="385D8A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5479" y="3721862"/>
            <a:ext cx="1219200" cy="471924"/>
          </a:xfrm>
          <a:prstGeom prst="rect">
            <a:avLst/>
          </a:prstGeom>
          <a:solidFill>
            <a:srgbClr val="403152"/>
          </a:solidFill>
          <a:ln w="25400">
            <a:solidFill>
              <a:srgbClr val="385D8A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54940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5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1600" y="3723639"/>
            <a:ext cx="1320800" cy="471924"/>
          </a:xfrm>
          <a:prstGeom prst="rect">
            <a:avLst/>
          </a:prstGeom>
          <a:solidFill>
            <a:srgbClr val="002060"/>
          </a:solidFill>
          <a:ln w="25400">
            <a:solidFill>
              <a:srgbClr val="385D8A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28905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11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61600" y="2722880"/>
            <a:ext cx="1320800" cy="471924"/>
          </a:xfrm>
          <a:prstGeom prst="rect">
            <a:avLst/>
          </a:prstGeom>
          <a:solidFill>
            <a:srgbClr val="002060"/>
          </a:solidFill>
          <a:ln w="25400">
            <a:solidFill>
              <a:srgbClr val="385D8A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28905" defTabSz="1219200">
              <a:spcBef>
                <a:spcPts val="80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2400" b="1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7001" y="1892554"/>
            <a:ext cx="839047" cy="1206500"/>
            <a:chOff x="1047750" y="1419415"/>
            <a:chExt cx="629285" cy="904875"/>
          </a:xfrm>
        </p:grpSpPr>
        <p:sp>
          <p:nvSpPr>
            <p:cNvPr id="15" name="object 15"/>
            <p:cNvSpPr/>
            <p:nvPr/>
          </p:nvSpPr>
          <p:spPr>
            <a:xfrm>
              <a:off x="1066800" y="2266950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62102" y="220979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66800" y="1496745"/>
              <a:ext cx="554355" cy="770255"/>
            </a:xfrm>
            <a:custGeom>
              <a:avLst/>
              <a:gdLst/>
              <a:ahLst/>
              <a:cxnLst/>
              <a:rect l="l" t="t" r="r" b="b"/>
              <a:pathLst>
                <a:path w="554355" h="770255">
                  <a:moveTo>
                    <a:pt x="0" y="770204"/>
                  </a:moveTo>
                  <a:lnTo>
                    <a:pt x="55398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63262" y="1419415"/>
              <a:ext cx="113664" cy="126364"/>
            </a:xfrm>
            <a:custGeom>
              <a:avLst/>
              <a:gdLst/>
              <a:ahLst/>
              <a:cxnLst/>
              <a:rect l="l" t="t" r="r" b="b"/>
              <a:pathLst>
                <a:path w="113664" h="126365">
                  <a:moveTo>
                    <a:pt x="113144" y="0"/>
                  </a:moveTo>
                  <a:lnTo>
                    <a:pt x="0" y="59423"/>
                  </a:lnTo>
                  <a:lnTo>
                    <a:pt x="92798" y="126161"/>
                  </a:lnTo>
                  <a:lnTo>
                    <a:pt x="113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429000" y="1816159"/>
            <a:ext cx="751840" cy="152400"/>
            <a:chOff x="2571750" y="1362119"/>
            <a:chExt cx="563880" cy="114300"/>
          </a:xfrm>
        </p:grpSpPr>
        <p:sp>
          <p:nvSpPr>
            <p:cNvPr id="20" name="object 20"/>
            <p:cNvSpPr/>
            <p:nvPr/>
          </p:nvSpPr>
          <p:spPr>
            <a:xfrm>
              <a:off x="2590800" y="1419263"/>
              <a:ext cx="449580" cy="635"/>
            </a:xfrm>
            <a:custGeom>
              <a:avLst/>
              <a:gdLst/>
              <a:ahLst/>
              <a:cxnLst/>
              <a:rect l="l" t="t" r="r" b="b"/>
              <a:pathLst>
                <a:path w="449580" h="634">
                  <a:moveTo>
                    <a:pt x="0" y="152"/>
                  </a:moveTo>
                  <a:lnTo>
                    <a:pt x="44958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021302" y="136211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50" y="114300"/>
                  </a:lnTo>
                  <a:lnTo>
                    <a:pt x="114325" y="57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429000" y="2946392"/>
            <a:ext cx="736600" cy="1117600"/>
            <a:chOff x="2571750" y="2209794"/>
            <a:chExt cx="552450" cy="838200"/>
          </a:xfrm>
        </p:grpSpPr>
        <p:sp>
          <p:nvSpPr>
            <p:cNvPr id="23" name="object 23"/>
            <p:cNvSpPr/>
            <p:nvPr/>
          </p:nvSpPr>
          <p:spPr>
            <a:xfrm>
              <a:off x="2590800" y="2266950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009902" y="220979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590800" y="2266950"/>
              <a:ext cx="480059" cy="702945"/>
            </a:xfrm>
            <a:custGeom>
              <a:avLst/>
              <a:gdLst/>
              <a:ahLst/>
              <a:cxnLst/>
              <a:rect l="l" t="t" r="r" b="b"/>
              <a:pathLst>
                <a:path w="480060" h="702944">
                  <a:moveTo>
                    <a:pt x="0" y="0"/>
                  </a:moveTo>
                  <a:lnTo>
                    <a:pt x="479679" y="70238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012553" y="2921379"/>
              <a:ext cx="111760" cy="127000"/>
            </a:xfrm>
            <a:custGeom>
              <a:avLst/>
              <a:gdLst/>
              <a:ahLst/>
              <a:cxnLst/>
              <a:rect l="l" t="t" r="r" b="b"/>
              <a:pathLst>
                <a:path w="111760" h="127000">
                  <a:moveTo>
                    <a:pt x="94386" y="0"/>
                  </a:moveTo>
                  <a:lnTo>
                    <a:pt x="0" y="64452"/>
                  </a:lnTo>
                  <a:lnTo>
                    <a:pt x="111645" y="126619"/>
                  </a:lnTo>
                  <a:lnTo>
                    <a:pt x="94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384800" y="2946392"/>
            <a:ext cx="792480" cy="152400"/>
            <a:chOff x="4038600" y="2209794"/>
            <a:chExt cx="594360" cy="114300"/>
          </a:xfrm>
        </p:grpSpPr>
        <p:sp>
          <p:nvSpPr>
            <p:cNvPr id="28" name="object 28"/>
            <p:cNvSpPr/>
            <p:nvPr/>
          </p:nvSpPr>
          <p:spPr>
            <a:xfrm>
              <a:off x="4038600" y="2266950"/>
              <a:ext cx="499109" cy="0"/>
            </a:xfrm>
            <a:custGeom>
              <a:avLst/>
              <a:gdLst/>
              <a:ahLst/>
              <a:cxnLst/>
              <a:rect l="l" t="t" r="r" b="b"/>
              <a:pathLst>
                <a:path w="499110">
                  <a:moveTo>
                    <a:pt x="0" y="0"/>
                  </a:moveTo>
                  <a:lnTo>
                    <a:pt x="49910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518662" y="220979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371077" y="2946392"/>
            <a:ext cx="914400" cy="1080347"/>
            <a:chOff x="5528308" y="2209794"/>
            <a:chExt cx="685800" cy="810260"/>
          </a:xfrm>
        </p:grpSpPr>
        <p:sp>
          <p:nvSpPr>
            <p:cNvPr id="31" name="object 31"/>
            <p:cNvSpPr/>
            <p:nvPr/>
          </p:nvSpPr>
          <p:spPr>
            <a:xfrm>
              <a:off x="5547359" y="2266950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099812" y="220979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547358" y="2266950"/>
              <a:ext cx="603885" cy="681990"/>
            </a:xfrm>
            <a:custGeom>
              <a:avLst/>
              <a:gdLst/>
              <a:ahLst/>
              <a:cxnLst/>
              <a:rect l="l" t="t" r="r" b="b"/>
              <a:pathLst>
                <a:path w="603885" h="681989">
                  <a:moveTo>
                    <a:pt x="0" y="0"/>
                  </a:moveTo>
                  <a:lnTo>
                    <a:pt x="603605" y="68173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095547" y="2896532"/>
              <a:ext cx="118745" cy="123825"/>
            </a:xfrm>
            <a:custGeom>
              <a:avLst/>
              <a:gdLst/>
              <a:ahLst/>
              <a:cxnLst/>
              <a:rect l="l" t="t" r="r" b="b"/>
              <a:pathLst>
                <a:path w="118745" h="123825">
                  <a:moveTo>
                    <a:pt x="85585" y="0"/>
                  </a:moveTo>
                  <a:lnTo>
                    <a:pt x="0" y="75768"/>
                  </a:lnTo>
                  <a:lnTo>
                    <a:pt x="118567" y="123469"/>
                  </a:lnTo>
                  <a:lnTo>
                    <a:pt x="85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479279" y="2950452"/>
            <a:ext cx="782320" cy="1078653"/>
            <a:chOff x="7109459" y="2212839"/>
            <a:chExt cx="586740" cy="808990"/>
          </a:xfrm>
        </p:grpSpPr>
        <p:sp>
          <p:nvSpPr>
            <p:cNvPr id="36" name="object 36"/>
            <p:cNvSpPr/>
            <p:nvPr/>
          </p:nvSpPr>
          <p:spPr>
            <a:xfrm>
              <a:off x="7128509" y="2266950"/>
              <a:ext cx="472440" cy="3175"/>
            </a:xfrm>
            <a:custGeom>
              <a:avLst/>
              <a:gdLst/>
              <a:ahLst/>
              <a:cxnLst/>
              <a:rect l="l" t="t" r="r" b="b"/>
              <a:pathLst>
                <a:path w="472440" h="3175">
                  <a:moveTo>
                    <a:pt x="0" y="0"/>
                  </a:moveTo>
                  <a:lnTo>
                    <a:pt x="472440" y="31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581513" y="221283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774" y="0"/>
                  </a:moveTo>
                  <a:lnTo>
                    <a:pt x="0" y="114300"/>
                  </a:lnTo>
                  <a:lnTo>
                    <a:pt x="114681" y="5792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128509" y="2266950"/>
              <a:ext cx="510540" cy="678815"/>
            </a:xfrm>
            <a:custGeom>
              <a:avLst/>
              <a:gdLst/>
              <a:ahLst/>
              <a:cxnLst/>
              <a:rect l="l" t="t" r="r" b="b"/>
              <a:pathLst>
                <a:path w="510540" h="678814">
                  <a:moveTo>
                    <a:pt x="0" y="0"/>
                  </a:moveTo>
                  <a:lnTo>
                    <a:pt x="510413" y="67826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581802" y="2895635"/>
              <a:ext cx="114935" cy="125730"/>
            </a:xfrm>
            <a:custGeom>
              <a:avLst/>
              <a:gdLst/>
              <a:ahLst/>
              <a:cxnLst/>
              <a:rect l="l" t="t" r="r" b="b"/>
              <a:pathLst>
                <a:path w="114934" h="125730">
                  <a:moveTo>
                    <a:pt x="91338" y="0"/>
                  </a:moveTo>
                  <a:lnTo>
                    <a:pt x="0" y="68719"/>
                  </a:lnTo>
                  <a:lnTo>
                    <a:pt x="114401" y="125691"/>
                  </a:lnTo>
                  <a:lnTo>
                    <a:pt x="913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926931"/>
            <a:ext cx="11097260" cy="5839205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474345" indent="-457200" defTabSz="1219200">
              <a:spcBef>
                <a:spcPts val="515"/>
              </a:spcBef>
              <a:buFont typeface="Arial" panose="020B0604020202020204"/>
              <a:buChar char="•"/>
              <a:tabLst>
                <a:tab pos="473075" algn="l"/>
                <a:tab pos="473710" algn="l"/>
              </a:tabLst>
            </a:pPr>
            <a:r>
              <a:rPr sz="3200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A </a:t>
            </a:r>
            <a:r>
              <a:rPr sz="3200" spc="-7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measure of how </a:t>
            </a:r>
            <a:r>
              <a:rPr sz="3200" spc="-13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difficult </a:t>
            </a:r>
            <a:r>
              <a:rPr sz="3200" spc="-7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it is to f</a:t>
            </a:r>
            <a:r>
              <a:rPr lang="en-IN" sz="3200" spc="-7" dirty="0" err="1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i</a:t>
            </a:r>
            <a:r>
              <a:rPr sz="3200" spc="-7" dirty="0" err="1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nd</a:t>
            </a:r>
            <a:r>
              <a:rPr sz="3200" spc="-7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a hash below a given</a:t>
            </a:r>
            <a:r>
              <a:rPr sz="3200" spc="267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target</a:t>
            </a:r>
            <a:endParaRPr lang="en-IN" sz="3200" spc="-7" dirty="0" smtClean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474345" indent="-457200" defTabSz="1219200">
              <a:spcBef>
                <a:spcPts val="515"/>
              </a:spcBef>
              <a:buFont typeface="Arial" panose="020B0604020202020204"/>
              <a:buChar char="•"/>
              <a:tabLst>
                <a:tab pos="473075" algn="l"/>
                <a:tab pos="473710" algn="l"/>
              </a:tabLst>
            </a:pPr>
            <a:r>
              <a:rPr lang="en-IN" sz="3200" dirty="0"/>
              <a:t>Bitcoin difficulty is a measure </a:t>
            </a:r>
            <a:r>
              <a:rPr lang="en-IN" sz="3200" dirty="0" smtClean="0"/>
              <a:t>of </a:t>
            </a:r>
            <a:r>
              <a:rPr lang="en-IN" sz="3200" dirty="0"/>
              <a:t>how many hashes (statistically) must be generated to find a valid solution to solve the next Bitcoin block and earn the mining </a:t>
            </a:r>
            <a:r>
              <a:rPr lang="en-IN" sz="3200" dirty="0" smtClean="0"/>
              <a:t>reward.</a:t>
            </a:r>
            <a:endParaRPr lang="en-IN" sz="3200" dirty="0">
              <a:solidFill>
                <a:prstClr val="black"/>
              </a:solidFill>
              <a:latin typeface="Arial Narrow" panose="020B0606020202030204"/>
            </a:endParaRPr>
          </a:p>
          <a:p>
            <a:pPr marL="474345" indent="-457200" defTabSz="1219200">
              <a:spcBef>
                <a:spcPts val="515"/>
              </a:spcBef>
              <a:buFont typeface="Arial" panose="020B0604020202020204"/>
              <a:buChar char="•"/>
              <a:tabLst>
                <a:tab pos="473075" algn="l"/>
                <a:tab pos="473710" algn="l"/>
              </a:tabLst>
            </a:pPr>
            <a:r>
              <a:rPr sz="3200" spc="-7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Bitcoin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network has a global block</a:t>
            </a:r>
            <a:r>
              <a:rPr sz="3200" spc="220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1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difficulty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609600" lvl="1" defTabSz="1219200">
              <a:spcBef>
                <a:spcPts val="15"/>
              </a:spcBef>
            </a:pPr>
            <a:endParaRPr sz="40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474345" indent="-457200" defTabSz="1219200">
              <a:buFont typeface="Arial" panose="020B0604020202020204"/>
              <a:buChar char="•"/>
              <a:tabLst>
                <a:tab pos="473075" algn="l"/>
                <a:tab pos="473710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The </a:t>
            </a:r>
            <a:r>
              <a:rPr sz="3200" spc="-1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difficulty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changes for every 2016</a:t>
            </a:r>
            <a:r>
              <a:rPr sz="3200" spc="22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blocks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1008380" lvl="1" indent="-382905" defTabSz="1219200">
              <a:spcBef>
                <a:spcPts val="385"/>
              </a:spcBef>
              <a:buFont typeface="Arial" panose="020B0604020202020204"/>
              <a:buChar char="–"/>
              <a:tabLst>
                <a:tab pos="1009015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Desired rate – one block each 10</a:t>
            </a:r>
            <a:r>
              <a:rPr sz="3200" spc="21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minutes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1008380" lvl="1" indent="-382905" defTabSz="1219200">
              <a:spcBef>
                <a:spcPts val="380"/>
              </a:spcBef>
              <a:buFont typeface="Arial" panose="020B0604020202020204"/>
              <a:buChar char="–"/>
              <a:tabLst>
                <a:tab pos="1009015" algn="l"/>
              </a:tabLst>
            </a:pPr>
            <a:r>
              <a:rPr sz="3200" spc="-5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Two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weeks to generate 2016</a:t>
            </a:r>
            <a:r>
              <a:rPr sz="3200" spc="21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blocks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1008380" marR="6985" lvl="1" indent="-382905" defTabSz="1219200">
              <a:lnSpc>
                <a:spcPts val="3455"/>
              </a:lnSpc>
              <a:spcBef>
                <a:spcPts val="825"/>
              </a:spcBef>
              <a:buFont typeface="Arial" panose="020B0604020202020204"/>
              <a:buChar char="–"/>
              <a:tabLst>
                <a:tab pos="1009015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The change in </a:t>
            </a:r>
            <a:r>
              <a:rPr sz="3200" spc="-1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difficulty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is in proportion to the amount of time over </a:t>
            </a:r>
            <a:r>
              <a:rPr sz="3200" spc="-1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or 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under two weeks the previous 2016 blocks took to </a:t>
            </a:r>
            <a:r>
              <a:rPr sz="3200" spc="-7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find</a:t>
            </a:r>
            <a:r>
              <a:rPr lang="en-IN" sz="3200" spc="-7" dirty="0" smtClean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.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8147" y="68571"/>
            <a:ext cx="305477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7145">
              <a:spcBef>
                <a:spcPts val="125"/>
              </a:spcBef>
            </a:pPr>
            <a:r>
              <a:rPr spc="-7" dirty="0">
                <a:solidFill>
                  <a:schemeClr val="accent1"/>
                </a:solidFill>
              </a:rPr>
              <a:t>Mining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7" dirty="0">
                <a:solidFill>
                  <a:schemeClr val="accent1"/>
                </a:solidFill>
              </a:rPr>
              <a:t>Difficulty</a:t>
            </a:r>
            <a:endParaRPr spc="-7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1024467"/>
            <a:ext cx="11065933" cy="40900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345" indent="-457200" defTabSz="1219200">
              <a:spcBef>
                <a:spcPts val="135"/>
              </a:spcBef>
              <a:buFont typeface="Arial" panose="020B0604020202020204"/>
              <a:buChar char="•"/>
              <a:tabLst>
                <a:tab pos="473075" algn="l"/>
                <a:tab pos="473710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Compute the following for every two</a:t>
            </a:r>
            <a:r>
              <a:rPr sz="3200" spc="193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 panose="020B0606020202030204"/>
                <a:cs typeface="Arial Narrow" panose="020B0606020202030204"/>
              </a:rPr>
              <a:t>weeks</a:t>
            </a:r>
            <a:endParaRPr sz="32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defTabSz="1219200"/>
            <a:endParaRPr sz="4600" dirty="0">
              <a:solidFill>
                <a:prstClr val="black"/>
              </a:solidFill>
              <a:latin typeface="Arial Narrow" panose="020B0606020202030204"/>
              <a:cs typeface="Arial Narrow" panose="020B0606020202030204"/>
            </a:endParaRPr>
          </a:p>
          <a:p>
            <a:pPr marL="17145" defTabSz="1219200"/>
            <a:r>
              <a:rPr sz="32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current_difficulty = previous_difficulty</a:t>
            </a:r>
            <a:r>
              <a:rPr sz="3200" b="1" spc="4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*</a:t>
            </a:r>
            <a:endParaRPr sz="32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36345" defTabSz="1219200">
              <a:spcBef>
                <a:spcPts val="765"/>
              </a:spcBef>
            </a:pPr>
            <a:r>
              <a:rPr sz="32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(2 weeks in </a:t>
            </a:r>
            <a:r>
              <a:rPr sz="3200" b="1" dirty="0" smtClean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mi</a:t>
            </a:r>
            <a:r>
              <a:rPr lang="en-IN" sz="3200" b="1" dirty="0" err="1" smtClean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nutes</a:t>
            </a:r>
            <a:r>
              <a:rPr sz="3200" b="1" dirty="0" smtClean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)/(mi</a:t>
            </a:r>
            <a:r>
              <a:rPr lang="en-IN" sz="3200" b="1" dirty="0" err="1" smtClean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nutes</a:t>
            </a:r>
            <a:r>
              <a:rPr lang="en-IN" sz="3200" b="1" dirty="0" smtClean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taken</a:t>
            </a:r>
            <a:r>
              <a:rPr sz="3200" b="1" spc="80" dirty="0" smtClean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to</a:t>
            </a:r>
            <a:endParaRPr sz="32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6112510" defTabSz="1219200">
              <a:spcBef>
                <a:spcPts val="765"/>
              </a:spcBef>
            </a:pPr>
            <a:r>
              <a:rPr sz="32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mine </a:t>
            </a:r>
            <a:r>
              <a:rPr sz="3200" b="1" spc="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last </a:t>
            </a:r>
            <a:r>
              <a:rPr sz="32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2016</a:t>
            </a:r>
            <a:r>
              <a:rPr sz="3200" b="1" spc="-4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 smtClean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blocks)</a:t>
            </a:r>
            <a:endParaRPr lang="en-IN" sz="3200" b="1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6112510" defTabSz="1219200">
              <a:spcBef>
                <a:spcPts val="765"/>
              </a:spcBef>
            </a:pPr>
            <a:endParaRPr lang="en-IN" sz="32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6112510" defTabSz="1219200">
              <a:spcBef>
                <a:spcPts val="765"/>
              </a:spcBef>
            </a:pPr>
            <a:endParaRPr lang="en-IN" sz="3200" b="1" dirty="0" smtClean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0153" y="68571"/>
            <a:ext cx="381084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7145">
              <a:spcBef>
                <a:spcPts val="125"/>
              </a:spcBef>
            </a:pPr>
            <a:r>
              <a:rPr spc="-7" dirty="0">
                <a:solidFill>
                  <a:schemeClr val="accent1"/>
                </a:solidFill>
              </a:rPr>
              <a:t>Setting the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7" dirty="0">
                <a:solidFill>
                  <a:schemeClr val="accent1"/>
                </a:solidFill>
              </a:rPr>
              <a:t>Difficulty</a:t>
            </a:r>
            <a:endParaRPr spc="-7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670474" y="2591094"/>
            <a:ext cx="10958731" cy="2144113"/>
          </a:xfrm>
        </p:spPr>
        <p:txBody>
          <a:bodyPr/>
          <a:lstStyle/>
          <a:p>
            <a:pPr marL="6112510" defTabSz="1219200">
              <a:spcBef>
                <a:spcPts val="765"/>
              </a:spcBef>
            </a:pPr>
            <a:r>
              <a:rPr lang="en-IN" sz="2400" b="1" dirty="0" smtClean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2weeks(min</a:t>
            </a:r>
            <a:r>
              <a:rPr lang="en-IN"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 = 20160</a:t>
            </a:r>
            <a:endParaRPr lang="en-IN" sz="2400" b="1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6112510" defTabSz="1219200">
              <a:spcBef>
                <a:spcPts val="765"/>
              </a:spcBef>
            </a:pPr>
            <a:r>
              <a:rPr lang="en-IN"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Current difficulty = </a:t>
            </a:r>
            <a:r>
              <a:rPr lang="en-IN" sz="2400" b="1" dirty="0" smtClean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300</a:t>
            </a:r>
            <a:endParaRPr lang="en-IN" sz="2400" b="1" dirty="0" smtClean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6112510" defTabSz="1219200">
              <a:spcBef>
                <a:spcPts val="765"/>
              </a:spcBef>
            </a:pPr>
            <a:endParaRPr lang="en-IN" sz="2400" b="1" dirty="0" smtClean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6112510" defTabSz="1219200">
              <a:spcBef>
                <a:spcPts val="765"/>
              </a:spcBef>
            </a:pPr>
            <a:endParaRPr lang="en-IN" sz="2400" b="1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539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Difficulty Formula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82"/>
            <a:ext cx="12192000" cy="67488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571"/>
            <a:ext cx="12192000" cy="67894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572"/>
            <a:ext cx="12192001" cy="67894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" y="0"/>
            <a:ext cx="121874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Transaction Validation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Checking Signature and executing Script successfully</a:t>
            </a:r>
            <a:endParaRPr lang="en-IN" sz="4000" dirty="0" smtClean="0"/>
          </a:p>
          <a:p>
            <a:r>
              <a:rPr lang="en-IN" sz="4000" dirty="0" smtClean="0"/>
              <a:t>Checking input &gt;= output</a:t>
            </a:r>
            <a:endParaRPr lang="en-IN" sz="4000" dirty="0" smtClean="0"/>
          </a:p>
          <a:p>
            <a:r>
              <a:rPr lang="en-IN" sz="4000" dirty="0" smtClean="0"/>
              <a:t>Transaction Conflict/Double Spending</a:t>
            </a:r>
            <a:endParaRPr lang="en-IN" sz="4000" dirty="0" smtClean="0"/>
          </a:p>
          <a:p>
            <a:r>
              <a:rPr lang="en-IN" sz="4000" dirty="0" smtClean="0"/>
              <a:t>A-&gt;B 10BTC (first)		100</a:t>
            </a:r>
            <a:r>
              <a:rPr lang="en-IN" sz="4000" baseline="30000" dirty="0" smtClean="0"/>
              <a:t>th</a:t>
            </a:r>
            <a:r>
              <a:rPr lang="en-IN" sz="4000" dirty="0" smtClean="0"/>
              <a:t> 	A:1</a:t>
            </a:r>
            <a:endParaRPr lang="en-IN" sz="4000" dirty="0" smtClean="0"/>
          </a:p>
          <a:p>
            <a:r>
              <a:rPr lang="en-IN" sz="4000" dirty="0" smtClean="0">
                <a:solidFill>
                  <a:srgbClr val="FF0000"/>
                </a:solidFill>
              </a:rPr>
              <a:t>A-&gt;B 10BTC(second)	</a:t>
            </a:r>
            <a:r>
              <a:rPr lang="en-IN" sz="4000" dirty="0" smtClean="0"/>
              <a:t>		</a:t>
            </a:r>
            <a:endParaRPr lang="en-I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67" y="1075267"/>
            <a:ext cx="10397067" cy="4402667"/>
            <a:chOff x="292100" y="806450"/>
            <a:chExt cx="7797800" cy="3302000"/>
          </a:xfrm>
        </p:grpSpPr>
        <p:sp>
          <p:nvSpPr>
            <p:cNvPr id="4" name="object 4"/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2522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2522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90167" y="3107966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566567" y="3461917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66816" y="2623719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242966" y="1404517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000" y="89782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000" y="89782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766966" y="1483196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766966" y="2623717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200898" y="1583625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566815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239717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239717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582617" y="1404518"/>
              <a:ext cx="175895" cy="697230"/>
            </a:xfrm>
            <a:custGeom>
              <a:avLst/>
              <a:gdLst/>
              <a:ahLst/>
              <a:cxnLst/>
              <a:rect l="l" t="t" r="r" b="b"/>
              <a:pathLst>
                <a:path w="175895" h="697230">
                  <a:moveTo>
                    <a:pt x="0" y="696887"/>
                  </a:moveTo>
                  <a:lnTo>
                    <a:pt x="175412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880767" y="1633118"/>
              <a:ext cx="1359535" cy="811530"/>
            </a:xfrm>
            <a:custGeom>
              <a:avLst/>
              <a:gdLst/>
              <a:ahLst/>
              <a:cxnLst/>
              <a:rect l="l" t="t" r="r" b="b"/>
              <a:pathLst>
                <a:path w="1359535" h="811530">
                  <a:moveTo>
                    <a:pt x="1358950" y="811187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925517" y="2381250"/>
              <a:ext cx="1256665" cy="63500"/>
            </a:xfrm>
            <a:custGeom>
              <a:avLst/>
              <a:gdLst/>
              <a:ahLst/>
              <a:cxnLst/>
              <a:rect l="l" t="t" r="r" b="b"/>
              <a:pathLst>
                <a:path w="1256664" h="63500">
                  <a:moveTo>
                    <a:pt x="1256080" y="0"/>
                  </a:moveTo>
                  <a:lnTo>
                    <a:pt x="0" y="6305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6400" y="4804520"/>
            <a:ext cx="11176000" cy="15200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 marR="6985" defTabSz="1219200">
              <a:spcBef>
                <a:spcPts val="135"/>
              </a:spcBef>
            </a:pPr>
            <a:endParaRPr lang="en-IN" sz="3200" b="1" spc="-7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17145" marR="6985" defTabSz="1219200">
              <a:spcBef>
                <a:spcPts val="135"/>
              </a:spcBef>
            </a:pPr>
            <a:endParaRPr lang="en-IN" sz="3200" b="1" spc="-7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17145" marR="6985" defTabSz="1219200">
              <a:spcBef>
                <a:spcPts val="135"/>
              </a:spcBef>
            </a:pP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Miner collects all the </a:t>
            </a:r>
            <a:r>
              <a:rPr sz="3200" b="1" spc="-13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transactions  </a:t>
            </a:r>
            <a:r>
              <a:rPr sz="3200" b="1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flooded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3200" b="1" spc="-20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starts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Mining</a:t>
            </a:r>
            <a:endParaRPr sz="3200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25763" y="825179"/>
            <a:ext cx="6414347" cy="3874347"/>
            <a:chOff x="1144322" y="618884"/>
            <a:chExt cx="4810760" cy="2905760"/>
          </a:xfrm>
        </p:grpSpPr>
        <p:pic>
          <p:nvPicPr>
            <p:cNvPr id="38" name="object 3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73805" y="1597216"/>
              <a:ext cx="880676" cy="10155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4322" y="618884"/>
              <a:ext cx="880676" cy="10155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58011" y="2508478"/>
              <a:ext cx="880676" cy="10155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201" y="68571"/>
            <a:ext cx="456522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7145">
              <a:spcBef>
                <a:spcPts val="125"/>
              </a:spcBef>
            </a:pPr>
            <a:r>
              <a:rPr spc="-7" dirty="0">
                <a:solidFill>
                  <a:schemeClr val="accent1"/>
                </a:solidFill>
              </a:rPr>
              <a:t>Block Generation</a:t>
            </a:r>
            <a:r>
              <a:rPr spc="-107" dirty="0">
                <a:solidFill>
                  <a:schemeClr val="accent1"/>
                </a:solidFill>
              </a:rPr>
              <a:t> </a:t>
            </a:r>
            <a:r>
              <a:rPr spc="-7" dirty="0">
                <a:solidFill>
                  <a:schemeClr val="accent1"/>
                </a:solidFill>
              </a:rPr>
              <a:t>Puzzle</a:t>
            </a:r>
            <a:endParaRPr spc="-7" dirty="0">
              <a:solidFill>
                <a:schemeClr val="accent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49" y="955040"/>
            <a:ext cx="3420533" cy="3786293"/>
            <a:chOff x="-4762" y="716280"/>
            <a:chExt cx="2565400" cy="28397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24" y="716280"/>
              <a:ext cx="2558794" cy="28392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2950"/>
              <a:ext cx="2510790" cy="2743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42950"/>
              <a:ext cx="2510790" cy="2743200"/>
            </a:xfrm>
            <a:custGeom>
              <a:avLst/>
              <a:gdLst/>
              <a:ahLst/>
              <a:cxnLst/>
              <a:rect l="l" t="t" r="r" b="b"/>
              <a:pathLst>
                <a:path w="2510790" h="2743200">
                  <a:moveTo>
                    <a:pt x="0" y="0"/>
                  </a:moveTo>
                  <a:lnTo>
                    <a:pt x="2510790" y="0"/>
                  </a:lnTo>
                  <a:lnTo>
                    <a:pt x="251079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7D60A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907" y="1120669"/>
            <a:ext cx="22665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 defTabSz="1219200">
              <a:spcBef>
                <a:spcPts val="135"/>
              </a:spcBef>
            </a:pPr>
            <a:r>
              <a:rPr sz="3200" b="1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3200" b="1" spc="-10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Header</a:t>
            </a:r>
            <a:endParaRPr sz="32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19" y="2194237"/>
            <a:ext cx="1422400" cy="75918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94335" marR="157480" indent="-230505" defTabSz="1219200">
              <a:spcBef>
                <a:spcPts val="160"/>
              </a:spcBef>
            </a:pP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1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vio</a:t>
            </a:r>
            <a:r>
              <a:rPr sz="2400" b="1" spc="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Hash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4040" y="2194238"/>
            <a:ext cx="1422400" cy="574516"/>
          </a:xfrm>
          <a:prstGeom prst="rect">
            <a:avLst/>
          </a:prstGeom>
          <a:solidFill>
            <a:srgbClr val="C0504D"/>
          </a:solidFill>
          <a:ln w="25400">
            <a:solidFill>
              <a:srgbClr val="8C3836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02895" defTabSz="1219200">
              <a:spcBef>
                <a:spcPts val="1600"/>
              </a:spcBef>
            </a:pP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Nonce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1185" y="3383973"/>
            <a:ext cx="1456267" cy="846667"/>
            <a:chOff x="135889" y="2537980"/>
            <a:chExt cx="1092200" cy="635000"/>
          </a:xfrm>
        </p:grpSpPr>
        <p:sp>
          <p:nvSpPr>
            <p:cNvPr id="11" name="object 11"/>
            <p:cNvSpPr/>
            <p:nvPr/>
          </p:nvSpPr>
          <p:spPr>
            <a:xfrm>
              <a:off x="148589" y="2550680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48589" y="2550680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0"/>
                  </a:moveTo>
                  <a:lnTo>
                    <a:pt x="1066800" y="0"/>
                  </a:lnTo>
                  <a:lnTo>
                    <a:pt x="1066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0139" y="3404287"/>
            <a:ext cx="93726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545" marR="6985" indent="-152400" defTabSz="1219200">
              <a:spcBef>
                <a:spcPts val="135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rk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  </a:t>
            </a:r>
            <a:r>
              <a:rPr sz="24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Root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06785" y="3377692"/>
            <a:ext cx="1456267" cy="846667"/>
            <a:chOff x="1355089" y="2533269"/>
            <a:chExt cx="1092200" cy="635000"/>
          </a:xfrm>
        </p:grpSpPr>
        <p:sp>
          <p:nvSpPr>
            <p:cNvPr id="15" name="object 15"/>
            <p:cNvSpPr/>
            <p:nvPr/>
          </p:nvSpPr>
          <p:spPr>
            <a:xfrm>
              <a:off x="1367789" y="2545969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7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799" y="609600"/>
                  </a:lnTo>
                  <a:lnTo>
                    <a:pt x="1066799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367789" y="2545969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0"/>
                  </a:moveTo>
                  <a:lnTo>
                    <a:pt x="1066799" y="0"/>
                  </a:lnTo>
                  <a:lnTo>
                    <a:pt x="1066799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57D91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75426" y="3398016"/>
            <a:ext cx="71882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180" marR="6985" indent="-27305" defTabSz="1219200">
              <a:spcBef>
                <a:spcPts val="135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lock  </a:t>
            </a: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Hash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70401" y="955040"/>
            <a:ext cx="3478953" cy="3786293"/>
            <a:chOff x="3352800" y="716280"/>
            <a:chExt cx="2609215" cy="283972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716280"/>
              <a:ext cx="2609087" cy="283921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8233" y="742950"/>
              <a:ext cx="2514593" cy="2743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98227" y="742950"/>
              <a:ext cx="2514600" cy="2743200"/>
            </a:xfrm>
            <a:custGeom>
              <a:avLst/>
              <a:gdLst/>
              <a:ahLst/>
              <a:cxnLst/>
              <a:rect l="l" t="t" r="r" b="b"/>
              <a:pathLst>
                <a:path w="2514600" h="2743200">
                  <a:moveTo>
                    <a:pt x="0" y="0"/>
                  </a:moveTo>
                  <a:lnTo>
                    <a:pt x="2514600" y="0"/>
                  </a:lnTo>
                  <a:lnTo>
                    <a:pt x="25146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D60A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35961" y="1120669"/>
            <a:ext cx="22665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 defTabSz="1219200">
              <a:spcBef>
                <a:spcPts val="135"/>
              </a:spcBef>
            </a:pPr>
            <a:r>
              <a:rPr sz="3200" b="1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3200" b="1" spc="-10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Header</a:t>
            </a:r>
            <a:endParaRPr sz="32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17236" y="2177304"/>
            <a:ext cx="1456267" cy="846667"/>
            <a:chOff x="3537927" y="1632978"/>
            <a:chExt cx="1092200" cy="635000"/>
          </a:xfrm>
        </p:grpSpPr>
        <p:sp>
          <p:nvSpPr>
            <p:cNvPr id="24" name="object 24"/>
            <p:cNvSpPr/>
            <p:nvPr/>
          </p:nvSpPr>
          <p:spPr>
            <a:xfrm>
              <a:off x="3550627" y="1645678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550627" y="1645678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0"/>
                  </a:moveTo>
                  <a:lnTo>
                    <a:pt x="1066800" y="0"/>
                  </a:lnTo>
                  <a:lnTo>
                    <a:pt x="1066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882679" y="2197630"/>
            <a:ext cx="1123525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46380" marR="6985" indent="-230505" defTabSz="1219200">
              <a:spcBef>
                <a:spcPts val="135"/>
              </a:spcBef>
            </a:pP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1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vio</a:t>
            </a:r>
            <a:r>
              <a:rPr sz="2400" b="1" spc="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Hash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63157" y="2177304"/>
            <a:ext cx="1456267" cy="846667"/>
            <a:chOff x="4772368" y="1632978"/>
            <a:chExt cx="1092200" cy="635000"/>
          </a:xfrm>
        </p:grpSpPr>
        <p:sp>
          <p:nvSpPr>
            <p:cNvPr id="28" name="object 28"/>
            <p:cNvSpPr/>
            <p:nvPr/>
          </p:nvSpPr>
          <p:spPr>
            <a:xfrm>
              <a:off x="4785068" y="1645678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785068" y="1645678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0"/>
                  </a:moveTo>
                  <a:lnTo>
                    <a:pt x="1066800" y="0"/>
                  </a:lnTo>
                  <a:lnTo>
                    <a:pt x="1066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C3836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666817" y="2380508"/>
            <a:ext cx="8466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 defTabSz="1219200">
              <a:spcBef>
                <a:spcPts val="135"/>
              </a:spcBef>
            </a:pP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400" b="1" spc="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ce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34169" y="3400907"/>
            <a:ext cx="1422400" cy="8128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1066800" y="0"/>
                </a:moveTo>
                <a:lnTo>
                  <a:pt x="0" y="0"/>
                </a:lnTo>
                <a:lnTo>
                  <a:pt x="0" y="609600"/>
                </a:lnTo>
                <a:lnTo>
                  <a:pt x="1066800" y="609600"/>
                </a:lnTo>
                <a:lnTo>
                  <a:pt x="106680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pPr defTabSz="1219200"/>
            <a:endParaRPr sz="2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34169" y="3400907"/>
            <a:ext cx="1422400" cy="759182"/>
          </a:xfrm>
          <a:prstGeom prst="rect">
            <a:avLst/>
          </a:prstGeom>
          <a:ln w="25400">
            <a:solidFill>
              <a:srgbClr val="71893F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10845" marR="249555" indent="-152400" defTabSz="1219200">
              <a:spcBef>
                <a:spcPts val="16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rk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  </a:t>
            </a:r>
            <a:r>
              <a:rPr sz="24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Root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59769" y="3394625"/>
            <a:ext cx="1422400" cy="8128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1066800" y="0"/>
                </a:moveTo>
                <a:lnTo>
                  <a:pt x="0" y="0"/>
                </a:lnTo>
                <a:lnTo>
                  <a:pt x="0" y="609600"/>
                </a:lnTo>
                <a:lnTo>
                  <a:pt x="1066800" y="609600"/>
                </a:lnTo>
                <a:lnTo>
                  <a:pt x="10668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pPr defTabSz="1219200"/>
            <a:endParaRPr sz="2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59769" y="3394626"/>
            <a:ext cx="1422400" cy="759182"/>
          </a:xfrm>
          <a:prstGeom prst="rect">
            <a:avLst/>
          </a:prstGeom>
          <a:ln w="25400">
            <a:solidFill>
              <a:srgbClr val="357D9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94335" marR="358140" indent="-27305" defTabSz="1219200">
              <a:spcBef>
                <a:spcPts val="16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lock  </a:t>
            </a: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Hash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37600" y="955040"/>
            <a:ext cx="3454400" cy="3786293"/>
            <a:chOff x="6553200" y="716280"/>
            <a:chExt cx="2590800" cy="2839720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200" y="716280"/>
              <a:ext cx="2590571" cy="28392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8634" y="742950"/>
              <a:ext cx="2514593" cy="27432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598627" y="742950"/>
              <a:ext cx="2514600" cy="2743200"/>
            </a:xfrm>
            <a:custGeom>
              <a:avLst/>
              <a:gdLst/>
              <a:ahLst/>
              <a:cxnLst/>
              <a:rect l="l" t="t" r="r" b="b"/>
              <a:pathLst>
                <a:path w="2514600" h="2743200">
                  <a:moveTo>
                    <a:pt x="0" y="0"/>
                  </a:moveTo>
                  <a:lnTo>
                    <a:pt x="2514600" y="0"/>
                  </a:lnTo>
                  <a:lnTo>
                    <a:pt x="25146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D60A0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903162" y="1120669"/>
            <a:ext cx="22665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 defTabSz="1219200">
              <a:spcBef>
                <a:spcPts val="135"/>
              </a:spcBef>
            </a:pPr>
            <a:r>
              <a:rPr sz="3200" b="1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Block</a:t>
            </a:r>
            <a:r>
              <a:rPr sz="3200" b="1" spc="-10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7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Header</a:t>
            </a:r>
            <a:endParaRPr sz="32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984437" y="2177304"/>
            <a:ext cx="1456267" cy="846667"/>
            <a:chOff x="6738328" y="1632978"/>
            <a:chExt cx="1092200" cy="635000"/>
          </a:xfrm>
        </p:grpSpPr>
        <p:sp>
          <p:nvSpPr>
            <p:cNvPr id="41" name="object 41"/>
            <p:cNvSpPr/>
            <p:nvPr/>
          </p:nvSpPr>
          <p:spPr>
            <a:xfrm>
              <a:off x="6751028" y="1645678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751028" y="1645678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0"/>
                  </a:moveTo>
                  <a:lnTo>
                    <a:pt x="1066800" y="0"/>
                  </a:lnTo>
                  <a:lnTo>
                    <a:pt x="1066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149879" y="2197630"/>
            <a:ext cx="1123525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46380" marR="6985" indent="-230505" defTabSz="1219200">
              <a:spcBef>
                <a:spcPts val="135"/>
              </a:spcBef>
            </a:pP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13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vio</a:t>
            </a:r>
            <a:r>
              <a:rPr sz="2400" b="1" spc="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Hash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630356" y="2177304"/>
            <a:ext cx="1456267" cy="846667"/>
            <a:chOff x="7972767" y="1632978"/>
            <a:chExt cx="1092200" cy="635000"/>
          </a:xfrm>
        </p:grpSpPr>
        <p:sp>
          <p:nvSpPr>
            <p:cNvPr id="45" name="object 45"/>
            <p:cNvSpPr/>
            <p:nvPr/>
          </p:nvSpPr>
          <p:spPr>
            <a:xfrm>
              <a:off x="7985467" y="1645678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985467" y="1645678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0"/>
                  </a:moveTo>
                  <a:lnTo>
                    <a:pt x="1066800" y="0"/>
                  </a:lnTo>
                  <a:lnTo>
                    <a:pt x="1066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C3836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934017" y="2380508"/>
            <a:ext cx="8466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 defTabSz="1219200">
              <a:spcBef>
                <a:spcPts val="135"/>
              </a:spcBef>
            </a:pP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400" b="1" spc="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ce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001371" y="3400907"/>
            <a:ext cx="1422400" cy="8128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1066800" y="0"/>
                </a:moveTo>
                <a:lnTo>
                  <a:pt x="0" y="0"/>
                </a:lnTo>
                <a:lnTo>
                  <a:pt x="0" y="609600"/>
                </a:lnTo>
                <a:lnTo>
                  <a:pt x="1066800" y="609600"/>
                </a:lnTo>
                <a:lnTo>
                  <a:pt x="106680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pPr defTabSz="1219200"/>
            <a:endParaRPr sz="2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01371" y="3400907"/>
            <a:ext cx="1422400" cy="759182"/>
          </a:xfrm>
          <a:prstGeom prst="rect">
            <a:avLst/>
          </a:prstGeom>
          <a:ln w="25400">
            <a:solidFill>
              <a:srgbClr val="71893F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10845" marR="249555" indent="-152400" defTabSz="1219200">
              <a:spcBef>
                <a:spcPts val="16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spc="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rk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  </a:t>
            </a:r>
            <a:r>
              <a:rPr sz="24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Root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626971" y="3394626"/>
            <a:ext cx="1422400" cy="759182"/>
          </a:xfrm>
          <a:prstGeom prst="rect">
            <a:avLst/>
          </a:prstGeom>
          <a:solidFill>
            <a:srgbClr val="4BACC6"/>
          </a:solidFill>
          <a:ln w="25400">
            <a:solidFill>
              <a:srgbClr val="357D9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94335" marR="358140" indent="-27305" defTabSz="1219200">
              <a:spcBef>
                <a:spcPts val="160"/>
              </a:spcBef>
            </a:pP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lock  </a:t>
            </a:r>
            <a:r>
              <a:rPr sz="2400" b="1" spc="-7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Hash</a:t>
            </a:r>
            <a:endParaRPr sz="240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030409" y="2525139"/>
            <a:ext cx="6022340" cy="1442720"/>
            <a:chOff x="2272806" y="1893854"/>
            <a:chExt cx="4516755" cy="1082040"/>
          </a:xfrm>
        </p:grpSpPr>
        <p:sp>
          <p:nvSpPr>
            <p:cNvPr id="52" name="object 52"/>
            <p:cNvSpPr/>
            <p:nvPr/>
          </p:nvSpPr>
          <p:spPr>
            <a:xfrm>
              <a:off x="5901693" y="1931954"/>
              <a:ext cx="849630" cy="914400"/>
            </a:xfrm>
            <a:custGeom>
              <a:avLst/>
              <a:gdLst/>
              <a:ahLst/>
              <a:cxnLst/>
              <a:rect l="l" t="t" r="r" b="b"/>
              <a:pathLst>
                <a:path w="849629" h="914400">
                  <a:moveTo>
                    <a:pt x="849337" y="0"/>
                  </a:moveTo>
                  <a:lnTo>
                    <a:pt x="329412" y="0"/>
                  </a:lnTo>
                  <a:lnTo>
                    <a:pt x="329412" y="914400"/>
                  </a:lnTo>
                  <a:lnTo>
                    <a:pt x="0" y="914400"/>
                  </a:lnTo>
                </a:path>
              </a:pathLst>
            </a:custGeom>
            <a:ln w="76200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711186" y="2732044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228600" y="0"/>
                  </a:moveTo>
                  <a:lnTo>
                    <a:pt x="0" y="114312"/>
                  </a:lnTo>
                  <a:lnTo>
                    <a:pt x="228612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50505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463308" y="1941075"/>
              <a:ext cx="1087755" cy="920750"/>
            </a:xfrm>
            <a:custGeom>
              <a:avLst/>
              <a:gdLst/>
              <a:ahLst/>
              <a:cxnLst/>
              <a:rect l="l" t="t" r="r" b="b"/>
              <a:pathLst>
                <a:path w="1087754" h="920750">
                  <a:moveTo>
                    <a:pt x="1087323" y="0"/>
                  </a:moveTo>
                  <a:lnTo>
                    <a:pt x="448411" y="0"/>
                  </a:lnTo>
                  <a:lnTo>
                    <a:pt x="448411" y="920229"/>
                  </a:lnTo>
                  <a:lnTo>
                    <a:pt x="0" y="920229"/>
                  </a:lnTo>
                </a:path>
              </a:pathLst>
            </a:custGeom>
            <a:ln w="76200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2272806" y="2746999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228600" y="0"/>
                  </a:moveTo>
                  <a:lnTo>
                    <a:pt x="0" y="114312"/>
                  </a:lnTo>
                  <a:lnTo>
                    <a:pt x="228612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50505"/>
            </a:solidFill>
          </p:spPr>
          <p:txBody>
            <a:bodyPr wrap="square" lIns="0" tIns="0" rIns="0" bIns="0" rtlCol="0"/>
            <a:lstStyle/>
            <a:p>
              <a:pPr defTabSz="1219200"/>
              <a:endParaRPr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Structure of a Block: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6" y="1302327"/>
            <a:ext cx="8326580" cy="55556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Proof of Work (Block Generation Puzzle)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spc="-7" dirty="0">
                <a:solidFill>
                  <a:prstClr val="black"/>
                </a:solidFill>
                <a:cs typeface="Calibri" panose="020F0502020204030204"/>
              </a:rPr>
              <a:t>Find </a:t>
            </a:r>
            <a:r>
              <a:rPr lang="en-IN" b="1" dirty="0">
                <a:solidFill>
                  <a:prstClr val="black"/>
                </a:solidFill>
                <a:cs typeface="Calibri" panose="020F0502020204030204"/>
              </a:rPr>
              <a:t>out </a:t>
            </a:r>
            <a:r>
              <a:rPr lang="en-IN" b="1" spc="-7" dirty="0">
                <a:solidFill>
                  <a:prstClr val="black"/>
                </a:solidFill>
                <a:cs typeface="Calibri" panose="020F0502020204030204"/>
              </a:rPr>
              <a:t>the </a:t>
            </a:r>
            <a:r>
              <a:rPr lang="en-IN" b="1" dirty="0">
                <a:solidFill>
                  <a:prstClr val="black"/>
                </a:solidFill>
                <a:cs typeface="Calibri" panose="020F0502020204030204"/>
              </a:rPr>
              <a:t>nonce </a:t>
            </a:r>
            <a:r>
              <a:rPr lang="en-IN" b="1" spc="-7" dirty="0">
                <a:solidFill>
                  <a:prstClr val="black"/>
                </a:solidFill>
                <a:cs typeface="Calibri" panose="020F0502020204030204"/>
              </a:rPr>
              <a:t>which </a:t>
            </a:r>
            <a:r>
              <a:rPr lang="en-IN" b="1" spc="-20" dirty="0">
                <a:solidFill>
                  <a:prstClr val="black"/>
                </a:solidFill>
                <a:cs typeface="Calibri" panose="020F0502020204030204"/>
              </a:rPr>
              <a:t>generates </a:t>
            </a:r>
            <a:r>
              <a:rPr lang="en-IN" b="1" spc="-7" dirty="0">
                <a:solidFill>
                  <a:prstClr val="black"/>
                </a:solidFill>
                <a:cs typeface="Calibri" panose="020F0502020204030204"/>
              </a:rPr>
              <a:t>the desired hash (certain </a:t>
            </a:r>
            <a:r>
              <a:rPr lang="en-IN" b="1" spc="-7" dirty="0" smtClean="0">
                <a:solidFill>
                  <a:prstClr val="black"/>
                </a:solidFill>
                <a:cs typeface="Calibri" panose="020F0502020204030204"/>
              </a:rPr>
              <a:t>number of </a:t>
            </a:r>
            <a:r>
              <a:rPr lang="en-IN" b="1" spc="-27" dirty="0" smtClean="0">
                <a:solidFill>
                  <a:prstClr val="black"/>
                </a:solidFill>
                <a:cs typeface="Calibri" panose="020F0502020204030204"/>
              </a:rPr>
              <a:t>zeros </a:t>
            </a:r>
            <a:r>
              <a:rPr lang="en-IN" b="1" spc="-33" dirty="0" smtClean="0">
                <a:solidFill>
                  <a:prstClr val="black"/>
                </a:solidFill>
                <a:cs typeface="Calibri" panose="020F0502020204030204"/>
              </a:rPr>
              <a:t>a</a:t>
            </a:r>
            <a:r>
              <a:rPr lang="en-IN" b="1" dirty="0" smtClean="0">
                <a:solidFill>
                  <a:prstClr val="black"/>
                </a:solidFill>
                <a:cs typeface="Calibri" panose="020F0502020204030204"/>
              </a:rPr>
              <a:t>t</a:t>
            </a:r>
            <a:r>
              <a:rPr lang="en-IN" b="1" spc="7" dirty="0" smtClean="0">
                <a:solidFill>
                  <a:prstClr val="black"/>
                </a:solidFill>
                <a:cs typeface="Calibri" panose="020F0502020204030204"/>
              </a:rPr>
              <a:t> </a:t>
            </a:r>
            <a:r>
              <a:rPr lang="en-IN" b="1" spc="-7" dirty="0">
                <a:solidFill>
                  <a:prstClr val="black"/>
                </a:solidFill>
                <a:cs typeface="Calibri" panose="020F0502020204030204"/>
              </a:rPr>
              <a:t>th</a:t>
            </a:r>
            <a:r>
              <a:rPr lang="en-IN" b="1" dirty="0">
                <a:solidFill>
                  <a:prstClr val="black"/>
                </a:solidFill>
                <a:cs typeface="Calibri" panose="020F0502020204030204"/>
              </a:rPr>
              <a:t>e</a:t>
            </a:r>
            <a:r>
              <a:rPr lang="en-IN" b="1" spc="20" dirty="0">
                <a:solidFill>
                  <a:prstClr val="black"/>
                </a:solidFill>
                <a:cs typeface="Calibri" panose="020F0502020204030204"/>
              </a:rPr>
              <a:t> </a:t>
            </a:r>
            <a:r>
              <a:rPr lang="en-IN" b="1" spc="-7" dirty="0">
                <a:solidFill>
                  <a:prstClr val="black"/>
                </a:solidFill>
                <a:cs typeface="Calibri" panose="020F0502020204030204"/>
              </a:rPr>
              <a:t>p</a:t>
            </a:r>
            <a:r>
              <a:rPr lang="en-IN" b="1" spc="-33" dirty="0">
                <a:solidFill>
                  <a:prstClr val="black"/>
                </a:solidFill>
                <a:cs typeface="Calibri" panose="020F0502020204030204"/>
              </a:rPr>
              <a:t>r</a:t>
            </a:r>
            <a:r>
              <a:rPr lang="en-IN" b="1" spc="-13" dirty="0">
                <a:solidFill>
                  <a:prstClr val="black"/>
                </a:solidFill>
                <a:cs typeface="Calibri" panose="020F0502020204030204"/>
              </a:rPr>
              <a:t>e</a:t>
            </a:r>
            <a:r>
              <a:rPr lang="en-IN" b="1" spc="-7" dirty="0">
                <a:solidFill>
                  <a:prstClr val="black"/>
                </a:solidFill>
                <a:cs typeface="Calibri" panose="020F0502020204030204"/>
              </a:rPr>
              <a:t>fi</a:t>
            </a:r>
            <a:r>
              <a:rPr lang="en-IN" b="1" dirty="0">
                <a:solidFill>
                  <a:prstClr val="black"/>
                </a:solidFill>
                <a:cs typeface="Calibri" panose="020F0502020204030204"/>
              </a:rPr>
              <a:t>x</a:t>
            </a:r>
            <a:r>
              <a:rPr lang="en-IN" b="1" spc="-27" dirty="0">
                <a:solidFill>
                  <a:prstClr val="black"/>
                </a:solidFill>
                <a:cs typeface="Calibri" panose="020F0502020204030204"/>
              </a:rPr>
              <a:t> </a:t>
            </a:r>
            <a:r>
              <a:rPr lang="en-IN" b="1" dirty="0">
                <a:solidFill>
                  <a:prstClr val="black"/>
                </a:solidFill>
                <a:cs typeface="Calibri" panose="020F0502020204030204"/>
              </a:rPr>
              <a:t>(</a:t>
            </a:r>
            <a:r>
              <a:rPr lang="en-IN" b="1" dirty="0" smtClean="0">
                <a:solidFill>
                  <a:prstClr val="black"/>
                </a:solidFill>
                <a:cs typeface="Calibri" panose="020F0502020204030204"/>
              </a:rPr>
              <a:t>target value))</a:t>
            </a:r>
            <a:endParaRPr lang="en-IN" b="1" dirty="0" smtClean="0">
              <a:solidFill>
                <a:prstClr val="black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IN" b="1" spc="-7" dirty="0" smtClean="0">
                <a:solidFill>
                  <a:srgbClr val="FF0000"/>
                </a:solidFill>
                <a:cs typeface="Calibri" panose="020F0502020204030204"/>
              </a:rPr>
              <a:t>0000000000000000004</a:t>
            </a:r>
            <a:r>
              <a:rPr lang="en-IN" b="1" dirty="0" smtClean="0">
                <a:solidFill>
                  <a:srgbClr val="FF0000"/>
                </a:solidFill>
                <a:cs typeface="Calibri" panose="020F0502020204030204"/>
              </a:rPr>
              <a:t>a</a:t>
            </a:r>
            <a:r>
              <a:rPr lang="en-IN" b="1" spc="-7" dirty="0" smtClean="0">
                <a:solidFill>
                  <a:srgbClr val="FF0000"/>
                </a:solidFill>
                <a:cs typeface="Calibri" panose="020F0502020204030204"/>
              </a:rPr>
              <a:t>2b84f93</a:t>
            </a:r>
            <a:r>
              <a:rPr lang="en-IN" b="1" dirty="0" smtClean="0">
                <a:solidFill>
                  <a:srgbClr val="FF0000"/>
                </a:solidFill>
                <a:cs typeface="Calibri" panose="020F0502020204030204"/>
              </a:rPr>
              <a:t>a</a:t>
            </a:r>
            <a:r>
              <a:rPr lang="en-IN" b="1" spc="-7" dirty="0" smtClean="0">
                <a:solidFill>
                  <a:srgbClr val="FF0000"/>
                </a:solidFill>
                <a:cs typeface="Calibri" panose="020F0502020204030204"/>
              </a:rPr>
              <a:t>285b7</a:t>
            </a:r>
            <a:r>
              <a:rPr lang="en-IN" b="1" dirty="0" smtClean="0">
                <a:solidFill>
                  <a:srgbClr val="FF0000"/>
                </a:solidFill>
                <a:cs typeface="Calibri" panose="020F0502020204030204"/>
              </a:rPr>
              <a:t>a</a:t>
            </a:r>
            <a:r>
              <a:rPr lang="en-IN" b="1" spc="-7" dirty="0" smtClean="0">
                <a:solidFill>
                  <a:srgbClr val="FF0000"/>
                </a:solidFill>
                <a:cs typeface="Calibri" panose="020F0502020204030204"/>
              </a:rPr>
              <a:t>7……</a:t>
            </a:r>
            <a:r>
              <a:rPr lang="en-IN" b="1" dirty="0" smtClean="0">
                <a:solidFill>
                  <a:srgbClr val="FF0000"/>
                </a:solidFill>
                <a:cs typeface="Calibri" panose="020F0502020204030204"/>
              </a:rPr>
              <a:t>…= Difficulty of Mining -&gt;Network</a:t>
            </a:r>
            <a:endParaRPr lang="en-IN" b="1" dirty="0" smtClean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IN" dirty="0">
              <a:solidFill>
                <a:prstClr val="black"/>
              </a:solidFill>
              <a:cs typeface="Calibri" panose="020F0502020204030204"/>
            </a:endParaRPr>
          </a:p>
          <a:p>
            <a:r>
              <a:rPr lang="en-IN" sz="3200" b="1" dirty="0" err="1" smtClean="0">
                <a:solidFill>
                  <a:srgbClr val="00B050"/>
                </a:solidFill>
              </a:rPr>
              <a:t>H</a:t>
            </a:r>
            <a:r>
              <a:rPr lang="en-IN" sz="2400" b="1" dirty="0" err="1" smtClean="0">
                <a:solidFill>
                  <a:srgbClr val="00B050"/>
                </a:solidFill>
              </a:rPr>
              <a:t>n</a:t>
            </a:r>
            <a:r>
              <a:rPr lang="en-IN" sz="3200" b="1" dirty="0" smtClean="0">
                <a:solidFill>
                  <a:srgbClr val="00B050"/>
                </a:solidFill>
              </a:rPr>
              <a:t>=( H</a:t>
            </a:r>
            <a:r>
              <a:rPr lang="en-IN" sz="2000" b="1" dirty="0" smtClean="0">
                <a:solidFill>
                  <a:srgbClr val="00B050"/>
                </a:solidFill>
              </a:rPr>
              <a:t>(n-1) </a:t>
            </a:r>
            <a:r>
              <a:rPr lang="en-IN" sz="3200" b="1" dirty="0" smtClean="0">
                <a:solidFill>
                  <a:srgbClr val="00B050"/>
                </a:solidFill>
              </a:rPr>
              <a:t>|| Transactions || </a:t>
            </a:r>
            <a:r>
              <a:rPr lang="en-IN" sz="3200" b="1" dirty="0" err="1" smtClean="0">
                <a:solidFill>
                  <a:srgbClr val="00B050"/>
                </a:solidFill>
              </a:rPr>
              <a:t>Merkle</a:t>
            </a:r>
            <a:r>
              <a:rPr lang="en-IN" sz="3200" b="1" dirty="0" smtClean="0">
                <a:solidFill>
                  <a:srgbClr val="00B050"/>
                </a:solidFill>
              </a:rPr>
              <a:t> Root || Nonce )</a:t>
            </a:r>
            <a:endParaRPr lang="en-IN" sz="3200" b="1" dirty="0" smtClean="0">
              <a:solidFill>
                <a:srgbClr val="00B050"/>
              </a:solidFill>
            </a:endParaRPr>
          </a:p>
          <a:p>
            <a:endParaRPr lang="en-IN" sz="3200" b="1" dirty="0">
              <a:solidFill>
                <a:srgbClr val="00B050"/>
              </a:solidFill>
            </a:endParaRPr>
          </a:p>
          <a:p>
            <a:endParaRPr lang="en-IN" sz="3200" b="1" dirty="0" smtClean="0">
              <a:solidFill>
                <a:srgbClr val="00B050"/>
              </a:solidFill>
            </a:endParaRPr>
          </a:p>
          <a:p>
            <a:endParaRPr lang="en-IN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8363"/>
            <a:ext cx="12192000" cy="69535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2250</Words>
  <Application>WPS Presentation</Application>
  <PresentationFormat>Widescreen</PresentationFormat>
  <Paragraphs>156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SimSun</vt:lpstr>
      <vt:lpstr>Wingdings</vt:lpstr>
      <vt:lpstr>Arial Narrow</vt:lpstr>
      <vt:lpstr>Cambria Math</vt:lpstr>
      <vt:lpstr>Calibri</vt:lpstr>
      <vt:lpstr>Calibri Light</vt:lpstr>
      <vt:lpstr>Microsoft YaHei</vt:lpstr>
      <vt:lpstr>Arial Unicode MS</vt:lpstr>
      <vt:lpstr>Arial</vt:lpstr>
      <vt:lpstr>Consolas</vt:lpstr>
      <vt:lpstr>Office Theme</vt:lpstr>
      <vt:lpstr>1_Office Theme</vt:lpstr>
      <vt:lpstr>2_Office Theme</vt:lpstr>
      <vt:lpstr>Bitcoin Mining</vt:lpstr>
      <vt:lpstr>PowerPoint 演示文稿</vt:lpstr>
      <vt:lpstr>PowerPoint 演示文稿</vt:lpstr>
      <vt:lpstr>Transaction Validation</vt:lpstr>
      <vt:lpstr>PowerPoint 演示文稿</vt:lpstr>
      <vt:lpstr>Block Generation Puzzle</vt:lpstr>
      <vt:lpstr>Structure of a Block:</vt:lpstr>
      <vt:lpstr>Proof of Work (Block Generation Puzzle)</vt:lpstr>
      <vt:lpstr>PowerPoint 演示文稿</vt:lpstr>
      <vt:lpstr>PowerPoint 演示文稿</vt:lpstr>
      <vt:lpstr>PowerPoint 演示文稿</vt:lpstr>
      <vt:lpstr>Mining Demo - NiceHash</vt:lpstr>
      <vt:lpstr>Block Flooding</vt:lpstr>
      <vt:lpstr>Which Block to Relay</vt:lpstr>
      <vt:lpstr>PowerPoint 演示文稿</vt:lpstr>
      <vt:lpstr>Block Propagation – Accept the Longest Chain</vt:lpstr>
      <vt:lpstr>Block Propagation – Accept One of the Longest Chain</vt:lpstr>
      <vt:lpstr>Mining Difficulty</vt:lpstr>
      <vt:lpstr>Setting the Difficulty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Mining</dc:title>
  <dc:creator>Anjaneyulu</dc:creator>
  <cp:lastModifiedBy>Maahi</cp:lastModifiedBy>
  <cp:revision>69</cp:revision>
  <dcterms:created xsi:type="dcterms:W3CDTF">2020-09-22T13:21:00Z</dcterms:created>
  <dcterms:modified xsi:type="dcterms:W3CDTF">2023-11-12T16:03:53Z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B51FD2F1E8354E39BAC3ADDF5542A216_12</vt:lpwstr>
  </property>
  <property fmtid="{D5CDD505-2E9C-101B-9397-08002B2CF9AE}" pid="3" name="KSOProductBuildVer">
    <vt:lpwstr>1033-12.2.0.13266</vt:lpwstr>
  </property>
</Properties>
</file>