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type="screen4x3" cy="6858000" cx="9144000"/>
  <p:notesSz cx="6858000" cy="9144000"/>
  <p:defaultTextStyle>
    <a:lvl1pPr algn="l" eaLnBrk="1" fontAlgn="base" hangingPunct="1" indent="0" latinLnBrk="0" mar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rgbClr val="000000"/>
        </a:solidFill>
        <a:latin typeface="Times New Roman" pitchFamily="18" charset="0"/>
        <a:sym typeface="Times New Roman" pitchFamily="18" charset="0"/>
      </a:defRPr>
    </a:lvl1pPr>
    <a:lvl2pPr algn="l" eaLnBrk="1" fontAlgn="base" hangingPunct="1" indent="0" latinLnBrk="0" marL="45720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rgbClr val="000000"/>
        </a:solidFill>
        <a:latin typeface="Times New Roman" pitchFamily="18" charset="0"/>
        <a:sym typeface="Times New Roman" pitchFamily="18" charset="0"/>
      </a:defRPr>
    </a:lvl2pPr>
    <a:lvl3pPr algn="l" eaLnBrk="1" fontAlgn="base" hangingPunct="1" indent="0" latinLnBrk="0" marL="91440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rgbClr val="000000"/>
        </a:solidFill>
        <a:latin typeface="Times New Roman" pitchFamily="18" charset="0"/>
        <a:sym typeface="Times New Roman" pitchFamily="18" charset="0"/>
      </a:defRPr>
    </a:lvl3pPr>
    <a:lvl4pPr algn="l" eaLnBrk="1" fontAlgn="base" hangingPunct="1" indent="0" latinLnBrk="0" marL="137160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rgbClr val="000000"/>
        </a:solidFill>
        <a:latin typeface="Times New Roman" pitchFamily="18" charset="0"/>
        <a:sym typeface="Times New Roman" pitchFamily="18" charset="0"/>
      </a:defRPr>
    </a:lvl4pPr>
    <a:lvl5pPr algn="l" eaLnBrk="1" fontAlgn="base" hangingPunct="1" indent="0" latinLnBrk="0" marL="182880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rgbClr val="000000"/>
        </a:solidFill>
        <a:latin typeface="Times New Roman" pitchFamily="18" charset="0"/>
        <a:sym typeface="Times New Roman" pitchFamily="18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1" vertBarState="minimized" horzBarState="maximized" preferSingleView="0">
    <p:restoredLeft sz="15620" autoAdjust="0"/>
    <p:restoredTop sz="94660" autoAdjust="0"/>
  </p:normalViewPr>
  <p:slideViewPr>
    <p:cSldViewPr showGuides="0" snapToGrid="1" snapToObjects="0">
      <p:cViewPr>
        <p:scale>
          <a:sx n="75" d="100"/>
          <a:sy n="75" d="100"/>
        </p:scale>
        <p:origin x="0" y="0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tableStyles" Target="tableStyle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20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921" name="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endParaRPr altLang="en-US" sz="1200" lang="en-US"/>
          </a:p>
        </p:txBody>
      </p:sp>
      <p:sp>
        <p:nvSpPr>
          <p:cNvPr id="1048922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923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924" name="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925" name="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rgbClr val="000000"/>
        </a:solidFill>
        <a:latin typeface="Times New Roman" pitchFamily="18" charset="0"/>
        <a:sym typeface="Times New Roman" pitchFamily="18" charset="0"/>
      </a:defRPr>
    </a:lvl1pPr>
    <a:lvl2pPr algn="l" eaLnBrk="1" fontAlgn="base" hangingPunct="1" indent="0" latinLnBrk="0" marL="45720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rgbClr val="000000"/>
        </a:solidFill>
        <a:latin typeface="Times New Roman" pitchFamily="18" charset="0"/>
        <a:sym typeface="Times New Roman" pitchFamily="18" charset="0"/>
      </a:defRPr>
    </a:lvl2pPr>
    <a:lvl3pPr algn="l" eaLnBrk="1" fontAlgn="base" hangingPunct="1" indent="0" latinLnBrk="0" marL="91440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rgbClr val="000000"/>
        </a:solidFill>
        <a:latin typeface="Times New Roman" pitchFamily="18" charset="0"/>
        <a:sym typeface="Times New Roman" pitchFamily="18" charset="0"/>
      </a:defRPr>
    </a:lvl3pPr>
    <a:lvl4pPr algn="l" eaLnBrk="1" fontAlgn="base" hangingPunct="1" indent="0" latinLnBrk="0" marL="137160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rgbClr val="000000"/>
        </a:solidFill>
        <a:latin typeface="Times New Roman" pitchFamily="18" charset="0"/>
        <a:sym typeface="Times New Roman" pitchFamily="18" charset="0"/>
      </a:defRPr>
    </a:lvl4pPr>
    <a:lvl5pPr algn="l" eaLnBrk="1" fontAlgn="base" hangingPunct="1" indent="0" latinLnBrk="0" marL="182880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rgbClr val="000000"/>
        </a:solidFill>
        <a:latin typeface="Times New Roman" pitchFamily="18" charset="0"/>
        <a:sym typeface="Times New Roman" pitchFamily="18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578" name=""/>
          <p:cNvSpPr/>
          <p:nvPr>
            <p:ph type="sldNum" sz="quarter" idx="4"/>
          </p:nvPr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1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sldNum" sz="quarter" idx="4"/>
          </p:nvPr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sldNum" sz="quarter" idx="4"/>
          </p:nvPr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sldNum" sz="quarter" idx="4"/>
          </p:nvPr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04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sldNum" sz="quarter" idx="4"/>
          </p:nvPr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9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9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sldNum" sz="quarter" idx="4"/>
          </p:nvPr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06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907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90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90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sldNum" sz="quarter" idx="4"/>
          </p:nvPr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78" name=""/>
          <p:cNvSpPr/>
          <p:nvPr>
            <p:ph type="sldNum" sz="quarter" idx="4"/>
          </p:nvPr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sldNum" sz="quarter" idx="4"/>
          </p:nvPr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912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sldNum" sz="quarter" idx="4"/>
          </p:nvPr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1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915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78" name=""/>
          <p:cNvSpPr/>
          <p:nvPr>
            <p:ph type="sldNum" sz="quarter" idx="4"/>
          </p:nvPr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"/>
          <p:cNvSpPr/>
          <p:nvPr>
            <p:ph type="sldNum" sz="quarter" idx="4"/>
          </p:nvPr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579" name=""/>
          <p:cNvSpPr/>
          <p:nvPr/>
        </p:nvSpPr>
        <p:spPr>
          <a:xfrm rot="0">
            <a:off x="179387" y="115887"/>
            <a:ext cx="8785225" cy="122555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580" name=""/>
          <p:cNvSpPr/>
          <p:nvPr/>
        </p:nvSpPr>
        <p:spPr>
          <a:xfrm rot="0">
            <a:off x="179387" y="1412875"/>
            <a:ext cx="8785225" cy="496887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ctr" eaLnBrk="1" fontAlgn="base" hangingPunct="1" indent="0" latinLnBrk="0" mar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1" sz="3200" i="0" u="none">
          <a:solidFill>
            <a:srgbClr val="000000"/>
          </a:solidFill>
          <a:latin typeface="Arial" pitchFamily="34" charset="0"/>
          <a:sym typeface="Times New Roman" pitchFamily="18" charset="0"/>
        </a:defRPr>
      </a:lvl1pPr>
    </p:titleStyle>
    <p:bodyStyle>
      <a:lvl1pPr algn="l" eaLnBrk="1" fontAlgn="base" hangingPunct="1" indent="-342900" latinLnBrk="0" marL="34290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defRPr baseline="0" b="0" sz="2000" i="0" u="none">
          <a:solidFill>
            <a:srgbClr val="000000"/>
          </a:solidFill>
          <a:latin typeface="Arial" pitchFamily="34" charset="0"/>
          <a:sym typeface="Times New Roman" pitchFamily="18" charset="0"/>
        </a:defRPr>
      </a:lvl1pPr>
      <a:lvl2pPr algn="l" eaLnBrk="1" fontAlgn="base" hangingPunct="1" indent="-285750" latinLnBrk="0" marL="74295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baseline="0" b="0" sz="2000" i="0" u="none">
          <a:solidFill>
            <a:srgbClr val="000000"/>
          </a:solidFill>
          <a:latin typeface="Arial" pitchFamily="34" charset="0"/>
          <a:sym typeface="Times New Roman" pitchFamily="18" charset="0"/>
        </a:defRPr>
      </a:lvl2pPr>
      <a:lvl3pPr algn="l" eaLnBrk="1" fontAlgn="base" hangingPunct="1" indent="-228600" latinLnBrk="0" marL="114300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defRPr baseline="0" b="0" sz="2000" i="0" u="none">
          <a:solidFill>
            <a:srgbClr val="000000"/>
          </a:solidFill>
          <a:latin typeface="Arial" pitchFamily="34" charset="0"/>
          <a:sym typeface="Times New Roman" pitchFamily="18" charset="0"/>
        </a:defRPr>
      </a:lvl3pPr>
      <a:lvl4pPr algn="l" eaLnBrk="1" fontAlgn="base" hangingPunct="1" indent="-228600" latinLnBrk="0" marL="160020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baseline="0" b="0" sz="2000" i="0" u="none">
          <a:solidFill>
            <a:srgbClr val="000000"/>
          </a:solidFill>
          <a:latin typeface="Arial" pitchFamily="34" charset="0"/>
          <a:sym typeface="Times New Roman" pitchFamily="18" charset="0"/>
        </a:defRPr>
      </a:lvl4pPr>
      <a:lvl5pPr algn="l" eaLnBrk="1" fontAlgn="base" hangingPunct="1" indent="-228600" latinLnBrk="0" marL="205740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baseline="0" b="0" sz="2000" i="0" u="none">
          <a:solidFill>
            <a:srgbClr val="000000"/>
          </a:solidFill>
          <a:latin typeface="Arial" pitchFamily="34" charset="0"/>
          <a:sym typeface="Times New Roman" pitchFamily="18" charset="0"/>
        </a:defRPr>
      </a:lvl5pPr>
    </p:bodyStyle>
    <p:otherStyle>
      <a:lvl1pPr algn="l" eaLnBrk="1" fontAlgn="base" hangingPunct="1" indent="0" latinLnBrk="0" mar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2400" i="0" u="none">
          <a:solidFill>
            <a:srgbClr val="000000"/>
          </a:solidFill>
          <a:latin typeface="Times New Roman" pitchFamily="18" charset="0"/>
          <a:sym typeface="Times New Roman" pitchFamily="18" charset="0"/>
        </a:defRPr>
      </a:lvl1pPr>
      <a:lvl2pPr algn="l" eaLnBrk="1" fontAlgn="base" hangingPunct="1" indent="0" latinLnBrk="0" marL="45720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2400" i="0" u="none">
          <a:solidFill>
            <a:srgbClr val="000000"/>
          </a:solidFill>
          <a:latin typeface="Times New Roman" pitchFamily="18" charset="0"/>
          <a:sym typeface="Times New Roman" pitchFamily="18" charset="0"/>
        </a:defRPr>
      </a:lvl2pPr>
      <a:lvl3pPr algn="l" eaLnBrk="1" fontAlgn="base" hangingPunct="1" indent="0" latinLnBrk="0" marL="91440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2400" i="0" u="none">
          <a:solidFill>
            <a:srgbClr val="000000"/>
          </a:solidFill>
          <a:latin typeface="Times New Roman" pitchFamily="18" charset="0"/>
          <a:sym typeface="Times New Roman" pitchFamily="18" charset="0"/>
        </a:defRPr>
      </a:lvl3pPr>
      <a:lvl4pPr algn="l" eaLnBrk="1" fontAlgn="base" hangingPunct="1" indent="0" latinLnBrk="0" marL="137160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2400" i="0" u="none">
          <a:solidFill>
            <a:srgbClr val="000000"/>
          </a:solidFill>
          <a:latin typeface="Times New Roman" pitchFamily="18" charset="0"/>
          <a:sym typeface="Times New Roman" pitchFamily="18" charset="0"/>
        </a:defRPr>
      </a:lvl4pPr>
      <a:lvl5pPr algn="l" eaLnBrk="1" fontAlgn="base" hangingPunct="1" indent="0" latinLnBrk="0" marL="182880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2400" i="0" u="none">
          <a:solidFill>
            <a:srgbClr val="000000"/>
          </a:solidFill>
          <a:latin typeface="Times New Roman" pitchFamily="18" charset="0"/>
          <a:sym typeface="Times New Roman" pitchFamily="18" charset="0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582" name=""/>
          <p:cNvSpPr/>
          <p:nvPr>
            <p:ph type="ctrTitle" sz="full" idx="0"/>
          </p:nvPr>
        </p:nvSpPr>
        <p:spPr>
          <a:xfrm rot="0">
            <a:off x="755650" y="1844675"/>
            <a:ext cx="7772400" cy="2162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lvl="0"/>
            <a:r>
              <a:rPr altLang="en-US" sz="3600" lang="en-US">
                <a:solidFill>
                  <a:srgbClr val="000000"/>
                </a:solidFill>
                <a:latin typeface="Tahoma Small Cap" pitchFamily="34" charset="0"/>
              </a:rPr>
              <a:t>Chapter 1 </a:t>
            </a:r>
            <a:br>
              <a:rPr altLang="en-US" sz="3600" lang="en-US">
                <a:solidFill>
                  <a:srgbClr val="000000"/>
                </a:solidFill>
                <a:latin typeface="Tahoma Small Cap" pitchFamily="34" charset="0"/>
              </a:rPr>
            </a:br>
            <a:r>
              <a:rPr altLang="en-US" sz="3600" lang="en-US">
                <a:solidFill>
                  <a:srgbClr val="000000"/>
                </a:solidFill>
                <a:latin typeface="Tahoma Small Cap" pitchFamily="34" charset="0"/>
              </a:rPr>
              <a:t>Introduction</a:t>
            </a:r>
          </a:p>
        </p:txBody>
      </p:sp>
      <p:sp>
        <p:nvSpPr>
          <p:cNvPr id="1048583" name=""/>
          <p:cNvSpPr/>
          <p:nvPr/>
        </p:nvSpPr>
        <p:spPr>
          <a:xfrm rot="0">
            <a:off x="2166937" y="188912"/>
            <a:ext cx="3684587" cy="4222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 </a:t>
            </a:r>
            <a:r>
              <a:rPr altLang="en-US" baseline="0" sz="2000" lang="en-US" u="none">
                <a:solidFill>
                  <a:srgbClr val="000000"/>
                </a:solidFill>
                <a:latin typeface="Tahoma Small Cap" pitchFamily="34" charset="0"/>
                <a:sym typeface="Times New Roman" pitchFamily="18" charset="0"/>
              </a:rPr>
              <a:t>Operating Systems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3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44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Computer system operation</a:t>
            </a:r>
          </a:p>
        </p:txBody>
      </p:sp>
      <p:sp>
        <p:nvSpPr>
          <p:cNvPr id="1048645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I/O devices and the CPU can execute </a:t>
            </a: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concurrently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Each device controller is in charge of a particular device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type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Each device controller has a </a:t>
            </a: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local </a:t>
            </a: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buffer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CPU moves data from/to main memory to/from local buffers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I/O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is from the </a:t>
            </a:r>
            <a:br>
              <a:rPr altLang="en-US" lang="en-US"/>
            </a:b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device to local </a:t>
            </a:r>
            <a:br>
              <a:rPr altLang="en-US" lang="en-US"/>
            </a:b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buffer of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controller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Device controller </a:t>
            </a:r>
            <a:br>
              <a:rPr altLang="en-US" lang="en-US"/>
            </a:b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informs CPU that it </a:t>
            </a:r>
            <a:br>
              <a:rPr altLang="en-US" lang="en-US"/>
            </a:b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has finished its </a:t>
            </a:r>
            <a:br>
              <a:rPr altLang="en-US" lang="en-US"/>
            </a:b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operation by causing </a:t>
            </a:r>
            <a:br>
              <a:rPr altLang="en-US" lang="en-US"/>
            </a:b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an </a:t>
            </a:r>
            <a:r>
              <a:rPr altLang="en-US" baseline="0" i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interrupt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3333CC"/>
              </a:solidFill>
              <a:latin typeface="Arial" pitchFamily="34" charset="0"/>
              <a:sym typeface="Times New Roman" pitchFamily="18" charset="0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275012" y="3429000"/>
            <a:ext cx="5545137" cy="273843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6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47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Common Functions of Interrupts</a:t>
            </a:r>
          </a:p>
        </p:txBody>
      </p:sp>
      <p:sp>
        <p:nvSpPr>
          <p:cNvPr id="1048648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An interrupt transfers control to the interrupt service routine generally, through the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interrupt</a:t>
            </a:r>
            <a:r>
              <a:rPr altLang="en-US" baseline="0" i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vector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, which contains the addresses of all the service routines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Interrupt architecture must save the address of the interrupted instruction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Incoming interrupts are </a:t>
            </a:r>
            <a:r>
              <a:rPr altLang="en-US" baseline="0" i="1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disabled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while another </a:t>
            </a:r>
            <a:r>
              <a:rPr altLang="en-US" baseline="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interrupt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is being processed to prevent a </a:t>
            </a:r>
            <a:r>
              <a:rPr altLang="en-US" baseline="0" i="1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lost interrupt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 </a:t>
            </a:r>
            <a:r>
              <a:rPr altLang="en-US" baseline="0" i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trap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is a software-generated interrupt caused either by an error or a user request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sng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An operating system (kernel) is </a:t>
            </a:r>
            <a:r>
              <a:rPr altLang="en-US" baseline="0" b="1" lang="en-US" u="sng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interrupt-driven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event driven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9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50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Interrupt-Driven OS</a:t>
            </a:r>
          </a:p>
        </p:txBody>
      </p:sp>
      <p:sp>
        <p:nvSpPr>
          <p:cNvPr id="1048651" name=""/>
          <p:cNvSpPr/>
          <p:nvPr/>
        </p:nvSpPr>
        <p:spPr>
          <a:xfrm rot="0">
            <a:off x="1836737" y="2997200"/>
            <a:ext cx="2882900" cy="1511300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20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Kernel Code</a:t>
            </a:r>
          </a:p>
        </p:txBody>
      </p:sp>
      <p:sp>
        <p:nvSpPr>
          <p:cNvPr id="1048652" name=""/>
          <p:cNvSpPr/>
          <p:nvPr/>
        </p:nvSpPr>
        <p:spPr>
          <a:xfrm rot="0">
            <a:off x="2687637" y="5589587"/>
            <a:ext cx="1165225" cy="4064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200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Devices</a:t>
            </a:r>
            <a:r>
              <a:rPr altLang="en-US" baseline="0" sz="20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</a:t>
            </a:r>
          </a:p>
        </p:txBody>
      </p:sp>
      <p:sp>
        <p:nvSpPr>
          <p:cNvPr id="1048653" name=""/>
          <p:cNvSpPr/>
          <p:nvPr/>
        </p:nvSpPr>
        <p:spPr>
          <a:xfrm rot="0">
            <a:off x="323850" y="1654175"/>
            <a:ext cx="6337300" cy="4064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t" bIns="46800" lIns="90000" rIns="90000" tIns="46800" vert="horz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20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Applications or System Programs running in CPU</a:t>
            </a:r>
          </a:p>
        </p:txBody>
      </p:sp>
      <p:sp>
        <p:nvSpPr>
          <p:cNvPr id="1048654" name=""/>
          <p:cNvSpPr/>
          <p:nvPr/>
        </p:nvSpPr>
        <p:spPr>
          <a:xfrm rot="0" flipV="1">
            <a:off x="3276600" y="4724400"/>
            <a:ext cx="0" cy="792162"/>
          </a:xfrm>
          <a:prstGeom prst="line"/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lg" len="lg"/>
          </a:ln>
        </p:spPr>
      </p:sp>
      <p:sp>
        <p:nvSpPr>
          <p:cNvPr id="1048655" name=""/>
          <p:cNvSpPr/>
          <p:nvPr/>
        </p:nvSpPr>
        <p:spPr>
          <a:xfrm rot="0">
            <a:off x="3276600" y="4941887"/>
            <a:ext cx="2260600" cy="4238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20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hardware interrupt</a:t>
            </a:r>
          </a:p>
        </p:txBody>
      </p:sp>
      <p:sp>
        <p:nvSpPr>
          <p:cNvPr id="1048656" name=""/>
          <p:cNvSpPr/>
          <p:nvPr/>
        </p:nvSpPr>
        <p:spPr>
          <a:xfrm rot="0">
            <a:off x="3421062" y="2222500"/>
            <a:ext cx="4935537" cy="7540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200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software interrupt / trap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20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(due to system service requests or errors)</a:t>
            </a:r>
          </a:p>
        </p:txBody>
      </p:sp>
      <p:sp>
        <p:nvSpPr>
          <p:cNvPr id="1048657" name=""/>
          <p:cNvSpPr/>
          <p:nvPr/>
        </p:nvSpPr>
        <p:spPr>
          <a:xfrm rot="0">
            <a:off x="3905250" y="5583237"/>
            <a:ext cx="4668837" cy="4238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20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disk, keyboard, timer, network adapter…</a:t>
            </a:r>
          </a:p>
        </p:txBody>
      </p:sp>
      <p:sp>
        <p:nvSpPr>
          <p:cNvPr id="1048658" name=""/>
          <p:cNvSpPr/>
          <p:nvPr/>
        </p:nvSpPr>
        <p:spPr>
          <a:xfrm rot="0">
            <a:off x="3276600" y="2133600"/>
            <a:ext cx="0" cy="790575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9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60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Interrupt Handling</a:t>
            </a:r>
          </a:p>
        </p:txBody>
      </p:sp>
      <p:sp>
        <p:nvSpPr>
          <p:cNvPr id="1048661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The operating system preserves the state of the CPU by storing registers and the program counter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Determines which type of interrupt has occurred: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polling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vectored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interrupt system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Separate segments of code determine what action should be taken for each type of interrupt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62" name=""/>
          <p:cNvSpPr/>
          <p:nvPr/>
        </p:nvSpPr>
        <p:spPr>
          <a:xfrm rot="0">
            <a:off x="827087" y="4292600"/>
            <a:ext cx="2376487" cy="1512887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CPU</a:t>
            </a:r>
          </a:p>
        </p:txBody>
      </p:sp>
      <p:sp>
        <p:nvSpPr>
          <p:cNvPr id="1048663" name=""/>
          <p:cNvSpPr/>
          <p:nvPr/>
        </p:nvSpPr>
        <p:spPr>
          <a:xfrm rot="0">
            <a:off x="6084887" y="4221162"/>
            <a:ext cx="2376487" cy="1512887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RAM</a:t>
            </a:r>
          </a:p>
        </p:txBody>
      </p:sp>
      <p:sp>
        <p:nvSpPr>
          <p:cNvPr id="1048664" name=""/>
          <p:cNvSpPr/>
          <p:nvPr/>
        </p:nvSpPr>
        <p:spPr>
          <a:xfrm rot="0">
            <a:off x="1692275" y="5229225"/>
            <a:ext cx="1223962" cy="431800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Registers</a:t>
            </a:r>
          </a:p>
        </p:txBody>
      </p:sp>
      <p:sp>
        <p:nvSpPr>
          <p:cNvPr id="1048665" name=""/>
          <p:cNvSpPr/>
          <p:nvPr/>
        </p:nvSpPr>
        <p:spPr>
          <a:xfrm rot="0">
            <a:off x="2843212" y="5373687"/>
            <a:ext cx="3457575" cy="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666" name=""/>
          <p:cNvSpPr/>
          <p:nvPr/>
        </p:nvSpPr>
        <p:spPr>
          <a:xfrm rot="0">
            <a:off x="4049712" y="4960937"/>
            <a:ext cx="696912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store</a:t>
            </a:r>
          </a:p>
        </p:txBody>
      </p:sp>
      <p:sp>
        <p:nvSpPr>
          <p:cNvPr id="1048667" name=""/>
          <p:cNvSpPr/>
          <p:nvPr/>
        </p:nvSpPr>
        <p:spPr>
          <a:xfrm rot="0">
            <a:off x="684212" y="5870575"/>
            <a:ext cx="6191250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[Application in CPU] – Interrupt – [Service Routine in CPU]</a:t>
            </a: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8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69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Interrupt Timeline</a:t>
            </a: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63625" y="1717675"/>
            <a:ext cx="7138987" cy="348773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0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71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I/O Structure</a:t>
            </a:r>
          </a:p>
        </p:txBody>
      </p:sp>
      <p:sp>
        <p:nvSpPr>
          <p:cNvPr id="1048672" name=""/>
          <p:cNvSpPr/>
          <p:nvPr>
            <p:ph type="body" sz="full" idx="1"/>
          </p:nvPr>
        </p:nvSpPr>
        <p:spPr>
          <a:xfrm rot="0">
            <a:off x="323850" y="1557337"/>
            <a:ext cx="5903912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Application programs can request I/O </a:t>
            </a:r>
            <a:br>
              <a:rPr altLang="en-US" lang="en-US"/>
            </a:b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(read from a device or write to a device) via the help of operating system (kernel)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The request is done by calling a </a:t>
            </a: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System Call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(OS routine)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System call routine in OS performs the I/O via the help of device driver routines in OS. 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OS maintains device status table: one entry per device. The entry keeps the state of the device, etc. 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After issuing a system call, an application may wait for the call to finish (blocking call) or may continue to do something else (non-blocking call)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  <p:sp>
        <p:nvSpPr>
          <p:cNvPr id="1048673" name=""/>
          <p:cNvSpPr/>
          <p:nvPr/>
        </p:nvSpPr>
        <p:spPr>
          <a:xfrm rot="0">
            <a:off x="6659562" y="3141662"/>
            <a:ext cx="1873250" cy="1439862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674" name=""/>
          <p:cNvSpPr/>
          <p:nvPr/>
        </p:nvSpPr>
        <p:spPr>
          <a:xfrm rot="0">
            <a:off x="6877050" y="3213100"/>
            <a:ext cx="1389062" cy="7032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System Call</a:t>
            </a:r>
          </a:p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Routines</a:t>
            </a:r>
          </a:p>
        </p:txBody>
      </p:sp>
      <p:sp>
        <p:nvSpPr>
          <p:cNvPr id="1048675" name=""/>
          <p:cNvSpPr/>
          <p:nvPr/>
        </p:nvSpPr>
        <p:spPr>
          <a:xfrm rot="0">
            <a:off x="6804025" y="4149725"/>
            <a:ext cx="1557337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Device Driver</a:t>
            </a:r>
          </a:p>
        </p:txBody>
      </p:sp>
      <p:sp>
        <p:nvSpPr>
          <p:cNvPr id="1048676" name=""/>
          <p:cNvSpPr/>
          <p:nvPr/>
        </p:nvSpPr>
        <p:spPr>
          <a:xfrm rot="0">
            <a:off x="6659562" y="4724400"/>
            <a:ext cx="1873250" cy="576262"/>
          </a:xfrm>
          <a:prstGeom prst="rect"/>
          <a:solidFill>
            <a:srgbClr val="C0C0C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Device Controller</a:t>
            </a:r>
          </a:p>
        </p:txBody>
      </p:sp>
      <p:sp>
        <p:nvSpPr>
          <p:cNvPr id="1048677" name=""/>
          <p:cNvSpPr/>
          <p:nvPr/>
        </p:nvSpPr>
        <p:spPr>
          <a:xfrm rot="0">
            <a:off x="6515100" y="5445125"/>
            <a:ext cx="1944687" cy="504825"/>
          </a:xfrm>
          <a:prstGeom prst="parallelogram"/>
          <a:solidFill>
            <a:srgbClr val="C0C0C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Device</a:t>
            </a:r>
          </a:p>
        </p:txBody>
      </p:sp>
      <p:sp>
        <p:nvSpPr>
          <p:cNvPr id="1048678" name=""/>
          <p:cNvSpPr/>
          <p:nvPr/>
        </p:nvSpPr>
        <p:spPr>
          <a:xfrm rot="0">
            <a:off x="6659562" y="2133600"/>
            <a:ext cx="1873250" cy="790575"/>
          </a:xfrm>
          <a:prstGeom prst="ellipse"/>
          <a:solidFill>
            <a:srgbClr val="3366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Application</a:t>
            </a:r>
          </a:p>
        </p:txBody>
      </p:sp>
      <p:sp>
        <p:nvSpPr>
          <p:cNvPr id="1048679" name=""/>
          <p:cNvSpPr/>
          <p:nvPr/>
        </p:nvSpPr>
        <p:spPr>
          <a:xfrm rot="0">
            <a:off x="7596187" y="2708275"/>
            <a:ext cx="0" cy="504825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680" name=""/>
          <p:cNvSpPr/>
          <p:nvPr/>
        </p:nvSpPr>
        <p:spPr>
          <a:xfrm rot="0">
            <a:off x="7596187" y="3789362"/>
            <a:ext cx="0" cy="43180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681" name=""/>
          <p:cNvSpPr/>
          <p:nvPr/>
        </p:nvSpPr>
        <p:spPr>
          <a:xfrm rot="0">
            <a:off x="7596187" y="4508500"/>
            <a:ext cx="0" cy="360362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682" name=""/>
          <p:cNvSpPr/>
          <p:nvPr/>
        </p:nvSpPr>
        <p:spPr>
          <a:xfrm rot="0">
            <a:off x="7596187" y="5157787"/>
            <a:ext cx="0" cy="358775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683" name=""/>
          <p:cNvSpPr/>
          <p:nvPr/>
        </p:nvSpPr>
        <p:spPr>
          <a:xfrm rot="0">
            <a:off x="8172450" y="3716337"/>
            <a:ext cx="830262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Kernel</a:t>
            </a: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4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85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Direct Memory Access Structure</a:t>
            </a:r>
          </a:p>
        </p:txBody>
      </p:sp>
      <p:sp>
        <p:nvSpPr>
          <p:cNvPr id="1048686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Used for high-speed I/O devices able to transmit information at close to memory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speeds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Device controller transfers blocks of data from buffer storage directly to main memory without CPU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intervention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Only one interrupt is generated per block, rather than the one interrupt per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byte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  <p:sp>
        <p:nvSpPr>
          <p:cNvPr id="1048687" name=""/>
          <p:cNvSpPr/>
          <p:nvPr/>
        </p:nvSpPr>
        <p:spPr>
          <a:xfrm rot="0">
            <a:off x="2411412" y="5157787"/>
            <a:ext cx="1512887" cy="865187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Device </a:t>
            </a:r>
            <a:br>
              <a:rPr altLang="en-US" sz="1800" lang="en-US">
                <a:latin typeface="Arial" pitchFamily="34" charset="0"/>
              </a:rPr>
            </a:b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Controller</a:t>
            </a:r>
          </a:p>
        </p:txBody>
      </p:sp>
      <p:sp>
        <p:nvSpPr>
          <p:cNvPr id="1048688" name=""/>
          <p:cNvSpPr/>
          <p:nvPr/>
        </p:nvSpPr>
        <p:spPr>
          <a:xfrm rot="0">
            <a:off x="5364162" y="3500437"/>
            <a:ext cx="2592387" cy="1657350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Main Memory</a:t>
            </a:r>
          </a:p>
        </p:txBody>
      </p:sp>
      <p:sp>
        <p:nvSpPr>
          <p:cNvPr id="1048689" name=""/>
          <p:cNvSpPr/>
          <p:nvPr/>
        </p:nvSpPr>
        <p:spPr>
          <a:xfrm rot="0">
            <a:off x="1331912" y="3644900"/>
            <a:ext cx="1800225" cy="936625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CPU</a:t>
            </a:r>
          </a:p>
        </p:txBody>
      </p:sp>
      <p:sp>
        <p:nvSpPr>
          <p:cNvPr id="1048690" name=""/>
          <p:cNvSpPr/>
          <p:nvPr/>
        </p:nvSpPr>
        <p:spPr>
          <a:xfrm rot="0" flipV="1">
            <a:off x="3708400" y="4292600"/>
            <a:ext cx="1871662" cy="1152525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691" name=""/>
          <p:cNvSpPr/>
          <p:nvPr/>
        </p:nvSpPr>
        <p:spPr>
          <a:xfrm rot="0">
            <a:off x="4121150" y="5032375"/>
            <a:ext cx="2071687" cy="7032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DMA 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Controller Transfer</a:t>
            </a: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2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93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How a Modern Computer Works</a:t>
            </a: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704975" y="1517650"/>
            <a:ext cx="5746750" cy="457517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4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95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Storage Structure</a:t>
            </a:r>
          </a:p>
        </p:txBody>
      </p:sp>
      <p:sp>
        <p:nvSpPr>
          <p:cNvPr id="1048696" name=""/>
          <p:cNvSpPr/>
          <p:nvPr>
            <p:ph type="body" sz="full" idx="1"/>
          </p:nvPr>
        </p:nvSpPr>
        <p:spPr>
          <a:xfrm rot="0">
            <a:off x="323850" y="1557337"/>
            <a:ext cx="511175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Main memory – only large storage media that the CPU can access directly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Secondary storage – extension of main memory that provides large nonvolatile storage capacity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Magnetic disks – rigid metal or glass platters covered with magnetic recording material 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Disk surface is logically divided into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tracks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, which are subdivided into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sectors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The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disk controller</a:t>
            </a:r>
            <a:r>
              <a:rPr altLang="en-US" baseline="0" b="1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determines the logical interaction between the device and the computer 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  <p:sp>
        <p:nvSpPr>
          <p:cNvPr id="1048697" name=""/>
          <p:cNvSpPr/>
          <p:nvPr/>
        </p:nvSpPr>
        <p:spPr>
          <a:xfrm rot="0">
            <a:off x="6372225" y="4581525"/>
            <a:ext cx="1655762" cy="1511300"/>
          </a:xfrm>
          <a:prstGeom prst="ellipse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Spinning</a:t>
            </a:r>
          </a:p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Disk</a:t>
            </a:r>
          </a:p>
        </p:txBody>
      </p:sp>
      <p:sp>
        <p:nvSpPr>
          <p:cNvPr id="1048698" name=""/>
          <p:cNvSpPr/>
          <p:nvPr/>
        </p:nvSpPr>
        <p:spPr>
          <a:xfrm rot="0">
            <a:off x="6227762" y="3644900"/>
            <a:ext cx="1800225" cy="792162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Disk </a:t>
            </a:r>
          </a:p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Controller</a:t>
            </a:r>
          </a:p>
        </p:txBody>
      </p:sp>
      <p:sp>
        <p:nvSpPr>
          <p:cNvPr id="1048699" name=""/>
          <p:cNvSpPr/>
          <p:nvPr/>
        </p:nvSpPr>
        <p:spPr>
          <a:xfrm rot="0">
            <a:off x="7380287" y="1700212"/>
            <a:ext cx="1439862" cy="1223962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Main</a:t>
            </a:r>
          </a:p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Memory</a:t>
            </a:r>
          </a:p>
        </p:txBody>
      </p:sp>
      <p:sp>
        <p:nvSpPr>
          <p:cNvPr id="1048700" name=""/>
          <p:cNvSpPr/>
          <p:nvPr/>
        </p:nvSpPr>
        <p:spPr>
          <a:xfrm rot="0">
            <a:off x="5580062" y="1700212"/>
            <a:ext cx="1584325" cy="1223962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CPU</a:t>
            </a:r>
          </a:p>
        </p:txBody>
      </p:sp>
      <p:sp>
        <p:nvSpPr>
          <p:cNvPr id="1048701" name=""/>
          <p:cNvSpPr/>
          <p:nvPr/>
        </p:nvSpPr>
        <p:spPr>
          <a:xfrm rot="0">
            <a:off x="7740650" y="4221162"/>
            <a:ext cx="0" cy="1008062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702" name=""/>
          <p:cNvSpPr/>
          <p:nvPr/>
        </p:nvSpPr>
        <p:spPr>
          <a:xfrm rot="0">
            <a:off x="7812087" y="2781300"/>
            <a:ext cx="0" cy="1152525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703" name=""/>
          <p:cNvSpPr/>
          <p:nvPr/>
        </p:nvSpPr>
        <p:spPr>
          <a:xfrm rot="0">
            <a:off x="6011862" y="3429000"/>
            <a:ext cx="2376487" cy="2808287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dash"/>
            <a:round/>
          </a:ln>
        </p:spPr>
      </p:sp>
      <p:sp>
        <p:nvSpPr>
          <p:cNvPr id="1048704" name=""/>
          <p:cNvSpPr/>
          <p:nvPr/>
        </p:nvSpPr>
        <p:spPr>
          <a:xfrm rot="0">
            <a:off x="5218112" y="5595937"/>
            <a:ext cx="1336675" cy="7032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secondary </a:t>
            </a:r>
          </a:p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storage</a:t>
            </a: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5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06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Storage Hierarchy</a:t>
            </a:r>
          </a:p>
        </p:txBody>
      </p:sp>
      <p:sp>
        <p:nvSpPr>
          <p:cNvPr id="1048707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Storage systems organized in hierarchy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Speed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Cost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Volatility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Caching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– copying information into faster storage system; main memory can be viewed as a last </a:t>
            </a:r>
            <a:r>
              <a:rPr altLang="en-US" baseline="0" i="1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cache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for secondary storage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08" name=""/>
          <p:cNvSpPr/>
          <p:nvPr/>
        </p:nvSpPr>
        <p:spPr>
          <a:xfrm rot="0">
            <a:off x="2525712" y="3952875"/>
            <a:ext cx="4872037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results from tradeoff between size and speed</a:t>
            </a:r>
          </a:p>
        </p:txBody>
      </p:sp>
      <p:sp>
        <p:nvSpPr>
          <p:cNvPr id="1048709" name=""/>
          <p:cNvSpPr/>
          <p:nvPr/>
        </p:nvSpPr>
        <p:spPr>
          <a:xfrm rot="0">
            <a:off x="2700337" y="5084762"/>
            <a:ext cx="647700" cy="576262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10" name=""/>
          <p:cNvSpPr/>
          <p:nvPr/>
        </p:nvSpPr>
        <p:spPr>
          <a:xfrm rot="0">
            <a:off x="2425700" y="5734050"/>
            <a:ext cx="1216025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small, fast</a:t>
            </a:r>
          </a:p>
        </p:txBody>
      </p:sp>
      <p:sp>
        <p:nvSpPr>
          <p:cNvPr id="1048711" name=""/>
          <p:cNvSpPr/>
          <p:nvPr/>
        </p:nvSpPr>
        <p:spPr>
          <a:xfrm rot="0">
            <a:off x="4932362" y="4365625"/>
            <a:ext cx="1943100" cy="1800225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12" name=""/>
          <p:cNvSpPr/>
          <p:nvPr/>
        </p:nvSpPr>
        <p:spPr>
          <a:xfrm rot="0">
            <a:off x="5243512" y="5799137"/>
            <a:ext cx="1284287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large, slow</a:t>
            </a:r>
          </a:p>
        </p:txBody>
      </p:sp>
      <p:sp>
        <p:nvSpPr>
          <p:cNvPr id="1048713" name=""/>
          <p:cNvSpPr/>
          <p:nvPr/>
        </p:nvSpPr>
        <p:spPr>
          <a:xfrm rot="0" flipH="1">
            <a:off x="3059112" y="5373687"/>
            <a:ext cx="2520950" cy="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14" name=""/>
          <p:cNvSpPr/>
          <p:nvPr/>
        </p:nvSpPr>
        <p:spPr>
          <a:xfrm rot="0">
            <a:off x="3779837" y="5013325"/>
            <a:ext cx="1001712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caching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6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587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Outline and Objectives</a:t>
            </a:r>
          </a:p>
        </p:txBody>
      </p:sp>
      <p:sp>
        <p:nvSpPr>
          <p:cNvPr id="1048588" name=""/>
          <p:cNvSpPr/>
          <p:nvPr>
            <p:ph type="body" sz="half" idx="1"/>
          </p:nvPr>
        </p:nvSpPr>
        <p:spPr>
          <a:xfrm rot="0">
            <a:off x="323850" y="1557337"/>
            <a:ext cx="417195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eaLnBrk="1" fontAlgn="base" hangingPunct="1" indent="-342900" latinLnBrk="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None/>
            </a:pPr>
            <a:r>
              <a:rPr altLang="en-US" baseline="0" b="1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Outline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What Operating Systems Do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Computer-System Organization and Architecture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Operating-System Structure and Operations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Major Operating Systems Concepts/Components/Functionalities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Process Management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Memory Management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Storage Management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Protection and Security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Computing Environments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endParaRPr altLang="en-US" lang="en-US"/>
          </a:p>
        </p:txBody>
      </p:sp>
      <p:sp>
        <p:nvSpPr>
          <p:cNvPr id="1048589" name=""/>
          <p:cNvSpPr/>
          <p:nvPr>
            <p:ph type="body" sz="half" idx="2"/>
          </p:nvPr>
        </p:nvSpPr>
        <p:spPr>
          <a:xfrm rot="0">
            <a:off x="4648200" y="1557337"/>
            <a:ext cx="417195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eaLnBrk="1" fontAlgn="base" hangingPunct="1" indent="-342900" latinLnBrk="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None/>
            </a:pPr>
            <a:r>
              <a:rPr altLang="en-US" baseline="0" b="1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Objectives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To provide a grand tour of the major operating systems </a:t>
            </a:r>
            <a:r>
              <a:rPr altLang="en-US" baseline="0" sz="1800" lang="en-US" u="none">
                <a:solidFill>
                  <a:srgbClr val="0000CC"/>
                </a:solidFill>
                <a:latin typeface="Arial" pitchFamily="34" charset="0"/>
                <a:sym typeface="Times New Roman" pitchFamily="18" charset="0"/>
              </a:rPr>
              <a:t>components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To provide coverage of basic </a:t>
            </a:r>
            <a:r>
              <a:rPr altLang="en-US" baseline="0" sz="1800" lang="en-US" u="none">
                <a:solidFill>
                  <a:srgbClr val="0000CC"/>
                </a:solidFill>
                <a:latin typeface="Arial" pitchFamily="34" charset="0"/>
                <a:sym typeface="Times New Roman" pitchFamily="18" charset="0"/>
              </a:rPr>
              <a:t>computer system organization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5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16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Storage-Device Hierarchy</a:t>
            </a: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049462" y="1697037"/>
            <a:ext cx="5330825" cy="44688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18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Caching</a:t>
            </a:r>
          </a:p>
        </p:txBody>
      </p:sp>
      <p:sp>
        <p:nvSpPr>
          <p:cNvPr id="1048719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Important principle, performed at many levels in a computer </a:t>
            </a:r>
            <a:br>
              <a:rPr altLang="en-US" lang="en-US"/>
            </a:b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(in hardware, operating system, software)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Information in use copied from slower to faster storage temporarily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Faster storage (cache) checked first to determine if information is there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If it is, information used directly from the cache (fast)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If not, data copied to cache and used there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The </a:t>
            </a:r>
            <a:r>
              <a:rPr altLang="en-US" baseline="0" i="1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cache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is smaller than the </a:t>
            </a:r>
            <a:r>
              <a:rPr altLang="en-US" baseline="0" i="1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storage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being cached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Cache management important design problem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Cache size and replacement policy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  <p:sp>
        <p:nvSpPr>
          <p:cNvPr id="1048720" name=""/>
          <p:cNvSpPr/>
          <p:nvPr/>
        </p:nvSpPr>
        <p:spPr>
          <a:xfrm rot="0">
            <a:off x="3492500" y="5084762"/>
            <a:ext cx="1439862" cy="865187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cache</a:t>
            </a:r>
          </a:p>
        </p:txBody>
      </p:sp>
      <p:sp>
        <p:nvSpPr>
          <p:cNvPr id="1048721" name=""/>
          <p:cNvSpPr/>
          <p:nvPr/>
        </p:nvSpPr>
        <p:spPr>
          <a:xfrm rot="0" flipV="1">
            <a:off x="4859337" y="5013325"/>
            <a:ext cx="720725" cy="287337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22" name=""/>
          <p:cNvSpPr/>
          <p:nvPr/>
        </p:nvSpPr>
        <p:spPr>
          <a:xfrm rot="0">
            <a:off x="5580062" y="4797425"/>
            <a:ext cx="682625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size?</a:t>
            </a:r>
          </a:p>
        </p:txBody>
      </p:sp>
      <p:sp>
        <p:nvSpPr>
          <p:cNvPr id="1048723" name=""/>
          <p:cNvSpPr/>
          <p:nvPr/>
        </p:nvSpPr>
        <p:spPr>
          <a:xfrm rot="0">
            <a:off x="4859337" y="5516562"/>
            <a:ext cx="792162" cy="288925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24" name=""/>
          <p:cNvSpPr/>
          <p:nvPr/>
        </p:nvSpPr>
        <p:spPr>
          <a:xfrm rot="0">
            <a:off x="5654675" y="5589587"/>
            <a:ext cx="2266950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replacement policy?</a:t>
            </a: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5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22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26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Caching</a:t>
            </a:r>
          </a:p>
        </p:txBody>
      </p:sp>
      <p:sp>
        <p:nvSpPr>
          <p:cNvPr id="1048727" name=""/>
          <p:cNvSpPr/>
          <p:nvPr/>
        </p:nvSpPr>
        <p:spPr>
          <a:xfrm rot="0">
            <a:off x="2484437" y="2419350"/>
            <a:ext cx="647700" cy="576262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28" name=""/>
          <p:cNvSpPr/>
          <p:nvPr/>
        </p:nvSpPr>
        <p:spPr>
          <a:xfrm rot="0">
            <a:off x="2209800" y="3068637"/>
            <a:ext cx="1216025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small, fast</a:t>
            </a:r>
          </a:p>
        </p:txBody>
      </p:sp>
      <p:sp>
        <p:nvSpPr>
          <p:cNvPr id="1048729" name=""/>
          <p:cNvSpPr/>
          <p:nvPr/>
        </p:nvSpPr>
        <p:spPr>
          <a:xfrm rot="0">
            <a:off x="4716462" y="1700212"/>
            <a:ext cx="1943100" cy="1800225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30" name=""/>
          <p:cNvSpPr/>
          <p:nvPr/>
        </p:nvSpPr>
        <p:spPr>
          <a:xfrm rot="0">
            <a:off x="5027612" y="3133725"/>
            <a:ext cx="1284287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large, slow</a:t>
            </a:r>
          </a:p>
        </p:txBody>
      </p:sp>
      <p:sp>
        <p:nvSpPr>
          <p:cNvPr id="1048731" name=""/>
          <p:cNvSpPr/>
          <p:nvPr/>
        </p:nvSpPr>
        <p:spPr>
          <a:xfrm rot="0" flipH="1">
            <a:off x="2843212" y="2708275"/>
            <a:ext cx="2520950" cy="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32" name=""/>
          <p:cNvSpPr/>
          <p:nvPr/>
        </p:nvSpPr>
        <p:spPr>
          <a:xfrm rot="0">
            <a:off x="3563937" y="2347912"/>
            <a:ext cx="1001712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caching</a:t>
            </a:r>
          </a:p>
        </p:txBody>
      </p:sp>
      <p:sp>
        <p:nvSpPr>
          <p:cNvPr id="1048733" name=""/>
          <p:cNvSpPr/>
          <p:nvPr/>
        </p:nvSpPr>
        <p:spPr>
          <a:xfrm rot="0">
            <a:off x="2051050" y="4508500"/>
            <a:ext cx="1865312" cy="7032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Hardware cache</a:t>
            </a:r>
            <a:br>
              <a:rPr altLang="en-US" sz="1800" lang="en-US">
                <a:latin typeface="Arial" pitchFamily="34" charset="0"/>
              </a:rPr>
            </a:b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L1, L2, etc</a:t>
            </a:r>
          </a:p>
        </p:txBody>
      </p:sp>
      <p:sp>
        <p:nvSpPr>
          <p:cNvPr id="1048734" name=""/>
          <p:cNvSpPr/>
          <p:nvPr/>
        </p:nvSpPr>
        <p:spPr>
          <a:xfrm rot="0">
            <a:off x="4878387" y="4652962"/>
            <a:ext cx="1606550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Main Memory</a:t>
            </a:r>
          </a:p>
        </p:txBody>
      </p:sp>
      <p:sp>
        <p:nvSpPr>
          <p:cNvPr id="1048735" name=""/>
          <p:cNvSpPr/>
          <p:nvPr/>
        </p:nvSpPr>
        <p:spPr>
          <a:xfrm rot="0">
            <a:off x="2397125" y="4076700"/>
            <a:ext cx="1204912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Registers </a:t>
            </a:r>
          </a:p>
        </p:txBody>
      </p:sp>
      <p:sp>
        <p:nvSpPr>
          <p:cNvPr id="1048736" name=""/>
          <p:cNvSpPr/>
          <p:nvPr/>
        </p:nvSpPr>
        <p:spPr>
          <a:xfrm rot="0">
            <a:off x="4859337" y="4076700"/>
            <a:ext cx="1606550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Main Memory</a:t>
            </a:r>
          </a:p>
        </p:txBody>
      </p:sp>
      <p:sp>
        <p:nvSpPr>
          <p:cNvPr id="1048737" name=""/>
          <p:cNvSpPr/>
          <p:nvPr/>
        </p:nvSpPr>
        <p:spPr>
          <a:xfrm rot="0">
            <a:off x="5043487" y="5229225"/>
            <a:ext cx="1187450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Hard Disk</a:t>
            </a:r>
          </a:p>
        </p:txBody>
      </p:sp>
      <p:sp>
        <p:nvSpPr>
          <p:cNvPr id="1048738" name=""/>
          <p:cNvSpPr/>
          <p:nvPr/>
        </p:nvSpPr>
        <p:spPr>
          <a:xfrm rot="0">
            <a:off x="2195512" y="5229225"/>
            <a:ext cx="1606550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Main Memory</a:t>
            </a:r>
          </a:p>
        </p:txBody>
      </p:sp>
      <p:sp>
        <p:nvSpPr>
          <p:cNvPr id="1048739" name=""/>
          <p:cNvSpPr/>
          <p:nvPr/>
        </p:nvSpPr>
        <p:spPr>
          <a:xfrm rot="0">
            <a:off x="5238750" y="5805487"/>
            <a:ext cx="684212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Tape</a:t>
            </a:r>
          </a:p>
        </p:txBody>
      </p:sp>
      <p:sp>
        <p:nvSpPr>
          <p:cNvPr id="1048740" name=""/>
          <p:cNvSpPr/>
          <p:nvPr/>
        </p:nvSpPr>
        <p:spPr>
          <a:xfrm rot="0">
            <a:off x="2268537" y="5805487"/>
            <a:ext cx="1187450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Hard Disk</a:t>
            </a:r>
          </a:p>
        </p:txBody>
      </p:sp>
      <p:sp>
        <p:nvSpPr>
          <p:cNvPr id="1048741" name=""/>
          <p:cNvSpPr/>
          <p:nvPr/>
        </p:nvSpPr>
        <p:spPr>
          <a:xfrm rot="0">
            <a:off x="1547812" y="4508500"/>
            <a:ext cx="5761037" cy="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42" name=""/>
          <p:cNvSpPr/>
          <p:nvPr/>
        </p:nvSpPr>
        <p:spPr>
          <a:xfrm rot="0">
            <a:off x="1619250" y="5157787"/>
            <a:ext cx="5761037" cy="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43" name=""/>
          <p:cNvSpPr/>
          <p:nvPr/>
        </p:nvSpPr>
        <p:spPr>
          <a:xfrm rot="0">
            <a:off x="1690687" y="5734050"/>
            <a:ext cx="5761037" cy="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4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23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45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Computer System Architecture</a:t>
            </a:r>
          </a:p>
        </p:txBody>
      </p:sp>
      <p:sp>
        <p:nvSpPr>
          <p:cNvPr id="1048746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Most systems use a single general-purpose processor (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PDAs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through mainframes)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Most systems have special-purpose processors as well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Multiprocessor</a:t>
            </a:r>
            <a:r>
              <a:rPr altLang="en-US" baseline="0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systems growing in use and importance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Also known as </a:t>
            </a: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parallel systems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, </a:t>
            </a: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tightly-coupled systems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Advantages include</a:t>
            </a:r>
          </a:p>
          <a:p>
            <a:pPr algn="l" fontAlgn="base" indent="-228600" lvl="2" marL="11430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AutoNum type="arabicPeriod" startAt="1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Increased throughput</a:t>
            </a:r>
          </a:p>
          <a:p>
            <a:pPr algn="l" fontAlgn="base" indent="-228600" lvl="2" marL="11430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AutoNum type="arabicPeriod" startAt="1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Economy of scale (cheaper than using multiple computers)</a:t>
            </a:r>
          </a:p>
          <a:p>
            <a:pPr algn="l" fontAlgn="base" indent="-228600" lvl="2" marL="11430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AutoNum type="arabicPeriod" startAt="1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Increased reliability – graceful degradation or fault tolerance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Two types</a:t>
            </a:r>
          </a:p>
          <a:p>
            <a:pPr algn="l" fontAlgn="base" indent="-228600" lvl="2" marL="11430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AutoNum type="arabicPeriod" startAt="1"/>
            </a:pP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Asymmetric Multiprocessing</a:t>
            </a:r>
          </a:p>
          <a:p>
            <a:pPr algn="l" fontAlgn="base" indent="-228600" lvl="2" marL="11430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AutoNum type="arabicPeriod" startAt="1"/>
            </a:pP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Symmetric Multiprocessing</a:t>
            </a:r>
          </a:p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3333CC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7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24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48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Symmetric Multiprocessing Architecture</a:t>
            </a: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98612" y="1760537"/>
            <a:ext cx="6319837" cy="30337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9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25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50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 Dual Core Design</a:t>
            </a: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205037" y="1765300"/>
            <a:ext cx="4783137" cy="352583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1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26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52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Clustered Systems</a:t>
            </a:r>
          </a:p>
        </p:txBody>
      </p:sp>
      <p:sp>
        <p:nvSpPr>
          <p:cNvPr id="1048753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Like multiprocessor systems, but multiple systems working together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Usually sharing storage via a storage-area network (SAN)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Provides a high-availability service which survives failures</a:t>
            </a:r>
          </a:p>
          <a:p>
            <a:pPr algn="l" fontAlgn="base" indent="-228600" lvl="2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Asymmetric clustering</a:t>
            </a:r>
            <a:r>
              <a:rPr altLang="en-US" baseline="0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has one machine in </a:t>
            </a: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hot-standby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mode</a:t>
            </a:r>
          </a:p>
          <a:p>
            <a:pPr algn="l" fontAlgn="base" indent="-228600" lvl="2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Symmetric clustering</a:t>
            </a:r>
            <a:r>
              <a:rPr altLang="en-US" baseline="0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has multiple nodes running applications, monitoring each other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Some clusters are for </a:t>
            </a: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high-performance computing (HPC)</a:t>
            </a:r>
          </a:p>
          <a:p>
            <a:pPr algn="l" fontAlgn="base" indent="-228600" lvl="2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Applications must be written to use </a:t>
            </a: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parallelization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  <p:sp>
        <p:nvSpPr>
          <p:cNvPr id="1048754" name=""/>
          <p:cNvSpPr/>
          <p:nvPr/>
        </p:nvSpPr>
        <p:spPr>
          <a:xfrm rot="0">
            <a:off x="3132137" y="4797425"/>
            <a:ext cx="2808287" cy="1295400"/>
          </a:xfrm>
          <a:prstGeom prst="ellipse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SAN</a:t>
            </a:r>
          </a:p>
        </p:txBody>
      </p:sp>
      <p:sp>
        <p:nvSpPr>
          <p:cNvPr id="1048755" name=""/>
          <p:cNvSpPr/>
          <p:nvPr/>
        </p:nvSpPr>
        <p:spPr>
          <a:xfrm rot="0">
            <a:off x="2555875" y="4724400"/>
            <a:ext cx="865187" cy="647700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PC</a:t>
            </a:r>
          </a:p>
        </p:txBody>
      </p:sp>
      <p:sp>
        <p:nvSpPr>
          <p:cNvPr id="1048756" name=""/>
          <p:cNvSpPr/>
          <p:nvPr/>
        </p:nvSpPr>
        <p:spPr>
          <a:xfrm rot="0">
            <a:off x="2627312" y="5589587"/>
            <a:ext cx="865187" cy="647700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PC</a:t>
            </a:r>
          </a:p>
        </p:txBody>
      </p:sp>
      <p:sp>
        <p:nvSpPr>
          <p:cNvPr id="1048757" name=""/>
          <p:cNvSpPr/>
          <p:nvPr/>
        </p:nvSpPr>
        <p:spPr>
          <a:xfrm rot="0">
            <a:off x="5795962" y="4581525"/>
            <a:ext cx="865187" cy="647700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PC</a:t>
            </a:r>
          </a:p>
        </p:txBody>
      </p:sp>
      <p:sp>
        <p:nvSpPr>
          <p:cNvPr id="1048758" name=""/>
          <p:cNvSpPr/>
          <p:nvPr/>
        </p:nvSpPr>
        <p:spPr>
          <a:xfrm rot="0">
            <a:off x="5724525" y="5516562"/>
            <a:ext cx="865187" cy="647700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PC</a:t>
            </a:r>
          </a:p>
        </p:txBody>
      </p:sp>
      <p:sp>
        <p:nvSpPr>
          <p:cNvPr id="1048759" name=""/>
          <p:cNvSpPr/>
          <p:nvPr/>
        </p:nvSpPr>
        <p:spPr>
          <a:xfrm rot="0">
            <a:off x="6732587" y="5516562"/>
            <a:ext cx="792162" cy="649287"/>
          </a:xfrm>
          <a:prstGeom prst="can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Disk</a:t>
            </a:r>
          </a:p>
        </p:txBody>
      </p:sp>
      <p:sp>
        <p:nvSpPr>
          <p:cNvPr id="1048760" name=""/>
          <p:cNvSpPr/>
          <p:nvPr/>
        </p:nvSpPr>
        <p:spPr>
          <a:xfrm rot="0">
            <a:off x="7478712" y="5661025"/>
            <a:ext cx="1001712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Storage</a:t>
            </a:r>
          </a:p>
        </p:txBody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1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27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62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Operating Systems Structure</a:t>
            </a:r>
          </a:p>
        </p:txBody>
      </p:sp>
      <p:sp>
        <p:nvSpPr>
          <p:cNvPr id="1048763" name=""/>
          <p:cNvSpPr/>
          <p:nvPr>
            <p:ph type="body" sz="half" idx="1"/>
          </p:nvPr>
        </p:nvSpPr>
        <p:spPr>
          <a:xfrm rot="0">
            <a:off x="323850" y="1557337"/>
            <a:ext cx="5472112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Multiprogramming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needed for efficiency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Single user cannot keep CPU and I/O devices busy at all times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Multiprogramming organizes jobs (code and data) so CPU always has one to execute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 subset of total jobs in system is kept in memory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One job selected and run via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job scheduling</a:t>
            </a:r>
          </a:p>
          <a:p>
            <a:pPr algn="l" fontAlgn="base" indent="-228600" lvl="2" marL="11430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OS selects which job</a:t>
            </a:r>
            <a:r>
              <a:rPr altLang="en-US" baseline="0" b="1" lang="en-US" u="none">
                <a:solidFill>
                  <a:srgbClr val="FF9900"/>
                </a:solidFill>
                <a:latin typeface="Arial" pitchFamily="34" charset="0"/>
                <a:sym typeface="Times New Roman" pitchFamily="18" charset="0"/>
              </a:rPr>
              <a:t> 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When it has to wait (for I/O for example), OS switches to another job</a:t>
            </a:r>
          </a:p>
        </p:txBody>
      </p:sp>
      <p:sp>
        <p:nvSpPr>
          <p:cNvPr id="1048764" name=""/>
          <p:cNvSpPr/>
          <p:nvPr/>
        </p:nvSpPr>
        <p:spPr>
          <a:xfrm rot="0">
            <a:off x="7596187" y="2276475"/>
            <a:ext cx="936625" cy="504825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Job</a:t>
            </a:r>
          </a:p>
        </p:txBody>
      </p:sp>
      <p:sp>
        <p:nvSpPr>
          <p:cNvPr id="1048765" name=""/>
          <p:cNvSpPr/>
          <p:nvPr/>
        </p:nvSpPr>
        <p:spPr>
          <a:xfrm rot="0">
            <a:off x="7596187" y="2852737"/>
            <a:ext cx="936625" cy="504825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Job</a:t>
            </a:r>
          </a:p>
        </p:txBody>
      </p:sp>
      <p:sp>
        <p:nvSpPr>
          <p:cNvPr id="1048766" name=""/>
          <p:cNvSpPr/>
          <p:nvPr/>
        </p:nvSpPr>
        <p:spPr>
          <a:xfrm rot="0">
            <a:off x="7596187" y="3429000"/>
            <a:ext cx="936625" cy="504825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Job</a:t>
            </a:r>
          </a:p>
        </p:txBody>
      </p:sp>
      <p:sp>
        <p:nvSpPr>
          <p:cNvPr id="1048767" name=""/>
          <p:cNvSpPr/>
          <p:nvPr/>
        </p:nvSpPr>
        <p:spPr>
          <a:xfrm rot="0">
            <a:off x="7380287" y="2133600"/>
            <a:ext cx="1295400" cy="201612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68" name=""/>
          <p:cNvSpPr/>
          <p:nvPr/>
        </p:nvSpPr>
        <p:spPr>
          <a:xfrm rot="0">
            <a:off x="7308850" y="1773237"/>
            <a:ext cx="1606550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Main Memory</a:t>
            </a:r>
          </a:p>
        </p:txBody>
      </p:sp>
      <p:sp>
        <p:nvSpPr>
          <p:cNvPr id="1048769" name=""/>
          <p:cNvSpPr/>
          <p:nvPr/>
        </p:nvSpPr>
        <p:spPr>
          <a:xfrm rot="0">
            <a:off x="5724525" y="1557337"/>
            <a:ext cx="3095625" cy="395922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70" name=""/>
          <p:cNvSpPr/>
          <p:nvPr/>
        </p:nvSpPr>
        <p:spPr>
          <a:xfrm rot="0">
            <a:off x="5716587" y="5157787"/>
            <a:ext cx="942975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System</a:t>
            </a:r>
          </a:p>
        </p:txBody>
      </p:sp>
      <p:sp>
        <p:nvSpPr>
          <p:cNvPr id="1048771" name=""/>
          <p:cNvSpPr/>
          <p:nvPr/>
        </p:nvSpPr>
        <p:spPr>
          <a:xfrm rot="0">
            <a:off x="7667625" y="4868862"/>
            <a:ext cx="936625" cy="504825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Job</a:t>
            </a:r>
          </a:p>
        </p:txBody>
      </p:sp>
      <p:sp>
        <p:nvSpPr>
          <p:cNvPr id="1048772" name=""/>
          <p:cNvSpPr/>
          <p:nvPr/>
        </p:nvSpPr>
        <p:spPr>
          <a:xfrm rot="0">
            <a:off x="6084887" y="2133600"/>
            <a:ext cx="863600" cy="503237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CPU</a:t>
            </a:r>
          </a:p>
        </p:txBody>
      </p:sp>
      <p:sp>
        <p:nvSpPr>
          <p:cNvPr id="1048773" name=""/>
          <p:cNvSpPr/>
          <p:nvPr/>
        </p:nvSpPr>
        <p:spPr>
          <a:xfrm rot="0">
            <a:off x="6084887" y="3141662"/>
            <a:ext cx="863600" cy="503237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I/O</a:t>
            </a:r>
            <a:br>
              <a:rPr altLang="en-US" sz="1800" lang="en-US">
                <a:latin typeface="Arial" pitchFamily="34" charset="0"/>
              </a:rPr>
            </a:b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device</a:t>
            </a:r>
          </a:p>
        </p:txBody>
      </p:sp>
      <p:sp>
        <p:nvSpPr>
          <p:cNvPr id="1048774" name=""/>
          <p:cNvSpPr/>
          <p:nvPr/>
        </p:nvSpPr>
        <p:spPr>
          <a:xfrm rot="0">
            <a:off x="6084887" y="3716337"/>
            <a:ext cx="863600" cy="503237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I/O</a:t>
            </a:r>
            <a:br>
              <a:rPr altLang="en-US" sz="1800" lang="en-US">
                <a:latin typeface="Arial" pitchFamily="34" charset="0"/>
              </a:rPr>
            </a:b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device</a:t>
            </a:r>
          </a:p>
        </p:txBody>
      </p:sp>
      <p:sp>
        <p:nvSpPr>
          <p:cNvPr id="1048775" name=""/>
          <p:cNvSpPr/>
          <p:nvPr/>
        </p:nvSpPr>
        <p:spPr>
          <a:xfrm rot="0">
            <a:off x="6084887" y="4292600"/>
            <a:ext cx="863600" cy="503237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I/O</a:t>
            </a:r>
            <a:br>
              <a:rPr altLang="en-US" sz="1800" lang="en-US">
                <a:latin typeface="Arial" pitchFamily="34" charset="0"/>
              </a:rPr>
            </a:b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device</a:t>
            </a:r>
          </a:p>
        </p:txBody>
      </p: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6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28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77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Operating Systems Structure</a:t>
            </a:r>
          </a:p>
        </p:txBody>
      </p:sp>
      <p:sp>
        <p:nvSpPr>
          <p:cNvPr id="1048778" name=""/>
          <p:cNvSpPr/>
          <p:nvPr>
            <p:ph type="body" sz="full" idx="1"/>
          </p:nvPr>
        </p:nvSpPr>
        <p:spPr>
          <a:xfrm rot="0">
            <a:off x="323850" y="1557337"/>
            <a:ext cx="80645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Timesharing (multitasking)</a:t>
            </a:r>
            <a:r>
              <a:rPr altLang="en-US" baseline="0" b="1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is logical extension in which CPU switches jobs so frequently that users can interact with each job while it is running, creating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interactive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computing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Response time</a:t>
            </a:r>
            <a:r>
              <a:rPr altLang="en-US" baseline="0" b="1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should be &lt; 1 second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Each user has at least one program executing in memory </a:t>
            </a:r>
            <a:r>
              <a:rPr altLang="en-US" baseline="0" lang="zh-CN" u="none">
                <a:solidFill>
                  <a:srgbClr val="000000"/>
                </a:solidFill>
                <a:latin typeface="Arial" pitchFamily="34" charset="0"/>
                <a:sym typeface="Wingdings 3" pitchFamily="18" charset="2"/>
              </a:rPr>
              <a:t>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Wingdings 3" pitchFamily="18" charset="2"/>
              </a:rPr>
              <a:t>process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Wingdings 3" pitchFamily="18" charset="2"/>
              </a:rPr>
              <a:t>If several jobs ready to run at the same time 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Wingdings 3" pitchFamily="18" charset="2"/>
              </a:rPr>
              <a:t>CPU scheduling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Wingdings 3" pitchFamily="18" charset="2"/>
              </a:rPr>
              <a:t>If processes don’t fit in memory,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Wingdings 3" pitchFamily="18" charset="2"/>
              </a:rPr>
              <a:t>swapping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Wingdings 3" pitchFamily="18" charset="2"/>
              </a:rPr>
              <a:t> moves them in and out to run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Wingdings 3" pitchFamily="18" charset="2"/>
              </a:rPr>
              <a:t>Virtual memory</a:t>
            </a:r>
            <a:r>
              <a:rPr altLang="en-US" baseline="0" b="1" lang="en-US" u="none">
                <a:solidFill>
                  <a:srgbClr val="3366FF"/>
                </a:solidFill>
                <a:latin typeface="Arial" pitchFamily="34" charset="0"/>
                <a:sym typeface="Wingdings 3" pitchFamily="18" charset="2"/>
              </a:rPr>
              <a:t>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Wingdings 3" pitchFamily="18" charset="2"/>
              </a:rPr>
              <a:t>allows execution of processes not completely in memory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sz="180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9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80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Memory Layout for Multi-programmed System</a:t>
            </a: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968625" y="1590675"/>
            <a:ext cx="2971800" cy="457517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594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What is an operating system?</a:t>
            </a:r>
          </a:p>
        </p:txBody>
      </p:sp>
      <p:sp>
        <p:nvSpPr>
          <p:cNvPr id="1048595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 program that acts as an </a:t>
            </a:r>
            <a:r>
              <a:rPr altLang="en-US" baseline="0" i="1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intermediary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between a user of a computer and the computer hardware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Operating system goals: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Execute user programs and make solving user problems easier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Make the computer system convenient to use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Use the computer hardware in an efficient manner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1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30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82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Operating System Operations</a:t>
            </a:r>
          </a:p>
        </p:txBody>
      </p:sp>
      <p:sp>
        <p:nvSpPr>
          <p:cNvPr id="1048783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Interrupt driven by hardware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Hardware interrupt causes ISR to run (which is a routine of OS)</a:t>
            </a:r>
          </a:p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Software error or request creates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exception</a:t>
            </a:r>
            <a:r>
              <a:rPr altLang="en-US" baseline="0" b="1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or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trap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Division by zero, for example (</a:t>
            </a: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exception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)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request for an operating system service (</a:t>
            </a: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trap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)</a:t>
            </a:r>
          </a:p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Other process problems include: 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processes modifying each other or the operating system</a:t>
            </a:r>
          </a:p>
          <a:p>
            <a:pPr algn="l" fontAlgn="base" indent="-228600" lvl="2" marL="11430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Handle by dual mode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infinite loop</a:t>
            </a:r>
          </a:p>
          <a:p>
            <a:pPr algn="l" fontAlgn="base" indent="-228600" lvl="2" marL="11430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Handle infinite loop by use of timer interrupt</a:t>
            </a:r>
          </a:p>
          <a:p>
            <a:pPr algn="l" eaLnBrk="1" fontAlgn="base" hangingPunct="1" indent="-285750" latinLnBrk="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None/>
            </a:pPr>
            <a:endParaRPr altLang="en-US" lang="en-US"/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endParaRPr altLang="en-US" lang="en-US"/>
          </a:p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4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31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85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Operating System Operations</a:t>
            </a:r>
          </a:p>
        </p:txBody>
      </p:sp>
      <p:sp>
        <p:nvSpPr>
          <p:cNvPr id="1048786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Dual-mode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operation allows OS to protect itself and other system components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User mode</a:t>
            </a:r>
            <a:r>
              <a:rPr altLang="en-US" baseline="0" b="1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and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kernel mode 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Mode bit</a:t>
            </a:r>
            <a:r>
              <a:rPr altLang="en-US" baseline="0" b="1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provided by hardware</a:t>
            </a:r>
          </a:p>
          <a:p>
            <a:pPr algn="l" fontAlgn="base" indent="-228600" lvl="2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Provides ability to distinguish when system is running user code or kernel code</a:t>
            </a:r>
          </a:p>
          <a:p>
            <a:pPr algn="l" fontAlgn="base" indent="-228600" lvl="2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Some instructions designated as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privileged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, only executable in kernel mode</a:t>
            </a:r>
          </a:p>
          <a:p>
            <a:pPr algn="l" fontAlgn="base" indent="-228600" lvl="2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System call changes mode to kernel, return from call resets it to user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7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32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88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Operating System Operations</a:t>
            </a:r>
          </a:p>
        </p:txBody>
      </p:sp>
      <p:pic>
        <p:nvPicPr>
          <p:cNvPr id="2097161" name=""/>
          <p:cNvPicPr>
            <a:picLocks/>
          </p:cNvPicPr>
          <p:nvPr>
            <p:ph type="body" sz="full" idx="4294967295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23850" y="2708275"/>
            <a:ext cx="8496300" cy="2622550"/>
          </a:xfrm>
          <a:prstGeom prst="rect"/>
          <a:noFill/>
          <a:ln>
            <a:noFill/>
          </a:ln>
        </p:spPr>
      </p:pic>
      <p:sp>
        <p:nvSpPr>
          <p:cNvPr id="1048789" name=""/>
          <p:cNvSpPr/>
          <p:nvPr/>
        </p:nvSpPr>
        <p:spPr>
          <a:xfrm rot="0">
            <a:off x="395287" y="1484312"/>
            <a:ext cx="3438525" cy="4238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b="1" sz="200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Dual mode system operation</a:t>
            </a:r>
          </a:p>
        </p:txBody>
      </p:sp>
      <p:sp>
        <p:nvSpPr>
          <p:cNvPr id="1048790" name=""/>
          <p:cNvSpPr/>
          <p:nvPr/>
        </p:nvSpPr>
        <p:spPr>
          <a:xfrm rot="0">
            <a:off x="1814512" y="2341562"/>
            <a:ext cx="5534025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b="1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Transition from User to Kernel Mode and Vice Versa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1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33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92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Preventing a Process Hogging Resources</a:t>
            </a:r>
          </a:p>
        </p:txBody>
      </p:sp>
      <p:sp>
        <p:nvSpPr>
          <p:cNvPr id="1048793" name=""/>
          <p:cNvSpPr/>
          <p:nvPr>
            <p:ph type="body" sz="half" idx="1"/>
          </p:nvPr>
        </p:nvSpPr>
        <p:spPr>
          <a:xfrm rot="0">
            <a:off x="323850" y="1557337"/>
            <a:ext cx="8496300" cy="46085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Timer to prevent infinite loop / process hogging resources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1) Set the timer device to interrupt after a while </a:t>
            </a:r>
          </a:p>
          <a:p>
            <a:pPr algn="l" fontAlgn="base" indent="-228600" lvl="2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Can be a fixed or variable time period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2) CPU executes a program (a process)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3) Timer device sends an interrupt after that period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4) CPU starts executing timer handler: OS gains control 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5) OS can schedule the same process or other process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6) OS sets the timer again before giving the CPU to the scheduled process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4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34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95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Major OS Concepts/Components/Functions</a:t>
            </a:r>
          </a:p>
        </p:txBody>
      </p:sp>
      <p:sp>
        <p:nvSpPr>
          <p:cNvPr id="1048796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Process Management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Providing process abstraction and managing processes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Memory management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Sharing memory among many processes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Storage (disk) management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Providing file abstraction, managing files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Mapping files to disk blocks, disk scheduling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I/O control and management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Device derivers, buffering, providing uniform access interface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Protection and security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Controlled access to resources, preventing processes interfering with each other and OS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7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35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798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Process Management</a:t>
            </a:r>
          </a:p>
        </p:txBody>
      </p:sp>
      <p:sp>
        <p:nvSpPr>
          <p:cNvPr id="1048799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 process is a program in execution. It is a unit of work within the system. Program is a </a:t>
            </a:r>
            <a:r>
              <a:rPr altLang="en-US" baseline="0" i="1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passive entity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, process is </a:t>
            </a:r>
            <a:r>
              <a:rPr altLang="en-US" baseline="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an </a:t>
            </a:r>
            <a:r>
              <a:rPr altLang="en-US" baseline="0" i="1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active entity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.</a:t>
            </a:r>
          </a:p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Process executes instructions sequentially, one at a time, until completion</a:t>
            </a:r>
          </a:p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Process needs resources to accomplish its task</a:t>
            </a:r>
          </a:p>
          <a:p>
            <a:pPr algn="l" fontAlgn="base" indent="-285750" lvl="1" marL="74295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CPU, memory, I/O, files</a:t>
            </a:r>
          </a:p>
          <a:p>
            <a:pPr algn="l" fontAlgn="base" indent="-285750" lvl="1" marL="74295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Typically system has many processes (some user, some operating system) running concurrently on one or more CPUs</a:t>
            </a:r>
          </a:p>
          <a:p>
            <a:pPr algn="l" fontAlgn="base" indent="-285750" lvl="1" marL="74295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Concurrency by multiplexing the CPUs among the processes / threads</a:t>
            </a:r>
          </a:p>
          <a:p>
            <a:pPr algn="l" fontAlgn="base" indent="-285750" lvl="1" marL="74295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Upon process termination,  resources are released</a:t>
            </a:r>
          </a:p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0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36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01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Process Management Activities</a:t>
            </a:r>
          </a:p>
        </p:txBody>
      </p:sp>
      <p:sp>
        <p:nvSpPr>
          <p:cNvPr id="1048802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eaLnBrk="1" fontAlgn="base" hangingPunct="1" indent="-342900" latinLnBrk="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The operating system is responsible for the following activities in  connection with process management: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Creating and deleting both user and system processes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Suspending and resuming processes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Providing mechanisms for process synchronization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Providing mechanisms for process communication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Providing mechanisms for deadlock handling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3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37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04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Memory Management</a:t>
            </a:r>
          </a:p>
        </p:txBody>
      </p:sp>
      <p:sp>
        <p:nvSpPr>
          <p:cNvPr id="1048805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All data in memory before and after processing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All instructions in memory in order to execute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Memory management determines what is in memory, where and when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Memory management activities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Keeping track of which parts of memory are currently being used and by whom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Deciding which processes (or parts of a process) and data to move into and out of memory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Allocating and deallocating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memory space as needed</a:t>
            </a:r>
          </a:p>
        </p:txBody>
      </p:sp>
    </p:spTree>
  </p:cSld>
  <p:clrMapOvr>
    <a:masterClrMapping/>
  </p:clrMapOvr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6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38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07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Process Address Space</a:t>
            </a:r>
          </a:p>
        </p:txBody>
      </p:sp>
      <p:sp>
        <p:nvSpPr>
          <p:cNvPr id="1048808" name=""/>
          <p:cNvSpPr/>
          <p:nvPr/>
        </p:nvSpPr>
        <p:spPr>
          <a:xfrm rot="0">
            <a:off x="900112" y="2565400"/>
            <a:ext cx="1655762" cy="2016125"/>
          </a:xfrm>
          <a:prstGeom prst="ellipse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 process</a:t>
            </a:r>
          </a:p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(running</a:t>
            </a:r>
            <a:br>
              <a:rPr altLang="en-US" sz="1800" lang="en-US">
                <a:latin typeface="Arial" pitchFamily="34" charset="0"/>
              </a:rPr>
            </a:b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application)</a:t>
            </a:r>
          </a:p>
        </p:txBody>
      </p:sp>
      <p:sp>
        <p:nvSpPr>
          <p:cNvPr id="1048809" name=""/>
          <p:cNvSpPr/>
          <p:nvPr/>
        </p:nvSpPr>
        <p:spPr>
          <a:xfrm rot="0">
            <a:off x="3563937" y="1916112"/>
            <a:ext cx="1512887" cy="3529012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10" name=""/>
          <p:cNvSpPr/>
          <p:nvPr/>
        </p:nvSpPr>
        <p:spPr>
          <a:xfrm rot="0" flipV="1">
            <a:off x="2339975" y="2924175"/>
            <a:ext cx="1079500" cy="433387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811" name=""/>
          <p:cNvSpPr/>
          <p:nvPr/>
        </p:nvSpPr>
        <p:spPr>
          <a:xfrm rot="0">
            <a:off x="3492500" y="5516562"/>
            <a:ext cx="1704975" cy="7032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address space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of the process</a:t>
            </a:r>
          </a:p>
        </p:txBody>
      </p:sp>
      <p:sp>
        <p:nvSpPr>
          <p:cNvPr id="1048812" name=""/>
          <p:cNvSpPr/>
          <p:nvPr/>
        </p:nvSpPr>
        <p:spPr>
          <a:xfrm rot="0">
            <a:off x="3635375" y="4365625"/>
            <a:ext cx="1368425" cy="1008062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instructions</a:t>
            </a:r>
          </a:p>
        </p:txBody>
      </p:sp>
      <p:sp>
        <p:nvSpPr>
          <p:cNvPr id="1048813" name=""/>
          <p:cNvSpPr/>
          <p:nvPr/>
        </p:nvSpPr>
        <p:spPr>
          <a:xfrm rot="0">
            <a:off x="3635375" y="3284537"/>
            <a:ext cx="1368425" cy="1008062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data</a:t>
            </a:r>
          </a:p>
        </p:txBody>
      </p:sp>
      <p:sp>
        <p:nvSpPr>
          <p:cNvPr id="1048814" name=""/>
          <p:cNvSpPr/>
          <p:nvPr/>
        </p:nvSpPr>
        <p:spPr>
          <a:xfrm rot="0">
            <a:off x="3635375" y="1989137"/>
            <a:ext cx="1368425" cy="719137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stack</a:t>
            </a:r>
          </a:p>
        </p:txBody>
      </p:sp>
      <p:sp>
        <p:nvSpPr>
          <p:cNvPr id="1048815" name=""/>
          <p:cNvSpPr/>
          <p:nvPr/>
        </p:nvSpPr>
        <p:spPr>
          <a:xfrm rot="0">
            <a:off x="6586537" y="2205037"/>
            <a:ext cx="2089150" cy="2736850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algn="ctr" dir="2700022" dist="107762" kx="0" sx="100000" sy="100000">
              <a:srgbClr val="808080">
                <a:alpha val="50000"/>
              </a:srgbClr>
            </a:outerShdw>
          </a:effectLst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Physical </a:t>
            </a:r>
          </a:p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Main Memory</a:t>
            </a:r>
          </a:p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RAM</a:t>
            </a:r>
          </a:p>
        </p:txBody>
      </p:sp>
      <p:sp>
        <p:nvSpPr>
          <p:cNvPr id="1048816" name=""/>
          <p:cNvSpPr/>
          <p:nvPr/>
        </p:nvSpPr>
        <p:spPr>
          <a:xfrm rot="0">
            <a:off x="5292725" y="3789362"/>
            <a:ext cx="1079500" cy="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817" name=""/>
          <p:cNvSpPr/>
          <p:nvPr/>
        </p:nvSpPr>
        <p:spPr>
          <a:xfrm rot="0">
            <a:off x="5292725" y="3789362"/>
            <a:ext cx="1106487" cy="7032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Mapping</a:t>
            </a:r>
          </a:p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(by OS)</a:t>
            </a:r>
          </a:p>
        </p:txBody>
      </p:sp>
      <p:sp>
        <p:nvSpPr>
          <p:cNvPr id="1048818" name=""/>
          <p:cNvSpPr/>
          <p:nvPr/>
        </p:nvSpPr>
        <p:spPr>
          <a:xfrm rot="0">
            <a:off x="3255962" y="5248275"/>
            <a:ext cx="331787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0</a:t>
            </a:r>
          </a:p>
        </p:txBody>
      </p:sp>
      <p:sp>
        <p:nvSpPr>
          <p:cNvPr id="1048819" name=""/>
          <p:cNvSpPr/>
          <p:nvPr/>
        </p:nvSpPr>
        <p:spPr>
          <a:xfrm rot="0">
            <a:off x="2987675" y="1700212"/>
            <a:ext cx="611187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max</a:t>
            </a:r>
          </a:p>
        </p:txBody>
      </p:sp>
      <p:sp>
        <p:nvSpPr>
          <p:cNvPr id="1048820" name=""/>
          <p:cNvSpPr/>
          <p:nvPr/>
        </p:nvSpPr>
        <p:spPr>
          <a:xfrm rot="0">
            <a:off x="400050" y="4543425"/>
            <a:ext cx="2732087" cy="13128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 process has an </a:t>
            </a:r>
          </a:p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address space</a:t>
            </a:r>
          </a:p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(set of logical addresses</a:t>
            </a:r>
            <a:br>
              <a:rPr altLang="en-US" sz="1800" lang="en-US">
                <a:latin typeface="Arial" pitchFamily="34" charset="0"/>
              </a:rPr>
            </a:b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process is using)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1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39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22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Storage Management</a:t>
            </a:r>
          </a:p>
        </p:txBody>
      </p:sp>
      <p:sp>
        <p:nvSpPr>
          <p:cNvPr id="1048823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OS provides uniform, logical view of information storage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Abstracts physical properties to </a:t>
            </a:r>
            <a:r>
              <a:rPr altLang="en-US" baseline="0" lang="en-US" u="sng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logical storage unit  - </a:t>
            </a:r>
            <a:r>
              <a:rPr altLang="en-US" baseline="0" b="1" lang="en-US" u="sng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file</a:t>
            </a:r>
          </a:p>
          <a:p>
            <a:pPr algn="l" fontAlgn="base" indent="-228600" lvl="2" marL="11430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Each medium is controlled by a device (i.e., disk drive, tape drive)</a:t>
            </a:r>
          </a:p>
          <a:p>
            <a:pPr algn="l" fontAlgn="base" indent="-228600" lvl="3" marL="16002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Varying properties include access speed, capacity, data-transfer rate, access method (sequential or random)</a:t>
            </a:r>
          </a:p>
          <a:p>
            <a:pPr algn="l" fontAlgn="base" indent="-228600" lvl="2" marL="11430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3333CC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File-System management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Files usually organized into directories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Access control on most systems to determine who can access what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OS activities include</a:t>
            </a:r>
          </a:p>
          <a:p>
            <a:pPr algn="l" fontAlgn="base" indent="-228600" lvl="2" marL="11430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Creating and deleting files and directories; Primitives to manipulate files/dirs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; Mapping files onto secondary storage</a:t>
            </a:r>
          </a:p>
          <a:p>
            <a:pPr algn="l" eaLnBrk="1" fontAlgn="base" hangingPunct="1" indent="-342900" latinLnBrk="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None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599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Computer System Structure</a:t>
            </a:r>
          </a:p>
        </p:txBody>
      </p:sp>
      <p:sp>
        <p:nvSpPr>
          <p:cNvPr id="1048600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Computer system can be divided into four components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Hardware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– provides basic computing resources</a:t>
            </a:r>
          </a:p>
          <a:p>
            <a:pPr algn="l" fontAlgn="base" indent="-228600" lvl="2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CPU, memory, I/O devices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Operating system</a:t>
            </a:r>
          </a:p>
          <a:p>
            <a:pPr algn="l" fontAlgn="base" indent="-228600" lvl="2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Controls and coordinates use of hardware among various applications and users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Application programs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– define the ways in which the system resources are used to solve the computing problems of the users</a:t>
            </a:r>
          </a:p>
          <a:p>
            <a:pPr algn="l" fontAlgn="base" indent="-228600" lvl="2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Word processors, compilers, web browsers, database systems, video games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Users</a:t>
            </a:r>
          </a:p>
          <a:p>
            <a:pPr algn="l" fontAlgn="base" indent="-228600" lvl="2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People, machines, other computers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</p:spTree>
  </p:cSld>
  <p:clrMapOvr>
    <a:masterClrMapping/>
  </p:clrMapOvr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4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40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25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Mass-Storage Management</a:t>
            </a:r>
          </a:p>
        </p:txBody>
      </p:sp>
      <p:sp>
        <p:nvSpPr>
          <p:cNvPr id="1048826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Mass Storage: disk (secondary);  tapes, CDs, etc. (tertiary)</a:t>
            </a:r>
          </a:p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Disk store data that does not fit into memory and to be stored for long time; Proper management is of central importance</a:t>
            </a:r>
          </a:p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Entire speed of computer operation may depend on the disk subsystem and its algorithms</a:t>
            </a:r>
          </a:p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OS activities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Free-space management; Storage allocation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Disk scheduling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Some storage need not be fast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Tertiary storage includes optical storage, magnetic tape</a:t>
            </a:r>
          </a:p>
          <a:p>
            <a:pPr algn="l" fontAlgn="base" indent="-285750" lvl="1" marL="7429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Still must be managed</a:t>
            </a:r>
          </a:p>
        </p:txBody>
      </p:sp>
    </p:spTree>
  </p:cSld>
  <p:clrMapOvr>
    <a:masterClrMapping/>
  </p:clrMapOvr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7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41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28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Performance of Various Levels of Storage</a:t>
            </a:r>
          </a:p>
        </p:txBody>
      </p:sp>
      <p:sp>
        <p:nvSpPr>
          <p:cNvPr id="1048829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Movement between levels of storage hierarchy can be explicit or implicit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4212" y="2535237"/>
            <a:ext cx="7632700" cy="31988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0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42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31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Migration of Integer A from Disk to Register</a:t>
            </a:r>
          </a:p>
        </p:txBody>
      </p:sp>
      <p:sp>
        <p:nvSpPr>
          <p:cNvPr id="1048832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Multitasking environments must be careful to use most recent value, no matter where it is stored in the storage hierarchy</a:t>
            </a:r>
            <a:b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</a:br>
            <a:b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</a:br>
            <a:b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</a:br>
            <a:b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</a:br>
            <a:b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</a:br>
            <a:b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</a:br>
            <a:endParaRPr altLang="en-US" lang="en-US"/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Multiprocessor environment must provide cache coherency in hardware such that all CPUs have the most recent value in their cache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187450" y="2541587"/>
            <a:ext cx="7256462" cy="1031875"/>
          </a:xfrm>
          <a:prstGeom prst="rect"/>
          <a:noFill/>
          <a:ln>
            <a:noFill/>
          </a:ln>
        </p:spPr>
      </p:pic>
      <p:sp>
        <p:nvSpPr>
          <p:cNvPr id="1048833" name=""/>
          <p:cNvSpPr/>
          <p:nvPr/>
        </p:nvSpPr>
        <p:spPr>
          <a:xfrm rot="0">
            <a:off x="2843212" y="4868862"/>
            <a:ext cx="865187" cy="360362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CPU</a:t>
            </a:r>
          </a:p>
        </p:txBody>
      </p:sp>
      <p:sp>
        <p:nvSpPr>
          <p:cNvPr id="1048834" name=""/>
          <p:cNvSpPr/>
          <p:nvPr/>
        </p:nvSpPr>
        <p:spPr>
          <a:xfrm rot="0">
            <a:off x="2843212" y="5300662"/>
            <a:ext cx="865187" cy="360362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Cache</a:t>
            </a:r>
          </a:p>
        </p:txBody>
      </p:sp>
      <p:sp>
        <p:nvSpPr>
          <p:cNvPr id="1048835" name=""/>
          <p:cNvSpPr/>
          <p:nvPr/>
        </p:nvSpPr>
        <p:spPr>
          <a:xfrm rot="0">
            <a:off x="3922712" y="4868862"/>
            <a:ext cx="865187" cy="360362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CPU</a:t>
            </a:r>
          </a:p>
        </p:txBody>
      </p:sp>
      <p:sp>
        <p:nvSpPr>
          <p:cNvPr id="1048836" name=""/>
          <p:cNvSpPr/>
          <p:nvPr/>
        </p:nvSpPr>
        <p:spPr>
          <a:xfrm rot="0">
            <a:off x="3922712" y="5300662"/>
            <a:ext cx="865187" cy="360362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Cache</a:t>
            </a:r>
          </a:p>
        </p:txBody>
      </p:sp>
      <p:sp>
        <p:nvSpPr>
          <p:cNvPr id="1048837" name=""/>
          <p:cNvSpPr/>
          <p:nvPr/>
        </p:nvSpPr>
        <p:spPr>
          <a:xfrm rot="0">
            <a:off x="5003800" y="4868862"/>
            <a:ext cx="865187" cy="360362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CPU</a:t>
            </a:r>
          </a:p>
        </p:txBody>
      </p:sp>
      <p:sp>
        <p:nvSpPr>
          <p:cNvPr id="1048838" name=""/>
          <p:cNvSpPr/>
          <p:nvPr/>
        </p:nvSpPr>
        <p:spPr>
          <a:xfrm rot="0">
            <a:off x="5003800" y="5300662"/>
            <a:ext cx="865187" cy="360362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Cache</a:t>
            </a:r>
          </a:p>
        </p:txBody>
      </p:sp>
      <p:sp>
        <p:nvSpPr>
          <p:cNvPr id="1048839" name=""/>
          <p:cNvSpPr/>
          <p:nvPr/>
        </p:nvSpPr>
        <p:spPr>
          <a:xfrm rot="0">
            <a:off x="2843212" y="5734050"/>
            <a:ext cx="3024187" cy="574675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Main Memory</a:t>
            </a:r>
          </a:p>
        </p:txBody>
      </p:sp>
    </p:spTree>
  </p:cSld>
  <p:clrMapOvr>
    <a:masterClrMapping/>
  </p:clrMapOvr>
  <p:timing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0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43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41" name=""/>
          <p:cNvSpPr/>
          <p:nvPr/>
        </p:nvSpPr>
        <p:spPr>
          <a:xfrm rot="0">
            <a:off x="5508625" y="4005262"/>
            <a:ext cx="2808287" cy="2232025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42" name=""/>
          <p:cNvSpPr/>
          <p:nvPr/>
        </p:nvSpPr>
        <p:spPr>
          <a:xfrm rot="0">
            <a:off x="5651500" y="4510087"/>
            <a:ext cx="2520950" cy="647700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43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Input/Output Subsystem</a:t>
            </a:r>
          </a:p>
        </p:txBody>
      </p:sp>
      <p:sp>
        <p:nvSpPr>
          <p:cNvPr id="1048844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One purpose of OS is to hide peculiarities of hardware devices from the user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I/O subsystem responsible for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Memory management of I/O including </a:t>
            </a:r>
            <a:r>
              <a:rPr altLang="en-US" baseline="0" lang="en-US" u="sng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buffering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(storing data temporarily while it is being transferred), </a:t>
            </a:r>
            <a:r>
              <a:rPr altLang="en-US" baseline="0" lang="en-US" u="sng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caching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(storing parts of data in faster storage for performance), ..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General </a:t>
            </a:r>
            <a:r>
              <a:rPr altLang="en-US" baseline="0" lang="en-US" u="sng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device-driver interface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sng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Drivers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for specific hardware devices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  <p:sp>
        <p:nvSpPr>
          <p:cNvPr id="1048845" name=""/>
          <p:cNvSpPr/>
          <p:nvPr/>
        </p:nvSpPr>
        <p:spPr>
          <a:xfrm rot="0">
            <a:off x="6429375" y="4516437"/>
            <a:ext cx="1244600" cy="7032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Buffering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Caching….</a:t>
            </a:r>
          </a:p>
        </p:txBody>
      </p:sp>
      <p:sp>
        <p:nvSpPr>
          <p:cNvPr id="1048846" name=""/>
          <p:cNvSpPr/>
          <p:nvPr/>
        </p:nvSpPr>
        <p:spPr>
          <a:xfrm rot="0">
            <a:off x="5651500" y="5661025"/>
            <a:ext cx="2520950" cy="431800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Device Derivers</a:t>
            </a:r>
          </a:p>
        </p:txBody>
      </p:sp>
      <p:sp>
        <p:nvSpPr>
          <p:cNvPr id="1048847" name=""/>
          <p:cNvSpPr/>
          <p:nvPr/>
        </p:nvSpPr>
        <p:spPr>
          <a:xfrm rot="0">
            <a:off x="5651500" y="5300662"/>
            <a:ext cx="2520950" cy="287337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uniform driver interface</a:t>
            </a:r>
          </a:p>
        </p:txBody>
      </p:sp>
      <p:sp>
        <p:nvSpPr>
          <p:cNvPr id="1048848" name=""/>
          <p:cNvSpPr/>
          <p:nvPr/>
        </p:nvSpPr>
        <p:spPr>
          <a:xfrm rot="0">
            <a:off x="2627312" y="5084762"/>
            <a:ext cx="2876550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I/Os sub-system of Kernel</a:t>
            </a:r>
          </a:p>
        </p:txBody>
      </p:sp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9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44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50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Protection and Security</a:t>
            </a:r>
          </a:p>
        </p:txBody>
      </p:sp>
      <p:sp>
        <p:nvSpPr>
          <p:cNvPr id="1048851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b="1" sz="180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Protection</a:t>
            </a:r>
            <a:r>
              <a:rPr altLang="en-US" baseline="0" b="1" sz="1800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sz="1800" lang="zh-CN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– any mechanism for controlling access of processes or users to resources defined by the OS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b="1" sz="180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Security</a:t>
            </a:r>
            <a:r>
              <a:rPr altLang="en-US" baseline="0" b="1" sz="1800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sz="1800" lang="zh-CN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– defense of the system against internal and external attacks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Huge range, including denial-of-service, worms, viruses, identity theft, theft of service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Systems generally first distinguish among users, to determine who can do what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User identities (</a:t>
            </a:r>
            <a:r>
              <a:rPr altLang="en-US" baseline="0" b="1" sz="180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user IDs</a:t>
            </a: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, security IDs) include name and associated number, one per user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User ID then associated with all files, processes of that user to determine access control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endParaRPr altLang="en-US" baseline="0" sz="180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sz="180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2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45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53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Distributing Computing</a:t>
            </a:r>
          </a:p>
        </p:txBody>
      </p:sp>
      <p:sp>
        <p:nvSpPr>
          <p:cNvPr id="1048854" name=""/>
          <p:cNvSpPr/>
          <p:nvPr>
            <p:ph type="body" sz="full" idx="1"/>
          </p:nvPr>
        </p:nvSpPr>
        <p:spPr>
          <a:xfrm rot="0">
            <a:off x="323850" y="1557337"/>
            <a:ext cx="6335712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Earlier systems executed tasks on a single system</a:t>
            </a:r>
          </a:p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Now we have systems interconnected (networked) together </a:t>
            </a:r>
          </a:p>
          <a:p>
            <a:pPr algn="l" fontAlgn="base" indent="-285750" lvl="1" marL="74295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Enabling distributed computing, resource sharing, etc. </a:t>
            </a:r>
          </a:p>
          <a:p>
            <a:pPr algn="l" fontAlgn="base" indent="-285750" lvl="1" marL="74295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Operating systems have support now for networking multiple systems, distributing file storage, accessing remote resources, etc. </a:t>
            </a:r>
          </a:p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Hence the computing environment is no longer a single system. </a:t>
            </a:r>
          </a:p>
          <a:p>
            <a:pPr algn="l" fontAlgn="base" indent="-285750" lvl="1" marL="74295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It can consist of many systems used in different ways</a:t>
            </a:r>
          </a:p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sz="180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sz="180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eaLnBrk="1" fontAlgn="base" hangingPunct="1" indent="-342900" latinLnBrk="0" lvl="0" marL="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None/>
            </a:pPr>
            <a:endParaRPr altLang="en-US" baseline="0" sz="180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731000" y="1477962"/>
            <a:ext cx="865187" cy="655637"/>
          </a:xfrm>
          <a:prstGeom prst="rect"/>
          <a:noFill/>
          <a:ln>
            <a:noFill/>
          </a:ln>
        </p:spPr>
      </p:pic>
      <p:sp>
        <p:nvSpPr>
          <p:cNvPr id="1048855" name=""/>
          <p:cNvSpPr/>
          <p:nvPr/>
        </p:nvSpPr>
        <p:spPr>
          <a:xfrm rot="0">
            <a:off x="7054850" y="3286125"/>
            <a:ext cx="504825" cy="576262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56" name=""/>
          <p:cNvSpPr/>
          <p:nvPr/>
        </p:nvSpPr>
        <p:spPr>
          <a:xfrm rot="0" flipV="1">
            <a:off x="7127875" y="3933825"/>
            <a:ext cx="647700" cy="576262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57" name=""/>
          <p:cNvSpPr/>
          <p:nvPr/>
        </p:nvSpPr>
        <p:spPr>
          <a:xfrm rot="0">
            <a:off x="7991475" y="4005262"/>
            <a:ext cx="719137" cy="649287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694487" y="2997200"/>
            <a:ext cx="684212" cy="517525"/>
          </a:xfrm>
          <a:prstGeom prst="rect"/>
          <a:noFill/>
          <a:ln>
            <a:noFill/>
          </a:ln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991475" y="3070225"/>
            <a:ext cx="684212" cy="517525"/>
          </a:xfrm>
          <a:prstGeom prst="rect"/>
          <a:noFill/>
          <a:ln>
            <a:noFill/>
          </a:ln>
        </p:spPr>
      </p:pic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767512" y="4294187"/>
            <a:ext cx="684212" cy="517525"/>
          </a:xfrm>
          <a:prstGeom prst="rect"/>
          <a:noFill/>
          <a:ln>
            <a:noFill/>
          </a:ln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135937" y="4294187"/>
            <a:ext cx="684212" cy="517525"/>
          </a:xfrm>
          <a:prstGeom prst="rect"/>
          <a:noFill/>
          <a:ln>
            <a:noFill/>
          </a:ln>
        </p:spPr>
      </p:pic>
      <p:sp>
        <p:nvSpPr>
          <p:cNvPr id="1048858" name=""/>
          <p:cNvSpPr/>
          <p:nvPr/>
        </p:nvSpPr>
        <p:spPr>
          <a:xfrm rot="0" flipH="1">
            <a:off x="7918450" y="3357562"/>
            <a:ext cx="433387" cy="504825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59" name=""/>
          <p:cNvSpPr/>
          <p:nvPr/>
        </p:nvSpPr>
        <p:spPr>
          <a:xfrm rot="0">
            <a:off x="7054850" y="3717925"/>
            <a:ext cx="1439862" cy="431800"/>
          </a:xfrm>
          <a:prstGeom prst="ellipse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network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0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46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61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Computing Environments</a:t>
            </a:r>
          </a:p>
        </p:txBody>
      </p:sp>
      <p:sp>
        <p:nvSpPr>
          <p:cNvPr id="1048862" name=""/>
          <p:cNvSpPr/>
          <p:nvPr>
            <p:ph type="body" sz="full" idx="1"/>
          </p:nvPr>
        </p:nvSpPr>
        <p:spPr>
          <a:xfrm rot="0">
            <a:off x="323850" y="1557337"/>
            <a:ext cx="8496300" cy="7191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Traditionally</a:t>
            </a: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71550" y="2205037"/>
            <a:ext cx="1216025" cy="1241425"/>
          </a:xfrm>
          <a:prstGeom prst="rect"/>
          <a:noFill/>
          <a:ln>
            <a:noFill/>
          </a:ln>
        </p:spPr>
      </p:pic>
      <p:sp>
        <p:nvSpPr>
          <p:cNvPr id="1048863" name=""/>
          <p:cNvSpPr/>
          <p:nvPr/>
        </p:nvSpPr>
        <p:spPr>
          <a:xfrm rot="0">
            <a:off x="323850" y="3363912"/>
            <a:ext cx="2962275" cy="7032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 single system with a user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sz="180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659562" y="1484312"/>
            <a:ext cx="1800225" cy="1800225"/>
          </a:xfrm>
          <a:prstGeom prst="rect"/>
          <a:noFill/>
          <a:ln>
            <a:noFill/>
          </a:ln>
        </p:spPr>
      </p:pic>
      <p:sp>
        <p:nvSpPr>
          <p:cNvPr id="1048864" name=""/>
          <p:cNvSpPr/>
          <p:nvPr/>
        </p:nvSpPr>
        <p:spPr>
          <a:xfrm rot="0">
            <a:off x="4140200" y="4076700"/>
            <a:ext cx="863600" cy="719137"/>
          </a:xfrm>
          <a:prstGeom prst="parallelogram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65" name=""/>
          <p:cNvSpPr/>
          <p:nvPr/>
        </p:nvSpPr>
        <p:spPr>
          <a:xfrm rot="0">
            <a:off x="3708400" y="4868862"/>
            <a:ext cx="1295400" cy="71437"/>
          </a:xfrm>
          <a:prstGeom prst="parallelogram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66" name=""/>
          <p:cNvSpPr/>
          <p:nvPr/>
        </p:nvSpPr>
        <p:spPr>
          <a:xfrm rot="0">
            <a:off x="5435600" y="4941887"/>
            <a:ext cx="863600" cy="719137"/>
          </a:xfrm>
          <a:prstGeom prst="parallelogram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67" name=""/>
          <p:cNvSpPr/>
          <p:nvPr/>
        </p:nvSpPr>
        <p:spPr>
          <a:xfrm rot="0">
            <a:off x="5003800" y="5734050"/>
            <a:ext cx="1295400" cy="71437"/>
          </a:xfrm>
          <a:prstGeom prst="parallelogram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68" name=""/>
          <p:cNvSpPr/>
          <p:nvPr/>
        </p:nvSpPr>
        <p:spPr>
          <a:xfrm rot="0">
            <a:off x="7380287" y="4652962"/>
            <a:ext cx="863600" cy="719137"/>
          </a:xfrm>
          <a:prstGeom prst="parallelogram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69" name=""/>
          <p:cNvSpPr/>
          <p:nvPr/>
        </p:nvSpPr>
        <p:spPr>
          <a:xfrm rot="0">
            <a:off x="6948487" y="5445125"/>
            <a:ext cx="1295400" cy="71437"/>
          </a:xfrm>
          <a:prstGeom prst="parallelogram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70" name=""/>
          <p:cNvSpPr/>
          <p:nvPr/>
        </p:nvSpPr>
        <p:spPr>
          <a:xfrm rot="0" flipV="1">
            <a:off x="5076825" y="3068637"/>
            <a:ext cx="1439862" cy="1223962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71" name=""/>
          <p:cNvSpPr/>
          <p:nvPr/>
        </p:nvSpPr>
        <p:spPr>
          <a:xfrm rot="0" flipV="1">
            <a:off x="6372225" y="3500437"/>
            <a:ext cx="647700" cy="1296987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72" name=""/>
          <p:cNvSpPr/>
          <p:nvPr/>
        </p:nvSpPr>
        <p:spPr>
          <a:xfrm rot="0" flipV="1">
            <a:off x="7812087" y="3357562"/>
            <a:ext cx="0" cy="1008062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73" name=""/>
          <p:cNvSpPr/>
          <p:nvPr/>
        </p:nvSpPr>
        <p:spPr>
          <a:xfrm rot="0">
            <a:off x="5219700" y="4581525"/>
            <a:ext cx="1776412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dumb terminals</a:t>
            </a:r>
          </a:p>
        </p:txBody>
      </p:sp>
      <p:sp>
        <p:nvSpPr>
          <p:cNvPr id="1048874" name=""/>
          <p:cNvSpPr/>
          <p:nvPr/>
        </p:nvSpPr>
        <p:spPr>
          <a:xfrm rot="0">
            <a:off x="4456112" y="1916112"/>
            <a:ext cx="2319337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mainframe computer</a:t>
            </a:r>
          </a:p>
        </p:txBody>
      </p:sp>
      <p:sp>
        <p:nvSpPr>
          <p:cNvPr id="1048875" name=""/>
          <p:cNvSpPr/>
          <p:nvPr/>
        </p:nvSpPr>
        <p:spPr>
          <a:xfrm rot="0">
            <a:off x="827087" y="5516562"/>
            <a:ext cx="2171700" cy="7032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Computing and OS</a:t>
            </a:r>
            <a:br>
              <a:rPr altLang="en-US" sz="1800" lang="en-US">
                <a:solidFill>
                  <a:srgbClr val="000099"/>
                </a:solidFill>
                <a:latin typeface="Arial" pitchFamily="34" charset="0"/>
              </a:rPr>
            </a:br>
            <a:r>
              <a:rPr altLang="en-US" baseline="0" sz="180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in a single machine</a:t>
            </a:r>
          </a:p>
        </p:txBody>
      </p:sp>
      <p:sp>
        <p:nvSpPr>
          <p:cNvPr id="1048876" name=""/>
          <p:cNvSpPr/>
          <p:nvPr/>
        </p:nvSpPr>
        <p:spPr>
          <a:xfrm rot="0">
            <a:off x="6227762" y="5516562"/>
            <a:ext cx="2330450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no computation here</a:t>
            </a:r>
          </a:p>
        </p:txBody>
      </p:sp>
    </p:spTree>
  </p:cSld>
  <p:clrMapOvr>
    <a:masterClrMapping/>
  </p:clrMapOvr>
  <p:timing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7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47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78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Computing Environments</a:t>
            </a:r>
          </a:p>
        </p:txBody>
      </p:sp>
      <p:sp>
        <p:nvSpPr>
          <p:cNvPr id="1048879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Client-Server Computing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Dumb terminals replaced by smart PCs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Many systems now </a:t>
            </a:r>
            <a:r>
              <a:rPr altLang="en-US" baseline="0" b="1" sz="180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servers</a:t>
            </a: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, responding to requests generated by </a:t>
            </a:r>
            <a:r>
              <a:rPr altLang="en-US" baseline="0" b="1" sz="180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clients</a:t>
            </a:r>
          </a:p>
          <a:p>
            <a:pPr algn="l" fontAlgn="base" indent="-228600" lvl="2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b="1" sz="180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Compute-server</a:t>
            </a:r>
            <a:r>
              <a:rPr altLang="en-US" baseline="0" b="1" sz="1800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provides an interface to client to request services (i.e. database)</a:t>
            </a:r>
          </a:p>
          <a:p>
            <a:pPr algn="l" fontAlgn="base" indent="-228600" lvl="2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b="1" sz="180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File-server</a:t>
            </a:r>
            <a:r>
              <a:rPr altLang="en-US" baseline="0" b="1" sz="1800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provides interface for clients to store and retrieve files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sz="180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85875" y="4076700"/>
            <a:ext cx="6829425" cy="20447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0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48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81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Peer-To-Peer Computing</a:t>
            </a:r>
          </a:p>
        </p:txBody>
      </p:sp>
      <p:sp>
        <p:nvSpPr>
          <p:cNvPr id="1048882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Another model of distributed system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P2P does not distinguish clients and servers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Instead all nodes are considered peers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Each may act as a client, a server or both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 node must join P2P network</a:t>
            </a:r>
          </a:p>
          <a:p>
            <a:pPr algn="l" fontAlgn="base" indent="-228600" lvl="2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Registers its service with central lookup service on network, or</a:t>
            </a:r>
          </a:p>
          <a:p>
            <a:pPr algn="l" fontAlgn="base" indent="-228600" lvl="2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Broadcast request for service and respond to requests for service via </a:t>
            </a:r>
            <a:r>
              <a:rPr altLang="en-US" baseline="0" b="1" lang="en-US" u="none">
                <a:solidFill>
                  <a:srgbClr val="0000CC"/>
                </a:solidFill>
                <a:latin typeface="Arial" pitchFamily="34" charset="0"/>
                <a:sym typeface="Times New Roman" pitchFamily="18" charset="0"/>
              </a:rPr>
              <a:t>resource discovery/lookup protocol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Examples include</a:t>
            </a:r>
            <a:r>
              <a:rPr altLang="en-US" baseline="0" i="1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Napster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and</a:t>
            </a:r>
            <a:r>
              <a:rPr altLang="en-US" baseline="0" i="1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Gnutella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</p:spTree>
  </p:cSld>
  <p:clrMapOvr>
    <a:masterClrMapping/>
  </p:clrMapOvr>
  <p:timing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3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49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84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Web Based Computing</a:t>
            </a:r>
          </a:p>
        </p:txBody>
      </p:sp>
      <p:sp>
        <p:nvSpPr>
          <p:cNvPr id="1048885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Web has become ubiquitous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More devices becoming networked to allow web access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OSs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run web servers and web clients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Web based applications can be developed to run over web servers and clients. 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Having a browser at the client is enough to run most of the applications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No special client software required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eaLnBrk="1" fontAlgn="base" hangingPunct="1" indent="-342900" latinLnBrk="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None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86" name=""/>
          <p:cNvSpPr/>
          <p:nvPr/>
        </p:nvSpPr>
        <p:spPr>
          <a:xfrm rot="0">
            <a:off x="2051050" y="5011737"/>
            <a:ext cx="1296987" cy="865187"/>
          </a:xfrm>
          <a:prstGeom prst="parallelogram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87" name=""/>
          <p:cNvSpPr/>
          <p:nvPr/>
        </p:nvSpPr>
        <p:spPr>
          <a:xfrm rot="0">
            <a:off x="2138362" y="5157787"/>
            <a:ext cx="1014412" cy="7032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Web </a:t>
            </a:r>
          </a:p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browser</a:t>
            </a:r>
          </a:p>
        </p:txBody>
      </p:sp>
      <p:sp>
        <p:nvSpPr>
          <p:cNvPr id="1048888" name=""/>
          <p:cNvSpPr/>
          <p:nvPr/>
        </p:nvSpPr>
        <p:spPr>
          <a:xfrm rot="0">
            <a:off x="6084887" y="5013325"/>
            <a:ext cx="1582737" cy="792162"/>
          </a:xfrm>
          <a:prstGeom prst="ellipse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Web server</a:t>
            </a:r>
          </a:p>
        </p:txBody>
      </p:sp>
      <p:sp>
        <p:nvSpPr>
          <p:cNvPr id="1048889" name=""/>
          <p:cNvSpPr/>
          <p:nvPr/>
        </p:nvSpPr>
        <p:spPr>
          <a:xfrm rot="0">
            <a:off x="7740650" y="4221162"/>
            <a:ext cx="863600" cy="647700"/>
          </a:xfrm>
          <a:prstGeom prst="ellipse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sz="180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90" name=""/>
          <p:cNvSpPr/>
          <p:nvPr/>
        </p:nvSpPr>
        <p:spPr>
          <a:xfrm rot="0">
            <a:off x="7740650" y="4941887"/>
            <a:ext cx="863600" cy="647700"/>
          </a:xfrm>
          <a:prstGeom prst="ellipse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91" name=""/>
          <p:cNvSpPr/>
          <p:nvPr/>
        </p:nvSpPr>
        <p:spPr>
          <a:xfrm rot="0">
            <a:off x="7812087" y="5661025"/>
            <a:ext cx="863600" cy="647700"/>
          </a:xfrm>
          <a:prstGeom prst="ellipse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92" name=""/>
          <p:cNvSpPr/>
          <p:nvPr/>
        </p:nvSpPr>
        <p:spPr>
          <a:xfrm rot="0">
            <a:off x="7380287" y="3860800"/>
            <a:ext cx="1441450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applications</a:t>
            </a:r>
          </a:p>
        </p:txBody>
      </p:sp>
      <p:sp>
        <p:nvSpPr>
          <p:cNvPr id="1048893" name=""/>
          <p:cNvSpPr/>
          <p:nvPr/>
        </p:nvSpPr>
        <p:spPr>
          <a:xfrm rot="0">
            <a:off x="3203575" y="5445125"/>
            <a:ext cx="2736850" cy="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8894" name=""/>
          <p:cNvSpPr/>
          <p:nvPr/>
        </p:nvSpPr>
        <p:spPr>
          <a:xfrm rot="0">
            <a:off x="4284662" y="5078412"/>
            <a:ext cx="784225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HTTP</a:t>
            </a:r>
          </a:p>
        </p:txBody>
      </p:sp>
      <p:sp>
        <p:nvSpPr>
          <p:cNvPr id="1048895" name=""/>
          <p:cNvSpPr/>
          <p:nvPr/>
        </p:nvSpPr>
        <p:spPr>
          <a:xfrm rot="0">
            <a:off x="1387475" y="5229225"/>
            <a:ext cx="661987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User</a:t>
            </a:r>
          </a:p>
        </p:txBody>
      </p:sp>
      <p:sp>
        <p:nvSpPr>
          <p:cNvPr id="1048896" name=""/>
          <p:cNvSpPr/>
          <p:nvPr/>
        </p:nvSpPr>
        <p:spPr>
          <a:xfrm rot="0">
            <a:off x="6497637" y="5876925"/>
            <a:ext cx="827087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pages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02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Four Components of a Computer System</a:t>
            </a: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952625" y="1628775"/>
            <a:ext cx="5448300" cy="4340225"/>
          </a:xfrm>
          <a:prstGeom prst="rect"/>
          <a:noFill/>
          <a:ln>
            <a:noFill/>
          </a:ln>
        </p:spPr>
      </p:pic>
      <p:sp>
        <p:nvSpPr>
          <p:cNvPr id="1048603" name=""/>
          <p:cNvSpPr/>
          <p:nvPr/>
        </p:nvSpPr>
        <p:spPr>
          <a:xfrm rot="0">
            <a:off x="5219700" y="5805487"/>
            <a:ext cx="1439862" cy="144462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604" name=""/>
          <p:cNvSpPr/>
          <p:nvPr/>
        </p:nvSpPr>
        <p:spPr>
          <a:xfrm rot="0">
            <a:off x="6713537" y="5824537"/>
            <a:ext cx="971550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CS 223</a:t>
            </a:r>
          </a:p>
        </p:txBody>
      </p:sp>
      <p:sp>
        <p:nvSpPr>
          <p:cNvPr id="1048605" name=""/>
          <p:cNvSpPr/>
          <p:nvPr/>
        </p:nvSpPr>
        <p:spPr>
          <a:xfrm rot="0" flipV="1">
            <a:off x="5148262" y="5516562"/>
            <a:ext cx="2016125" cy="73025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606" name=""/>
          <p:cNvSpPr/>
          <p:nvPr/>
        </p:nvSpPr>
        <p:spPr>
          <a:xfrm rot="0">
            <a:off x="7218362" y="5248275"/>
            <a:ext cx="960437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CS 224</a:t>
            </a:r>
          </a:p>
        </p:txBody>
      </p:sp>
      <p:sp>
        <p:nvSpPr>
          <p:cNvPr id="1048607" name=""/>
          <p:cNvSpPr/>
          <p:nvPr/>
        </p:nvSpPr>
        <p:spPr>
          <a:xfrm rot="0">
            <a:off x="5219700" y="5734050"/>
            <a:ext cx="2881312" cy="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608" name=""/>
          <p:cNvSpPr/>
          <p:nvPr/>
        </p:nvSpPr>
        <p:spPr>
          <a:xfrm rot="0">
            <a:off x="8034337" y="5537200"/>
            <a:ext cx="903287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EE 212</a:t>
            </a:r>
          </a:p>
        </p:txBody>
      </p:sp>
      <p:sp>
        <p:nvSpPr>
          <p:cNvPr id="1048609" name=""/>
          <p:cNvSpPr/>
          <p:nvPr/>
        </p:nvSpPr>
        <p:spPr>
          <a:xfrm rot="0">
            <a:off x="5651500" y="4652962"/>
            <a:ext cx="1584325" cy="288925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610" name=""/>
          <p:cNvSpPr/>
          <p:nvPr/>
        </p:nvSpPr>
        <p:spPr>
          <a:xfrm rot="0">
            <a:off x="7218362" y="4745037"/>
            <a:ext cx="906462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CS342</a:t>
            </a:r>
          </a:p>
        </p:txBody>
      </p:sp>
      <p:sp>
        <p:nvSpPr>
          <p:cNvPr id="1048611" name=""/>
          <p:cNvSpPr/>
          <p:nvPr/>
        </p:nvSpPr>
        <p:spPr>
          <a:xfrm rot="0">
            <a:off x="7019925" y="3695700"/>
            <a:ext cx="792162" cy="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612" name=""/>
          <p:cNvSpPr/>
          <p:nvPr/>
        </p:nvSpPr>
        <p:spPr>
          <a:xfrm rot="0">
            <a:off x="7812087" y="3284537"/>
            <a:ext cx="904875" cy="10080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CS352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…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….</a:t>
            </a:r>
          </a:p>
        </p:txBody>
      </p:sp>
    </p:spTree>
  </p:cSld>
  <p:clrMapOvr>
    <a:masterClrMapping/>
  </p:clrMapOvr>
  <p:timing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7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50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898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Open-Source Operating Systems</a:t>
            </a:r>
          </a:p>
        </p:txBody>
      </p:sp>
      <p:sp>
        <p:nvSpPr>
          <p:cNvPr id="1048899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Operating systems made available in source-code format rather than just binary </a:t>
            </a:r>
            <a:r>
              <a:rPr altLang="en-US" baseline="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closed-source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Counter to the </a:t>
            </a:r>
            <a:r>
              <a:rPr altLang="en-US" baseline="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copy protection movement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Examples include 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GNU/Linux,</a:t>
            </a:r>
            <a:r>
              <a:rPr altLang="en-US" baseline="0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BSD UNIX</a:t>
            </a:r>
            <a:r>
              <a:rPr altLang="en-US" baseline="0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(FreeBSD, etc.)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99"/>
                </a:solidFill>
                <a:latin typeface="Arial" pitchFamily="34" charset="0"/>
                <a:sym typeface="Times New Roman" pitchFamily="18" charset="0"/>
              </a:rPr>
              <a:t>Sun Solaris</a:t>
            </a:r>
          </a:p>
        </p:txBody>
      </p:sp>
    </p:spTree>
  </p:cSld>
  <p:clrMapOvr>
    <a:masterClrMapping/>
  </p:clrMapOvr>
  <p:timing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0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51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901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References</a:t>
            </a:r>
          </a:p>
        </p:txBody>
      </p:sp>
      <p:sp>
        <p:nvSpPr>
          <p:cNvPr id="1048902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Operating System Concepts, 7</a:t>
            </a:r>
            <a:r>
              <a:rPr altLang="en-US" baseline="300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th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and 8</a:t>
            </a:r>
            <a:r>
              <a:rPr altLang="en-US" baseline="300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th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editions, Silberschatz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et al. Wiley. 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Modern Operating Systems, Andrew S.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Tanenbaum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, 3</a:t>
            </a:r>
            <a:r>
              <a:rPr altLang="en-US" baseline="300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rd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edition, 2009.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These slides are adapted/modified from the textbook and its slides: </a:t>
            </a:r>
            <a:br>
              <a:rPr altLang="en-US" lang="en-US"/>
            </a:b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Operating System Concepts, Silberschatz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 et al., 7th and 8th editions,  Wiley. 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15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Operating System Definition</a:t>
            </a:r>
          </a:p>
        </p:txBody>
      </p:sp>
      <p:sp>
        <p:nvSpPr>
          <p:cNvPr id="1048616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OS is a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resource allocator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Manages all resources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Decides between conflicting requests for efficient and fair resource use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OS is a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control program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Controls execution of programs to prevent errors and improper use of the computer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I/O is accessed via the operating system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Comic Sans MS" pitchFamily="66" charset="0"/>
              <a:sym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18" name=""/>
          <p:cNvSpPr/>
          <p:nvPr/>
        </p:nvSpPr>
        <p:spPr>
          <a:xfrm rot="0">
            <a:off x="4067175" y="3860800"/>
            <a:ext cx="2447925" cy="2447925"/>
          </a:xfrm>
          <a:prstGeom prst="ellipse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619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Operating System Definition (cont.)</a:t>
            </a:r>
          </a:p>
        </p:txBody>
      </p:sp>
      <p:sp>
        <p:nvSpPr>
          <p:cNvPr id="1048620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No universally accepted definition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“Everything a vendor ships when you order an operating system” is good approximation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But varies wildly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zh-CN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“The one program running at all times on the computer” is the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kernel</a:t>
            </a:r>
            <a:r>
              <a:rPr altLang="en-US" baseline="0" b="1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. 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Everything else is either a system program (ships with the operating system) or an application program</a:t>
            </a: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21" name=""/>
          <p:cNvSpPr/>
          <p:nvPr/>
        </p:nvSpPr>
        <p:spPr>
          <a:xfrm rot="0">
            <a:off x="4857750" y="4076700"/>
            <a:ext cx="1165225" cy="7032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system 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programs</a:t>
            </a:r>
          </a:p>
        </p:txBody>
      </p:sp>
      <p:sp>
        <p:nvSpPr>
          <p:cNvPr id="1048622" name=""/>
          <p:cNvSpPr/>
          <p:nvPr/>
        </p:nvSpPr>
        <p:spPr>
          <a:xfrm rot="0">
            <a:off x="4498975" y="5248275"/>
            <a:ext cx="1584325" cy="1008062"/>
          </a:xfrm>
          <a:prstGeom prst="rect"/>
          <a:noFill/>
          <a:ln>
            <a:noFill/>
          </a:ln>
        </p:spPr>
        <p:txBody>
          <a:bodyPr anchor="t" bIns="46800" lIns="90000" rIns="90000" tIns="46800" vert="horz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(Some application</a:t>
            </a:r>
            <a:br>
              <a:rPr altLang="en-US" sz="1800" lang="en-US">
                <a:latin typeface="Arial" pitchFamily="34" charset="0"/>
              </a:rPr>
            </a:b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programs)</a:t>
            </a:r>
          </a:p>
        </p:txBody>
      </p:sp>
      <p:sp>
        <p:nvSpPr>
          <p:cNvPr id="1048623" name=""/>
          <p:cNvSpPr/>
          <p:nvPr/>
        </p:nvSpPr>
        <p:spPr>
          <a:xfrm rot="0">
            <a:off x="6113462" y="5803900"/>
            <a:ext cx="890587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OS CD</a:t>
            </a:r>
          </a:p>
        </p:txBody>
      </p:sp>
      <p:sp>
        <p:nvSpPr>
          <p:cNvPr id="1048624" name=""/>
          <p:cNvSpPr/>
          <p:nvPr/>
        </p:nvSpPr>
        <p:spPr>
          <a:xfrm rot="0">
            <a:off x="4714875" y="4795837"/>
            <a:ext cx="1079500" cy="504825"/>
          </a:xfrm>
          <a:prstGeom prst="ellipse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kernel</a:t>
            </a:r>
          </a:p>
        </p:txBody>
      </p:sp>
      <p:sp>
        <p:nvSpPr>
          <p:cNvPr id="1048625" name=""/>
          <p:cNvSpPr/>
          <p:nvPr/>
        </p:nvSpPr>
        <p:spPr>
          <a:xfrm rot="0">
            <a:off x="250825" y="5595937"/>
            <a:ext cx="3943350" cy="7032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i="1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System programs</a:t>
            </a: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: programs that are</a:t>
            </a:r>
            <a:br>
              <a:rPr altLang="en-US" sz="1800" lang="en-US">
                <a:latin typeface="Arial" pitchFamily="34" charset="0"/>
              </a:rPr>
            </a:b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associated with the operating system</a:t>
            </a:r>
          </a:p>
        </p:txBody>
      </p:sp>
      <p:sp>
        <p:nvSpPr>
          <p:cNvPr id="1048626" name=""/>
          <p:cNvSpPr/>
          <p:nvPr/>
        </p:nvSpPr>
        <p:spPr>
          <a:xfrm rot="0">
            <a:off x="6804025" y="4600575"/>
            <a:ext cx="1873250" cy="7032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+ you can install</a:t>
            </a:r>
            <a:br>
              <a:rPr altLang="en-US" sz="1800" lang="en-US">
                <a:latin typeface="Arial" pitchFamily="34" charset="0"/>
              </a:rPr>
            </a:b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other applications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28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Computer Startup</a:t>
            </a:r>
          </a:p>
        </p:txBody>
      </p:sp>
      <p:sp>
        <p:nvSpPr>
          <p:cNvPr id="1048629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bootstrap program</a:t>
            </a:r>
            <a:r>
              <a:rPr altLang="en-US" baseline="0" lang="en-US" u="none">
                <a:solidFill>
                  <a:srgbClr val="3366FF"/>
                </a:solidFill>
                <a:latin typeface="Arial" pitchFamily="34" charset="0"/>
                <a:sym typeface="Times New Roman" pitchFamily="18" charset="0"/>
              </a:rPr>
              <a:t> 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is loaded at power-up or reboot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Typically stored in ROM or EPROM, 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generally known as </a:t>
            </a:r>
            <a:r>
              <a:rPr altLang="en-US" baseline="0" b="1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firmware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Initializes all aspects of the system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Loads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operating system </a:t>
            </a:r>
            <a:r>
              <a:rPr altLang="en-US" baseline="0" lang="en-US" u="none">
                <a:solidFill>
                  <a:srgbClr val="3333CC"/>
                </a:solidFill>
                <a:latin typeface="Arial" pitchFamily="34" charset="0"/>
                <a:sym typeface="Times New Roman" pitchFamily="18" charset="0"/>
              </a:rPr>
              <a:t>kernel</a:t>
            </a: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 and starts execution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  <p:sp>
        <p:nvSpPr>
          <p:cNvPr id="1048630" name=""/>
          <p:cNvSpPr/>
          <p:nvPr/>
        </p:nvSpPr>
        <p:spPr>
          <a:xfrm rot="0">
            <a:off x="3276600" y="4508500"/>
            <a:ext cx="2590800" cy="433387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CC0000"/>
                </a:solidFill>
                <a:latin typeface="Arial" pitchFamily="34" charset="0"/>
                <a:sym typeface="Times New Roman" pitchFamily="18" charset="0"/>
              </a:rPr>
              <a:t>Kernel</a:t>
            </a:r>
          </a:p>
        </p:txBody>
      </p:sp>
      <p:sp>
        <p:nvSpPr>
          <p:cNvPr id="1048631" name=""/>
          <p:cNvSpPr/>
          <p:nvPr/>
        </p:nvSpPr>
        <p:spPr>
          <a:xfrm rot="0">
            <a:off x="3276600" y="4941887"/>
            <a:ext cx="2592387" cy="647700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hardware</a:t>
            </a:r>
          </a:p>
        </p:txBody>
      </p:sp>
      <p:sp>
        <p:nvSpPr>
          <p:cNvPr id="1048632" name=""/>
          <p:cNvSpPr/>
          <p:nvPr/>
        </p:nvSpPr>
        <p:spPr>
          <a:xfrm rot="0">
            <a:off x="2843212" y="4005262"/>
            <a:ext cx="3384550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altLang="en-US" baseline="0" sz="180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sp>
        <p:nvSpPr>
          <p:cNvPr id="1048633" name=""/>
          <p:cNvSpPr/>
          <p:nvPr/>
        </p:nvSpPr>
        <p:spPr>
          <a:xfrm rot="0">
            <a:off x="2771775" y="4005262"/>
            <a:ext cx="3744912" cy="431800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system/application programs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4" name=""/>
          <p:cNvSpPr/>
          <p:nvPr/>
        </p:nvSpPr>
        <p:spPr>
          <a:xfrm rot="0">
            <a:off x="7939087" y="6419850"/>
            <a:ext cx="954087" cy="309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400" i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pPr algn="r" eaLnBrk="1" fontAlgn="base" hangingPunct="1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altLang="en-US" baseline="0" b="0" sz="1400" i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95287" y="3354387"/>
            <a:ext cx="5545137" cy="2738437"/>
          </a:xfrm>
          <a:prstGeom prst="rect"/>
          <a:noFill/>
          <a:ln>
            <a:noFill/>
          </a:ln>
        </p:spPr>
      </p:pic>
      <p:sp>
        <p:nvSpPr>
          <p:cNvPr id="1048635" name=""/>
          <p:cNvSpPr/>
          <p:nvPr>
            <p:ph type="title" sz="full" idx="0"/>
          </p:nvPr>
        </p:nvSpPr>
        <p:spPr>
          <a:xfrm rot="0">
            <a:off x="323850" y="158750"/>
            <a:ext cx="8496300" cy="114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Computer System Organization</a:t>
            </a:r>
            <a:b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</a:b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(cs224 knowledge)</a:t>
            </a:r>
          </a:p>
        </p:txBody>
      </p:sp>
      <p:sp>
        <p:nvSpPr>
          <p:cNvPr id="1048636" name=""/>
          <p:cNvSpPr/>
          <p:nvPr>
            <p:ph type="body" sz="full" idx="1"/>
          </p:nvPr>
        </p:nvSpPr>
        <p:spPr>
          <a:xfrm rot="0">
            <a:off x="323850" y="1557337"/>
            <a:ext cx="8496300" cy="46799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1pPr>
            <a:lvl2pPr algn="l" eaLnBrk="1" fontAlgn="base" hangingPunct="1" indent="-285750" latinLnBrk="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2pPr>
            <a:lvl3pPr algn="l" eaLnBrk="1" fontAlgn="base" hangingPunct="1" indent="-228600" latinLnBrk="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3pPr>
            <a:lvl4pPr algn="l" eaLnBrk="1" fontAlgn="base" hangingPunct="1" indent="-228600" latinLnBrk="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4pPr>
            <a:lvl5pPr algn="l" eaLnBrk="1" fontAlgn="base" hangingPunct="1" indent="-228600" latinLnBrk="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defRPr>
            </a:lvl5pPr>
          </a:lstStyle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Computer-system operation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One or more CPUs, device controllers connect through common bus providing access to shared memory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altLang="en-US" baseline="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Concurrent execution of CPUs and devices competing for memory cycles</a:t>
            </a:r>
          </a:p>
          <a:p>
            <a:pPr algn="l" fontAlgn="base" indent="-285750" lvl="1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endParaRPr altLang="en-US" baseline="0" lang="en-US" u="none">
              <a:solidFill>
                <a:srgbClr val="000000"/>
              </a:solidFill>
              <a:latin typeface="Arial" pitchFamily="34" charset="0"/>
              <a:sym typeface="Times New Roman" pitchFamily="18" charset="0"/>
            </a:endParaRPr>
          </a:p>
          <a:p>
            <a:pPr algn="l" fontAlgn="base" indent="-342900" lvl="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endParaRPr altLang="en-US" lang="en-US"/>
          </a:p>
        </p:txBody>
      </p:sp>
      <p:sp>
        <p:nvSpPr>
          <p:cNvPr id="1048637" name=""/>
          <p:cNvSpPr/>
          <p:nvPr/>
        </p:nvSpPr>
        <p:spPr>
          <a:xfrm rot="0">
            <a:off x="6219825" y="4530725"/>
            <a:ext cx="792162" cy="431800"/>
          </a:xfrm>
          <a:prstGeom prst="rect"/>
          <a:solidFill>
            <a:srgbClr val="99CC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6800" lIns="90000" rIns="90000" tIns="46800" vert="horz" wrap="none"/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2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Network</a:t>
            </a:r>
            <a:br>
              <a:rPr altLang="en-US" sz="1200" lang="en-US">
                <a:latin typeface="Arial" pitchFamily="34" charset="0"/>
              </a:rPr>
            </a:br>
            <a:r>
              <a:rPr altLang="en-US" baseline="0" sz="12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adapter</a:t>
            </a:r>
          </a:p>
        </p:txBody>
      </p:sp>
      <p:sp>
        <p:nvSpPr>
          <p:cNvPr id="1048638" name=""/>
          <p:cNvSpPr/>
          <p:nvPr/>
        </p:nvSpPr>
        <p:spPr>
          <a:xfrm rot="0">
            <a:off x="4978400" y="5241925"/>
            <a:ext cx="2736850" cy="0"/>
          </a:xfrm>
          <a:prstGeom prst="line"/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639" name=""/>
          <p:cNvSpPr/>
          <p:nvPr/>
        </p:nvSpPr>
        <p:spPr>
          <a:xfrm rot="0">
            <a:off x="6580187" y="4941887"/>
            <a:ext cx="0" cy="287337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640" name=""/>
          <p:cNvSpPr/>
          <p:nvPr/>
        </p:nvSpPr>
        <p:spPr>
          <a:xfrm rot="0">
            <a:off x="6196012" y="3357562"/>
            <a:ext cx="660400" cy="1150937"/>
          </a:xfrm>
          <a:custGeom>
            <a:avLst/>
            <a:ahLst/>
            <a:rect l="0" t="0" r="r" b="b"/>
            <a:pathLst>
              <a:path w="416" h="725">
                <a:moveTo>
                  <a:pt x="242" y="725"/>
                </a:moveTo>
                <a:cubicBezTo>
                  <a:pt x="329" y="668"/>
                  <a:pt x="416" y="612"/>
                  <a:pt x="378" y="544"/>
                </a:cubicBezTo>
                <a:cubicBezTo>
                  <a:pt x="340" y="476"/>
                  <a:pt x="30" y="408"/>
                  <a:pt x="15" y="317"/>
                </a:cubicBezTo>
                <a:cubicBezTo>
                  <a:pt x="0" y="226"/>
                  <a:pt x="143" y="113"/>
                  <a:pt x="287" y="0"/>
                </a:cubicBezTo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641" name=""/>
          <p:cNvSpPr/>
          <p:nvPr/>
        </p:nvSpPr>
        <p:spPr>
          <a:xfrm rot="0">
            <a:off x="5867400" y="3238500"/>
            <a:ext cx="760412" cy="5000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2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Network</a:t>
            </a:r>
            <a:br>
              <a:rPr altLang="en-US" sz="1200" lang="en-US">
                <a:latin typeface="Arial" pitchFamily="34" charset="0"/>
              </a:rPr>
            </a:br>
            <a:r>
              <a:rPr altLang="en-US" baseline="0" sz="12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cable</a:t>
            </a:r>
          </a:p>
        </p:txBody>
      </p:sp>
      <p:sp>
        <p:nvSpPr>
          <p:cNvPr id="1048642" name=""/>
          <p:cNvSpPr/>
          <p:nvPr/>
        </p:nvSpPr>
        <p:spPr>
          <a:xfrm rot="0">
            <a:off x="7667625" y="5059362"/>
            <a:ext cx="573087" cy="398462"/>
          </a:xfrm>
          <a:prstGeom prst="rect"/>
          <a:noFill/>
          <a:ln>
            <a:noFill/>
          </a:ln>
        </p:spPr>
        <p:txBody>
          <a:bodyPr anchor="t" bIns="46800" lIns="90000" rIns="90000" tIns="46800" vert="horz" wrap="none">
            <a:spAutoFit/>
          </a:bodyPr>
          <a:lstStyle>
            <a:lvl1pPr algn="l" eaLnBrk="1" fontAlgn="base" hangingPunct="1" indent="0" latinLnBrk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0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0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0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0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sz="1800" lang="en-US" u="none">
                <a:solidFill>
                  <a:srgbClr val="000000"/>
                </a:solidFill>
                <a:latin typeface="Arial" pitchFamily="34" charset="0"/>
                <a:sym typeface="Times New Roman" pitchFamily="18" charset="0"/>
              </a:rPr>
              <a:t>Bus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7B7E5"/>
      </a:accent6>
      <a:hlink>
        <a:srgbClr val="3333CC"/>
      </a:hlink>
      <a:folHlink>
        <a:srgbClr val="AF67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CPH2381</dc:creator>
  <cp:lastModifiedBy>Ibrahim Korpeoglu</cp:lastModifiedBy>
  <dcterms:created xsi:type="dcterms:W3CDTF">1969-12-31T18:30:00Z</dcterms:created>
  <dcterms:modified xsi:type="dcterms:W3CDTF">2023-09-08T08:39:45Z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6b660241fac84586855e980c402b2ca2</vt:lpwstr>
  </property>
</Properties>
</file>