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1" r:id="rId6"/>
    <p:sldId id="263" r:id="rId7"/>
    <p:sldId id="266" r:id="rId8"/>
    <p:sldId id="269" r:id="rId9"/>
    <p:sldId id="270" r:id="rId10"/>
    <p:sldId id="271" r:id="rId11"/>
    <p:sldId id="275" r:id="rId12"/>
    <p:sldId id="272" r:id="rId13"/>
    <p:sldId id="274" r:id="rId14"/>
    <p:sldId id="321" r:id="rId15"/>
    <p:sldId id="307" r:id="rId16"/>
    <p:sldId id="279" r:id="rId17"/>
    <p:sldId id="280" r:id="rId18"/>
    <p:sldId id="305" r:id="rId19"/>
    <p:sldId id="273" r:id="rId20"/>
    <p:sldId id="310" r:id="rId21"/>
    <p:sldId id="276" r:id="rId22"/>
    <p:sldId id="278" r:id="rId23"/>
    <p:sldId id="281" r:id="rId24"/>
    <p:sldId id="282" r:id="rId25"/>
    <p:sldId id="322" r:id="rId26"/>
    <p:sldId id="323" r:id="rId27"/>
    <p:sldId id="285" r:id="rId28"/>
    <p:sldId id="287" r:id="rId29"/>
    <p:sldId id="286" r:id="rId30"/>
    <p:sldId id="311" r:id="rId31"/>
    <p:sldId id="312" r:id="rId32"/>
    <p:sldId id="308" r:id="rId33"/>
    <p:sldId id="298" r:id="rId34"/>
    <p:sldId id="288" r:id="rId35"/>
    <p:sldId id="289" r:id="rId36"/>
    <p:sldId id="292" r:id="rId37"/>
    <p:sldId id="291" r:id="rId38"/>
    <p:sldId id="290" r:id="rId39"/>
    <p:sldId id="318" r:id="rId40"/>
    <p:sldId id="319" r:id="rId41"/>
    <p:sldId id="293" r:id="rId42"/>
    <p:sldId id="313" r:id="rId43"/>
    <p:sldId id="320" r:id="rId44"/>
    <p:sldId id="294" r:id="rId45"/>
    <p:sldId id="295" r:id="rId46"/>
    <p:sldId id="314" r:id="rId47"/>
    <p:sldId id="315" r:id="rId48"/>
    <p:sldId id="316" r:id="rId49"/>
    <p:sldId id="299" r:id="rId50"/>
    <p:sldId id="300" r:id="rId51"/>
    <p:sldId id="317" r:id="rId52"/>
    <p:sldId id="301" r:id="rId53"/>
    <p:sldId id="302" r:id="rId54"/>
    <p:sldId id="303" r:id="rId55"/>
    <p:sldId id="304" r:id="rId56"/>
    <p:sldId id="296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ACEA2"/>
    <a:srgbClr val="FF9900"/>
    <a:srgbClr val="CC0000"/>
    <a:srgbClr val="A50021"/>
    <a:srgbClr val="666699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1"/>
    <p:restoredTop sz="95004" autoAdjust="0"/>
  </p:normalViewPr>
  <p:slideViewPr>
    <p:cSldViewPr>
      <p:cViewPr varScale="1">
        <p:scale>
          <a:sx n="102" d="100"/>
          <a:sy n="102" d="100"/>
        </p:scale>
        <p:origin x="-9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smtClean="0">
                <a:latin typeface="Times New Roman" panose="0202060305040502030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smtClean="0">
                <a:latin typeface="Times New Roman" panose="0202060305040502030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smtClean="0">
                <a:latin typeface="Times New Roman" panose="0202060305040502030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smtClean="0">
                <a:latin typeface="Times New Roman" panose="02020603050405020304" charset="0"/>
                <a:cs typeface="+mn-cs"/>
              </a:defRPr>
            </a:lvl1pPr>
          </a:lstStyle>
          <a:p>
            <a:pPr>
              <a:defRPr/>
            </a:pPr>
            <a:fld id="{245BDB9E-96A8-904A-A144-1861561F283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0DCDFA-2BE9-8E44-8926-78163AF068A4}" type="slidenum">
              <a:rPr lang="en-US"/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832A60-E613-D349-9B17-CE4126966B40}" type="slidenum">
              <a:rPr lang="en-US"/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99BA58-7064-8D46-A58A-52E79753A4E9}" type="slidenum">
              <a:rPr lang="en-US"/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905192-D7C3-8446-9547-5FA96917C7F3}" type="slidenum">
              <a:rPr lang="en-US"/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99FB50-577E-0045-A199-A389566A6ACF}" type="slidenum">
              <a:rPr lang="en-US"/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4FA353-66CB-0948-B6D6-7EB06C99A35F}" type="slidenum">
              <a:rPr lang="en-US"/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7227B-5293-D64E-8B79-24DEED8C1F34}" type="slidenum">
              <a:rPr lang="en-US"/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6713D7-3212-C144-94CE-73328788E091}" type="slidenum">
              <a:rPr lang="en-US"/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B798E3-1702-EB48-B0F9-31D061769DC3}" type="slidenum">
              <a:rPr lang="en-US"/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F7992B-EFF4-ED40-9199-38A44D386554}" type="slidenum">
              <a:rPr lang="en-US"/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EF525B-AD03-8849-9D46-7EF4ABFACA3E}" type="slidenum">
              <a:rPr lang="en-US"/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7A02B-823A-F648-ACFF-97689ACFF666}" type="slidenum">
              <a:rPr lang="en-US"/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3EFDA7-2634-CA47-ABE0-20E67CF43999}" type="slidenum">
              <a:rPr lang="en-US"/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6F265B-9069-9C4F-851E-AF206CFA16BD}" type="slidenum">
              <a:rPr lang="en-US"/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B111B2-E398-BA46-9D9E-980BE26FC056}" type="slidenum">
              <a:rPr lang="en-US"/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6B05FC-5AB5-A34E-AE2C-C8D77AB73B6B}" type="slidenum">
              <a:rPr lang="en-US"/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FB570E-1032-754B-9B93-E99B24506124}" type="slidenum">
              <a:rPr lang="en-US"/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B1C65-5824-9446-B7F2-3CB18B1BCD5F}" type="slidenum">
              <a:rPr lang="en-US"/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CB18FB-1DD3-1A46-BB21-E48D5DE978A2}" type="slidenum">
              <a:rPr lang="en-US"/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CA5B99-C4B2-734A-9753-F3122631E76C}" type="slidenum">
              <a:rPr lang="en-US"/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6AF84D-1048-5D49-A393-9E59C9891537}" type="slidenum">
              <a:rPr lang="en-US"/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5BC4B8-7CBA-E243-93A5-88A6D87321AC}" type="slidenum">
              <a:rPr lang="en-US"/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741CA7-229E-C946-9942-F22C41659DDF}" type="slidenum">
              <a:rPr lang="en-US"/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B91EBB-40B7-E046-973B-DDF2D1F7C3AE}" type="slidenum">
              <a:rPr lang="en-US"/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779965-71EE-8149-B1D4-4A76C4558AA8}" type="slidenum">
              <a:rPr lang="en-US"/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6C379A-0123-1742-9540-2B8A47C91CC2}" type="slidenum">
              <a:rPr lang="en-US"/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5785D2-B814-C54B-A512-FD6AE13623EC}" type="slidenum">
              <a:rPr lang="en-US"/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5B92E1-6D11-9E45-BF6B-88B5A643EA27}" type="slidenum">
              <a:rPr lang="en-US"/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85CBF3-F684-9D41-8E45-57961C6C4B70}" type="slidenum">
              <a:rPr lang="en-US"/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32952-BEAC-3640-9E5D-B31D2866DFEB}" type="slidenum">
              <a:rPr lang="en-US"/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B9CE4E-98DB-6247-B371-8860A89C8944}" type="slidenum">
              <a:rPr lang="en-US"/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675DB-1AAE-A14D-8AD8-35596575F14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83042-A88E-974B-8201-EED23E7A8D0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158750"/>
            <a:ext cx="2124075" cy="6078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58750"/>
            <a:ext cx="6219825" cy="6078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1FEF7-F695-674D-AF39-EEA09E87A2B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8750"/>
            <a:ext cx="84963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557338"/>
            <a:ext cx="4171950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171950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810FB-C0C3-A444-AB36-CC4A9C47820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94EEE-B250-1345-80B4-B0A34D6BCBF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D8AE-E1BF-6543-B3F5-513A686B001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557338"/>
            <a:ext cx="417195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17195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C43F6-7F36-4D46-94C5-CA1E4A539E0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0D16F-C028-A246-A180-C236816473E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295A5-3033-8F49-989E-D3A2044266D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1FE9-1FF8-3244-AF61-32D8AB2A0AB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F7970-0B73-9940-A914-5C9AA617486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717F1-DC56-054B-AEA8-76482CCF57F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58750"/>
            <a:ext cx="84963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557338"/>
            <a:ext cx="8496300" cy="4679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381750"/>
            <a:ext cx="954087" cy="309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B290641F-3B84-CF43-A6AF-B6EEFCD45F94}" type="slidenum">
              <a:rPr lang="en-US"/>
            </a:fld>
            <a:endParaRPr lang="en-US"/>
          </a:p>
        </p:txBody>
      </p:sp>
      <p:sp>
        <p:nvSpPr>
          <p:cNvPr id="180233" name="Line 9"/>
          <p:cNvSpPr>
            <a:spLocks noChangeShapeType="1"/>
          </p:cNvSpPr>
          <p:nvPr userDrawn="1"/>
        </p:nvSpPr>
        <p:spPr bwMode="auto">
          <a:xfrm>
            <a:off x="179388" y="1341438"/>
            <a:ext cx="87852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MS PGothic" panose="020B060007020508020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MS PGothic" panose="020B060007020508020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AFF1A-3144-CA46-A768-F098D141E2D1}" type="slidenum">
              <a:rPr lang="en-US"/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2400" cy="21621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Tahoma Small Cap" charset="0"/>
                <a:cs typeface="+mj-cs"/>
              </a:rPr>
              <a:t>Chapter 2:</a:t>
            </a:r>
            <a:br>
              <a:rPr lang="en-US" sz="3600" dirty="0" smtClean="0">
                <a:solidFill>
                  <a:schemeClr val="tx1"/>
                </a:solidFill>
                <a:latin typeface="Tahoma Small Cap" charset="0"/>
                <a:cs typeface="+mj-cs"/>
              </a:rPr>
            </a:br>
            <a:r>
              <a:rPr lang="en-US" sz="3600" dirty="0" smtClean="0">
                <a:solidFill>
                  <a:schemeClr val="tx1"/>
                </a:solidFill>
                <a:latin typeface="Tahoma Small Cap" charset="0"/>
                <a:cs typeface="+mj-cs"/>
              </a:rPr>
              <a:t>Operating System Structures</a:t>
            </a:r>
            <a:br>
              <a:rPr lang="en-US" sz="3600" dirty="0" smtClean="0">
                <a:solidFill>
                  <a:schemeClr val="tx1"/>
                </a:solidFill>
                <a:latin typeface="Tahoma Small Cap" charset="0"/>
                <a:cs typeface="+mj-cs"/>
              </a:rPr>
            </a:br>
            <a:endParaRPr lang="en-US" sz="3600" dirty="0" smtClean="0">
              <a:solidFill>
                <a:schemeClr val="tx1"/>
              </a:solidFill>
              <a:latin typeface="Tahoma Small Cap" charset="0"/>
              <a:cs typeface="+mj-cs"/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3644900"/>
            <a:ext cx="6080125" cy="838200"/>
          </a:xfrm>
        </p:spPr>
        <p:txBody>
          <a:bodyPr/>
          <a:lstStyle/>
          <a:p>
            <a:pPr eaLnBrk="1" hangingPunct="1"/>
            <a:endParaRPr lang="en-US" sz="1800" b="1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sz="1800" b="1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sz="1800" b="1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b="1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D557D-7245-C449-92D7-2B1E685FA59A}" type="slidenum">
              <a:rPr lang="en-US"/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Example of System Calls</a:t>
            </a:r>
            <a:endParaRPr lang="en-US" smtClean="0">
              <a:cs typeface="+mj-cs"/>
            </a:endParaRP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System call sequence to </a:t>
            </a:r>
            <a:r>
              <a:rPr lang="en-US" b="1" dirty="0" smtClean="0">
                <a:cs typeface="+mn-cs"/>
              </a:rPr>
              <a:t>copy</a:t>
            </a:r>
            <a:r>
              <a:rPr lang="en-US" dirty="0" smtClean="0">
                <a:cs typeface="+mn-cs"/>
              </a:rPr>
              <a:t> the contents of one file to another file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2074863"/>
            <a:ext cx="5937250" cy="401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99C86-5EEF-EC46-85DA-23E72984C63A}" type="slidenum">
              <a:rPr lang="en-US"/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System Call Implementation and Calling</a:t>
            </a:r>
            <a:endParaRPr lang="en-US" smtClean="0">
              <a:cs typeface="+mj-cs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Typically, 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a </a:t>
            </a: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charset="-128"/>
              </a:rPr>
              <a:t>number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 associated with each system call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800" dirty="0" smtClean="0">
                <a:latin typeface="Arial" panose="020B0604020202020204" pitchFamily="34" charset="0"/>
                <a:ea typeface="MS PGothic" panose="020B0600070205080204" charset="-128"/>
              </a:rPr>
              <a:t>Number is used as index 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to a table: System Call </a:t>
            </a:r>
            <a:r>
              <a:rPr lang="en-US" sz="1800" b="1" dirty="0">
                <a:latin typeface="Arial" panose="020B0604020202020204" pitchFamily="34" charset="0"/>
                <a:ea typeface="MS PGothic" panose="020B0600070205080204" charset="-128"/>
              </a:rPr>
              <a:t>T</a:t>
            </a:r>
            <a:r>
              <a:rPr lang="en-US" sz="1800" b="1" dirty="0" smtClean="0">
                <a:latin typeface="Arial" panose="020B0604020202020204" pitchFamily="34" charset="0"/>
                <a:ea typeface="MS PGothic" panose="020B0600070205080204" charset="-128"/>
              </a:rPr>
              <a:t>able</a:t>
            </a:r>
            <a:endParaRPr lang="en-US" sz="1800" b="1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Table keeps </a:t>
            </a:r>
            <a:r>
              <a:rPr lang="en-US" sz="1800" b="1" dirty="0">
                <a:latin typeface="Arial" panose="020B0604020202020204" pitchFamily="34" charset="0"/>
                <a:ea typeface="MS PGothic" panose="020B0600070205080204" charset="-128"/>
              </a:rPr>
              <a:t>addresses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 of system calls </a:t>
            </a:r>
            <a:r>
              <a:rPr lang="en-US" sz="1800" dirty="0" smtClean="0">
                <a:latin typeface="Arial" panose="020B0604020202020204" pitchFamily="34" charset="0"/>
                <a:ea typeface="MS PGothic" panose="020B0600070205080204" charset="-128"/>
              </a:rPr>
              <a:t>(system routines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)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System call runs and returns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Caller does not know system call implementation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Just knows interface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endParaRPr lang="en-US" sz="16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9875" r="937" b="10126"/>
          <a:stretch>
            <a:fillRect/>
          </a:stretch>
        </p:blipFill>
        <p:spPr bwMode="auto">
          <a:xfrm>
            <a:off x="4787900" y="2276475"/>
            <a:ext cx="4032250" cy="299402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x86-64 system calls (64 bit)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295A5-3033-8F49-989E-D3A2044266D0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37917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 read     // read from a file</a:t>
            </a:r>
            <a:endParaRPr lang="en-US" sz="2000" dirty="0" smtClean="0"/>
          </a:p>
          <a:p>
            <a:r>
              <a:rPr lang="en-US" sz="2000" dirty="0" smtClean="0"/>
              <a:t>1 write    // write into a file</a:t>
            </a:r>
            <a:endParaRPr lang="en-US" sz="2000" dirty="0" smtClean="0"/>
          </a:p>
          <a:p>
            <a:r>
              <a:rPr lang="en-US" sz="2000" dirty="0" smtClean="0"/>
              <a:t>2 open    // open a file</a:t>
            </a:r>
            <a:endParaRPr lang="en-US" sz="2000" dirty="0" smtClean="0"/>
          </a:p>
          <a:p>
            <a:r>
              <a:rPr lang="en-US" sz="2000" dirty="0" smtClean="0"/>
              <a:t>3 close   // close a file</a:t>
            </a:r>
            <a:endParaRPr lang="en-US" sz="2000" dirty="0" smtClean="0"/>
          </a:p>
          <a:p>
            <a:r>
              <a:rPr lang="en-US" sz="2000" dirty="0" smtClean="0"/>
              <a:t>4 stat     // get file </a:t>
            </a:r>
            <a:r>
              <a:rPr lang="en-US" sz="2000" dirty="0" err="1" smtClean="0"/>
              <a:t>attribs</a:t>
            </a:r>
            <a:endParaRPr lang="en-US" sz="2000" dirty="0" smtClean="0"/>
          </a:p>
          <a:p>
            <a:r>
              <a:rPr lang="en-US" sz="2000" dirty="0" smtClean="0"/>
              <a:t>9 </a:t>
            </a:r>
            <a:r>
              <a:rPr lang="en-US" sz="2000" dirty="0" err="1" smtClean="0"/>
              <a:t>mmap</a:t>
            </a:r>
            <a:r>
              <a:rPr lang="en-US" sz="2000" dirty="0" smtClean="0"/>
              <a:t>  // map a file </a:t>
            </a:r>
            <a:endParaRPr lang="en-US" sz="2000" dirty="0" smtClean="0"/>
          </a:p>
          <a:p>
            <a:r>
              <a:rPr lang="en-US" sz="2000" dirty="0" smtClean="0"/>
              <a:t>12 </a:t>
            </a:r>
            <a:r>
              <a:rPr lang="en-US" sz="2000" dirty="0" err="1" smtClean="0"/>
              <a:t>brk</a:t>
            </a:r>
            <a:r>
              <a:rPr lang="en-US" sz="2000" dirty="0" smtClean="0"/>
              <a:t>     // extend heap </a:t>
            </a:r>
            <a:r>
              <a:rPr lang="en-US" sz="2000" dirty="0" err="1" smtClean="0"/>
              <a:t>segmnt</a:t>
            </a:r>
            <a:endParaRPr lang="en-US" sz="2000" dirty="0" smtClean="0"/>
          </a:p>
          <a:p>
            <a:r>
              <a:rPr lang="en-US" sz="2000" dirty="0" smtClean="0"/>
              <a:t>32 dup2  // dup file </a:t>
            </a:r>
            <a:r>
              <a:rPr lang="en-US" sz="2000" dirty="0" err="1" smtClean="0"/>
              <a:t>desc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04048" y="1916832"/>
            <a:ext cx="403375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33 </a:t>
            </a:r>
            <a:r>
              <a:rPr lang="en-US" sz="2000" dirty="0" smtClean="0"/>
              <a:t>pause  </a:t>
            </a:r>
            <a:endParaRPr lang="en-US" sz="2000" dirty="0"/>
          </a:p>
          <a:p>
            <a:r>
              <a:rPr lang="en-US" sz="2000" dirty="0"/>
              <a:t>37 </a:t>
            </a:r>
            <a:r>
              <a:rPr lang="en-US" sz="2000" dirty="0" smtClean="0"/>
              <a:t>alarm  // set an alarm</a:t>
            </a:r>
            <a:endParaRPr lang="en-US" sz="2000" dirty="0"/>
          </a:p>
          <a:p>
            <a:r>
              <a:rPr lang="en-US" sz="2000" dirty="0"/>
              <a:t>39 </a:t>
            </a:r>
            <a:r>
              <a:rPr lang="en-US" sz="2000" dirty="0" err="1" smtClean="0"/>
              <a:t>getpid</a:t>
            </a:r>
            <a:r>
              <a:rPr lang="en-US" sz="2000" dirty="0" smtClean="0"/>
              <a:t>  // get process id</a:t>
            </a:r>
            <a:endParaRPr lang="en-US" sz="2000" dirty="0"/>
          </a:p>
          <a:p>
            <a:r>
              <a:rPr lang="en-US" sz="2000" dirty="0"/>
              <a:t>57 </a:t>
            </a:r>
            <a:r>
              <a:rPr lang="en-US" sz="2000" dirty="0" smtClean="0"/>
              <a:t>fork    // create a new process</a:t>
            </a:r>
            <a:endParaRPr lang="en-US" sz="2000" dirty="0"/>
          </a:p>
          <a:p>
            <a:r>
              <a:rPr lang="en-US" sz="2000" dirty="0"/>
              <a:t>59 </a:t>
            </a:r>
            <a:r>
              <a:rPr lang="en-US" sz="2000" dirty="0" err="1" smtClean="0"/>
              <a:t>execve</a:t>
            </a:r>
            <a:r>
              <a:rPr lang="en-US" sz="2000" dirty="0" smtClean="0"/>
              <a:t>  // run a new program</a:t>
            </a:r>
            <a:endParaRPr lang="en-US" sz="2000" dirty="0"/>
          </a:p>
          <a:p>
            <a:r>
              <a:rPr lang="en-US" sz="2000" dirty="0"/>
              <a:t>60 </a:t>
            </a:r>
            <a:r>
              <a:rPr lang="en-US" sz="2000" dirty="0" smtClean="0"/>
              <a:t>_exit   // terminate the program</a:t>
            </a:r>
            <a:endParaRPr lang="en-US" sz="2000" dirty="0"/>
          </a:p>
          <a:p>
            <a:r>
              <a:rPr lang="en-US" sz="2000" dirty="0"/>
              <a:t>61 </a:t>
            </a:r>
            <a:r>
              <a:rPr lang="en-US" sz="2000" dirty="0" smtClean="0"/>
              <a:t>wait4  // wait for child</a:t>
            </a:r>
            <a:endParaRPr lang="en-US" sz="2000" dirty="0"/>
          </a:p>
          <a:p>
            <a:r>
              <a:rPr lang="en-US" sz="2000" dirty="0"/>
              <a:t>62 </a:t>
            </a:r>
            <a:r>
              <a:rPr lang="en-US" sz="2000" dirty="0" smtClean="0"/>
              <a:t>kill     // send signal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848CC5-9461-8049-8F9E-1897F9AB294B}" type="slidenum">
              <a:rPr lang="en-US"/>
            </a:fld>
            <a:endParaRPr lang="en-US"/>
          </a:p>
        </p:txBody>
      </p:sp>
      <p:sp>
        <p:nvSpPr>
          <p:cNvPr id="351243" name="Rectangle 11"/>
          <p:cNvSpPr>
            <a:spLocks noChangeArrowheads="1"/>
          </p:cNvSpPr>
          <p:nvPr/>
        </p:nvSpPr>
        <p:spPr bwMode="auto">
          <a:xfrm>
            <a:off x="468313" y="2276475"/>
            <a:ext cx="3816350" cy="3529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Invoking a system: 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Linux and x86 architecture</a:t>
            </a:r>
            <a:endParaRPr lang="en-US" dirty="0" smtClean="0">
              <a:cs typeface="+mj-cs"/>
            </a:endParaRP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1979613" y="3859213"/>
            <a:ext cx="107950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eax</a:t>
            </a:r>
            <a:endParaRPr lang="en-US">
              <a:cs typeface="+mn-cs"/>
            </a:endParaRP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1979613" y="4292600"/>
            <a:ext cx="10795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ebx</a:t>
            </a:r>
            <a:endParaRPr lang="en-US">
              <a:cs typeface="+mn-cs"/>
            </a:endParaRPr>
          </a:p>
        </p:txBody>
      </p:sp>
      <p:sp>
        <p:nvSpPr>
          <p:cNvPr id="351241" name="Rectangle 9"/>
          <p:cNvSpPr>
            <a:spLocks noChangeArrowheads="1"/>
          </p:cNvSpPr>
          <p:nvPr/>
        </p:nvSpPr>
        <p:spPr bwMode="auto">
          <a:xfrm>
            <a:off x="1979613" y="4724400"/>
            <a:ext cx="10795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ecx</a:t>
            </a:r>
            <a:endParaRPr lang="en-US">
              <a:cs typeface="+mn-cs"/>
            </a:endParaRP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611188" y="2349500"/>
            <a:ext cx="6635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CPU</a:t>
            </a:r>
            <a:endParaRPr lang="en-US">
              <a:cs typeface="+mn-cs"/>
            </a:endParaRPr>
          </a:p>
        </p:txBody>
      </p:sp>
      <p:sp>
        <p:nvSpPr>
          <p:cNvPr id="351246" name="Line 14"/>
          <p:cNvSpPr>
            <a:spLocks noChangeShapeType="1"/>
          </p:cNvSpPr>
          <p:nvPr/>
        </p:nvSpPr>
        <p:spPr bwMode="auto">
          <a:xfrm flipH="1">
            <a:off x="3059113" y="3068638"/>
            <a:ext cx="252095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5436096" y="2780488"/>
            <a:ext cx="2797859" cy="648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Move system call </a:t>
            </a:r>
            <a:r>
              <a:rPr lang="en-US" dirty="0" smtClean="0">
                <a:cs typeface="+mn-cs"/>
              </a:rPr>
              <a:t>number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 </a:t>
            </a:r>
            <a:r>
              <a:rPr lang="en-US" dirty="0" smtClean="0">
                <a:cs typeface="+mn-cs"/>
              </a:rPr>
              <a:t>            into </a:t>
            </a:r>
            <a:r>
              <a:rPr lang="en-US" b="1" dirty="0" err="1" smtClean="0">
                <a:cs typeface="+mn-cs"/>
              </a:rPr>
              <a:t>eax</a:t>
            </a:r>
            <a:r>
              <a:rPr lang="en-US" dirty="0" smtClean="0">
                <a:cs typeface="+mn-cs"/>
              </a:rPr>
              <a:t> register</a:t>
            </a:r>
            <a:endParaRPr lang="en-US" dirty="0">
              <a:cs typeface="+mn-cs"/>
            </a:endParaRPr>
          </a:p>
        </p:txBody>
      </p:sp>
      <p:sp>
        <p:nvSpPr>
          <p:cNvPr id="351248" name="Line 16"/>
          <p:cNvSpPr>
            <a:spLocks noChangeShapeType="1"/>
          </p:cNvSpPr>
          <p:nvPr/>
        </p:nvSpPr>
        <p:spPr bwMode="auto">
          <a:xfrm flipH="1">
            <a:off x="3025775" y="3573463"/>
            <a:ext cx="23764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1249" name="Line 17"/>
          <p:cNvSpPr>
            <a:spLocks noChangeShapeType="1"/>
          </p:cNvSpPr>
          <p:nvPr/>
        </p:nvSpPr>
        <p:spPr bwMode="auto">
          <a:xfrm flipH="1">
            <a:off x="3059831" y="3645024"/>
            <a:ext cx="2375768" cy="12241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5436096" y="3356992"/>
            <a:ext cx="2803419" cy="12025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Move </a:t>
            </a:r>
            <a:r>
              <a:rPr lang="en-US" dirty="0" smtClean="0">
                <a:cs typeface="+mn-cs"/>
              </a:rPr>
              <a:t>parameters</a:t>
            </a: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Execute TRAP instruction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	</a:t>
            </a:r>
            <a:r>
              <a:rPr lang="en-US" b="1" dirty="0" err="1">
                <a:cs typeface="+mn-cs"/>
              </a:rPr>
              <a:t>int</a:t>
            </a:r>
            <a:r>
              <a:rPr lang="en-US" b="1" dirty="0">
                <a:cs typeface="+mn-cs"/>
              </a:rPr>
              <a:t> $0x80 </a:t>
            </a:r>
            <a:endParaRPr lang="en-US" b="1" dirty="0">
              <a:cs typeface="+mn-cs"/>
            </a:endParaRP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1692275" y="5229225"/>
            <a:ext cx="1618374" cy="371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CPU </a:t>
            </a:r>
            <a:r>
              <a:rPr lang="en-US" dirty="0">
                <a:cs typeface="+mn-cs"/>
              </a:rPr>
              <a:t>registers</a:t>
            </a:r>
            <a:endParaRPr lang="en-US" dirty="0">
              <a:cs typeface="+mn-cs"/>
            </a:endParaRPr>
          </a:p>
        </p:txBody>
      </p:sp>
      <p:sp>
        <p:nvSpPr>
          <p:cNvPr id="351252" name="Rectangle 20"/>
          <p:cNvSpPr>
            <a:spLocks noChangeArrowheads="1"/>
          </p:cNvSpPr>
          <p:nvPr/>
        </p:nvSpPr>
        <p:spPr bwMode="auto">
          <a:xfrm>
            <a:off x="5292725" y="2565400"/>
            <a:ext cx="3382963" cy="2519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5795963" y="2205038"/>
            <a:ext cx="2413889" cy="371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Making a </a:t>
            </a:r>
            <a:r>
              <a:rPr lang="en-US" dirty="0">
                <a:cs typeface="+mn-cs"/>
              </a:rPr>
              <a:t>System Call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459FE-380A-804A-AAF1-6C8BCD4AD0BA}" type="slidenum">
              <a:rPr lang="en-US"/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System Call Parameter Passing</a:t>
            </a:r>
            <a:endParaRPr lang="en-US" dirty="0" smtClean="0">
              <a:cs typeface="+mj-cs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496300" cy="467995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Often, more information is required than the identity </a:t>
            </a:r>
            <a:r>
              <a:rPr lang="en-US" sz="1800" dirty="0" smtClean="0">
                <a:latin typeface="Arial" panose="020B0604020202020204" pitchFamily="34" charset="0"/>
                <a:ea typeface="MS PGothic" panose="020B0600070205080204" charset="-128"/>
              </a:rPr>
              <a:t>(number) of 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the desired system call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Exact type and amount of information vary according to OS and call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Three general methods used to pass parameters to the OS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1) Simplest:  pass the parameters in </a:t>
            </a:r>
            <a:r>
              <a:rPr lang="en-US" sz="1800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charset="-128"/>
              </a:rPr>
              <a:t>registers</a:t>
            </a:r>
            <a:endParaRPr lang="en-US" sz="1800" i="1" dirty="0">
              <a:solidFill>
                <a:srgbClr val="0000FF"/>
              </a:solidFill>
              <a:latin typeface="Arial" panose="020B0604020202020204" pitchFamily="34" charset="0"/>
              <a:ea typeface="MS PGothic" panose="020B0600070205080204" charset="-128"/>
            </a:endParaRPr>
          </a:p>
          <a:p>
            <a:pPr lvl="2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 In some cases, may be more parameters than registers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2) Parameters stored in a </a:t>
            </a:r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</a:rPr>
              <a:t>block, 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or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charset="-128"/>
              </a:rPr>
              <a:t>table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, in memory, and address of </a:t>
            </a:r>
            <a:r>
              <a:rPr lang="en-US" sz="1800" dirty="0" smtClean="0">
                <a:latin typeface="Arial" panose="020B0604020202020204" pitchFamily="34" charset="0"/>
                <a:ea typeface="MS PGothic" panose="020B0600070205080204" charset="-128"/>
              </a:rPr>
              <a:t>the block 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passed as a parameter in a </a:t>
            </a:r>
            <a:r>
              <a:rPr lang="en-US" sz="1800" dirty="0" smtClean="0">
                <a:latin typeface="Arial" panose="020B0604020202020204" pitchFamily="34" charset="0"/>
                <a:ea typeface="MS PGothic" panose="020B0600070205080204" charset="-128"/>
              </a:rPr>
              <a:t>register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3) Parameters placed, or </a:t>
            </a:r>
            <a:r>
              <a:rPr lang="en-US" sz="1800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charset="-128"/>
              </a:rPr>
              <a:t>pushed</a:t>
            </a:r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</a:rPr>
              <a:t>, 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onto the </a:t>
            </a:r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</a:rPr>
              <a:t>stack 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by the program and </a:t>
            </a:r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</a:rPr>
              <a:t>popped 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off the stack by the operating system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>
              <a:buFontTx/>
              <a:buNone/>
            </a:pP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Last two methods do not limit the number or length of parameters being passed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D61BB3-543E-3745-883A-CD3F23A7A029}" type="slidenum">
              <a:rPr lang="en-US"/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Parameter Passing via Table</a:t>
            </a:r>
            <a:br>
              <a:rPr lang="en-US" dirty="0" smtClean="0">
                <a:cs typeface="+mj-cs"/>
              </a:rPr>
            </a:br>
            <a:endParaRPr lang="en-US" dirty="0" smtClean="0">
              <a:cs typeface="+mj-cs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16791" r="1241" b="15501"/>
          <a:stretch>
            <a:fillRect/>
          </a:stretch>
        </p:blipFill>
        <p:spPr bwMode="auto">
          <a:xfrm>
            <a:off x="1547813" y="2133600"/>
            <a:ext cx="6178550" cy="321151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E46055-5A0C-E943-965F-FD47212E58B3}" type="slidenum">
              <a:rPr lang="en-US"/>
            </a:fld>
            <a:endParaRPr lang="en-US"/>
          </a:p>
        </p:txBody>
      </p:sp>
      <p:sp>
        <p:nvSpPr>
          <p:cNvPr id="345098" name="Rectangle 10"/>
          <p:cNvSpPr>
            <a:spLocks noChangeArrowheads="1"/>
          </p:cNvSpPr>
          <p:nvPr/>
        </p:nvSpPr>
        <p:spPr bwMode="auto">
          <a:xfrm>
            <a:off x="6444555" y="3284538"/>
            <a:ext cx="2447925" cy="1152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Accessing and executing System Calls</a:t>
            </a:r>
            <a:endParaRPr lang="en-US" dirty="0" smtClean="0">
              <a:cs typeface="+mj-cs"/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6048375" cy="46799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System calls typically </a:t>
            </a:r>
            <a:r>
              <a:rPr lang="en-US" b="1" dirty="0" smtClean="0">
                <a:cs typeface="+mn-cs"/>
              </a:rPr>
              <a:t>not accessed directly</a:t>
            </a:r>
            <a:r>
              <a:rPr lang="en-US" dirty="0" smtClean="0">
                <a:cs typeface="+mn-cs"/>
              </a:rPr>
              <a:t> by  programs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Mostly accessed by programs </a:t>
            </a:r>
            <a:r>
              <a:rPr lang="en-US" u="sng" dirty="0" smtClean="0">
                <a:cs typeface="+mn-cs"/>
              </a:rPr>
              <a:t>via a high-level </a:t>
            </a:r>
            <a:r>
              <a:rPr lang="en-US" u="sng" dirty="0" smtClean="0">
                <a:solidFill>
                  <a:srgbClr val="0000FF"/>
                </a:solidFill>
                <a:cs typeface="+mn-cs"/>
              </a:rPr>
              <a:t>Application Program Interface (API) (i.e. a library)</a:t>
            </a:r>
            <a:r>
              <a:rPr lang="en-US" dirty="0" smtClean="0">
                <a:solidFill>
                  <a:srgbClr val="3366FF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rather than direct system call use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Three most common APIs are :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1800" dirty="0" smtClean="0"/>
              <a:t>Win32 API for Windows, </a:t>
            </a:r>
            <a:endParaRPr lang="en-US" sz="1800" dirty="0" smtClean="0"/>
          </a:p>
          <a:p>
            <a:pPr lvl="1" eaLnBrk="1" hangingPunct="1">
              <a:defRPr/>
            </a:pPr>
            <a:r>
              <a:rPr lang="en-US" sz="1800" dirty="0" smtClean="0"/>
              <a:t>POSIX API for POSIX-based systems (including virtually all versions of UNIX, Linux, and Mac OS X), </a:t>
            </a:r>
            <a:endParaRPr lang="en-US" sz="1800" dirty="0" smtClean="0"/>
          </a:p>
          <a:p>
            <a:pPr lvl="1" eaLnBrk="1" hangingPunct="1">
              <a:defRPr/>
            </a:pPr>
            <a:r>
              <a:rPr lang="en-US" sz="1800" dirty="0" smtClean="0"/>
              <a:t>Java API for the Java virtual machine (JVM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6877050" y="2781300"/>
            <a:ext cx="158273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dirty="0">
                <a:cs typeface="+mn-cs"/>
              </a:rPr>
              <a:t>API (</a:t>
            </a:r>
            <a:r>
              <a:rPr lang="en-US" dirty="0" err="1">
                <a:cs typeface="+mn-cs"/>
              </a:rPr>
              <a:t>std</a:t>
            </a:r>
            <a:r>
              <a:rPr lang="en-US" dirty="0">
                <a:cs typeface="+mn-cs"/>
              </a:rPr>
              <a:t> lib)</a:t>
            </a:r>
            <a:endParaRPr lang="en-US" dirty="0">
              <a:cs typeface="+mn-cs"/>
            </a:endParaRP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6877050" y="2349500"/>
            <a:ext cx="158273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Program</a:t>
            </a:r>
            <a:endParaRPr lang="en-US">
              <a:cs typeface="+mn-cs"/>
            </a:endParaRP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6877050" y="3429000"/>
            <a:ext cx="1582738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dirty="0">
                <a:cs typeface="+mn-cs"/>
              </a:rPr>
              <a:t>Sys Calls</a:t>
            </a:r>
            <a:endParaRPr lang="en-US" dirty="0">
              <a:cs typeface="+mn-cs"/>
            </a:endParaRP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6877050" y="3789363"/>
            <a:ext cx="1582738" cy="503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dirty="0">
                <a:cs typeface="+mn-cs"/>
              </a:rPr>
              <a:t>Rest of Kernel</a:t>
            </a:r>
            <a:endParaRPr lang="en-US" dirty="0">
              <a:cs typeface="+mn-cs"/>
            </a:endParaRPr>
          </a:p>
        </p:txBody>
      </p:sp>
      <p:sp>
        <p:nvSpPr>
          <p:cNvPr id="345096" name="Line 8"/>
          <p:cNvSpPr>
            <a:spLocks noChangeShapeType="1"/>
          </p:cNvSpPr>
          <p:nvPr/>
        </p:nvSpPr>
        <p:spPr bwMode="auto">
          <a:xfrm>
            <a:off x="7164388" y="24923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5097" name="Line 9"/>
          <p:cNvSpPr>
            <a:spLocks noChangeShapeType="1"/>
          </p:cNvSpPr>
          <p:nvPr/>
        </p:nvSpPr>
        <p:spPr bwMode="auto">
          <a:xfrm>
            <a:off x="7164388" y="31416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6372225" y="3284538"/>
            <a:ext cx="5111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OS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ECEAE-2CB7-D743-9C33-AC98839F18EB}" type="slidenum">
              <a:rPr lang="en-US"/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Example of Standard API - Windows</a:t>
            </a:r>
            <a:endParaRPr lang="en-US" dirty="0" smtClean="0">
              <a:cs typeface="+mj-cs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Consider the </a:t>
            </a:r>
            <a:r>
              <a:rPr lang="en-US" dirty="0" err="1">
                <a:latin typeface="Arial" panose="020B0604020202020204" pitchFamily="34" charset="0"/>
                <a:ea typeface="MS PGothic" panose="020B0600070205080204" charset="-128"/>
              </a:rPr>
              <a:t>ReadFile</a:t>
            </a:r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() function in the Win32 API — a function for reading from a file</a:t>
            </a:r>
            <a:br>
              <a:rPr lang="en-US" dirty="0">
                <a:latin typeface="Arial" panose="020B0604020202020204" pitchFamily="34" charset="0"/>
                <a:ea typeface="MS PGothic" panose="020B0600070205080204" charset="-128"/>
              </a:rPr>
            </a:br>
            <a:br>
              <a:rPr lang="en-US" dirty="0">
                <a:latin typeface="Arial" panose="020B0604020202020204" pitchFamily="34" charset="0"/>
                <a:ea typeface="MS PGothic" panose="020B0600070205080204" charset="-128"/>
              </a:rPr>
            </a:br>
            <a:br>
              <a:rPr lang="en-US" dirty="0">
                <a:latin typeface="Arial" panose="020B0604020202020204" pitchFamily="34" charset="0"/>
                <a:ea typeface="MS PGothic" panose="020B0600070205080204" charset="-128"/>
              </a:rPr>
            </a:br>
            <a:br>
              <a:rPr lang="en-US" dirty="0">
                <a:latin typeface="Arial" panose="020B0604020202020204" pitchFamily="34" charset="0"/>
                <a:ea typeface="MS PGothic" panose="020B0600070205080204" charset="-128"/>
              </a:rPr>
            </a:br>
            <a:br>
              <a:rPr lang="en-US" dirty="0">
                <a:latin typeface="Arial" panose="020B0604020202020204" pitchFamily="34" charset="0"/>
                <a:ea typeface="MS PGothic" panose="020B0600070205080204" charset="-128"/>
              </a:rPr>
            </a:br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A description of the parameters passed to </a:t>
            </a:r>
            <a:r>
              <a:rPr lang="en-US" sz="1800" dirty="0" err="1">
                <a:latin typeface="Arial" panose="020B0604020202020204" pitchFamily="34" charset="0"/>
                <a:ea typeface="MS PGothic" panose="020B0600070205080204" charset="-128"/>
              </a:rPr>
              <a:t>ReadFile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()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HANDLE file—the file to be read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LPVOID buffer—a buffer where the data will be read into and written from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DWORD </a:t>
            </a:r>
            <a:r>
              <a:rPr lang="en-US" sz="1800" dirty="0" err="1">
                <a:latin typeface="Arial" panose="020B0604020202020204" pitchFamily="34" charset="0"/>
                <a:ea typeface="MS PGothic" panose="020B0600070205080204" charset="-128"/>
              </a:rPr>
              <a:t>bytesToRead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—the number of bytes to be read into the buffer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LPDWORD </a:t>
            </a:r>
            <a:r>
              <a:rPr lang="en-US" sz="1800" dirty="0" err="1">
                <a:latin typeface="Arial" panose="020B0604020202020204" pitchFamily="34" charset="0"/>
                <a:ea typeface="MS PGothic" panose="020B0600070205080204" charset="-128"/>
              </a:rPr>
              <a:t>bytesRead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—the number of bytes read during the last read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LPOVERLAPPED </a:t>
            </a:r>
            <a:r>
              <a:rPr lang="en-US" sz="1800" dirty="0" err="1">
                <a:latin typeface="Arial" panose="020B0604020202020204" pitchFamily="34" charset="0"/>
                <a:ea typeface="MS PGothic" panose="020B0600070205080204" charset="-128"/>
              </a:rPr>
              <a:t>ovl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—indicates if overlapped I/O is being used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29628" r="1031" b="29379"/>
          <a:stretch>
            <a:fillRect/>
          </a:stretch>
        </p:blipFill>
        <p:spPr bwMode="auto">
          <a:xfrm>
            <a:off x="1873250" y="2420938"/>
            <a:ext cx="4786313" cy="150177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Standard API - Linux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 l="-40518" r="-4051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94EEE-B250-1345-80B4-B0A34D6BCBF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EA13DD-30FA-B948-8C11-22AD82CD5B4A}" type="slidenum">
              <a:rPr lang="en-US"/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Why use APIs rather than system calls directly?</a:t>
            </a:r>
            <a:endParaRPr lang="en-US" dirty="0" smtClean="0">
              <a:cs typeface="+mj-cs"/>
            </a:endParaRP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750888" y="2924175"/>
            <a:ext cx="3240087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API</a:t>
            </a:r>
            <a:endParaRPr lang="en-US">
              <a:cs typeface="+mn-cs"/>
            </a:endParaRP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759994" y="4075981"/>
            <a:ext cx="3240087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dirty="0">
                <a:cs typeface="+mn-cs"/>
              </a:rPr>
              <a:t>System Calls</a:t>
            </a:r>
            <a:endParaRPr lang="en-US" dirty="0">
              <a:cs typeface="+mn-cs"/>
            </a:endParaRP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750888" y="1916113"/>
            <a:ext cx="3240087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Your Program</a:t>
            </a:r>
            <a:endParaRPr lang="en-US">
              <a:cs typeface="+mn-cs"/>
            </a:endParaRP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4062413" y="3160713"/>
            <a:ext cx="11334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open (…)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{…}</a:t>
            </a:r>
            <a:endParaRPr lang="en-US" dirty="0">
              <a:cs typeface="+mn-cs"/>
            </a:endParaRP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4081463" y="4149725"/>
            <a:ext cx="16033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 err="1">
                <a:cs typeface="+mn-cs"/>
              </a:rPr>
              <a:t>sys_open</a:t>
            </a:r>
            <a:r>
              <a:rPr lang="en-US" dirty="0">
                <a:cs typeface="+mn-cs"/>
              </a:rPr>
              <a:t> (…)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{…}</a:t>
            </a:r>
            <a:endParaRPr lang="en-US" dirty="0">
              <a:cs typeface="+mn-cs"/>
            </a:endParaRPr>
          </a:p>
        </p:txBody>
      </p:sp>
      <p:sp>
        <p:nvSpPr>
          <p:cNvPr id="265225" name="Line 9"/>
          <p:cNvSpPr>
            <a:spLocks noChangeShapeType="1"/>
          </p:cNvSpPr>
          <p:nvPr/>
        </p:nvSpPr>
        <p:spPr bwMode="auto">
          <a:xfrm>
            <a:off x="468313" y="3898900"/>
            <a:ext cx="799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5228" name="Text Box 12"/>
          <p:cNvSpPr txBox="1">
            <a:spLocks noChangeArrowheads="1"/>
          </p:cNvSpPr>
          <p:nvPr/>
        </p:nvSpPr>
        <p:spPr bwMode="auto">
          <a:xfrm>
            <a:off x="5521325" y="3141663"/>
            <a:ext cx="11334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 err="1">
                <a:cs typeface="+mn-cs"/>
              </a:rPr>
              <a:t>fopen</a:t>
            </a:r>
            <a:r>
              <a:rPr lang="en-US" dirty="0">
                <a:cs typeface="+mn-cs"/>
              </a:rPr>
              <a:t>(…)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{…}</a:t>
            </a:r>
            <a:endParaRPr lang="en-US" dirty="0">
              <a:cs typeface="+mn-cs"/>
            </a:endParaRPr>
          </a:p>
        </p:txBody>
      </p:sp>
      <p:sp>
        <p:nvSpPr>
          <p:cNvPr id="265229" name="Line 13"/>
          <p:cNvSpPr>
            <a:spLocks noChangeShapeType="1"/>
          </p:cNvSpPr>
          <p:nvPr/>
        </p:nvSpPr>
        <p:spPr bwMode="auto">
          <a:xfrm>
            <a:off x="4513263" y="36449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5230" name="Line 14"/>
          <p:cNvSpPr>
            <a:spLocks noChangeShapeType="1"/>
          </p:cNvSpPr>
          <p:nvPr/>
        </p:nvSpPr>
        <p:spPr bwMode="auto">
          <a:xfrm flipH="1">
            <a:off x="5233988" y="3500438"/>
            <a:ext cx="71913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6870700" y="3206750"/>
            <a:ext cx="20224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Standard C library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Code</a:t>
            </a:r>
            <a:endParaRPr lang="en-US">
              <a:cs typeface="+mn-cs"/>
            </a:endParaRP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7019925" y="4221163"/>
            <a:ext cx="1450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Kernel Code</a:t>
            </a:r>
            <a:endParaRPr lang="en-US">
              <a:cs typeface="+mn-cs"/>
            </a:endParaRPr>
          </a:p>
        </p:txBody>
      </p:sp>
      <p:sp>
        <p:nvSpPr>
          <p:cNvPr id="265233" name="Text Box 17"/>
          <p:cNvSpPr txBox="1">
            <a:spLocks noChangeArrowheads="1"/>
          </p:cNvSpPr>
          <p:nvPr/>
        </p:nvSpPr>
        <p:spPr bwMode="auto">
          <a:xfrm>
            <a:off x="6659563" y="2133600"/>
            <a:ext cx="2212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Your Program Code</a:t>
            </a:r>
            <a:endParaRPr lang="en-US">
              <a:cs typeface="+mn-cs"/>
            </a:endParaRPr>
          </a:p>
        </p:txBody>
      </p:sp>
      <p:sp>
        <p:nvSpPr>
          <p:cNvPr id="265234" name="Text Box 18"/>
          <p:cNvSpPr txBox="1">
            <a:spLocks noChangeArrowheads="1"/>
          </p:cNvSpPr>
          <p:nvPr/>
        </p:nvSpPr>
        <p:spPr bwMode="auto">
          <a:xfrm>
            <a:off x="4067175" y="1844675"/>
            <a:ext cx="1520825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…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fd =open(…);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….</a:t>
            </a:r>
            <a:endParaRPr lang="en-US">
              <a:cs typeface="+mn-cs"/>
            </a:endParaRPr>
          </a:p>
        </p:txBody>
      </p:sp>
      <p:sp>
        <p:nvSpPr>
          <p:cNvPr id="265235" name="Text Box 19"/>
          <p:cNvSpPr txBox="1">
            <a:spLocks noChangeArrowheads="1"/>
          </p:cNvSpPr>
          <p:nvPr/>
        </p:nvSpPr>
        <p:spPr bwMode="auto">
          <a:xfrm rot="16200000">
            <a:off x="-351631" y="2674144"/>
            <a:ext cx="17176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user level code</a:t>
            </a:r>
            <a:endParaRPr lang="en-US">
              <a:cs typeface="+mn-cs"/>
            </a:endParaRPr>
          </a:p>
        </p:txBody>
      </p:sp>
      <p:sp>
        <p:nvSpPr>
          <p:cNvPr id="265236" name="Text Box 20"/>
          <p:cNvSpPr txBox="1">
            <a:spLocks noChangeArrowheads="1"/>
          </p:cNvSpPr>
          <p:nvPr/>
        </p:nvSpPr>
        <p:spPr bwMode="auto">
          <a:xfrm rot="16200000">
            <a:off x="-438944" y="4706145"/>
            <a:ext cx="18954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kernel level code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6906C-2054-9246-8388-8EDD07AC2A31}" type="slidenum">
              <a:rPr lang="en-US"/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Outline</a:t>
            </a:r>
            <a:endParaRPr lang="en-US" dirty="0" smtClean="0">
              <a:cs typeface="+mj-cs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b="1" dirty="0" smtClean="0">
                <a:cs typeface="+mn-cs"/>
              </a:rPr>
              <a:t>Outline</a:t>
            </a:r>
            <a:endParaRPr lang="en-US" sz="18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Operating System </a:t>
            </a:r>
            <a:r>
              <a:rPr lang="en-US" sz="1800" dirty="0" smtClean="0">
                <a:solidFill>
                  <a:srgbClr val="FF0000"/>
                </a:solidFill>
                <a:cs typeface="+mn-cs"/>
              </a:rPr>
              <a:t>Services</a:t>
            </a:r>
            <a:endParaRPr lang="en-US" sz="1800" dirty="0" smtClean="0">
              <a:solidFill>
                <a:srgbClr val="FF00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User Operating System </a:t>
            </a:r>
            <a:r>
              <a:rPr lang="en-US" sz="1800" dirty="0" smtClean="0">
                <a:solidFill>
                  <a:srgbClr val="FF0000"/>
                </a:solidFill>
                <a:cs typeface="+mn-cs"/>
              </a:rPr>
              <a:t>Interface</a:t>
            </a:r>
            <a:endParaRPr lang="en-US" sz="1800" dirty="0" smtClean="0">
              <a:solidFill>
                <a:srgbClr val="FF00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solidFill>
                  <a:srgbClr val="FF0000"/>
                </a:solidFill>
                <a:cs typeface="+mn-cs"/>
              </a:rPr>
              <a:t>System Calls</a:t>
            </a:r>
            <a:endParaRPr lang="en-US" sz="1800" dirty="0" smtClean="0">
              <a:solidFill>
                <a:srgbClr val="FF00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System Programs</a:t>
            </a: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Operating System Structure</a:t>
            </a: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b="1" dirty="0" smtClean="0">
                <a:cs typeface="+mn-cs"/>
              </a:rPr>
              <a:t>Objectives</a:t>
            </a:r>
            <a:endParaRPr lang="en-US" sz="18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To describe the services an operating system provides to users, processes, and other systems</a:t>
            </a: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To discuss the various ways of structuring an operating system</a:t>
            </a: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759BF7-4E04-D546-BA22-D1FFC6860B95}" type="slidenum">
              <a:rPr lang="en-US"/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Standard C Library Example</a:t>
            </a:r>
            <a:endParaRPr lang="en-US" dirty="0" smtClean="0">
              <a:cs typeface="+mj-cs"/>
            </a:endParaRPr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 program invoking </a:t>
            </a:r>
            <a:r>
              <a:rPr lang="en-US" dirty="0" err="1" smtClean="0">
                <a:cs typeface="+mn-cs"/>
              </a:rPr>
              <a:t>printf</a:t>
            </a:r>
            <a:r>
              <a:rPr lang="en-US" dirty="0" smtClean="0">
                <a:cs typeface="+mn-cs"/>
              </a:rPr>
              <a:t>() library call, which calls write() system call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t="2666" r="17346" b="1784"/>
          <a:stretch>
            <a:fillRect/>
          </a:stretch>
        </p:blipFill>
        <p:spPr bwMode="auto">
          <a:xfrm>
            <a:off x="2771775" y="2133600"/>
            <a:ext cx="3770313" cy="428625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E78A4-FFC7-1A4C-B340-6582A86AF3EA}" type="slidenum">
              <a:rPr lang="en-US"/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Types of System Calls</a:t>
            </a:r>
            <a:endParaRPr lang="en-US" dirty="0" smtClean="0">
              <a:cs typeface="+mj-cs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Process control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File management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Device management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Information maintenance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Communications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Protection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CC01E-0EB8-BC46-A9B4-D1690F50A58C}" type="slidenum">
              <a:rPr lang="en-US"/>
            </a:fld>
            <a:endParaRPr lang="en-US"/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Examples of Windows and Unix System Calls</a:t>
            </a:r>
            <a:endParaRPr lang="en-US" smtClean="0">
              <a:cs typeface="+mj-cs"/>
            </a:endParaRPr>
          </a:p>
        </p:txBody>
      </p:sp>
      <p:pic>
        <p:nvPicPr>
          <p:cNvPr id="40963" name="Picture 6" descr="OS8-p6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497013"/>
            <a:ext cx="5395912" cy="481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with direct Linux System Call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295A5-3033-8F49-989E-D3A2044266D0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19872" y="1700808"/>
            <a:ext cx="5192347" cy="470898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﻿.section .</a:t>
            </a:r>
            <a:r>
              <a:rPr lang="en-US" sz="2000" dirty="0" smtClean="0"/>
              <a:t>data</a:t>
            </a:r>
            <a:endParaRPr lang="en-US" sz="2000" dirty="0" smtClean="0"/>
          </a:p>
          <a:p>
            <a:r>
              <a:rPr lang="en-US" sz="2000" dirty="0" smtClean="0"/>
              <a:t>string</a:t>
            </a:r>
            <a:r>
              <a:rPr lang="en-US" sz="2000" dirty="0"/>
              <a:t>:	</a:t>
            </a:r>
            <a:endParaRPr lang="en-US" sz="2000" dirty="0" smtClean="0"/>
          </a:p>
          <a:p>
            <a:r>
              <a:rPr lang="en-US" sz="2000" dirty="0"/>
              <a:t>	.</a:t>
            </a:r>
            <a:r>
              <a:rPr lang="en-US" sz="2000" dirty="0" err="1"/>
              <a:t>ascii</a:t>
            </a:r>
            <a:r>
              <a:rPr lang="en-US" sz="2000" dirty="0"/>
              <a:t> "hello, world\</a:t>
            </a:r>
            <a:r>
              <a:rPr lang="en-US" sz="2000" dirty="0" smtClean="0"/>
              <a:t>n”</a:t>
            </a:r>
            <a:endParaRPr lang="en-US" sz="2000" dirty="0" smtClean="0"/>
          </a:p>
          <a:p>
            <a:r>
              <a:rPr lang="en-US" sz="2000" dirty="0" err="1" smtClean="0"/>
              <a:t>string_end</a:t>
            </a:r>
            <a:r>
              <a:rPr lang="en-US" sz="2000" dirty="0"/>
              <a:t>:	</a:t>
            </a:r>
            <a:endParaRPr lang="en-US" sz="2000" dirty="0" smtClean="0"/>
          </a:p>
          <a:p>
            <a:r>
              <a:rPr lang="en-US" sz="2000" dirty="0"/>
              <a:t>	.</a:t>
            </a:r>
            <a:r>
              <a:rPr lang="en-US" sz="2000" dirty="0" err="1"/>
              <a:t>equ</a:t>
            </a:r>
            <a:r>
              <a:rPr lang="en-US" sz="2000" dirty="0"/>
              <a:t> </a:t>
            </a:r>
            <a:r>
              <a:rPr lang="en-US" sz="2000" dirty="0" err="1"/>
              <a:t>len</a:t>
            </a:r>
            <a:r>
              <a:rPr lang="en-US" sz="2000" dirty="0"/>
              <a:t>, </a:t>
            </a:r>
            <a:r>
              <a:rPr lang="en-US" sz="2000" dirty="0" err="1"/>
              <a:t>string_end</a:t>
            </a:r>
            <a:r>
              <a:rPr lang="en-US" sz="2000" dirty="0"/>
              <a:t> - </a:t>
            </a:r>
            <a:r>
              <a:rPr lang="en-US" sz="2000" dirty="0" err="1"/>
              <a:t>string.section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.</a:t>
            </a:r>
            <a:r>
              <a:rPr lang="en-US" sz="2000" dirty="0" err="1"/>
              <a:t>text.globl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err="1" smtClean="0"/>
              <a:t>mainmain</a:t>
            </a:r>
            <a:r>
              <a:rPr lang="en-US" sz="2000" dirty="0"/>
              <a:t>:		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movq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$1</a:t>
            </a:r>
            <a:r>
              <a:rPr lang="en-US" sz="2000" dirty="0"/>
              <a:t>, %</a:t>
            </a:r>
            <a:r>
              <a:rPr lang="en-US" sz="2000" dirty="0" err="1"/>
              <a:t>rax</a:t>
            </a:r>
            <a:r>
              <a:rPr lang="en-US" sz="2000" dirty="0"/>
              <a:t>	</a:t>
            </a:r>
            <a:r>
              <a:rPr lang="en-US" sz="2000" dirty="0" smtClean="0"/>
              <a:t> #write system call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err="1" smtClean="0"/>
              <a:t>movq</a:t>
            </a:r>
            <a:r>
              <a:rPr lang="en-US" sz="2000" dirty="0" smtClean="0"/>
              <a:t> </a:t>
            </a:r>
            <a:r>
              <a:rPr lang="en-US" sz="2000" dirty="0"/>
              <a:t>$1, %</a:t>
            </a:r>
            <a:r>
              <a:rPr lang="en-US" sz="2000" dirty="0" err="1"/>
              <a:t>rdi</a:t>
            </a:r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movq</a:t>
            </a:r>
            <a:r>
              <a:rPr lang="en-US" sz="2000" dirty="0" smtClean="0"/>
              <a:t> </a:t>
            </a:r>
            <a:r>
              <a:rPr lang="en-US" sz="2000" dirty="0"/>
              <a:t>$string, %</a:t>
            </a:r>
            <a:r>
              <a:rPr lang="en-US" sz="2000" dirty="0" err="1" smtClean="0"/>
              <a:t>rsi</a:t>
            </a:r>
            <a:r>
              <a:rPr lang="en-US" sz="2000" dirty="0" smtClean="0"/>
              <a:t>  #put the string</a:t>
            </a:r>
            <a:endParaRPr lang="en-US" sz="2000" dirty="0" smtClean="0"/>
          </a:p>
          <a:p>
            <a:r>
              <a:rPr lang="en-US" sz="2000" dirty="0" smtClean="0"/>
              <a:t> 	</a:t>
            </a:r>
            <a:r>
              <a:rPr lang="en-US" sz="2000" dirty="0" err="1" smtClean="0"/>
              <a:t>movq</a:t>
            </a:r>
            <a:r>
              <a:rPr lang="en-US" sz="2000" dirty="0" smtClean="0"/>
              <a:t> </a:t>
            </a:r>
            <a:r>
              <a:rPr lang="en-US" sz="2000" dirty="0"/>
              <a:t>$</a:t>
            </a:r>
            <a:r>
              <a:rPr lang="en-US" sz="2000" dirty="0" err="1"/>
              <a:t>len</a:t>
            </a:r>
            <a:r>
              <a:rPr lang="en-US" sz="2000" dirty="0"/>
              <a:t>, %</a:t>
            </a:r>
            <a:r>
              <a:rPr lang="en-US" sz="2000" dirty="0" err="1" smtClean="0"/>
              <a:t>rdx</a:t>
            </a:r>
            <a:r>
              <a:rPr lang="en-US" sz="2000" dirty="0" smtClean="0"/>
              <a:t>  #put length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err="1">
                <a:solidFill>
                  <a:srgbClr val="FF0000"/>
                </a:solidFill>
              </a:rPr>
              <a:t>syscall</a:t>
            </a:r>
            <a:r>
              <a:rPr lang="en-US" sz="2000" dirty="0"/>
              <a:t>	</a:t>
            </a:r>
            <a:r>
              <a:rPr lang="en-US" sz="2000" dirty="0" smtClean="0"/>
              <a:t>#make the call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err="1" smtClean="0"/>
              <a:t>movq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$60</a:t>
            </a:r>
            <a:r>
              <a:rPr lang="en-US" sz="2000" dirty="0"/>
              <a:t>, %</a:t>
            </a:r>
            <a:r>
              <a:rPr lang="en-US" sz="2000" dirty="0" err="1" smtClean="0"/>
              <a:t>rax</a:t>
            </a:r>
            <a:r>
              <a:rPr lang="en-US" sz="2000" dirty="0" smtClean="0"/>
              <a:t>   #exit system call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movq</a:t>
            </a:r>
            <a:r>
              <a:rPr lang="en-US" sz="2000" dirty="0" smtClean="0"/>
              <a:t> </a:t>
            </a:r>
            <a:r>
              <a:rPr lang="en-US" sz="2000" dirty="0"/>
              <a:t>$0, %</a:t>
            </a:r>
            <a:r>
              <a:rPr lang="en-US" sz="2000" dirty="0" err="1"/>
              <a:t>rdi</a:t>
            </a:r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syscall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700808"/>
            <a:ext cx="2861280" cy="224676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﻿</a:t>
            </a: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  <a:endParaRPr lang="en-US" sz="2000" dirty="0" smtClean="0"/>
          </a:p>
          <a:p>
            <a:r>
              <a:rPr lang="en-US" sz="2000" dirty="0" smtClean="0"/>
              <a:t>{</a:t>
            </a:r>
            <a:endParaRPr lang="en-US" sz="2000" dirty="0" smtClean="0"/>
          </a:p>
          <a:p>
            <a:r>
              <a:rPr lang="en-US" sz="2000" dirty="0"/>
              <a:t>  </a:t>
            </a:r>
            <a:r>
              <a:rPr lang="en-US" sz="2000" dirty="0" smtClean="0"/>
              <a:t>   write(1,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“hello, world\n”,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13);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_exit(0)</a:t>
            </a:r>
            <a:endParaRPr lang="en-US" sz="2000" dirty="0" smtClean="0"/>
          </a:p>
          <a:p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80312" y="1340768"/>
            <a:ext cx="968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</a:t>
            </a:r>
            <a:r>
              <a:rPr lang="en-US" sz="2000" dirty="0" err="1" smtClean="0"/>
              <a:t>ello.S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979712" y="1340768"/>
            <a:ext cx="926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</a:t>
            </a:r>
            <a:r>
              <a:rPr lang="en-US" sz="2000" dirty="0" err="1" smtClean="0"/>
              <a:t>ello.c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5733256"/>
            <a:ext cx="1966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</a:t>
            </a:r>
            <a:r>
              <a:rPr lang="en-US" sz="2000" dirty="0" smtClean="0"/>
              <a:t>64 </a:t>
            </a:r>
            <a:r>
              <a:rPr lang="en-US" sz="2000" dirty="0" smtClean="0"/>
              <a:t>bit Linux</a:t>
            </a:r>
            <a:endParaRPr lang="en-US" sz="2000" dirty="0" smtClean="0"/>
          </a:p>
          <a:p>
            <a:r>
              <a:rPr lang="en-US" sz="2000" dirty="0"/>
              <a:t>f</a:t>
            </a:r>
            <a:r>
              <a:rPr lang="en-US" sz="2000" dirty="0" smtClean="0"/>
              <a:t>or x86_64 arch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with direct Linux System Call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295A5-3033-8F49-989E-D3A2044266D0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2132856"/>
            <a:ext cx="57017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Compile and run the assembly version as below: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$ </a:t>
            </a:r>
            <a:r>
              <a:rPr lang="en-US" sz="2000" dirty="0" err="1" smtClean="0"/>
              <a:t>gcc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dirty="0" smtClean="0"/>
              <a:t>c  </a:t>
            </a:r>
            <a:r>
              <a:rPr lang="en-US" sz="2000" dirty="0" err="1" smtClean="0"/>
              <a:t>hello.S</a:t>
            </a:r>
            <a:r>
              <a:rPr lang="en-US" sz="2000" dirty="0" smtClean="0"/>
              <a:t>  -o </a:t>
            </a:r>
            <a:r>
              <a:rPr lang="en-US" sz="2000" dirty="0" err="1" smtClean="0"/>
              <a:t>hello.o</a:t>
            </a:r>
            <a:endParaRPr lang="en-US" sz="2000" dirty="0" smtClean="0"/>
          </a:p>
          <a:p>
            <a:r>
              <a:rPr lang="en-US" sz="2000" dirty="0" smtClean="0"/>
              <a:t>$ </a:t>
            </a:r>
            <a:r>
              <a:rPr lang="en-US" sz="2000" dirty="0" err="1" smtClean="0"/>
              <a:t>gcc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dirty="0" smtClean="0"/>
              <a:t>no-pie </a:t>
            </a:r>
            <a:r>
              <a:rPr lang="en-US" sz="2000" dirty="0" err="1" smtClean="0"/>
              <a:t>hello.o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dirty="0" smtClean="0"/>
              <a:t>o hello</a:t>
            </a:r>
            <a:endParaRPr lang="en-US" sz="2000" dirty="0" smtClean="0"/>
          </a:p>
          <a:p>
            <a:r>
              <a:rPr lang="en-US" sz="2000" dirty="0" smtClean="0"/>
              <a:t>$ ./hello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19034-E42E-7040-A73D-F4FCC73A5D88}" type="slidenum">
              <a:rPr lang="en-US"/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System Programs</a:t>
            </a:r>
            <a:endParaRPr lang="en-US" smtClean="0">
              <a:cs typeface="+mj-cs"/>
            </a:endParaRP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System programs provide a convenient environment for program development and execution.  They can be divided into: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File manipulation (create, delete, copy, rename, print, list, …)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Status information (date, time, amount of available memory, disk space, who is logged on, …)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File modification (text editors, </a:t>
            </a:r>
            <a:r>
              <a:rPr lang="en-US" sz="1800" dirty="0" err="1">
                <a:latin typeface="Arial" panose="020B0604020202020204" pitchFamily="34" charset="0"/>
                <a:ea typeface="MS PGothic" panose="020B0600070205080204" charset="-128"/>
              </a:rPr>
              <a:t>grep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, …)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Programming language support (compiler, debuggers, …)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Program loading and execution (loaders, linkers)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Communications (ftp, browsers, </a:t>
            </a:r>
            <a:r>
              <a:rPr lang="en-US" sz="1800" dirty="0" err="1">
                <a:latin typeface="Arial" panose="020B0604020202020204" pitchFamily="34" charset="0"/>
                <a:ea typeface="MS PGothic" panose="020B0600070205080204" charset="-128"/>
              </a:rPr>
              <a:t>ssh</a:t>
            </a: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, …)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Other System Utilities/Applications may come with OS CD (games, math solvers, plotting tools, database systems, spreadsheets, word processors, …)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0455D-B1B7-4548-BA3A-802543CDE940}" type="slidenum">
              <a:rPr lang="en-US"/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System Programs</a:t>
            </a:r>
            <a:endParaRPr lang="en-US" dirty="0" smtClean="0">
              <a:cs typeface="+mj-cs"/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Most </a:t>
            </a:r>
            <a:r>
              <a:rPr lang="en-US" sz="1800" i="1" dirty="0" smtClean="0">
                <a:latin typeface="Arial" panose="020B0604020202020204" pitchFamily="34" charset="0"/>
                <a:ea typeface="MS PGothic" panose="020B0600070205080204" charset="-128"/>
              </a:rPr>
              <a:t>users’ </a:t>
            </a:r>
            <a:r>
              <a:rPr lang="en-US" altLang="ja-JP" sz="1800" i="1" dirty="0" smtClean="0">
                <a:latin typeface="Arial" panose="020B0604020202020204" pitchFamily="34" charset="0"/>
                <a:ea typeface="MS PGothic" panose="020B0600070205080204" charset="-128"/>
              </a:rPr>
              <a:t>view </a:t>
            </a:r>
            <a:r>
              <a:rPr lang="en-US" altLang="ja-JP" sz="1800" i="1" dirty="0">
                <a:latin typeface="Arial" panose="020B0604020202020204" pitchFamily="34" charset="0"/>
                <a:ea typeface="MS PGothic" panose="020B0600070205080204" charset="-128"/>
              </a:rPr>
              <a:t>of the operation system </a:t>
            </a:r>
            <a:r>
              <a:rPr lang="en-US" altLang="ja-JP" sz="1800" dirty="0">
                <a:latin typeface="Arial" panose="020B0604020202020204" pitchFamily="34" charset="0"/>
                <a:ea typeface="MS PGothic" panose="020B0600070205080204" charset="-128"/>
              </a:rPr>
              <a:t>is defined by system programs, not the actual system calls</a:t>
            </a:r>
            <a:endParaRPr lang="en-US" altLang="ja-JP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Some of them are simply user interfaces to system calls; others are considerably more complex</a:t>
            </a:r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endParaRPr lang="en-US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2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create file: simple system program that can just call </a:t>
            </a:r>
            <a:r>
              <a:rPr lang="ja-JP" altLang="en-US" sz="1800" dirty="0">
                <a:latin typeface="Arial" panose="020B0604020202020204" pitchFamily="34" charset="0"/>
                <a:ea typeface="MS PGothic" panose="020B0600070205080204" charset="-128"/>
              </a:rPr>
              <a:t>“</a:t>
            </a:r>
            <a:r>
              <a:rPr lang="en-US" altLang="ja-JP" sz="1800" dirty="0">
                <a:latin typeface="Arial" panose="020B0604020202020204" pitchFamily="34" charset="0"/>
                <a:ea typeface="MS PGothic" panose="020B0600070205080204" charset="-128"/>
              </a:rPr>
              <a:t>create</a:t>
            </a:r>
            <a:r>
              <a:rPr lang="ja-JP" altLang="en-US" sz="1800" dirty="0">
                <a:latin typeface="Arial" panose="020B0604020202020204" pitchFamily="34" charset="0"/>
                <a:ea typeface="MS PGothic" panose="020B0600070205080204" charset="-128"/>
              </a:rPr>
              <a:t>”</a:t>
            </a:r>
            <a:r>
              <a:rPr lang="en-US" altLang="ja-JP" sz="1800" dirty="0">
                <a:latin typeface="Arial" panose="020B0604020202020204" pitchFamily="34" charset="0"/>
                <a:ea typeface="MS PGothic" panose="020B0600070205080204" charset="-128"/>
              </a:rPr>
              <a:t> system call or something similar</a:t>
            </a:r>
            <a:endParaRPr lang="en-US" altLang="ja-JP" sz="18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2" eaLnBrk="1" hangingPunct="1"/>
            <a:r>
              <a:rPr lang="en-US" sz="1800" dirty="0">
                <a:latin typeface="Arial" panose="020B0604020202020204" pitchFamily="34" charset="0"/>
                <a:ea typeface="MS PGothic" panose="020B0600070205080204" charset="-128"/>
              </a:rPr>
              <a:t>compiler: complex system program</a:t>
            </a:r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26469-11C9-2345-B598-1D9EE966BB88}" type="slidenum">
              <a:rPr lang="en-US"/>
            </a:fld>
            <a:endParaRPr lang="en-US"/>
          </a:p>
        </p:txBody>
      </p:sp>
      <p:sp>
        <p:nvSpPr>
          <p:cNvPr id="293904" name="Rectangle 16"/>
          <p:cNvSpPr>
            <a:spLocks noChangeArrowheads="1"/>
          </p:cNvSpPr>
          <p:nvPr/>
        </p:nvSpPr>
        <p:spPr bwMode="auto">
          <a:xfrm>
            <a:off x="539750" y="3429000"/>
            <a:ext cx="7632700" cy="2447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System Programs</a:t>
            </a:r>
            <a:endParaRPr lang="en-US" dirty="0" smtClean="0">
              <a:cs typeface="+mj-cs"/>
            </a:endParaRPr>
          </a:p>
        </p:txBody>
      </p:sp>
      <p:sp>
        <p:nvSpPr>
          <p:cNvPr id="293893" name="Oval 5"/>
          <p:cNvSpPr>
            <a:spLocks noChangeArrowheads="1"/>
          </p:cNvSpPr>
          <p:nvPr/>
        </p:nvSpPr>
        <p:spPr bwMode="auto">
          <a:xfrm>
            <a:off x="755650" y="2251075"/>
            <a:ext cx="720725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894" name="Oval 6"/>
          <p:cNvSpPr>
            <a:spLocks noChangeArrowheads="1"/>
          </p:cNvSpPr>
          <p:nvPr/>
        </p:nvSpPr>
        <p:spPr bwMode="auto">
          <a:xfrm>
            <a:off x="1547813" y="2251075"/>
            <a:ext cx="720725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895" name="Oval 7"/>
          <p:cNvSpPr>
            <a:spLocks noChangeArrowheads="1"/>
          </p:cNvSpPr>
          <p:nvPr/>
        </p:nvSpPr>
        <p:spPr bwMode="auto">
          <a:xfrm>
            <a:off x="2339975" y="2251075"/>
            <a:ext cx="720725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896" name="Oval 8"/>
          <p:cNvSpPr>
            <a:spLocks noChangeArrowheads="1"/>
          </p:cNvSpPr>
          <p:nvPr/>
        </p:nvSpPr>
        <p:spPr bwMode="auto">
          <a:xfrm>
            <a:off x="3132138" y="2251075"/>
            <a:ext cx="720725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476375" y="1819275"/>
            <a:ext cx="19970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System Programs</a:t>
            </a:r>
            <a:endParaRPr lang="en-US">
              <a:cs typeface="+mn-cs"/>
            </a:endParaRPr>
          </a:p>
        </p:txBody>
      </p:sp>
      <p:sp>
        <p:nvSpPr>
          <p:cNvPr id="293898" name="Oval 10"/>
          <p:cNvSpPr>
            <a:spLocks noChangeArrowheads="1"/>
          </p:cNvSpPr>
          <p:nvPr/>
        </p:nvSpPr>
        <p:spPr bwMode="auto">
          <a:xfrm>
            <a:off x="5435600" y="2324100"/>
            <a:ext cx="720725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899" name="Oval 11"/>
          <p:cNvSpPr>
            <a:spLocks noChangeArrowheads="1"/>
          </p:cNvSpPr>
          <p:nvPr/>
        </p:nvSpPr>
        <p:spPr bwMode="auto">
          <a:xfrm>
            <a:off x="6227763" y="2324100"/>
            <a:ext cx="720725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900" name="Oval 12"/>
          <p:cNvSpPr>
            <a:spLocks noChangeArrowheads="1"/>
          </p:cNvSpPr>
          <p:nvPr/>
        </p:nvSpPr>
        <p:spPr bwMode="auto">
          <a:xfrm>
            <a:off x="7019925" y="2324100"/>
            <a:ext cx="720725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5292725" y="1890713"/>
            <a:ext cx="2593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Other User Applications</a:t>
            </a:r>
            <a:endParaRPr lang="en-US">
              <a:cs typeface="+mn-cs"/>
            </a:endParaRPr>
          </a:p>
        </p:txBody>
      </p:sp>
      <p:sp>
        <p:nvSpPr>
          <p:cNvPr id="293902" name="Rectangle 14"/>
          <p:cNvSpPr>
            <a:spLocks noChangeArrowheads="1"/>
          </p:cNvSpPr>
          <p:nvPr/>
        </p:nvSpPr>
        <p:spPr bwMode="auto">
          <a:xfrm>
            <a:off x="684213" y="4076700"/>
            <a:ext cx="7272337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84213" y="3548063"/>
            <a:ext cx="7272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System Calls</a:t>
            </a:r>
            <a:endParaRPr lang="en-US">
              <a:cs typeface="+mn-cs"/>
            </a:endParaRPr>
          </a:p>
        </p:txBody>
      </p: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684213" y="5484813"/>
            <a:ext cx="8413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Kernel</a:t>
            </a:r>
            <a:endParaRPr lang="en-US">
              <a:cs typeface="+mn-cs"/>
            </a:endParaRP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449263" y="6015038"/>
            <a:ext cx="620712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From OS</a:t>
            </a:r>
            <a:r>
              <a:rPr lang="ja-JP" altLang="en-US">
                <a:latin typeface="Arial" panose="020B0604020202020204"/>
                <a:cs typeface="+mn-cs"/>
              </a:rPr>
              <a:t>’</a:t>
            </a:r>
            <a:r>
              <a:rPr lang="en-US">
                <a:cs typeface="+mn-cs"/>
              </a:rPr>
              <a:t>s view: system+user programs are all applications</a:t>
            </a:r>
            <a:endParaRPr lang="en-US">
              <a:cs typeface="+mn-cs"/>
            </a:endParaRP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323850" y="1484313"/>
            <a:ext cx="79930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dirty="0">
                <a:cs typeface="+mn-cs"/>
              </a:rPr>
              <a:t>Users (People)</a:t>
            </a:r>
            <a:endParaRPr lang="en-US" dirty="0">
              <a:cs typeface="+mn-cs"/>
            </a:endParaRPr>
          </a:p>
        </p:txBody>
      </p:sp>
      <p:sp>
        <p:nvSpPr>
          <p:cNvPr id="293908" name="Line 20"/>
          <p:cNvSpPr>
            <a:spLocks noChangeShapeType="1"/>
          </p:cNvSpPr>
          <p:nvPr/>
        </p:nvSpPr>
        <p:spPr bwMode="auto">
          <a:xfrm>
            <a:off x="2700338" y="28527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909" name="Line 21"/>
          <p:cNvSpPr>
            <a:spLocks noChangeShapeType="1"/>
          </p:cNvSpPr>
          <p:nvPr/>
        </p:nvSpPr>
        <p:spPr bwMode="auto">
          <a:xfrm>
            <a:off x="3492500" y="28527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910" name="Line 22"/>
          <p:cNvSpPr>
            <a:spLocks noChangeShapeType="1"/>
          </p:cNvSpPr>
          <p:nvPr/>
        </p:nvSpPr>
        <p:spPr bwMode="auto">
          <a:xfrm>
            <a:off x="5795963" y="29241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911" name="Line 23"/>
          <p:cNvSpPr>
            <a:spLocks noChangeShapeType="1"/>
          </p:cNvSpPr>
          <p:nvPr/>
        </p:nvSpPr>
        <p:spPr bwMode="auto">
          <a:xfrm>
            <a:off x="6588125" y="29241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917" name="Line 29"/>
          <p:cNvSpPr>
            <a:spLocks noChangeShapeType="1"/>
          </p:cNvSpPr>
          <p:nvPr/>
        </p:nvSpPr>
        <p:spPr bwMode="auto">
          <a:xfrm>
            <a:off x="1123950" y="1700213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918" name="Line 30"/>
          <p:cNvSpPr>
            <a:spLocks noChangeShapeType="1"/>
          </p:cNvSpPr>
          <p:nvPr/>
        </p:nvSpPr>
        <p:spPr bwMode="auto">
          <a:xfrm>
            <a:off x="1908175" y="1700213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919" name="Line 31"/>
          <p:cNvSpPr>
            <a:spLocks noChangeShapeType="1"/>
          </p:cNvSpPr>
          <p:nvPr/>
        </p:nvSpPr>
        <p:spPr bwMode="auto">
          <a:xfrm>
            <a:off x="2700338" y="1700213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920" name="Line 32"/>
          <p:cNvSpPr>
            <a:spLocks noChangeShapeType="1"/>
          </p:cNvSpPr>
          <p:nvPr/>
        </p:nvSpPr>
        <p:spPr bwMode="auto">
          <a:xfrm>
            <a:off x="3492500" y="17351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921" name="Line 33"/>
          <p:cNvSpPr>
            <a:spLocks noChangeShapeType="1"/>
          </p:cNvSpPr>
          <p:nvPr/>
        </p:nvSpPr>
        <p:spPr bwMode="auto">
          <a:xfrm>
            <a:off x="5795963" y="17732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922" name="Line 34"/>
          <p:cNvSpPr>
            <a:spLocks noChangeShapeType="1"/>
          </p:cNvSpPr>
          <p:nvPr/>
        </p:nvSpPr>
        <p:spPr bwMode="auto">
          <a:xfrm>
            <a:off x="6588125" y="17732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923" name="Line 35"/>
          <p:cNvSpPr>
            <a:spLocks noChangeShapeType="1"/>
          </p:cNvSpPr>
          <p:nvPr/>
        </p:nvSpPr>
        <p:spPr bwMode="auto">
          <a:xfrm>
            <a:off x="7380288" y="17732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 Design and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0675DB-1AAE-A14D-8AD8-35596575F14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goals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User goals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System goals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Mechanisms and policies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Separate mechanisms from policies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Mechanism: </a:t>
            </a: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to do </a:t>
            </a:r>
            <a:endParaRPr lang="en-US" dirty="0" smtClean="0"/>
          </a:p>
          <a:p>
            <a:pPr lvl="1"/>
            <a:r>
              <a:rPr lang="en-US" dirty="0" smtClean="0"/>
              <a:t>Policy: </a:t>
            </a:r>
            <a:r>
              <a:rPr lang="en-US" dirty="0" smtClean="0">
                <a:solidFill>
                  <a:srgbClr val="FF0000"/>
                </a:solidFill>
              </a:rPr>
              <a:t>what </a:t>
            </a:r>
            <a:r>
              <a:rPr lang="en-US" dirty="0" smtClean="0"/>
              <a:t>to do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Implementation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C, C++ (high level language)</a:t>
            </a:r>
            <a:endParaRPr lang="en-US" dirty="0" smtClean="0"/>
          </a:p>
          <a:p>
            <a:pPr lvl="1"/>
            <a:r>
              <a:rPr lang="en-US" dirty="0" smtClean="0"/>
              <a:t>Porting to different architectures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94EEE-B250-1345-80B4-B0A34D6BCBF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Operating System Services</a:t>
            </a:r>
            <a:endParaRPr lang="en-US" dirty="0" smtClean="0">
              <a:cs typeface="+mj-cs"/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latin typeface="Arial" panose="020B0604020202020204" pitchFamily="34" charset="0"/>
                <a:ea typeface="MS PGothic" panose="020B0600070205080204" charset="-128"/>
              </a:rPr>
              <a:t>For user</a:t>
            </a:r>
            <a:endParaRPr lang="en-US" sz="2000" b="1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2000" dirty="0">
                <a:latin typeface="Arial" panose="020B0604020202020204" pitchFamily="34" charset="0"/>
                <a:ea typeface="MS PGothic" panose="020B0600070205080204" charset="-128"/>
              </a:rPr>
              <a:t>User interface</a:t>
            </a:r>
            <a:endParaRPr lang="en-US" sz="20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2000" dirty="0">
                <a:latin typeface="Arial" panose="020B0604020202020204" pitchFamily="34" charset="0"/>
                <a:ea typeface="MS PGothic" panose="020B0600070205080204" charset="-128"/>
              </a:rPr>
              <a:t>Program execution</a:t>
            </a:r>
            <a:endParaRPr lang="en-US" sz="20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2000" dirty="0">
                <a:latin typeface="Arial" panose="020B0604020202020204" pitchFamily="34" charset="0"/>
                <a:ea typeface="MS PGothic" panose="020B0600070205080204" charset="-128"/>
              </a:rPr>
              <a:t>I/O operations</a:t>
            </a:r>
            <a:endParaRPr lang="en-US" sz="20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2000" dirty="0">
                <a:latin typeface="Arial" panose="020B0604020202020204" pitchFamily="34" charset="0"/>
                <a:ea typeface="MS PGothic" panose="020B0600070205080204" charset="-128"/>
              </a:rPr>
              <a:t>File-system manipulation</a:t>
            </a:r>
            <a:endParaRPr lang="en-US" sz="20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2000" dirty="0" smtClean="0">
                <a:latin typeface="Arial" panose="020B0604020202020204" pitchFamily="34" charset="0"/>
                <a:ea typeface="MS PGothic" panose="020B0600070205080204" charset="-128"/>
              </a:rPr>
              <a:t>Process </a:t>
            </a:r>
            <a:r>
              <a:rPr lang="en-US" sz="2000" dirty="0">
                <a:latin typeface="Arial" panose="020B0604020202020204" pitchFamily="34" charset="0"/>
                <a:ea typeface="MS PGothic" panose="020B0600070205080204" charset="-128"/>
              </a:rPr>
              <a:t>communication </a:t>
            </a:r>
            <a:endParaRPr lang="en-US" sz="20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2000" dirty="0">
                <a:latin typeface="Arial" panose="020B0604020202020204" pitchFamily="34" charset="0"/>
                <a:ea typeface="MS PGothic" panose="020B0600070205080204" charset="-128"/>
              </a:rPr>
              <a:t>Error detection  and handling</a:t>
            </a:r>
            <a:endParaRPr lang="en-US" sz="20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sz="20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171950" cy="4679950"/>
          </a:xfrm>
        </p:spPr>
        <p:txBody>
          <a:bodyPr/>
          <a:lstStyle/>
          <a:p>
            <a:pPr eaLnBrk="1" hangingPunct="1"/>
            <a:r>
              <a:rPr lang="en-US" sz="2000" b="1" dirty="0">
                <a:latin typeface="Arial" panose="020B0604020202020204" pitchFamily="34" charset="0"/>
                <a:ea typeface="MS PGothic" panose="020B0600070205080204" charset="-128"/>
              </a:rPr>
              <a:t>For System</a:t>
            </a:r>
            <a:r>
              <a:rPr lang="en-US" sz="2000" dirty="0">
                <a:latin typeface="Arial" panose="020B0604020202020204" pitchFamily="34" charset="0"/>
                <a:ea typeface="MS PGothic" panose="020B0600070205080204" charset="-128"/>
              </a:rPr>
              <a:t>: efficiency </a:t>
            </a:r>
            <a:r>
              <a:rPr lang="en-US" sz="2000" dirty="0" smtClean="0">
                <a:latin typeface="Arial" panose="020B0604020202020204" pitchFamily="34" charset="0"/>
                <a:ea typeface="MS PGothic" panose="020B0600070205080204" charset="-128"/>
              </a:rPr>
              <a:t>and </a:t>
            </a:r>
            <a:r>
              <a:rPr lang="en-US" sz="2000" dirty="0">
                <a:latin typeface="Arial" panose="020B0604020202020204" pitchFamily="34" charset="0"/>
                <a:ea typeface="MS PGothic" panose="020B0600070205080204" charset="-128"/>
              </a:rPr>
              <a:t>sharing</a:t>
            </a:r>
            <a:endParaRPr lang="en-US" sz="20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sz="20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2000" dirty="0">
                <a:latin typeface="Arial" panose="020B0604020202020204" pitchFamily="34" charset="0"/>
                <a:ea typeface="MS PGothic" panose="020B0600070205080204" charset="-128"/>
              </a:rPr>
              <a:t>Resource allocation</a:t>
            </a:r>
            <a:endParaRPr lang="en-US" sz="20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2000" dirty="0">
                <a:latin typeface="Arial" panose="020B0604020202020204" pitchFamily="34" charset="0"/>
                <a:ea typeface="MS PGothic" panose="020B0600070205080204" charset="-128"/>
              </a:rPr>
              <a:t>Accounting</a:t>
            </a:r>
            <a:endParaRPr lang="en-US" sz="20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2000" dirty="0">
                <a:latin typeface="Arial" panose="020B0604020202020204" pitchFamily="34" charset="0"/>
                <a:ea typeface="MS PGothic" panose="020B0600070205080204" charset="-128"/>
              </a:rPr>
              <a:t>Protection and security</a:t>
            </a:r>
            <a:endParaRPr lang="en-US" sz="2000" b="1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>
              <a:buFontTx/>
              <a:buNone/>
            </a:pPr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F761B-8E74-944A-BA22-DAE243A48EDD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B328D-C243-8F4D-9A53-EAF3E2B276D9}" type="slidenum">
              <a:rPr lang="en-US"/>
            </a:fld>
            <a:endParaRPr lang="en-US"/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Structuring Operating System</a:t>
            </a:r>
            <a:endParaRPr lang="en-US" dirty="0" smtClean="0">
              <a:cs typeface="+mj-cs"/>
            </a:endParaRPr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tr-TR" dirty="0" smtClean="0"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0BD26D-78C9-904A-8527-81D2B988C17D}" type="slidenum">
              <a:rPr lang="en-US"/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OS Structure</a:t>
            </a:r>
            <a:endParaRPr lang="en-US" smtClean="0">
              <a:cs typeface="+mj-cs"/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Simple Structure (MSDOS)</a:t>
            </a: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Layered Approach</a:t>
            </a: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Microkernel Approach</a:t>
            </a: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Modules Approach</a:t>
            </a:r>
            <a:endParaRPr lang="en-US" smtClean="0"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30555A-426D-AD42-867F-272A0B1E224D}" type="slidenum">
              <a:rPr lang="en-US"/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Simple Structure</a:t>
            </a:r>
            <a:endParaRPr lang="en-US" smtClean="0">
              <a:cs typeface="+mj-cs"/>
            </a:endParaRP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MS-DOS – written to provide the most functionality in the least space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Not divided into modules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Although MS-DOS has some structure, its interfaces and levels of functionality are not well separated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6" t="1884" r="12619" b="1917"/>
          <a:stretch>
            <a:fillRect/>
          </a:stretch>
        </p:blipFill>
        <p:spPr bwMode="auto">
          <a:xfrm>
            <a:off x="5292725" y="3068638"/>
            <a:ext cx="2447925" cy="2347912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3419872" y="3726660"/>
            <a:ext cx="2664296" cy="22226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FC2470-04A1-294D-A8A8-ADE33EB1C66A}" type="slidenum">
              <a:rPr lang="en-US"/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Layered Approach</a:t>
            </a:r>
            <a:endParaRPr lang="en-US" smtClean="0">
              <a:cs typeface="+mj-cs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The operating system is divided into a number of layers (levels), each built on top of lower layers.  The bottom layer (layer 0), is the hardware; the highest (layer N) is the user interface.</a:t>
            </a:r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With modularity, layers are selected such that each uses functions (operations) and services of only lower-level layers</a:t>
            </a:r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707904" y="3861048"/>
            <a:ext cx="2088232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algn="ctr"/>
            <a:r>
              <a:rPr lang="en-US" dirty="0" smtClean="0"/>
              <a:t>Functions </a:t>
            </a:r>
            <a:r>
              <a:rPr lang="en-US" dirty="0"/>
              <a:t>of </a:t>
            </a:r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707904" y="4571580"/>
            <a:ext cx="2088232" cy="51360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smtClean="0"/>
              <a:t>Functions of L2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07904" y="5301208"/>
            <a:ext cx="2088232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algn="ctr"/>
            <a:r>
              <a:rPr lang="en-US" dirty="0" smtClean="0"/>
              <a:t>Functions </a:t>
            </a:r>
            <a:r>
              <a:rPr lang="en-US" dirty="0"/>
              <a:t>of </a:t>
            </a:r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2404790" y="4574159"/>
            <a:ext cx="180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verall syste</a:t>
            </a:r>
            <a:r>
              <a:rPr lang="en-US" dirty="0"/>
              <a:t>m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716016" y="4365104"/>
            <a:ext cx="0" cy="206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716016" y="5094732"/>
            <a:ext cx="0" cy="206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E2CDA1-CA96-1B41-96B8-B00DF1E75AA9}" type="slidenum">
              <a:rPr lang="en-US"/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Layered Operating System</a:t>
            </a:r>
            <a:endParaRPr lang="en-US" smtClean="0">
              <a:cs typeface="+mj-cs"/>
            </a:endParaRP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584325"/>
            <a:ext cx="4608513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174B2-FEB7-BB4B-888B-DB70D284B89D}" type="slidenum">
              <a:rPr lang="en-US"/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Unix</a:t>
            </a:r>
            <a:endParaRPr lang="en-US" dirty="0" smtClean="0">
              <a:cs typeface="+mj-cs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UNIX – limited by hardware functionality, the original UNIX operating system had limited structuring. 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+mn-cs"/>
              </a:rPr>
              <a:t>UNIX OS </a:t>
            </a:r>
            <a:r>
              <a:rPr lang="en-US" dirty="0" smtClean="0">
                <a:cs typeface="+mn-cs"/>
              </a:rPr>
              <a:t>consists of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+mn-cs"/>
              </a:rPr>
              <a:t>two separable parts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Systems programs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The kernel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Consists of everything below the system-call interface and above the physical hardware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Provides the file system, CPU scheduling, memory management, and other operating-system functions; a large number of functions for one level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C7B3E-F04D-E745-9FF3-A9A1DE37EC11}" type="slidenum">
              <a:rPr lang="en-US"/>
            </a:fld>
            <a:endParaRPr lang="en-US"/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Traditional UNIX System Structure</a:t>
            </a:r>
            <a:endParaRPr lang="en-US" smtClean="0">
              <a:cs typeface="+mj-cs"/>
            </a:endParaRPr>
          </a:p>
        </p:txBody>
      </p:sp>
      <p:pic>
        <p:nvPicPr>
          <p:cNvPr id="305156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1680" y="1916832"/>
            <a:ext cx="7056438" cy="4287837"/>
          </a:xfrm>
        </p:spPr>
      </p:pic>
      <p:sp>
        <p:nvSpPr>
          <p:cNvPr id="2" name="Left Brace 1"/>
          <p:cNvSpPr/>
          <p:nvPr/>
        </p:nvSpPr>
        <p:spPr bwMode="auto">
          <a:xfrm>
            <a:off x="1547664" y="2564904"/>
            <a:ext cx="648072" cy="720080"/>
          </a:xfrm>
          <a:prstGeom prst="leftBrace">
            <a:avLst>
              <a:gd name="adj1" fmla="val 8333"/>
              <a:gd name="adj2" fmla="val 227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290705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</a:t>
            </a:r>
            <a:r>
              <a:rPr lang="en-US" smtClean="0"/>
              <a:t>ystem programs </a:t>
            </a:r>
            <a:endParaRPr lang="en-US" smtClean="0"/>
          </a:p>
          <a:p>
            <a:r>
              <a:rPr lang="en-US" dirty="0" smtClean="0"/>
              <a:t>and libraries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OS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94EEE-B250-1345-80B4-B0A34D6BCBF5}" type="slidenum">
              <a:rPr lang="en-US" smtClean="0"/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1700808"/>
            <a:ext cx="5721479" cy="417916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4427984" y="2564904"/>
            <a:ext cx="20882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660232" y="2204864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ystem programs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nd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ystem libraries</a:t>
            </a:r>
            <a:endParaRPr lang="en-US" dirty="0" smtClean="0"/>
          </a:p>
          <a:p>
            <a:r>
              <a:rPr lang="en-US" dirty="0" smtClean="0"/>
              <a:t>(one layer)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627784" y="6237312"/>
            <a:ext cx="384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www.tutorialspoint.com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729983" y="4149080"/>
            <a:ext cx="20882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29905" y="395189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 smtClean="0"/>
          </a:p>
          <a:p>
            <a:r>
              <a:rPr lang="en-US" dirty="0" smtClean="0"/>
              <a:t>(another layer)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OS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94EEE-B250-1345-80B4-B0A34D6BCBF5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" y="1484785"/>
            <a:ext cx="8999984" cy="4569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5896" y="623731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 err="1" smtClean="0"/>
              <a:t>wikipedia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A9A5E9-D3E7-BD4C-BAA6-14A7A72F469F}" type="slidenum">
              <a:rPr lang="en-US"/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Microkernel System Structure</a:t>
            </a:r>
            <a:endParaRPr lang="en-US" smtClean="0">
              <a:cs typeface="+mj-cs"/>
            </a:endParaRP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Moves as much from the kernel into </a:t>
            </a:r>
            <a:r>
              <a:rPr lang="ja-JP" altLang="en-US" dirty="0" smtClean="0">
                <a:latin typeface="Arial" panose="020B0604020202020204"/>
                <a:cs typeface="+mn-cs"/>
              </a:rPr>
              <a:t>“</a:t>
            </a:r>
            <a:r>
              <a:rPr lang="en-US" i="1" dirty="0" smtClean="0">
                <a:cs typeface="+mn-cs"/>
              </a:rPr>
              <a:t>user</a:t>
            </a:r>
            <a:r>
              <a:rPr lang="ja-JP" altLang="en-US" dirty="0" smtClean="0">
                <a:latin typeface="Arial" panose="020B0604020202020204"/>
                <a:cs typeface="+mn-cs"/>
              </a:rPr>
              <a:t>”</a:t>
            </a:r>
            <a:r>
              <a:rPr lang="en-US" dirty="0" smtClean="0">
                <a:cs typeface="+mn-cs"/>
              </a:rPr>
              <a:t> space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+mn-cs"/>
              </a:rPr>
              <a:t>Communication</a:t>
            </a:r>
            <a:r>
              <a:rPr lang="en-US" dirty="0" smtClean="0">
                <a:cs typeface="+mn-cs"/>
              </a:rPr>
              <a:t> takes place between user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+mn-cs"/>
              </a:rPr>
              <a:t>modules</a:t>
            </a:r>
            <a:r>
              <a:rPr lang="en-US" dirty="0" smtClean="0">
                <a:cs typeface="+mn-cs"/>
              </a:rPr>
              <a:t> using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+mn-cs"/>
              </a:rPr>
              <a:t>message passing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Benefits: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Easier to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extend </a:t>
            </a:r>
            <a:r>
              <a:rPr lang="en-US" dirty="0" smtClean="0"/>
              <a:t>a microkernel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Easier to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port </a:t>
            </a:r>
            <a:r>
              <a:rPr lang="en-US" dirty="0" smtClean="0"/>
              <a:t>the operating system to new architectures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More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reliable </a:t>
            </a:r>
            <a:r>
              <a:rPr lang="en-US" dirty="0" smtClean="0"/>
              <a:t>(less code is running in kernel mode)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More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secure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Detriments: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Performance overhead </a:t>
            </a:r>
            <a:r>
              <a:rPr lang="en-US" dirty="0" smtClean="0"/>
              <a:t>of user space to kernel space communication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EE01A-7E98-CF47-B864-986BFA9D64C7}" type="slidenum">
              <a:rPr lang="en-US"/>
            </a:fld>
            <a:endParaRPr lang="en-US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OS Services</a:t>
            </a:r>
            <a:endParaRPr lang="en-US" smtClean="0">
              <a:cs typeface="+mj-cs"/>
            </a:endParaRPr>
          </a:p>
        </p:txBody>
      </p:sp>
      <p:pic>
        <p:nvPicPr>
          <p:cNvPr id="9219" name="Picture 5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79756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 t="-8992" b="-899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94EEE-B250-1345-80B4-B0A34D6BCBF5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4884" y="5949280"/>
            <a:ext cx="425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Architecture of a typical microkernel OS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 bwMode="auto">
          <a:xfrm>
            <a:off x="324740" y="1570416"/>
            <a:ext cx="8349241" cy="3497240"/>
          </a:xfrm>
          <a:custGeom>
            <a:avLst/>
            <a:gdLst>
              <a:gd name="connsiteX0" fmla="*/ 2854296 w 8349241"/>
              <a:gd name="connsiteY0" fmla="*/ 403663 h 3497240"/>
              <a:gd name="connsiteX1" fmla="*/ 2854296 w 8349241"/>
              <a:gd name="connsiteY1" fmla="*/ 403663 h 3497240"/>
              <a:gd name="connsiteX2" fmla="*/ 2862841 w 8349241"/>
              <a:gd name="connsiteY2" fmla="*/ 523304 h 3497240"/>
              <a:gd name="connsiteX3" fmla="*/ 2879933 w 8349241"/>
              <a:gd name="connsiteY3" fmla="*/ 651491 h 3497240"/>
              <a:gd name="connsiteX4" fmla="*/ 2871387 w 8349241"/>
              <a:gd name="connsiteY4" fmla="*/ 950593 h 3497240"/>
              <a:gd name="connsiteX5" fmla="*/ 2837204 w 8349241"/>
              <a:gd name="connsiteY5" fmla="*/ 1147147 h 3497240"/>
              <a:gd name="connsiteX6" fmla="*/ 2811567 w 8349241"/>
              <a:gd name="connsiteY6" fmla="*/ 1309517 h 3497240"/>
              <a:gd name="connsiteX7" fmla="*/ 2803021 w 8349241"/>
              <a:gd name="connsiteY7" fmla="*/ 1343700 h 3497240"/>
              <a:gd name="connsiteX8" fmla="*/ 2777383 w 8349241"/>
              <a:gd name="connsiteY8" fmla="*/ 1360791 h 3497240"/>
              <a:gd name="connsiteX9" fmla="*/ 2700471 w 8349241"/>
              <a:gd name="connsiteY9" fmla="*/ 1420612 h 3497240"/>
              <a:gd name="connsiteX10" fmla="*/ 2597922 w 8349241"/>
              <a:gd name="connsiteY10" fmla="*/ 1497524 h 3497240"/>
              <a:gd name="connsiteX11" fmla="*/ 2563739 w 8349241"/>
              <a:gd name="connsiteY11" fmla="*/ 1506070 h 3497240"/>
              <a:gd name="connsiteX12" fmla="*/ 2538101 w 8349241"/>
              <a:gd name="connsiteY12" fmla="*/ 1514616 h 3497240"/>
              <a:gd name="connsiteX13" fmla="*/ 2435552 w 8349241"/>
              <a:gd name="connsiteY13" fmla="*/ 1523162 h 3497240"/>
              <a:gd name="connsiteX14" fmla="*/ 2315910 w 8349241"/>
              <a:gd name="connsiteY14" fmla="*/ 1540253 h 3497240"/>
              <a:gd name="connsiteX15" fmla="*/ 2162086 w 8349241"/>
              <a:gd name="connsiteY15" fmla="*/ 1557345 h 3497240"/>
              <a:gd name="connsiteX16" fmla="*/ 1845892 w 8349241"/>
              <a:gd name="connsiteY16" fmla="*/ 1565891 h 3497240"/>
              <a:gd name="connsiteX17" fmla="*/ 1469877 w 8349241"/>
              <a:gd name="connsiteY17" fmla="*/ 1574436 h 3497240"/>
              <a:gd name="connsiteX18" fmla="*/ 1264778 w 8349241"/>
              <a:gd name="connsiteY18" fmla="*/ 1600074 h 3497240"/>
              <a:gd name="connsiteX19" fmla="*/ 1136591 w 8349241"/>
              <a:gd name="connsiteY19" fmla="*/ 1608620 h 3497240"/>
              <a:gd name="connsiteX20" fmla="*/ 897309 w 8349241"/>
              <a:gd name="connsiteY20" fmla="*/ 1634257 h 3497240"/>
              <a:gd name="connsiteX21" fmla="*/ 846034 w 8349241"/>
              <a:gd name="connsiteY21" fmla="*/ 1651348 h 3497240"/>
              <a:gd name="connsiteX22" fmla="*/ 820396 w 8349241"/>
              <a:gd name="connsiteY22" fmla="*/ 1659894 h 3497240"/>
              <a:gd name="connsiteX23" fmla="*/ 777667 w 8349241"/>
              <a:gd name="connsiteY23" fmla="*/ 1668440 h 3497240"/>
              <a:gd name="connsiteX24" fmla="*/ 752030 w 8349241"/>
              <a:gd name="connsiteY24" fmla="*/ 1676986 h 3497240"/>
              <a:gd name="connsiteX25" fmla="*/ 717847 w 8349241"/>
              <a:gd name="connsiteY25" fmla="*/ 1685532 h 3497240"/>
              <a:gd name="connsiteX26" fmla="*/ 692210 w 8349241"/>
              <a:gd name="connsiteY26" fmla="*/ 1702623 h 3497240"/>
              <a:gd name="connsiteX27" fmla="*/ 658026 w 8349241"/>
              <a:gd name="connsiteY27" fmla="*/ 1711169 h 3497240"/>
              <a:gd name="connsiteX28" fmla="*/ 632389 w 8349241"/>
              <a:gd name="connsiteY28" fmla="*/ 1719715 h 3497240"/>
              <a:gd name="connsiteX29" fmla="*/ 478565 w 8349241"/>
              <a:gd name="connsiteY29" fmla="*/ 1736806 h 3497240"/>
              <a:gd name="connsiteX30" fmla="*/ 316195 w 8349241"/>
              <a:gd name="connsiteY30" fmla="*/ 1762444 h 3497240"/>
              <a:gd name="connsiteX31" fmla="*/ 290557 w 8349241"/>
              <a:gd name="connsiteY31" fmla="*/ 1770990 h 3497240"/>
              <a:gd name="connsiteX32" fmla="*/ 188008 w 8349241"/>
              <a:gd name="connsiteY32" fmla="*/ 1830810 h 3497240"/>
              <a:gd name="connsiteX33" fmla="*/ 188008 w 8349241"/>
              <a:gd name="connsiteY33" fmla="*/ 1830810 h 3497240"/>
              <a:gd name="connsiteX34" fmla="*/ 128187 w 8349241"/>
              <a:gd name="connsiteY34" fmla="*/ 1873539 h 3497240"/>
              <a:gd name="connsiteX35" fmla="*/ 85458 w 8349241"/>
              <a:gd name="connsiteY35" fmla="*/ 1950451 h 3497240"/>
              <a:gd name="connsiteX36" fmla="*/ 42729 w 8349241"/>
              <a:gd name="connsiteY36" fmla="*/ 2018818 h 3497240"/>
              <a:gd name="connsiteX37" fmla="*/ 25638 w 8349241"/>
              <a:gd name="connsiteY37" fmla="*/ 2087184 h 3497240"/>
              <a:gd name="connsiteX38" fmla="*/ 17092 w 8349241"/>
              <a:gd name="connsiteY38" fmla="*/ 2129913 h 3497240"/>
              <a:gd name="connsiteX39" fmla="*/ 8546 w 8349241"/>
              <a:gd name="connsiteY39" fmla="*/ 2155550 h 3497240"/>
              <a:gd name="connsiteX40" fmla="*/ 0 w 8349241"/>
              <a:gd name="connsiteY40" fmla="*/ 2198279 h 3497240"/>
              <a:gd name="connsiteX41" fmla="*/ 8546 w 8349241"/>
              <a:gd name="connsiteY41" fmla="*/ 2326466 h 3497240"/>
              <a:gd name="connsiteX42" fmla="*/ 25638 w 8349241"/>
              <a:gd name="connsiteY42" fmla="*/ 2454653 h 3497240"/>
              <a:gd name="connsiteX43" fmla="*/ 59821 w 8349241"/>
              <a:gd name="connsiteY43" fmla="*/ 2531565 h 3497240"/>
              <a:gd name="connsiteX44" fmla="*/ 76912 w 8349241"/>
              <a:gd name="connsiteY44" fmla="*/ 2617023 h 3497240"/>
              <a:gd name="connsiteX45" fmla="*/ 111096 w 8349241"/>
              <a:gd name="connsiteY45" fmla="*/ 2693935 h 3497240"/>
              <a:gd name="connsiteX46" fmla="*/ 162370 w 8349241"/>
              <a:gd name="connsiteY46" fmla="*/ 2770848 h 3497240"/>
              <a:gd name="connsiteX47" fmla="*/ 179462 w 8349241"/>
              <a:gd name="connsiteY47" fmla="*/ 2822122 h 3497240"/>
              <a:gd name="connsiteX48" fmla="*/ 196553 w 8349241"/>
              <a:gd name="connsiteY48" fmla="*/ 2864851 h 3497240"/>
              <a:gd name="connsiteX49" fmla="*/ 213645 w 8349241"/>
              <a:gd name="connsiteY49" fmla="*/ 2899034 h 3497240"/>
              <a:gd name="connsiteX50" fmla="*/ 230737 w 8349241"/>
              <a:gd name="connsiteY50" fmla="*/ 2941763 h 3497240"/>
              <a:gd name="connsiteX51" fmla="*/ 256374 w 8349241"/>
              <a:gd name="connsiteY51" fmla="*/ 2993038 h 3497240"/>
              <a:gd name="connsiteX52" fmla="*/ 282011 w 8349241"/>
              <a:gd name="connsiteY52" fmla="*/ 3146863 h 3497240"/>
              <a:gd name="connsiteX53" fmla="*/ 290557 w 8349241"/>
              <a:gd name="connsiteY53" fmla="*/ 3181046 h 3497240"/>
              <a:gd name="connsiteX54" fmla="*/ 324740 w 8349241"/>
              <a:gd name="connsiteY54" fmla="*/ 3232320 h 3497240"/>
              <a:gd name="connsiteX55" fmla="*/ 341832 w 8349241"/>
              <a:gd name="connsiteY55" fmla="*/ 3266504 h 3497240"/>
              <a:gd name="connsiteX56" fmla="*/ 401653 w 8349241"/>
              <a:gd name="connsiteY56" fmla="*/ 3309233 h 3497240"/>
              <a:gd name="connsiteX57" fmla="*/ 427290 w 8349241"/>
              <a:gd name="connsiteY57" fmla="*/ 3317778 h 3497240"/>
              <a:gd name="connsiteX58" fmla="*/ 461473 w 8349241"/>
              <a:gd name="connsiteY58" fmla="*/ 3334870 h 3497240"/>
              <a:gd name="connsiteX59" fmla="*/ 521294 w 8349241"/>
              <a:gd name="connsiteY59" fmla="*/ 3351962 h 3497240"/>
              <a:gd name="connsiteX60" fmla="*/ 564023 w 8349241"/>
              <a:gd name="connsiteY60" fmla="*/ 3369053 h 3497240"/>
              <a:gd name="connsiteX61" fmla="*/ 649481 w 8349241"/>
              <a:gd name="connsiteY61" fmla="*/ 3394691 h 3497240"/>
              <a:gd name="connsiteX62" fmla="*/ 743484 w 8349241"/>
              <a:gd name="connsiteY62" fmla="*/ 3411782 h 3497240"/>
              <a:gd name="connsiteX63" fmla="*/ 803305 w 8349241"/>
              <a:gd name="connsiteY63" fmla="*/ 3420328 h 3497240"/>
              <a:gd name="connsiteX64" fmla="*/ 1008404 w 8349241"/>
              <a:gd name="connsiteY64" fmla="*/ 3437420 h 3497240"/>
              <a:gd name="connsiteX65" fmla="*/ 1170774 w 8349241"/>
              <a:gd name="connsiteY65" fmla="*/ 3454511 h 3497240"/>
              <a:gd name="connsiteX66" fmla="*/ 1589518 w 8349241"/>
              <a:gd name="connsiteY66" fmla="*/ 3471603 h 3497240"/>
              <a:gd name="connsiteX67" fmla="*/ 1905712 w 8349241"/>
              <a:gd name="connsiteY67" fmla="*/ 3471603 h 3497240"/>
              <a:gd name="connsiteX68" fmla="*/ 2529555 w 8349241"/>
              <a:gd name="connsiteY68" fmla="*/ 3463057 h 3497240"/>
              <a:gd name="connsiteX69" fmla="*/ 2862841 w 8349241"/>
              <a:gd name="connsiteY69" fmla="*/ 3454511 h 3497240"/>
              <a:gd name="connsiteX70" fmla="*/ 2999574 w 8349241"/>
              <a:gd name="connsiteY70" fmla="*/ 3437420 h 3497240"/>
              <a:gd name="connsiteX71" fmla="*/ 3452501 w 8349241"/>
              <a:gd name="connsiteY71" fmla="*/ 3445965 h 3497240"/>
              <a:gd name="connsiteX72" fmla="*/ 3717421 w 8349241"/>
              <a:gd name="connsiteY72" fmla="*/ 3454511 h 3497240"/>
              <a:gd name="connsiteX73" fmla="*/ 4383993 w 8349241"/>
              <a:gd name="connsiteY73" fmla="*/ 3463057 h 3497240"/>
              <a:gd name="connsiteX74" fmla="*/ 4477996 w 8349241"/>
              <a:gd name="connsiteY74" fmla="*/ 3471603 h 3497240"/>
              <a:gd name="connsiteX75" fmla="*/ 4537817 w 8349241"/>
              <a:gd name="connsiteY75" fmla="*/ 3480148 h 3497240"/>
              <a:gd name="connsiteX76" fmla="*/ 4708733 w 8349241"/>
              <a:gd name="connsiteY76" fmla="*/ 3497240 h 3497240"/>
              <a:gd name="connsiteX77" fmla="*/ 5306939 w 8349241"/>
              <a:gd name="connsiteY77" fmla="*/ 3488694 h 3497240"/>
              <a:gd name="connsiteX78" fmla="*/ 5426580 w 8349241"/>
              <a:gd name="connsiteY78" fmla="*/ 3471603 h 3497240"/>
              <a:gd name="connsiteX79" fmla="*/ 5503492 w 8349241"/>
              <a:gd name="connsiteY79" fmla="*/ 3463057 h 3497240"/>
              <a:gd name="connsiteX80" fmla="*/ 5563312 w 8349241"/>
              <a:gd name="connsiteY80" fmla="*/ 3445965 h 3497240"/>
              <a:gd name="connsiteX81" fmla="*/ 5588950 w 8349241"/>
              <a:gd name="connsiteY81" fmla="*/ 3437420 h 3497240"/>
              <a:gd name="connsiteX82" fmla="*/ 5623133 w 8349241"/>
              <a:gd name="connsiteY82" fmla="*/ 3428874 h 3497240"/>
              <a:gd name="connsiteX83" fmla="*/ 5708591 w 8349241"/>
              <a:gd name="connsiteY83" fmla="*/ 3403236 h 3497240"/>
              <a:gd name="connsiteX84" fmla="*/ 5776957 w 8349241"/>
              <a:gd name="connsiteY84" fmla="*/ 3394691 h 3497240"/>
              <a:gd name="connsiteX85" fmla="*/ 5828232 w 8349241"/>
              <a:gd name="connsiteY85" fmla="*/ 3377599 h 3497240"/>
              <a:gd name="connsiteX86" fmla="*/ 5879507 w 8349241"/>
              <a:gd name="connsiteY86" fmla="*/ 3369053 h 3497240"/>
              <a:gd name="connsiteX87" fmla="*/ 5982056 w 8349241"/>
              <a:gd name="connsiteY87" fmla="*/ 3351962 h 3497240"/>
              <a:gd name="connsiteX88" fmla="*/ 6400800 w 8349241"/>
              <a:gd name="connsiteY88" fmla="*/ 3369053 h 3497240"/>
              <a:gd name="connsiteX89" fmla="*/ 7093010 w 8349241"/>
              <a:gd name="connsiteY89" fmla="*/ 3377599 h 3497240"/>
              <a:gd name="connsiteX90" fmla="*/ 7255380 w 8349241"/>
              <a:gd name="connsiteY90" fmla="*/ 3403236 h 3497240"/>
              <a:gd name="connsiteX91" fmla="*/ 7383567 w 8349241"/>
              <a:gd name="connsiteY91" fmla="*/ 3437420 h 3497240"/>
              <a:gd name="connsiteX92" fmla="*/ 7426296 w 8349241"/>
              <a:gd name="connsiteY92" fmla="*/ 3445965 h 3497240"/>
              <a:gd name="connsiteX93" fmla="*/ 7503208 w 8349241"/>
              <a:gd name="connsiteY93" fmla="*/ 3463057 h 3497240"/>
              <a:gd name="connsiteX94" fmla="*/ 7597211 w 8349241"/>
              <a:gd name="connsiteY94" fmla="*/ 3480148 h 3497240"/>
              <a:gd name="connsiteX95" fmla="*/ 7725398 w 8349241"/>
              <a:gd name="connsiteY95" fmla="*/ 3497240 h 3497240"/>
              <a:gd name="connsiteX96" fmla="*/ 7819402 w 8349241"/>
              <a:gd name="connsiteY96" fmla="*/ 3480148 h 3497240"/>
              <a:gd name="connsiteX97" fmla="*/ 7845039 w 8349241"/>
              <a:gd name="connsiteY97" fmla="*/ 3463057 h 3497240"/>
              <a:gd name="connsiteX98" fmla="*/ 7879223 w 8349241"/>
              <a:gd name="connsiteY98" fmla="*/ 3445965 h 3497240"/>
              <a:gd name="connsiteX99" fmla="*/ 7947589 w 8349241"/>
              <a:gd name="connsiteY99" fmla="*/ 3386145 h 3497240"/>
              <a:gd name="connsiteX100" fmla="*/ 7990318 w 8349241"/>
              <a:gd name="connsiteY100" fmla="*/ 3309233 h 3497240"/>
              <a:gd name="connsiteX101" fmla="*/ 8024501 w 8349241"/>
              <a:gd name="connsiteY101" fmla="*/ 3257958 h 3497240"/>
              <a:gd name="connsiteX102" fmla="*/ 8041593 w 8349241"/>
              <a:gd name="connsiteY102" fmla="*/ 3215229 h 3497240"/>
              <a:gd name="connsiteX103" fmla="*/ 8075776 w 8349241"/>
              <a:gd name="connsiteY103" fmla="*/ 3163954 h 3497240"/>
              <a:gd name="connsiteX104" fmla="*/ 8101413 w 8349241"/>
              <a:gd name="connsiteY104" fmla="*/ 3121225 h 3497240"/>
              <a:gd name="connsiteX105" fmla="*/ 8118505 w 8349241"/>
              <a:gd name="connsiteY105" fmla="*/ 3087042 h 3497240"/>
              <a:gd name="connsiteX106" fmla="*/ 8169780 w 8349241"/>
              <a:gd name="connsiteY106" fmla="*/ 2958855 h 3497240"/>
              <a:gd name="connsiteX107" fmla="*/ 8186871 w 8349241"/>
              <a:gd name="connsiteY107" fmla="*/ 2864851 h 3497240"/>
              <a:gd name="connsiteX108" fmla="*/ 8195417 w 8349241"/>
              <a:gd name="connsiteY108" fmla="*/ 2753756 h 3497240"/>
              <a:gd name="connsiteX109" fmla="*/ 8203963 w 8349241"/>
              <a:gd name="connsiteY109" fmla="*/ 2685390 h 3497240"/>
              <a:gd name="connsiteX110" fmla="*/ 8212509 w 8349241"/>
              <a:gd name="connsiteY110" fmla="*/ 2608477 h 3497240"/>
              <a:gd name="connsiteX111" fmla="*/ 8229600 w 8349241"/>
              <a:gd name="connsiteY111" fmla="*/ 2548657 h 3497240"/>
              <a:gd name="connsiteX112" fmla="*/ 8263783 w 8349241"/>
              <a:gd name="connsiteY112" fmla="*/ 2386287 h 3497240"/>
              <a:gd name="connsiteX113" fmla="*/ 8280875 w 8349241"/>
              <a:gd name="connsiteY113" fmla="*/ 2326466 h 3497240"/>
              <a:gd name="connsiteX114" fmla="*/ 8315058 w 8349241"/>
              <a:gd name="connsiteY114" fmla="*/ 2155550 h 3497240"/>
              <a:gd name="connsiteX115" fmla="*/ 8332150 w 8349241"/>
              <a:gd name="connsiteY115" fmla="*/ 1941905 h 3497240"/>
              <a:gd name="connsiteX116" fmla="*/ 8349241 w 8349241"/>
              <a:gd name="connsiteY116" fmla="*/ 1625711 h 3497240"/>
              <a:gd name="connsiteX117" fmla="*/ 8332150 w 8349241"/>
              <a:gd name="connsiteY117" fmla="*/ 1241150 h 3497240"/>
              <a:gd name="connsiteX118" fmla="*/ 8289421 w 8349241"/>
              <a:gd name="connsiteY118" fmla="*/ 1061689 h 3497240"/>
              <a:gd name="connsiteX119" fmla="*/ 8255238 w 8349241"/>
              <a:gd name="connsiteY119" fmla="*/ 933502 h 3497240"/>
              <a:gd name="connsiteX120" fmla="*/ 8229600 w 8349241"/>
              <a:gd name="connsiteY120" fmla="*/ 882227 h 3497240"/>
              <a:gd name="connsiteX121" fmla="*/ 8212509 w 8349241"/>
              <a:gd name="connsiteY121" fmla="*/ 839498 h 3497240"/>
              <a:gd name="connsiteX122" fmla="*/ 8161234 w 8349241"/>
              <a:gd name="connsiteY122" fmla="*/ 771132 h 3497240"/>
              <a:gd name="connsiteX123" fmla="*/ 8144142 w 8349241"/>
              <a:gd name="connsiteY123" fmla="*/ 745494 h 3497240"/>
              <a:gd name="connsiteX124" fmla="*/ 8067230 w 8349241"/>
              <a:gd name="connsiteY124" fmla="*/ 668582 h 3497240"/>
              <a:gd name="connsiteX125" fmla="*/ 8033047 w 8349241"/>
              <a:gd name="connsiteY125" fmla="*/ 634399 h 3497240"/>
              <a:gd name="connsiteX126" fmla="*/ 7998864 w 8349241"/>
              <a:gd name="connsiteY126" fmla="*/ 600216 h 3497240"/>
              <a:gd name="connsiteX127" fmla="*/ 7973226 w 8349241"/>
              <a:gd name="connsiteY127" fmla="*/ 566033 h 3497240"/>
              <a:gd name="connsiteX128" fmla="*/ 7836494 w 8349241"/>
              <a:gd name="connsiteY128" fmla="*/ 463483 h 3497240"/>
              <a:gd name="connsiteX129" fmla="*/ 7810856 w 8349241"/>
              <a:gd name="connsiteY129" fmla="*/ 437846 h 3497240"/>
              <a:gd name="connsiteX130" fmla="*/ 7751036 w 8349241"/>
              <a:gd name="connsiteY130" fmla="*/ 403663 h 3497240"/>
              <a:gd name="connsiteX131" fmla="*/ 7657032 w 8349241"/>
              <a:gd name="connsiteY131" fmla="*/ 343842 h 3497240"/>
              <a:gd name="connsiteX132" fmla="*/ 7597211 w 8349241"/>
              <a:gd name="connsiteY132" fmla="*/ 318205 h 3497240"/>
              <a:gd name="connsiteX133" fmla="*/ 7460479 w 8349241"/>
              <a:gd name="connsiteY133" fmla="*/ 249838 h 3497240"/>
              <a:gd name="connsiteX134" fmla="*/ 7375021 w 8349241"/>
              <a:gd name="connsiteY134" fmla="*/ 224201 h 3497240"/>
              <a:gd name="connsiteX135" fmla="*/ 7298109 w 8349241"/>
              <a:gd name="connsiteY135" fmla="*/ 198563 h 3497240"/>
              <a:gd name="connsiteX136" fmla="*/ 7221196 w 8349241"/>
              <a:gd name="connsiteY136" fmla="*/ 181472 h 3497240"/>
              <a:gd name="connsiteX137" fmla="*/ 6999006 w 8349241"/>
              <a:gd name="connsiteY137" fmla="*/ 155834 h 3497240"/>
              <a:gd name="connsiteX138" fmla="*/ 6913548 w 8349241"/>
              <a:gd name="connsiteY138" fmla="*/ 147289 h 3497240"/>
              <a:gd name="connsiteX139" fmla="*/ 6477712 w 8349241"/>
              <a:gd name="connsiteY139" fmla="*/ 130197 h 3497240"/>
              <a:gd name="connsiteX140" fmla="*/ 6204247 w 8349241"/>
              <a:gd name="connsiteY140" fmla="*/ 138743 h 3497240"/>
              <a:gd name="connsiteX141" fmla="*/ 6050423 w 8349241"/>
              <a:gd name="connsiteY141" fmla="*/ 155834 h 3497240"/>
              <a:gd name="connsiteX142" fmla="*/ 5324030 w 8349241"/>
              <a:gd name="connsiteY142" fmla="*/ 172926 h 3497240"/>
              <a:gd name="connsiteX143" fmla="*/ 5101839 w 8349241"/>
              <a:gd name="connsiteY143" fmla="*/ 155834 h 3497240"/>
              <a:gd name="connsiteX144" fmla="*/ 5016381 w 8349241"/>
              <a:gd name="connsiteY144" fmla="*/ 138743 h 3497240"/>
              <a:gd name="connsiteX145" fmla="*/ 4896740 w 8349241"/>
              <a:gd name="connsiteY145" fmla="*/ 121651 h 3497240"/>
              <a:gd name="connsiteX146" fmla="*/ 4794191 w 8349241"/>
              <a:gd name="connsiteY146" fmla="*/ 96014 h 3497240"/>
              <a:gd name="connsiteX147" fmla="*/ 4657458 w 8349241"/>
              <a:gd name="connsiteY147" fmla="*/ 87468 h 3497240"/>
              <a:gd name="connsiteX148" fmla="*/ 4392539 w 8349241"/>
              <a:gd name="connsiteY148" fmla="*/ 70377 h 3497240"/>
              <a:gd name="connsiteX149" fmla="*/ 4315626 w 8349241"/>
              <a:gd name="connsiteY149" fmla="*/ 61831 h 3497240"/>
              <a:gd name="connsiteX150" fmla="*/ 4187439 w 8349241"/>
              <a:gd name="connsiteY150" fmla="*/ 44739 h 3497240"/>
              <a:gd name="connsiteX151" fmla="*/ 3948157 w 8349241"/>
              <a:gd name="connsiteY151" fmla="*/ 27648 h 3497240"/>
              <a:gd name="connsiteX152" fmla="*/ 3315768 w 8349241"/>
              <a:gd name="connsiteY152" fmla="*/ 19102 h 3497240"/>
              <a:gd name="connsiteX153" fmla="*/ 3264494 w 8349241"/>
              <a:gd name="connsiteY153" fmla="*/ 36193 h 3497240"/>
              <a:gd name="connsiteX154" fmla="*/ 3230310 w 8349241"/>
              <a:gd name="connsiteY154" fmla="*/ 44739 h 3497240"/>
              <a:gd name="connsiteX155" fmla="*/ 3170490 w 8349241"/>
              <a:gd name="connsiteY155" fmla="*/ 61831 h 3497240"/>
              <a:gd name="connsiteX156" fmla="*/ 3110669 w 8349241"/>
              <a:gd name="connsiteY156" fmla="*/ 70377 h 3497240"/>
              <a:gd name="connsiteX157" fmla="*/ 3059395 w 8349241"/>
              <a:gd name="connsiteY157" fmla="*/ 78922 h 3497240"/>
              <a:gd name="connsiteX158" fmla="*/ 3033757 w 8349241"/>
              <a:gd name="connsiteY158" fmla="*/ 96014 h 3497240"/>
              <a:gd name="connsiteX159" fmla="*/ 2965391 w 8349241"/>
              <a:gd name="connsiteY159" fmla="*/ 147289 h 3497240"/>
              <a:gd name="connsiteX160" fmla="*/ 2931208 w 8349241"/>
              <a:gd name="connsiteY160" fmla="*/ 198563 h 3497240"/>
              <a:gd name="connsiteX161" fmla="*/ 2914116 w 8349241"/>
              <a:gd name="connsiteY161" fmla="*/ 266930 h 3497240"/>
              <a:gd name="connsiteX162" fmla="*/ 2897024 w 8349241"/>
              <a:gd name="connsiteY162" fmla="*/ 318205 h 3497240"/>
              <a:gd name="connsiteX163" fmla="*/ 2888479 w 8349241"/>
              <a:gd name="connsiteY163" fmla="*/ 343842 h 3497240"/>
              <a:gd name="connsiteX164" fmla="*/ 2871387 w 8349241"/>
              <a:gd name="connsiteY164" fmla="*/ 369479 h 3497240"/>
              <a:gd name="connsiteX165" fmla="*/ 2854296 w 8349241"/>
              <a:gd name="connsiteY165" fmla="*/ 403663 h 34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8349241" h="3497240">
                <a:moveTo>
                  <a:pt x="2854296" y="403663"/>
                </a:moveTo>
                <a:lnTo>
                  <a:pt x="2854296" y="403663"/>
                </a:lnTo>
                <a:cubicBezTo>
                  <a:pt x="2857144" y="443543"/>
                  <a:pt x="2858727" y="483534"/>
                  <a:pt x="2862841" y="523304"/>
                </a:cubicBezTo>
                <a:cubicBezTo>
                  <a:pt x="2867277" y="566182"/>
                  <a:pt x="2879071" y="608392"/>
                  <a:pt x="2879933" y="651491"/>
                </a:cubicBezTo>
                <a:cubicBezTo>
                  <a:pt x="2881927" y="751212"/>
                  <a:pt x="2879954" y="851220"/>
                  <a:pt x="2871387" y="950593"/>
                </a:cubicBezTo>
                <a:cubicBezTo>
                  <a:pt x="2865675" y="1016849"/>
                  <a:pt x="2837204" y="1147147"/>
                  <a:pt x="2837204" y="1147147"/>
                </a:cubicBezTo>
                <a:cubicBezTo>
                  <a:pt x="2825227" y="1302848"/>
                  <a:pt x="2841397" y="1210083"/>
                  <a:pt x="2811567" y="1309517"/>
                </a:cubicBezTo>
                <a:cubicBezTo>
                  <a:pt x="2808192" y="1320767"/>
                  <a:pt x="2809536" y="1333928"/>
                  <a:pt x="2803021" y="1343700"/>
                </a:cubicBezTo>
                <a:cubicBezTo>
                  <a:pt x="2797324" y="1352246"/>
                  <a:pt x="2785600" y="1354629"/>
                  <a:pt x="2777383" y="1360791"/>
                </a:cubicBezTo>
                <a:cubicBezTo>
                  <a:pt x="2751400" y="1380278"/>
                  <a:pt x="2725833" y="1400322"/>
                  <a:pt x="2700471" y="1420612"/>
                </a:cubicBezTo>
                <a:cubicBezTo>
                  <a:pt x="2686614" y="1431697"/>
                  <a:pt x="2618591" y="1492357"/>
                  <a:pt x="2597922" y="1497524"/>
                </a:cubicBezTo>
                <a:cubicBezTo>
                  <a:pt x="2586528" y="1500373"/>
                  <a:pt x="2575032" y="1502843"/>
                  <a:pt x="2563739" y="1506070"/>
                </a:cubicBezTo>
                <a:cubicBezTo>
                  <a:pt x="2555077" y="1508545"/>
                  <a:pt x="2547030" y="1513425"/>
                  <a:pt x="2538101" y="1514616"/>
                </a:cubicBezTo>
                <a:cubicBezTo>
                  <a:pt x="2504100" y="1519150"/>
                  <a:pt x="2469627" y="1519230"/>
                  <a:pt x="2435552" y="1523162"/>
                </a:cubicBezTo>
                <a:cubicBezTo>
                  <a:pt x="2395532" y="1527780"/>
                  <a:pt x="2355791" y="1534556"/>
                  <a:pt x="2315910" y="1540253"/>
                </a:cubicBezTo>
                <a:cubicBezTo>
                  <a:pt x="2260472" y="1548173"/>
                  <a:pt x="2220650" y="1554905"/>
                  <a:pt x="2162086" y="1557345"/>
                </a:cubicBezTo>
                <a:cubicBezTo>
                  <a:pt x="2056741" y="1561734"/>
                  <a:pt x="1951296" y="1563289"/>
                  <a:pt x="1845892" y="1565891"/>
                </a:cubicBezTo>
                <a:lnTo>
                  <a:pt x="1469877" y="1574436"/>
                </a:lnTo>
                <a:cubicBezTo>
                  <a:pt x="1427304" y="1580112"/>
                  <a:pt x="1318002" y="1595639"/>
                  <a:pt x="1264778" y="1600074"/>
                </a:cubicBezTo>
                <a:cubicBezTo>
                  <a:pt x="1222102" y="1603630"/>
                  <a:pt x="1179231" y="1604654"/>
                  <a:pt x="1136591" y="1608620"/>
                </a:cubicBezTo>
                <a:cubicBezTo>
                  <a:pt x="1056719" y="1616050"/>
                  <a:pt x="897309" y="1634257"/>
                  <a:pt x="897309" y="1634257"/>
                </a:cubicBezTo>
                <a:lnTo>
                  <a:pt x="846034" y="1651348"/>
                </a:lnTo>
                <a:cubicBezTo>
                  <a:pt x="837488" y="1654197"/>
                  <a:pt x="829229" y="1658127"/>
                  <a:pt x="820396" y="1659894"/>
                </a:cubicBezTo>
                <a:cubicBezTo>
                  <a:pt x="806153" y="1662743"/>
                  <a:pt x="791758" y="1664917"/>
                  <a:pt x="777667" y="1668440"/>
                </a:cubicBezTo>
                <a:cubicBezTo>
                  <a:pt x="768928" y="1670625"/>
                  <a:pt x="760691" y="1674511"/>
                  <a:pt x="752030" y="1676986"/>
                </a:cubicBezTo>
                <a:cubicBezTo>
                  <a:pt x="740737" y="1680213"/>
                  <a:pt x="729241" y="1682683"/>
                  <a:pt x="717847" y="1685532"/>
                </a:cubicBezTo>
                <a:cubicBezTo>
                  <a:pt x="709301" y="1691229"/>
                  <a:pt x="701650" y="1698577"/>
                  <a:pt x="692210" y="1702623"/>
                </a:cubicBezTo>
                <a:cubicBezTo>
                  <a:pt x="681414" y="1707250"/>
                  <a:pt x="669319" y="1707942"/>
                  <a:pt x="658026" y="1711169"/>
                </a:cubicBezTo>
                <a:cubicBezTo>
                  <a:pt x="649365" y="1713644"/>
                  <a:pt x="641182" y="1717761"/>
                  <a:pt x="632389" y="1719715"/>
                </a:cubicBezTo>
                <a:cubicBezTo>
                  <a:pt x="573376" y="1732829"/>
                  <a:pt x="546721" y="1728942"/>
                  <a:pt x="478565" y="1736806"/>
                </a:cubicBezTo>
                <a:cubicBezTo>
                  <a:pt x="456607" y="1739340"/>
                  <a:pt x="358022" y="1751987"/>
                  <a:pt x="316195" y="1762444"/>
                </a:cubicBezTo>
                <a:cubicBezTo>
                  <a:pt x="307456" y="1764629"/>
                  <a:pt x="299103" y="1768141"/>
                  <a:pt x="290557" y="1770990"/>
                </a:cubicBezTo>
                <a:cubicBezTo>
                  <a:pt x="235991" y="1811914"/>
                  <a:pt x="269113" y="1790257"/>
                  <a:pt x="188008" y="1830810"/>
                </a:cubicBezTo>
                <a:lnTo>
                  <a:pt x="188008" y="1830810"/>
                </a:lnTo>
                <a:cubicBezTo>
                  <a:pt x="150519" y="1855803"/>
                  <a:pt x="170587" y="1841739"/>
                  <a:pt x="128187" y="1873539"/>
                </a:cubicBezTo>
                <a:cubicBezTo>
                  <a:pt x="87209" y="1955498"/>
                  <a:pt x="139111" y="1853876"/>
                  <a:pt x="85458" y="1950451"/>
                </a:cubicBezTo>
                <a:cubicBezTo>
                  <a:pt x="51939" y="2010784"/>
                  <a:pt x="87256" y="1959449"/>
                  <a:pt x="42729" y="2018818"/>
                </a:cubicBezTo>
                <a:cubicBezTo>
                  <a:pt x="37032" y="2041607"/>
                  <a:pt x="30245" y="2064150"/>
                  <a:pt x="25638" y="2087184"/>
                </a:cubicBezTo>
                <a:cubicBezTo>
                  <a:pt x="22789" y="2101427"/>
                  <a:pt x="20615" y="2115822"/>
                  <a:pt x="17092" y="2129913"/>
                </a:cubicBezTo>
                <a:cubicBezTo>
                  <a:pt x="14907" y="2138652"/>
                  <a:pt x="10731" y="2146811"/>
                  <a:pt x="8546" y="2155550"/>
                </a:cubicBezTo>
                <a:cubicBezTo>
                  <a:pt x="5023" y="2169641"/>
                  <a:pt x="2849" y="2184036"/>
                  <a:pt x="0" y="2198279"/>
                </a:cubicBezTo>
                <a:cubicBezTo>
                  <a:pt x="2849" y="2241008"/>
                  <a:pt x="5131" y="2283779"/>
                  <a:pt x="8546" y="2326466"/>
                </a:cubicBezTo>
                <a:cubicBezTo>
                  <a:pt x="10738" y="2353868"/>
                  <a:pt x="15434" y="2420641"/>
                  <a:pt x="25638" y="2454653"/>
                </a:cubicBezTo>
                <a:cubicBezTo>
                  <a:pt x="33823" y="2481937"/>
                  <a:pt x="47194" y="2506311"/>
                  <a:pt x="59821" y="2531565"/>
                </a:cubicBezTo>
                <a:cubicBezTo>
                  <a:pt x="65518" y="2560051"/>
                  <a:pt x="66123" y="2590051"/>
                  <a:pt x="76912" y="2617023"/>
                </a:cubicBezTo>
                <a:cubicBezTo>
                  <a:pt x="85918" y="2639537"/>
                  <a:pt x="97788" y="2672642"/>
                  <a:pt x="111096" y="2693935"/>
                </a:cubicBezTo>
                <a:cubicBezTo>
                  <a:pt x="137395" y="2736013"/>
                  <a:pt x="140255" y="2722196"/>
                  <a:pt x="162370" y="2770848"/>
                </a:cubicBezTo>
                <a:cubicBezTo>
                  <a:pt x="169825" y="2787249"/>
                  <a:pt x="172771" y="2805395"/>
                  <a:pt x="179462" y="2822122"/>
                </a:cubicBezTo>
                <a:cubicBezTo>
                  <a:pt x="185159" y="2836365"/>
                  <a:pt x="190323" y="2850833"/>
                  <a:pt x="196553" y="2864851"/>
                </a:cubicBezTo>
                <a:cubicBezTo>
                  <a:pt x="201727" y="2876492"/>
                  <a:pt x="208471" y="2887393"/>
                  <a:pt x="213645" y="2899034"/>
                </a:cubicBezTo>
                <a:cubicBezTo>
                  <a:pt x="219875" y="2913052"/>
                  <a:pt x="223877" y="2928042"/>
                  <a:pt x="230737" y="2941763"/>
                </a:cubicBezTo>
                <a:cubicBezTo>
                  <a:pt x="263869" y="3008027"/>
                  <a:pt x="234894" y="2928600"/>
                  <a:pt x="256374" y="2993038"/>
                </a:cubicBezTo>
                <a:cubicBezTo>
                  <a:pt x="267257" y="3101865"/>
                  <a:pt x="257977" y="3050727"/>
                  <a:pt x="282011" y="3146863"/>
                </a:cubicBezTo>
                <a:cubicBezTo>
                  <a:pt x="284860" y="3158257"/>
                  <a:pt x="284042" y="3171274"/>
                  <a:pt x="290557" y="3181046"/>
                </a:cubicBezTo>
                <a:cubicBezTo>
                  <a:pt x="301951" y="3198137"/>
                  <a:pt x="315554" y="3213947"/>
                  <a:pt x="324740" y="3232320"/>
                </a:cubicBezTo>
                <a:cubicBezTo>
                  <a:pt x="330437" y="3243715"/>
                  <a:pt x="334427" y="3256137"/>
                  <a:pt x="341832" y="3266504"/>
                </a:cubicBezTo>
                <a:cubicBezTo>
                  <a:pt x="359073" y="3290641"/>
                  <a:pt x="375006" y="3297813"/>
                  <a:pt x="401653" y="3309233"/>
                </a:cubicBezTo>
                <a:cubicBezTo>
                  <a:pt x="409933" y="3312781"/>
                  <a:pt x="419010" y="3314230"/>
                  <a:pt x="427290" y="3317778"/>
                </a:cubicBezTo>
                <a:cubicBezTo>
                  <a:pt x="438999" y="3322796"/>
                  <a:pt x="449764" y="3329852"/>
                  <a:pt x="461473" y="3334870"/>
                </a:cubicBezTo>
                <a:cubicBezTo>
                  <a:pt x="490276" y="3347214"/>
                  <a:pt x="488772" y="3341122"/>
                  <a:pt x="521294" y="3351962"/>
                </a:cubicBezTo>
                <a:cubicBezTo>
                  <a:pt x="535847" y="3356813"/>
                  <a:pt x="549660" y="3363667"/>
                  <a:pt x="564023" y="3369053"/>
                </a:cubicBezTo>
                <a:cubicBezTo>
                  <a:pt x="585735" y="3377195"/>
                  <a:pt x="635328" y="3391153"/>
                  <a:pt x="649481" y="3394691"/>
                </a:cubicBezTo>
                <a:cubicBezTo>
                  <a:pt x="670801" y="3400021"/>
                  <a:pt x="723691" y="3408737"/>
                  <a:pt x="743484" y="3411782"/>
                </a:cubicBezTo>
                <a:cubicBezTo>
                  <a:pt x="763393" y="3414845"/>
                  <a:pt x="783300" y="3417974"/>
                  <a:pt x="803305" y="3420328"/>
                </a:cubicBezTo>
                <a:cubicBezTo>
                  <a:pt x="880727" y="3429437"/>
                  <a:pt x="926992" y="3431605"/>
                  <a:pt x="1008404" y="3437420"/>
                </a:cubicBezTo>
                <a:cubicBezTo>
                  <a:pt x="1095312" y="3454800"/>
                  <a:pt x="1022956" y="3442192"/>
                  <a:pt x="1170774" y="3454511"/>
                </a:cubicBezTo>
                <a:cubicBezTo>
                  <a:pt x="1423445" y="3475567"/>
                  <a:pt x="1007769" y="3456686"/>
                  <a:pt x="1589518" y="3471603"/>
                </a:cubicBezTo>
                <a:cubicBezTo>
                  <a:pt x="1824122" y="3487242"/>
                  <a:pt x="1610729" y="3477813"/>
                  <a:pt x="1905712" y="3471603"/>
                </a:cubicBezTo>
                <a:lnTo>
                  <a:pt x="2529555" y="3463057"/>
                </a:lnTo>
                <a:lnTo>
                  <a:pt x="2862841" y="3454511"/>
                </a:lnTo>
                <a:cubicBezTo>
                  <a:pt x="2908419" y="3448814"/>
                  <a:pt x="2953650" y="3436554"/>
                  <a:pt x="2999574" y="3437420"/>
                </a:cubicBezTo>
                <a:lnTo>
                  <a:pt x="3452501" y="3445965"/>
                </a:lnTo>
                <a:lnTo>
                  <a:pt x="3717421" y="3454511"/>
                </a:lnTo>
                <a:lnTo>
                  <a:pt x="4383993" y="3463057"/>
                </a:lnTo>
                <a:cubicBezTo>
                  <a:pt x="4415327" y="3465906"/>
                  <a:pt x="4446725" y="3468129"/>
                  <a:pt x="4477996" y="3471603"/>
                </a:cubicBezTo>
                <a:cubicBezTo>
                  <a:pt x="4498016" y="3473827"/>
                  <a:pt x="4517797" y="3477924"/>
                  <a:pt x="4537817" y="3480148"/>
                </a:cubicBezTo>
                <a:cubicBezTo>
                  <a:pt x="4594723" y="3486471"/>
                  <a:pt x="4708733" y="3497240"/>
                  <a:pt x="4708733" y="3497240"/>
                </a:cubicBezTo>
                <a:lnTo>
                  <a:pt x="5306939" y="3488694"/>
                </a:lnTo>
                <a:cubicBezTo>
                  <a:pt x="5390323" y="3486583"/>
                  <a:pt x="5363041" y="3480680"/>
                  <a:pt x="5426580" y="3471603"/>
                </a:cubicBezTo>
                <a:cubicBezTo>
                  <a:pt x="5452116" y="3467955"/>
                  <a:pt x="5477855" y="3465906"/>
                  <a:pt x="5503492" y="3463057"/>
                </a:cubicBezTo>
                <a:cubicBezTo>
                  <a:pt x="5564935" y="3442575"/>
                  <a:pt x="5488233" y="3467415"/>
                  <a:pt x="5563312" y="3445965"/>
                </a:cubicBezTo>
                <a:cubicBezTo>
                  <a:pt x="5571974" y="3443490"/>
                  <a:pt x="5580288" y="3439895"/>
                  <a:pt x="5588950" y="3437420"/>
                </a:cubicBezTo>
                <a:cubicBezTo>
                  <a:pt x="5600243" y="3434194"/>
                  <a:pt x="5611883" y="3432249"/>
                  <a:pt x="5623133" y="3428874"/>
                </a:cubicBezTo>
                <a:cubicBezTo>
                  <a:pt x="5651622" y="3420327"/>
                  <a:pt x="5679048" y="3408160"/>
                  <a:pt x="5708591" y="3403236"/>
                </a:cubicBezTo>
                <a:cubicBezTo>
                  <a:pt x="5731245" y="3399461"/>
                  <a:pt x="5754168" y="3397539"/>
                  <a:pt x="5776957" y="3394691"/>
                </a:cubicBezTo>
                <a:cubicBezTo>
                  <a:pt x="5794049" y="3388994"/>
                  <a:pt x="5810754" y="3381969"/>
                  <a:pt x="5828232" y="3377599"/>
                </a:cubicBezTo>
                <a:cubicBezTo>
                  <a:pt x="5845042" y="3373396"/>
                  <a:pt x="5862516" y="3372451"/>
                  <a:pt x="5879507" y="3369053"/>
                </a:cubicBezTo>
                <a:cubicBezTo>
                  <a:pt x="5973607" y="3350233"/>
                  <a:pt x="5828442" y="3371162"/>
                  <a:pt x="5982056" y="3351962"/>
                </a:cubicBezTo>
                <a:lnTo>
                  <a:pt x="6400800" y="3369053"/>
                </a:lnTo>
                <a:lnTo>
                  <a:pt x="7093010" y="3377599"/>
                </a:lnTo>
                <a:cubicBezTo>
                  <a:pt x="7147133" y="3386145"/>
                  <a:pt x="7202695" y="3388183"/>
                  <a:pt x="7255380" y="3403236"/>
                </a:cubicBezTo>
                <a:cubicBezTo>
                  <a:pt x="7310440" y="3418968"/>
                  <a:pt x="7326057" y="3424149"/>
                  <a:pt x="7383567" y="3437420"/>
                </a:cubicBezTo>
                <a:cubicBezTo>
                  <a:pt x="7397720" y="3440686"/>
                  <a:pt x="7412093" y="3442922"/>
                  <a:pt x="7426296" y="3445965"/>
                </a:cubicBezTo>
                <a:cubicBezTo>
                  <a:pt x="7451976" y="3451468"/>
                  <a:pt x="7477455" y="3457906"/>
                  <a:pt x="7503208" y="3463057"/>
                </a:cubicBezTo>
                <a:cubicBezTo>
                  <a:pt x="7534438" y="3469303"/>
                  <a:pt x="7565683" y="3475644"/>
                  <a:pt x="7597211" y="3480148"/>
                </a:cubicBezTo>
                <a:cubicBezTo>
                  <a:pt x="7772040" y="3505123"/>
                  <a:pt x="7616586" y="3475477"/>
                  <a:pt x="7725398" y="3497240"/>
                </a:cubicBezTo>
                <a:cubicBezTo>
                  <a:pt x="7739262" y="3495259"/>
                  <a:pt x="7799254" y="3488783"/>
                  <a:pt x="7819402" y="3480148"/>
                </a:cubicBezTo>
                <a:cubicBezTo>
                  <a:pt x="7828842" y="3476102"/>
                  <a:pt x="7836122" y="3468153"/>
                  <a:pt x="7845039" y="3463057"/>
                </a:cubicBezTo>
                <a:cubicBezTo>
                  <a:pt x="7856100" y="3456736"/>
                  <a:pt x="7868420" y="3452717"/>
                  <a:pt x="7879223" y="3445965"/>
                </a:cubicBezTo>
                <a:cubicBezTo>
                  <a:pt x="7900477" y="3432682"/>
                  <a:pt x="7932548" y="3405484"/>
                  <a:pt x="7947589" y="3386145"/>
                </a:cubicBezTo>
                <a:cubicBezTo>
                  <a:pt x="7975557" y="3350186"/>
                  <a:pt x="7969036" y="3344702"/>
                  <a:pt x="7990318" y="3309233"/>
                </a:cubicBezTo>
                <a:cubicBezTo>
                  <a:pt x="8000887" y="3291619"/>
                  <a:pt x="8016872" y="3277030"/>
                  <a:pt x="8024501" y="3257958"/>
                </a:cubicBezTo>
                <a:cubicBezTo>
                  <a:pt x="8030198" y="3243715"/>
                  <a:pt x="8034247" y="3228696"/>
                  <a:pt x="8041593" y="3215229"/>
                </a:cubicBezTo>
                <a:cubicBezTo>
                  <a:pt x="8051429" y="3197196"/>
                  <a:pt x="8064748" y="3181284"/>
                  <a:pt x="8075776" y="3163954"/>
                </a:cubicBezTo>
                <a:cubicBezTo>
                  <a:pt x="8084693" y="3149941"/>
                  <a:pt x="8093346" y="3135745"/>
                  <a:pt x="8101413" y="3121225"/>
                </a:cubicBezTo>
                <a:cubicBezTo>
                  <a:pt x="8107600" y="3110089"/>
                  <a:pt x="8113233" y="3098639"/>
                  <a:pt x="8118505" y="3087042"/>
                </a:cubicBezTo>
                <a:cubicBezTo>
                  <a:pt x="8143660" y="3031701"/>
                  <a:pt x="8147821" y="3017411"/>
                  <a:pt x="8169780" y="2958855"/>
                </a:cubicBezTo>
                <a:cubicBezTo>
                  <a:pt x="8175477" y="2927520"/>
                  <a:pt x="8182921" y="2896453"/>
                  <a:pt x="8186871" y="2864851"/>
                </a:cubicBezTo>
                <a:cubicBezTo>
                  <a:pt x="8191478" y="2827997"/>
                  <a:pt x="8191896" y="2790730"/>
                  <a:pt x="8195417" y="2753756"/>
                </a:cubicBezTo>
                <a:cubicBezTo>
                  <a:pt x="8197594" y="2730893"/>
                  <a:pt x="8201280" y="2708199"/>
                  <a:pt x="8203963" y="2685390"/>
                </a:cubicBezTo>
                <a:cubicBezTo>
                  <a:pt x="8206977" y="2659771"/>
                  <a:pt x="8207755" y="2633831"/>
                  <a:pt x="8212509" y="2608477"/>
                </a:cubicBezTo>
                <a:cubicBezTo>
                  <a:pt x="8216331" y="2588094"/>
                  <a:pt x="8224937" y="2568864"/>
                  <a:pt x="8229600" y="2548657"/>
                </a:cubicBezTo>
                <a:cubicBezTo>
                  <a:pt x="8242037" y="2494764"/>
                  <a:pt x="8248588" y="2439469"/>
                  <a:pt x="8263783" y="2386287"/>
                </a:cubicBezTo>
                <a:cubicBezTo>
                  <a:pt x="8269480" y="2366347"/>
                  <a:pt x="8275845" y="2346585"/>
                  <a:pt x="8280875" y="2326466"/>
                </a:cubicBezTo>
                <a:cubicBezTo>
                  <a:pt x="8296878" y="2262456"/>
                  <a:pt x="8302969" y="2222044"/>
                  <a:pt x="8315058" y="2155550"/>
                </a:cubicBezTo>
                <a:cubicBezTo>
                  <a:pt x="8320755" y="2084335"/>
                  <a:pt x="8328906" y="2013274"/>
                  <a:pt x="8332150" y="1941905"/>
                </a:cubicBezTo>
                <a:cubicBezTo>
                  <a:pt x="8342641" y="1711118"/>
                  <a:pt x="8336523" y="1816493"/>
                  <a:pt x="8349241" y="1625711"/>
                </a:cubicBezTo>
                <a:cubicBezTo>
                  <a:pt x="8347103" y="1553026"/>
                  <a:pt x="8347088" y="1350689"/>
                  <a:pt x="8332150" y="1241150"/>
                </a:cubicBezTo>
                <a:cubicBezTo>
                  <a:pt x="8316447" y="1125999"/>
                  <a:pt x="8317944" y="1170076"/>
                  <a:pt x="8289421" y="1061689"/>
                </a:cubicBezTo>
                <a:cubicBezTo>
                  <a:pt x="8273791" y="1002295"/>
                  <a:pt x="8276950" y="985610"/>
                  <a:pt x="8255238" y="933502"/>
                </a:cubicBezTo>
                <a:cubicBezTo>
                  <a:pt x="8247888" y="915863"/>
                  <a:pt x="8237507" y="899623"/>
                  <a:pt x="8229600" y="882227"/>
                </a:cubicBezTo>
                <a:cubicBezTo>
                  <a:pt x="8223252" y="868262"/>
                  <a:pt x="8219369" y="853219"/>
                  <a:pt x="8212509" y="839498"/>
                </a:cubicBezTo>
                <a:cubicBezTo>
                  <a:pt x="8202851" y="820183"/>
                  <a:pt x="8170662" y="783702"/>
                  <a:pt x="8161234" y="771132"/>
                </a:cubicBezTo>
                <a:cubicBezTo>
                  <a:pt x="8155071" y="762915"/>
                  <a:pt x="8151082" y="753065"/>
                  <a:pt x="8144142" y="745494"/>
                </a:cubicBezTo>
                <a:cubicBezTo>
                  <a:pt x="8119643" y="718767"/>
                  <a:pt x="8092867" y="694219"/>
                  <a:pt x="8067230" y="668582"/>
                </a:cubicBezTo>
                <a:lnTo>
                  <a:pt x="8033047" y="634399"/>
                </a:lnTo>
                <a:cubicBezTo>
                  <a:pt x="8021653" y="623005"/>
                  <a:pt x="8008533" y="613107"/>
                  <a:pt x="7998864" y="600216"/>
                </a:cubicBezTo>
                <a:cubicBezTo>
                  <a:pt x="7990318" y="588822"/>
                  <a:pt x="7983663" y="575725"/>
                  <a:pt x="7973226" y="566033"/>
                </a:cubicBezTo>
                <a:cubicBezTo>
                  <a:pt x="7773875" y="380920"/>
                  <a:pt x="7951886" y="550025"/>
                  <a:pt x="7836494" y="463483"/>
                </a:cubicBezTo>
                <a:cubicBezTo>
                  <a:pt x="7826825" y="456232"/>
                  <a:pt x="7820757" y="444777"/>
                  <a:pt x="7810856" y="437846"/>
                </a:cubicBezTo>
                <a:cubicBezTo>
                  <a:pt x="7792042" y="424676"/>
                  <a:pt x="7770595" y="415699"/>
                  <a:pt x="7751036" y="403663"/>
                </a:cubicBezTo>
                <a:cubicBezTo>
                  <a:pt x="7721678" y="385597"/>
                  <a:pt x="7688478" y="359565"/>
                  <a:pt x="7657032" y="343842"/>
                </a:cubicBezTo>
                <a:cubicBezTo>
                  <a:pt x="7637628" y="334140"/>
                  <a:pt x="7616782" y="327565"/>
                  <a:pt x="7597211" y="318205"/>
                </a:cubicBezTo>
                <a:cubicBezTo>
                  <a:pt x="7551241" y="296219"/>
                  <a:pt x="7509287" y="264480"/>
                  <a:pt x="7460479" y="249838"/>
                </a:cubicBezTo>
                <a:lnTo>
                  <a:pt x="7375021" y="224201"/>
                </a:lnTo>
                <a:cubicBezTo>
                  <a:pt x="7349251" y="216063"/>
                  <a:pt x="7324147" y="205796"/>
                  <a:pt x="7298109" y="198563"/>
                </a:cubicBezTo>
                <a:cubicBezTo>
                  <a:pt x="7272804" y="191534"/>
                  <a:pt x="7246949" y="186623"/>
                  <a:pt x="7221196" y="181472"/>
                </a:cubicBezTo>
                <a:cubicBezTo>
                  <a:pt x="7149354" y="167104"/>
                  <a:pt x="7068503" y="162784"/>
                  <a:pt x="6999006" y="155834"/>
                </a:cubicBezTo>
                <a:cubicBezTo>
                  <a:pt x="6970520" y="152985"/>
                  <a:pt x="6942144" y="148651"/>
                  <a:pt x="6913548" y="147289"/>
                </a:cubicBezTo>
                <a:cubicBezTo>
                  <a:pt x="6648677" y="134676"/>
                  <a:pt x="6793941" y="140738"/>
                  <a:pt x="6477712" y="130197"/>
                </a:cubicBezTo>
                <a:cubicBezTo>
                  <a:pt x="6386557" y="133046"/>
                  <a:pt x="6295283" y="133281"/>
                  <a:pt x="6204247" y="138743"/>
                </a:cubicBezTo>
                <a:cubicBezTo>
                  <a:pt x="6152749" y="141833"/>
                  <a:pt x="6101994" y="154440"/>
                  <a:pt x="6050423" y="155834"/>
                </a:cubicBezTo>
                <a:lnTo>
                  <a:pt x="5324030" y="172926"/>
                </a:lnTo>
                <a:cubicBezTo>
                  <a:pt x="5278035" y="170051"/>
                  <a:pt x="5157942" y="164249"/>
                  <a:pt x="5101839" y="155834"/>
                </a:cubicBezTo>
                <a:cubicBezTo>
                  <a:pt x="5073110" y="151525"/>
                  <a:pt x="5045036" y="143519"/>
                  <a:pt x="5016381" y="138743"/>
                </a:cubicBezTo>
                <a:cubicBezTo>
                  <a:pt x="4976644" y="132120"/>
                  <a:pt x="4936300" y="129259"/>
                  <a:pt x="4896740" y="121651"/>
                </a:cubicBezTo>
                <a:cubicBezTo>
                  <a:pt x="4862139" y="114997"/>
                  <a:pt x="4829072" y="100997"/>
                  <a:pt x="4794191" y="96014"/>
                </a:cubicBezTo>
                <a:cubicBezTo>
                  <a:pt x="4748983" y="89556"/>
                  <a:pt x="4703054" y="90001"/>
                  <a:pt x="4657458" y="87468"/>
                </a:cubicBezTo>
                <a:cubicBezTo>
                  <a:pt x="4485781" y="77930"/>
                  <a:pt x="4526438" y="83766"/>
                  <a:pt x="4392539" y="70377"/>
                </a:cubicBezTo>
                <a:cubicBezTo>
                  <a:pt x="4366872" y="67810"/>
                  <a:pt x="4341222" y="65031"/>
                  <a:pt x="4315626" y="61831"/>
                </a:cubicBezTo>
                <a:cubicBezTo>
                  <a:pt x="4272852" y="56484"/>
                  <a:pt x="4230361" y="48732"/>
                  <a:pt x="4187439" y="44739"/>
                </a:cubicBezTo>
                <a:cubicBezTo>
                  <a:pt x="4107819" y="37333"/>
                  <a:pt x="3948157" y="27648"/>
                  <a:pt x="3948157" y="27648"/>
                </a:cubicBezTo>
                <a:cubicBezTo>
                  <a:pt x="3682508" y="-13222"/>
                  <a:pt x="3794684" y="-2342"/>
                  <a:pt x="3315768" y="19102"/>
                </a:cubicBezTo>
                <a:cubicBezTo>
                  <a:pt x="3297770" y="19908"/>
                  <a:pt x="3281750" y="31016"/>
                  <a:pt x="3264494" y="36193"/>
                </a:cubicBezTo>
                <a:cubicBezTo>
                  <a:pt x="3253244" y="39568"/>
                  <a:pt x="3241641" y="41649"/>
                  <a:pt x="3230310" y="44739"/>
                </a:cubicBezTo>
                <a:cubicBezTo>
                  <a:pt x="3210303" y="50196"/>
                  <a:pt x="3190768" y="57486"/>
                  <a:pt x="3170490" y="61831"/>
                </a:cubicBezTo>
                <a:cubicBezTo>
                  <a:pt x="3150794" y="66052"/>
                  <a:pt x="3130578" y="67314"/>
                  <a:pt x="3110669" y="70377"/>
                </a:cubicBezTo>
                <a:cubicBezTo>
                  <a:pt x="3093543" y="73012"/>
                  <a:pt x="3076486" y="76074"/>
                  <a:pt x="3059395" y="78922"/>
                </a:cubicBezTo>
                <a:cubicBezTo>
                  <a:pt x="3050849" y="84619"/>
                  <a:pt x="3042467" y="90570"/>
                  <a:pt x="3033757" y="96014"/>
                </a:cubicBezTo>
                <a:cubicBezTo>
                  <a:pt x="3000869" y="116569"/>
                  <a:pt x="2988072" y="118128"/>
                  <a:pt x="2965391" y="147289"/>
                </a:cubicBezTo>
                <a:cubicBezTo>
                  <a:pt x="2952780" y="163503"/>
                  <a:pt x="2937704" y="179076"/>
                  <a:pt x="2931208" y="198563"/>
                </a:cubicBezTo>
                <a:cubicBezTo>
                  <a:pt x="2905276" y="276359"/>
                  <a:pt x="2945056" y="153486"/>
                  <a:pt x="2914116" y="266930"/>
                </a:cubicBezTo>
                <a:cubicBezTo>
                  <a:pt x="2909376" y="284311"/>
                  <a:pt x="2902721" y="301113"/>
                  <a:pt x="2897024" y="318205"/>
                </a:cubicBezTo>
                <a:cubicBezTo>
                  <a:pt x="2894175" y="326751"/>
                  <a:pt x="2893476" y="336347"/>
                  <a:pt x="2888479" y="343842"/>
                </a:cubicBezTo>
                <a:lnTo>
                  <a:pt x="2871387" y="369479"/>
                </a:lnTo>
                <a:cubicBezTo>
                  <a:pt x="2860827" y="401160"/>
                  <a:pt x="2857145" y="397966"/>
                  <a:pt x="2854296" y="403663"/>
                </a:cubicBezTo>
                <a:close/>
              </a:path>
            </a:pathLst>
          </a:cu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44408" y="1916832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MINIX3 OS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94EEE-B250-1345-80B4-B0A34D6BCBF5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09641"/>
            <a:ext cx="9144000" cy="4175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3888" y="623731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 err="1" smtClean="0"/>
              <a:t>wikipedia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BED64-40B3-114C-B763-BBD32A5A1B5C}" type="slidenum">
              <a:rPr lang="en-US"/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Modules</a:t>
            </a:r>
            <a:endParaRPr lang="en-US" smtClean="0">
              <a:cs typeface="+mj-cs"/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Most modern operating systems implement kernel modules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Uses object-oriented approach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Each core component is separate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Each talks to the others over known interfaces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Each is </a:t>
            </a:r>
            <a:r>
              <a:rPr lang="en-US" b="1" dirty="0" smtClean="0"/>
              <a:t>loadable</a:t>
            </a:r>
            <a:r>
              <a:rPr lang="en-US" dirty="0" smtClean="0"/>
              <a:t> as needed within the kernel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Overall, similar to layers but more flexible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Linux supports modules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292080" y="4441305"/>
            <a:ext cx="1872208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Monolithic</a:t>
            </a:r>
            <a:br>
              <a:rPr lang="en-US" dirty="0"/>
            </a:br>
            <a:r>
              <a:rPr lang="en-US" dirty="0" smtClean="0"/>
              <a:t>kernel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164288" y="4441305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module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64288" y="4765341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module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64288" y="5085055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module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92080" y="5809457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module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164288" y="5809457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module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28184" y="5809457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module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860032" y="4441305"/>
            <a:ext cx="0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420194" y="512538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mode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342802" y="3955381"/>
            <a:ext cx="1152128" cy="2517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App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01456" y="3937249"/>
            <a:ext cx="1152128" cy="2517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App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5126963" y="3789040"/>
            <a:ext cx="8384" cy="584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906892" y="38784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 mode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818617-1BE3-5646-9A3C-F7E4910E343B}" type="slidenum">
              <a:rPr lang="en-US"/>
            </a:fld>
            <a:endParaRPr lang="en-US"/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Solaris Modular Approach</a:t>
            </a:r>
            <a:endParaRPr lang="en-US" smtClean="0">
              <a:cs typeface="+mj-cs"/>
            </a:endParaRPr>
          </a:p>
        </p:txBody>
      </p:sp>
      <p:pic>
        <p:nvPicPr>
          <p:cNvPr id="6656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854200"/>
            <a:ext cx="7197725" cy="38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OS X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BSD </a:t>
            </a:r>
            <a:r>
              <a:rPr lang="en-US" dirty="0" smtClean="0"/>
              <a:t>kernels</a:t>
            </a:r>
            <a:endParaRPr lang="en-US" dirty="0" smtClean="0"/>
          </a:p>
          <a:p>
            <a:pPr lvl="1"/>
            <a:r>
              <a:rPr lang="en-US" dirty="0" smtClean="0"/>
              <a:t>Mach: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microkernel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BSD: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monolithic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94EEE-B250-1345-80B4-B0A34D6BCBF5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832" y="2852936"/>
            <a:ext cx="5747658" cy="320089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smtClean="0">
                <a:solidFill>
                  <a:srgbClr val="FF0000"/>
                </a:solidFill>
              </a:rPr>
              <a:t>Linux kernel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Layered stack of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software </a:t>
            </a:r>
            <a:r>
              <a:rPr lang="en-US" dirty="0" smtClean="0"/>
              <a:t>on Linux</a:t>
            </a:r>
            <a:br>
              <a:rPr lang="en-US" dirty="0" smtClean="0"/>
            </a:br>
            <a:r>
              <a:rPr lang="en-US" dirty="0" smtClean="0"/>
              <a:t>kernel</a:t>
            </a:r>
            <a:endParaRPr lang="en-US" dirty="0" smtClean="0"/>
          </a:p>
          <a:p>
            <a:r>
              <a:rPr lang="en-US" dirty="0" smtClean="0"/>
              <a:t>A rich </a:t>
            </a:r>
            <a:r>
              <a:rPr lang="en-US" dirty="0" smtClean="0">
                <a:solidFill>
                  <a:srgbClr val="FF0000"/>
                </a:solidFill>
              </a:rPr>
              <a:t>set of frameworks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to develop and run </a:t>
            </a:r>
            <a:br>
              <a:rPr lang="en-US" dirty="0" smtClean="0"/>
            </a:br>
            <a:r>
              <a:rPr lang="en-US" dirty="0" smtClean="0"/>
              <a:t>Android applications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94EEE-B250-1345-80B4-B0A34D6BCBF5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80" y="1988840"/>
            <a:ext cx="5186536" cy="387117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abstracts/virtualize the hardware so that OSs and programs can run on a virtualized machine or environment</a:t>
            </a:r>
            <a:endParaRPr lang="en-US" dirty="0" smtClean="0"/>
          </a:p>
          <a:p>
            <a:r>
              <a:rPr lang="en-US" dirty="0" smtClean="0"/>
              <a:t>Many different types of virtualizations: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Virtual machines</a:t>
            </a:r>
            <a:r>
              <a:rPr lang="en-US" dirty="0" smtClean="0"/>
              <a:t>: run OS/Apps on a VM that is identical to the bare hardware</a:t>
            </a:r>
            <a:endParaRPr lang="en-US" dirty="0" smtClean="0"/>
          </a:p>
          <a:p>
            <a:pPr lvl="2"/>
            <a:r>
              <a:rPr lang="en-US" dirty="0" smtClean="0"/>
              <a:t>For example: run Linux OS compiled for Intel x86 on a virtual machine duplicating x86 hardware.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Emulation</a:t>
            </a:r>
            <a:r>
              <a:rPr lang="en-US" dirty="0" smtClean="0"/>
              <a:t>: run OS or App developed for a machine that is different than the bare hardware </a:t>
            </a:r>
            <a:endParaRPr lang="en-US" dirty="0" smtClean="0"/>
          </a:p>
          <a:p>
            <a:pPr lvl="2"/>
            <a:r>
              <a:rPr lang="en-US" dirty="0" smtClean="0"/>
              <a:t>For example: run app developed for </a:t>
            </a:r>
            <a:r>
              <a:rPr lang="en-US" u="sng" dirty="0" smtClean="0"/>
              <a:t>MIPS</a:t>
            </a:r>
            <a:r>
              <a:rPr lang="en-US" dirty="0" smtClean="0"/>
              <a:t> on </a:t>
            </a:r>
            <a:r>
              <a:rPr lang="en-US" u="sng" dirty="0" smtClean="0"/>
              <a:t>Intel x86 </a:t>
            </a:r>
            <a:r>
              <a:rPr lang="en-US" dirty="0" smtClean="0"/>
              <a:t>using an emulator (MIPS emulation on x86).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Abstract machines</a:t>
            </a:r>
            <a:r>
              <a:rPr lang="en-US" dirty="0" smtClean="0"/>
              <a:t>: run applications developed/compiled for an abstract machine running on bare hardware (interpretation)</a:t>
            </a:r>
            <a:endParaRPr lang="en-US" dirty="0" smtClean="0"/>
          </a:p>
          <a:p>
            <a:pPr lvl="2"/>
            <a:r>
              <a:rPr lang="en-US" dirty="0" smtClean="0"/>
              <a:t>For example JVM. Run a Java app on JVM running on x86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94EEE-B250-1345-80B4-B0A34D6BCBF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87C98-FA55-9E45-8A86-DFEF68DB3DBC}" type="slidenum">
              <a:rPr lang="en-US"/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Virtual Machines</a:t>
            </a:r>
            <a:endParaRPr lang="en-US" dirty="0" smtClean="0">
              <a:cs typeface="+mj-cs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Hardware is abstracted into several different execution environments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Virtual machines</a:t>
            </a: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Each virtual machine provides an interface that is identical to the bare hardware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i="1" dirty="0" smtClean="0">
                <a:cs typeface="+mn-cs"/>
              </a:rPr>
              <a:t>guest</a:t>
            </a:r>
            <a:r>
              <a:rPr lang="en-US" dirty="0" smtClean="0">
                <a:cs typeface="+mn-cs"/>
              </a:rPr>
              <a:t> process/kernel can run on top of a virtual machine. 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We can run several operating systems on the same </a:t>
            </a:r>
            <a:r>
              <a:rPr lang="en-US" i="1" dirty="0" smtClean="0"/>
              <a:t>host</a:t>
            </a:r>
            <a:r>
              <a:rPr lang="en-US" dirty="0" smtClean="0"/>
              <a:t>. 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Each virtual machine will run another operating system (guest). </a:t>
            </a: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F7627E-54ED-9543-A265-1E32BF349698}" type="slidenum">
              <a:rPr lang="en-US"/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Virtual Machines</a:t>
            </a:r>
            <a:endParaRPr lang="en-US" dirty="0" smtClean="0">
              <a:cs typeface="+mj-cs"/>
            </a:endParaRPr>
          </a:p>
        </p:txBody>
      </p:sp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1258888" y="5446713"/>
            <a:ext cx="6481762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dirty="0">
                <a:cs typeface="+mn-cs"/>
              </a:rPr>
              <a:t>Hardware</a:t>
            </a:r>
            <a:endParaRPr lang="en-US" dirty="0">
              <a:cs typeface="+mn-cs"/>
            </a:endParaRP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1258888" y="4870450"/>
            <a:ext cx="648176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dirty="0">
                <a:cs typeface="+mn-cs"/>
              </a:rPr>
              <a:t>Host Operating System</a:t>
            </a:r>
            <a:endParaRPr lang="en-US" dirty="0">
              <a:cs typeface="+mn-cs"/>
            </a:endParaRPr>
          </a:p>
        </p:txBody>
      </p:sp>
      <p:sp>
        <p:nvSpPr>
          <p:cNvPr id="330758" name="Rectangle 6"/>
          <p:cNvSpPr>
            <a:spLocks noChangeArrowheads="1"/>
          </p:cNvSpPr>
          <p:nvPr/>
        </p:nvSpPr>
        <p:spPr bwMode="auto">
          <a:xfrm>
            <a:off x="3276600" y="4294188"/>
            <a:ext cx="446405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dirty="0">
                <a:cs typeface="+mn-cs"/>
              </a:rPr>
              <a:t>Virtual Machine </a:t>
            </a:r>
            <a:r>
              <a:rPr lang="en-US" dirty="0" smtClean="0">
                <a:cs typeface="+mn-cs"/>
              </a:rPr>
              <a:t>Implementation (VMM)</a:t>
            </a:r>
            <a:endParaRPr lang="en-US" dirty="0">
              <a:cs typeface="+mn-cs"/>
            </a:endParaRPr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3272631" y="3710781"/>
            <a:ext cx="11525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VM1</a:t>
            </a:r>
            <a:endParaRPr lang="en-US">
              <a:cs typeface="+mn-cs"/>
            </a:endParaRPr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5002213" y="3717925"/>
            <a:ext cx="11525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VM2</a:t>
            </a:r>
            <a:endParaRPr lang="en-US">
              <a:cs typeface="+mn-cs"/>
            </a:endParaRPr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588125" y="3717925"/>
            <a:ext cx="11525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VM3</a:t>
            </a:r>
            <a:endParaRPr lang="en-US">
              <a:cs typeface="+mn-cs"/>
            </a:endParaRPr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3276600" y="3141663"/>
            <a:ext cx="115252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Guest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OS</a:t>
            </a:r>
            <a:endParaRPr lang="en-US">
              <a:cs typeface="+mn-cs"/>
            </a:endParaRPr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5003800" y="3141663"/>
            <a:ext cx="115252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Guest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OS</a:t>
            </a:r>
            <a:endParaRPr lang="en-US">
              <a:cs typeface="+mn-cs"/>
            </a:endParaRPr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6588125" y="3141663"/>
            <a:ext cx="115252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Guest OS</a:t>
            </a:r>
            <a:endParaRPr lang="en-US">
              <a:cs typeface="+mn-cs"/>
            </a:endParaRPr>
          </a:p>
        </p:txBody>
      </p:sp>
      <p:sp>
        <p:nvSpPr>
          <p:cNvPr id="330765" name="Oval 13"/>
          <p:cNvSpPr>
            <a:spLocks noChangeArrowheads="1"/>
          </p:cNvSpPr>
          <p:nvPr/>
        </p:nvSpPr>
        <p:spPr bwMode="auto">
          <a:xfrm>
            <a:off x="1476375" y="1844675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66" name="Oval 14"/>
          <p:cNvSpPr>
            <a:spLocks noChangeArrowheads="1"/>
          </p:cNvSpPr>
          <p:nvPr/>
        </p:nvSpPr>
        <p:spPr bwMode="auto">
          <a:xfrm>
            <a:off x="1835150" y="1844675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67" name="Oval 15"/>
          <p:cNvSpPr>
            <a:spLocks noChangeArrowheads="1"/>
          </p:cNvSpPr>
          <p:nvPr/>
        </p:nvSpPr>
        <p:spPr bwMode="auto">
          <a:xfrm>
            <a:off x="2197100" y="1844675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68" name="Oval 16"/>
          <p:cNvSpPr>
            <a:spLocks noChangeArrowheads="1"/>
          </p:cNvSpPr>
          <p:nvPr/>
        </p:nvSpPr>
        <p:spPr bwMode="auto">
          <a:xfrm>
            <a:off x="3346450" y="1917700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69" name="Oval 17"/>
          <p:cNvSpPr>
            <a:spLocks noChangeArrowheads="1"/>
          </p:cNvSpPr>
          <p:nvPr/>
        </p:nvSpPr>
        <p:spPr bwMode="auto">
          <a:xfrm>
            <a:off x="3705225" y="1917700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0" name="Oval 18"/>
          <p:cNvSpPr>
            <a:spLocks noChangeArrowheads="1"/>
          </p:cNvSpPr>
          <p:nvPr/>
        </p:nvSpPr>
        <p:spPr bwMode="auto">
          <a:xfrm>
            <a:off x="4067175" y="1917700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1" name="Oval 19"/>
          <p:cNvSpPr>
            <a:spLocks noChangeArrowheads="1"/>
          </p:cNvSpPr>
          <p:nvPr/>
        </p:nvSpPr>
        <p:spPr bwMode="auto">
          <a:xfrm>
            <a:off x="5075238" y="1917700"/>
            <a:ext cx="287337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2" name="Oval 20"/>
          <p:cNvSpPr>
            <a:spLocks noChangeArrowheads="1"/>
          </p:cNvSpPr>
          <p:nvPr/>
        </p:nvSpPr>
        <p:spPr bwMode="auto">
          <a:xfrm>
            <a:off x="5434013" y="1917700"/>
            <a:ext cx="287337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3" name="Oval 21"/>
          <p:cNvSpPr>
            <a:spLocks noChangeArrowheads="1"/>
          </p:cNvSpPr>
          <p:nvPr/>
        </p:nvSpPr>
        <p:spPr bwMode="auto">
          <a:xfrm>
            <a:off x="5795963" y="1917700"/>
            <a:ext cx="287337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4" name="Oval 22"/>
          <p:cNvSpPr>
            <a:spLocks noChangeArrowheads="1"/>
          </p:cNvSpPr>
          <p:nvPr/>
        </p:nvSpPr>
        <p:spPr bwMode="auto">
          <a:xfrm>
            <a:off x="6731000" y="1990725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5" name="Oval 23"/>
          <p:cNvSpPr>
            <a:spLocks noChangeArrowheads="1"/>
          </p:cNvSpPr>
          <p:nvPr/>
        </p:nvSpPr>
        <p:spPr bwMode="auto">
          <a:xfrm>
            <a:off x="7089775" y="1990725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6" name="Oval 24"/>
          <p:cNvSpPr>
            <a:spLocks noChangeArrowheads="1"/>
          </p:cNvSpPr>
          <p:nvPr/>
        </p:nvSpPr>
        <p:spPr bwMode="auto">
          <a:xfrm>
            <a:off x="7451725" y="1990725"/>
            <a:ext cx="28733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0777" name="Text Box 25"/>
          <p:cNvSpPr txBox="1">
            <a:spLocks noChangeArrowheads="1"/>
          </p:cNvSpPr>
          <p:nvPr/>
        </p:nvSpPr>
        <p:spPr bwMode="auto">
          <a:xfrm>
            <a:off x="1331913" y="1484313"/>
            <a:ext cx="12223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processes</a:t>
            </a:r>
            <a:endParaRPr lang="en-US">
              <a:cs typeface="+mn-cs"/>
            </a:endParaRPr>
          </a:p>
        </p:txBody>
      </p:sp>
      <p:sp>
        <p:nvSpPr>
          <p:cNvPr id="330778" name="Text Box 26"/>
          <p:cNvSpPr txBox="1">
            <a:spLocks noChangeArrowheads="1"/>
          </p:cNvSpPr>
          <p:nvPr/>
        </p:nvSpPr>
        <p:spPr bwMode="auto">
          <a:xfrm>
            <a:off x="3276600" y="1557338"/>
            <a:ext cx="12223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processes</a:t>
            </a:r>
            <a:endParaRPr lang="en-US">
              <a:cs typeface="+mn-cs"/>
            </a:endParaRPr>
          </a:p>
        </p:txBody>
      </p:sp>
      <p:sp>
        <p:nvSpPr>
          <p:cNvPr id="330779" name="Text Box 27"/>
          <p:cNvSpPr txBox="1">
            <a:spLocks noChangeArrowheads="1"/>
          </p:cNvSpPr>
          <p:nvPr/>
        </p:nvSpPr>
        <p:spPr bwMode="auto">
          <a:xfrm>
            <a:off x="4932363" y="1557338"/>
            <a:ext cx="12223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processes</a:t>
            </a:r>
            <a:endParaRPr lang="en-US">
              <a:cs typeface="+mn-cs"/>
            </a:endParaRPr>
          </a:p>
        </p:txBody>
      </p:sp>
      <p:sp>
        <p:nvSpPr>
          <p:cNvPr id="330780" name="Text Box 28"/>
          <p:cNvSpPr txBox="1">
            <a:spLocks noChangeArrowheads="1"/>
          </p:cNvSpPr>
          <p:nvPr/>
        </p:nvSpPr>
        <p:spPr bwMode="auto">
          <a:xfrm>
            <a:off x="6659563" y="1628775"/>
            <a:ext cx="12223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processes</a:t>
            </a:r>
            <a:endParaRPr lang="en-US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6011996"/>
            <a:ext cx="798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VMM is a </a:t>
            </a:r>
            <a:r>
              <a:rPr lang="en-US" i="1" dirty="0" smtClean="0"/>
              <a:t>hosted virtual machine </a:t>
            </a:r>
            <a:r>
              <a:rPr lang="en-US" dirty="0" smtClean="0"/>
              <a:t>(running on a host OS) – Type-2 Hypervisor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00103" y="6309320"/>
            <a:ext cx="340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WMware</a:t>
            </a:r>
            <a:r>
              <a:rPr lang="en-US" dirty="0" smtClean="0"/>
              <a:t> Workstation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 l="-5496" r="-5496"/>
          <a:stretch>
            <a:fillRect/>
          </a:stretch>
        </p:blipFill>
        <p:spPr>
          <a:xfrm>
            <a:off x="334762" y="1556792"/>
            <a:ext cx="8496300" cy="46799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94EEE-B250-1345-80B4-B0A34D6BCBF5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5949280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VMM is </a:t>
            </a:r>
            <a:r>
              <a:rPr lang="en-US" i="1" dirty="0" smtClean="0"/>
              <a:t>running directly on hardware </a:t>
            </a:r>
            <a:r>
              <a:rPr lang="en-US" dirty="0" smtClean="0"/>
              <a:t>like an OS: Type-1 Hypervisor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6309320"/>
            <a:ext cx="381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Wmware</a:t>
            </a:r>
            <a:r>
              <a:rPr lang="en-US" dirty="0" smtClean="0"/>
              <a:t> ESX Hypervisor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D19E00-578B-694D-9A19-30E03043926A}" type="slidenum">
              <a:rPr lang="en-US"/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[User - Operating System] Interface - CLI</a:t>
            </a:r>
            <a:endParaRPr lang="en-US" smtClean="0">
              <a:cs typeface="+mj-cs"/>
            </a:endParaRP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57338"/>
            <a:ext cx="5688013" cy="4679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CLI: Command Line Interface (CLI) or </a:t>
            </a:r>
            <a:r>
              <a:rPr lang="en-US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charset="-128"/>
              </a:rPr>
              <a:t>command interpreter (</a:t>
            </a:r>
            <a:r>
              <a:rPr lang="en-US" dirty="0" smtClean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charset="-128"/>
              </a:rPr>
              <a:t>shell)</a:t>
            </a:r>
            <a:endParaRPr lang="en-US" dirty="0" smtClean="0">
              <a:solidFill>
                <a:srgbClr val="FF3300"/>
              </a:solidFill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dirty="0" smtClean="0">
                <a:latin typeface="Arial" panose="020B0604020202020204" pitchFamily="34" charset="0"/>
                <a:ea typeface="MS PGothic" panose="020B0600070205080204" charset="-128"/>
              </a:rPr>
              <a:t>fetches </a:t>
            </a:r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a command from user and executes </a:t>
            </a:r>
            <a:r>
              <a:rPr lang="en-US" dirty="0" smtClean="0">
                <a:latin typeface="Arial" panose="020B0604020202020204" pitchFamily="34" charset="0"/>
                <a:ea typeface="MS PGothic" panose="020B0600070205080204" charset="-128"/>
              </a:rPr>
              <a:t>it</a:t>
            </a:r>
            <a:endParaRPr lang="en-US" dirty="0" smtClean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MS PGothic" panose="020B0600070205080204" charset="-128"/>
              </a:rPr>
              <a:t>n kernel </a:t>
            </a:r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or </a:t>
            </a:r>
            <a:r>
              <a:rPr lang="en-US" dirty="0" smtClean="0">
                <a:latin typeface="Arial" panose="020B0604020202020204" pitchFamily="34" charset="0"/>
                <a:ea typeface="MS PGothic" panose="020B0600070205080204" charset="-128"/>
              </a:rPr>
              <a:t>a </a:t>
            </a:r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system </a:t>
            </a:r>
            <a:r>
              <a:rPr lang="en-US" dirty="0" smtClean="0">
                <a:latin typeface="Arial" panose="020B0604020202020204" pitchFamily="34" charset="0"/>
                <a:ea typeface="MS PGothic" panose="020B0600070205080204" charset="-128"/>
              </a:rPr>
              <a:t>program,</a:t>
            </a:r>
            <a:endParaRPr lang="en-US" dirty="0" smtClean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m</a:t>
            </a:r>
            <a:r>
              <a:rPr lang="en-US" dirty="0" smtClean="0">
                <a:latin typeface="Arial" panose="020B0604020202020204" pitchFamily="34" charset="0"/>
                <a:ea typeface="MS PGothic" panose="020B0600070205080204" charset="-128"/>
              </a:rPr>
              <a:t>any </a:t>
            </a:r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flavors </a:t>
            </a:r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2" eaLnBrk="1" hangingPunct="1"/>
            <a:r>
              <a:rPr lang="en-US" dirty="0" smtClean="0">
                <a:latin typeface="Arial" panose="020B0604020202020204" pitchFamily="34" charset="0"/>
                <a:ea typeface="MS PGothic" panose="020B0600070205080204" charset="-128"/>
              </a:rPr>
              <a:t>Command </a:t>
            </a:r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may be </a:t>
            </a:r>
            <a:r>
              <a:rPr lang="en-US" b="1" dirty="0">
                <a:latin typeface="Arial" panose="020B0604020202020204" pitchFamily="34" charset="0"/>
                <a:ea typeface="MS PGothic" panose="020B0600070205080204" charset="-128"/>
              </a:rPr>
              <a:t>built-in</a:t>
            </a:r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, </a:t>
            </a:r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2" eaLnBrk="1" hangingPunct="1"/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Command may be </a:t>
            </a:r>
            <a:r>
              <a:rPr lang="en-US" b="1" dirty="0">
                <a:latin typeface="Arial" panose="020B0604020202020204" pitchFamily="34" charset="0"/>
                <a:ea typeface="MS PGothic" panose="020B0600070205080204" charset="-128"/>
              </a:rPr>
              <a:t>another program</a:t>
            </a:r>
            <a:endParaRPr lang="en-US" b="1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GUI: User-friendly </a:t>
            </a:r>
            <a:r>
              <a:rPr lang="en-US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charset="-128"/>
              </a:rPr>
              <a:t>desktop</a:t>
            </a:r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MS PGothic" panose="020B0600070205080204" charset="-128"/>
              </a:rPr>
              <a:t>interface</a:t>
            </a:r>
            <a:endParaRPr lang="en-US" dirty="0" smtClean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dirty="0" smtClean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charset="-128"/>
              </a:rPr>
              <a:t>Icons</a:t>
            </a:r>
            <a:r>
              <a:rPr lang="en-US" dirty="0" smtClean="0">
                <a:latin typeface="Arial" panose="020B0604020202020204" pitchFamily="34" charset="0"/>
                <a:ea typeface="MS PGothic" panose="020B0600070205080204" charset="-128"/>
              </a:rPr>
              <a:t> </a:t>
            </a:r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represent files, programs, actions, etc</a:t>
            </a:r>
            <a:r>
              <a:rPr lang="en-US" dirty="0" smtClean="0">
                <a:latin typeface="Arial" panose="020B0604020202020204" pitchFamily="34" charset="0"/>
                <a:ea typeface="MS PGothic" panose="020B0600070205080204" charset="-128"/>
              </a:rPr>
              <a:t>.</a:t>
            </a:r>
            <a:endParaRPr lang="en-US" dirty="0" smtClean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endParaRPr lang="en-US" dirty="0" smtClean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sz="1800" b="1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sz="1800" b="1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sz="1800" b="1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pic>
        <p:nvPicPr>
          <p:cNvPr id="11268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00808"/>
            <a:ext cx="3558233" cy="198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538956" y="5595938"/>
            <a:ext cx="80660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3300"/>
                </a:solidFill>
                <a:cs typeface="+mn-cs"/>
              </a:rPr>
              <a:t>Many operating systems now include both CLI and GUI interfaces</a:t>
            </a:r>
            <a:endParaRPr lang="en-US" dirty="0">
              <a:solidFill>
                <a:srgbClr val="FF3300"/>
              </a:solidFill>
              <a:cs typeface="+mn-cs"/>
            </a:endParaRPr>
          </a:p>
          <a:p>
            <a:pPr lvl="1" algn="ctr">
              <a:defRPr/>
            </a:pPr>
            <a:r>
              <a:rPr lang="en-US" dirty="0">
                <a:solidFill>
                  <a:srgbClr val="FF3300"/>
                </a:solidFill>
                <a:cs typeface="+mn-cs"/>
              </a:rPr>
              <a:t>Linux: command shells available (CLI); KDE as GUI</a:t>
            </a:r>
            <a:endParaRPr lang="en-US" dirty="0">
              <a:solidFill>
                <a:srgbClr val="FF33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0756A-7D04-F549-9A88-B088FFA5457D}" type="slidenum">
              <a:rPr lang="en-US"/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Virtualization</a:t>
            </a:r>
            <a:endParaRPr lang="en-US" dirty="0" smtClean="0">
              <a:cs typeface="+mj-cs"/>
            </a:endParaRP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Vmware</a:t>
            </a:r>
            <a:r>
              <a:rPr lang="en-US" dirty="0" smtClean="0">
                <a:cs typeface="+mn-cs"/>
              </a:rPr>
              <a:t> (Virtual Machine Manager– VMM)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Abstracts Intel x86 hardware</a:t>
            </a: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Java virtual machine (JVM)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Specification of an </a:t>
            </a:r>
            <a:r>
              <a:rPr lang="en-US" dirty="0" smtClean="0">
                <a:solidFill>
                  <a:srgbClr val="FF0000"/>
                </a:solidFill>
              </a:rPr>
              <a:t>abstract computer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.NET Framework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Specification of an abstract computer again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B0A64-DFD7-5F43-B97C-9A3CE9BEABB5}" type="slidenum">
              <a:rPr lang="en-US"/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Operating System Debugging</a:t>
            </a:r>
            <a:endParaRPr lang="en-US" smtClean="0">
              <a:cs typeface="+mj-cs"/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Failure analysis</a:t>
            </a:r>
            <a:endParaRPr lang="en-US" sz="1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1800" dirty="0" smtClean="0"/>
              <a:t>Log files</a:t>
            </a:r>
            <a:endParaRPr lang="en-US" sz="1800" dirty="0" smtClean="0"/>
          </a:p>
          <a:p>
            <a:pPr lvl="1" eaLnBrk="1" hangingPunct="1">
              <a:defRPr/>
            </a:pPr>
            <a:r>
              <a:rPr lang="en-US" sz="1800" dirty="0" smtClean="0"/>
              <a:t>Core dump</a:t>
            </a:r>
            <a:endParaRPr lang="en-US" sz="1800" dirty="0" smtClean="0"/>
          </a:p>
          <a:p>
            <a:pPr lvl="1" eaLnBrk="1" hangingPunct="1">
              <a:defRPr/>
            </a:pPr>
            <a:r>
              <a:rPr lang="en-US" sz="1800" dirty="0" smtClean="0"/>
              <a:t>Crash dump</a:t>
            </a:r>
            <a:endParaRPr lang="en-US" sz="1800" dirty="0" smtClean="0"/>
          </a:p>
          <a:p>
            <a:pPr lvl="1"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Performance tuning</a:t>
            </a:r>
            <a:endParaRPr lang="en-US" sz="1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1800" dirty="0" smtClean="0"/>
              <a:t>Monitor system performance</a:t>
            </a:r>
            <a:endParaRPr lang="en-US" sz="1800" dirty="0" smtClean="0"/>
          </a:p>
          <a:p>
            <a:pPr lvl="2" eaLnBrk="1" hangingPunct="1">
              <a:defRPr/>
            </a:pPr>
            <a:r>
              <a:rPr lang="en-US" sz="1800" dirty="0" smtClean="0"/>
              <a:t>Add code to kernel</a:t>
            </a:r>
            <a:endParaRPr lang="en-US" sz="1800" dirty="0" smtClean="0"/>
          </a:p>
          <a:p>
            <a:pPr lvl="2" eaLnBrk="1" hangingPunct="1">
              <a:defRPr/>
            </a:pPr>
            <a:r>
              <a:rPr lang="en-US" sz="1800" dirty="0" smtClean="0"/>
              <a:t>Use system tools like </a:t>
            </a:r>
            <a:r>
              <a:rPr lang="ja-JP" altLang="en-US" sz="1800" dirty="0" smtClean="0">
                <a:latin typeface="Arial" panose="020B0604020202020204"/>
              </a:rPr>
              <a:t>“</a:t>
            </a:r>
            <a:r>
              <a:rPr lang="en-US" sz="1800" dirty="0" smtClean="0"/>
              <a:t>top</a:t>
            </a:r>
            <a:r>
              <a:rPr lang="ja-JP" altLang="en-US" sz="1800" dirty="0" smtClean="0">
                <a:latin typeface="Arial" panose="020B0604020202020204"/>
              </a:rPr>
              <a:t>”</a:t>
            </a:r>
            <a:endParaRPr lang="en-US" sz="1800" dirty="0" smtClean="0"/>
          </a:p>
          <a:p>
            <a:pPr lvl="2"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1800" dirty="0" err="1" smtClean="0">
                <a:cs typeface="+mn-cs"/>
              </a:rPr>
              <a:t>DTrace</a:t>
            </a:r>
            <a:endParaRPr lang="en-US" sz="1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1800" dirty="0" smtClean="0"/>
              <a:t>Facility for dynamically adding probes to a running system (both to processes and to the kernel)</a:t>
            </a:r>
            <a:endParaRPr lang="en-US" sz="1800" dirty="0" smtClean="0"/>
          </a:p>
          <a:p>
            <a:pPr lvl="1" eaLnBrk="1" hangingPunct="1">
              <a:defRPr/>
            </a:pPr>
            <a:r>
              <a:rPr lang="en-US" sz="1800" dirty="0" smtClean="0"/>
              <a:t>Probes can be queried using D programming language to obtain info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4DD69-79B5-5D4C-9B13-0B01A0C40457}" type="slidenum">
              <a:rPr lang="en-US"/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Operating System Generation</a:t>
            </a:r>
            <a:endParaRPr lang="en-US" smtClean="0">
              <a:cs typeface="+mj-cs"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Configure the kernel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Compile the kernel 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DEABFD-2D48-E84A-88AE-B1E717D0A9A5}" type="slidenum">
              <a:rPr lang="en-US"/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System Boot</a:t>
            </a:r>
            <a:endParaRPr lang="en-US" smtClean="0">
              <a:cs typeface="+mj-cs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Bootstrap program (loader) locates the kernel, loads it and starts the kernel. </a:t>
            </a:r>
            <a:endParaRPr lang="en-US" sz="1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1800" dirty="0" smtClean="0"/>
              <a:t>This can be a two-step procedure. </a:t>
            </a:r>
            <a:endParaRPr lang="en-US" sz="1800" dirty="0" smtClean="0"/>
          </a:p>
          <a:p>
            <a:pPr lvl="1" eaLnBrk="1" hangingPunct="1">
              <a:defRPr/>
            </a:pPr>
            <a:r>
              <a:rPr lang="en-US" sz="1800" dirty="0" smtClean="0"/>
              <a:t>Bootstrap program loads another more complex boot program </a:t>
            </a:r>
            <a:endParaRPr lang="en-US" sz="1800" dirty="0" smtClean="0"/>
          </a:p>
          <a:p>
            <a:pPr lvl="1" eaLnBrk="1" hangingPunct="1">
              <a:defRPr/>
            </a:pPr>
            <a:r>
              <a:rPr lang="en-US" sz="1800" dirty="0" smtClean="0"/>
              <a:t>That boot program loads the kernel</a:t>
            </a:r>
            <a:endParaRPr lang="en-US" sz="1800" dirty="0" smtClean="0"/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Then control is given to kernel. </a:t>
            </a: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Kernel starts the environment and makes the computer ready to interact with the user (via a GUI or command shell). </a:t>
            </a: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Details depend on the system</a:t>
            </a: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55EB90-C8F4-D143-9650-4E8658064D30}" type="slidenum">
              <a:rPr lang="en-US"/>
            </a:fld>
            <a:endParaRPr lang="en-US"/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References</a:t>
            </a:r>
            <a:endParaRPr lang="en-US" smtClean="0">
              <a:cs typeface="+mj-cs"/>
            </a:endParaRPr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Operating System Concepts, 9</a:t>
            </a:r>
            <a:r>
              <a:rPr lang="en-US" sz="1800" baseline="30000" dirty="0" smtClean="0">
                <a:cs typeface="+mn-cs"/>
              </a:rPr>
              <a:t>th</a:t>
            </a:r>
            <a:r>
              <a:rPr lang="en-US" sz="1800" dirty="0" smtClean="0">
                <a:cs typeface="+mn-cs"/>
              </a:rPr>
              <a:t> edition, </a:t>
            </a:r>
            <a:r>
              <a:rPr lang="en-US" sz="1800" dirty="0" err="1" smtClean="0">
                <a:cs typeface="+mn-cs"/>
              </a:rPr>
              <a:t>Silberschatz</a:t>
            </a:r>
            <a:r>
              <a:rPr lang="en-US" sz="1800" dirty="0" smtClean="0">
                <a:cs typeface="+mn-cs"/>
              </a:rPr>
              <a:t> et al. Wiley. </a:t>
            </a: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Modern Operating Systems, Andrew S. </a:t>
            </a:r>
            <a:r>
              <a:rPr lang="en-US" sz="1800" dirty="0" err="1" smtClean="0">
                <a:cs typeface="+mn-cs"/>
              </a:rPr>
              <a:t>Tanenbaum</a:t>
            </a:r>
            <a:r>
              <a:rPr lang="en-US" sz="1800" dirty="0" smtClean="0">
                <a:cs typeface="+mn-cs"/>
              </a:rPr>
              <a:t>, 3</a:t>
            </a:r>
            <a:r>
              <a:rPr lang="en-US" sz="1800" baseline="30000" dirty="0" smtClean="0">
                <a:cs typeface="+mn-cs"/>
              </a:rPr>
              <a:t>rd</a:t>
            </a:r>
            <a:r>
              <a:rPr lang="en-US" sz="1800" dirty="0" smtClean="0">
                <a:cs typeface="+mn-cs"/>
              </a:rPr>
              <a:t> edition, 2009.</a:t>
            </a: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i="1" dirty="0" smtClean="0">
                <a:cs typeface="+mn-cs"/>
              </a:rPr>
              <a:t>These slides are adapted/modified from the textbook and its slides: Operating System Concepts, </a:t>
            </a:r>
            <a:r>
              <a:rPr lang="en-US" sz="1800" i="1" dirty="0" err="1" smtClean="0">
                <a:cs typeface="+mn-cs"/>
              </a:rPr>
              <a:t>Silberschatz</a:t>
            </a:r>
            <a:r>
              <a:rPr lang="en-US" sz="1800" i="1" dirty="0" smtClean="0">
                <a:cs typeface="+mn-cs"/>
              </a:rPr>
              <a:t>  et al., 7th &amp; 8th editions,  Wiley.</a:t>
            </a:r>
            <a:endParaRPr lang="en-US" sz="1800" i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800" dirty="0" smtClean="0">
                <a:cs typeface="+mn-cs"/>
              </a:rPr>
              <a:t>Computer Systems, A Programmer’s Perspective, 3</a:t>
            </a:r>
            <a:r>
              <a:rPr lang="en-US" sz="1800" baseline="30000" dirty="0" smtClean="0">
                <a:cs typeface="+mn-cs"/>
              </a:rPr>
              <a:t>rd</a:t>
            </a:r>
            <a:r>
              <a:rPr lang="en-US" sz="1800" dirty="0" smtClean="0">
                <a:cs typeface="+mn-cs"/>
              </a:rPr>
              <a:t> edition, R. E&gt; Bryant and D. R. </a:t>
            </a:r>
            <a:r>
              <a:rPr lang="en-US" sz="1800" dirty="0" err="1" smtClean="0">
                <a:cs typeface="+mn-cs"/>
              </a:rPr>
              <a:t>O’Hallaron</a:t>
            </a:r>
            <a:r>
              <a:rPr lang="en-US" sz="1800" dirty="0" smtClean="0">
                <a:cs typeface="+mn-cs"/>
              </a:rPr>
              <a:t>, Pearson, 2016. </a:t>
            </a:r>
            <a:endParaRPr lang="en-US" sz="1800" dirty="0" smtClean="0">
              <a:cs typeface="+mn-cs"/>
            </a:endParaRPr>
          </a:p>
          <a:p>
            <a:pPr eaLnBrk="1" hangingPunct="1">
              <a:defRPr/>
            </a:pPr>
            <a:endParaRPr lang="en-US" sz="1800" dirty="0" smtClean="0"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D088CA-0EE1-294F-A7B7-E3191707D230}" type="slidenum">
              <a:rPr lang="en-US"/>
            </a:fld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Bourne Shell Command Interpreter</a:t>
            </a:r>
            <a:endParaRPr lang="en-US" smtClean="0">
              <a:cs typeface="+mj-cs"/>
            </a:endParaRPr>
          </a:p>
        </p:txBody>
      </p:sp>
      <p:pic>
        <p:nvPicPr>
          <p:cNvPr id="13315" name="Picture 5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484313"/>
            <a:ext cx="618172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5D4EC-B5CD-A34E-B3D5-BF2768B98848}" type="slidenum">
              <a:rPr lang="en-US"/>
            </a:fld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MacOS X GUI</a:t>
            </a:r>
            <a:endParaRPr lang="en-US" smtClean="0">
              <a:cs typeface="+mj-cs"/>
            </a:endParaRPr>
          </a:p>
        </p:txBody>
      </p:sp>
      <p:pic>
        <p:nvPicPr>
          <p:cNvPr id="249860" name="Picture 4" descr="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557338"/>
            <a:ext cx="6061075" cy="46799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0C1495-E874-4249-96EC-E9BE499C5F37}" type="slidenum">
              <a:rPr lang="en-US"/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System Calls</a:t>
            </a:r>
            <a:endParaRPr lang="en-US" dirty="0" smtClean="0">
              <a:cs typeface="+mj-cs"/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charset="-128"/>
              </a:rPr>
              <a:t>Programming interface</a:t>
            </a:r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 to the services provided by the OS</a:t>
            </a:r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i.e., interface provided to </a:t>
            </a:r>
            <a:r>
              <a:rPr lang="en-US" dirty="0" smtClean="0">
                <a:latin typeface="Arial" panose="020B0604020202020204" pitchFamily="34" charset="0"/>
                <a:ea typeface="MS PGothic" panose="020B0600070205080204" charset="-128"/>
              </a:rPr>
              <a:t>applications (commands and programs)</a:t>
            </a:r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Typically written in a high-level language (C or C++)</a:t>
            </a:r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Are called by a running program to get </a:t>
            </a:r>
            <a:r>
              <a:rPr lang="en-US" dirty="0" smtClean="0">
                <a:latin typeface="Arial" panose="020B0604020202020204" pitchFamily="34" charset="0"/>
                <a:ea typeface="MS PGothic" panose="020B0600070205080204" charset="-128"/>
              </a:rPr>
              <a:t>service from kerne</a:t>
            </a:r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l</a:t>
            </a:r>
            <a:endParaRPr lang="en-US" dirty="0" smtClean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dirty="0" smtClean="0">
                <a:latin typeface="Arial" panose="020B0604020202020204" pitchFamily="34" charset="0"/>
                <a:ea typeface="MS PGothic" panose="020B0600070205080204" charset="-128"/>
              </a:rPr>
              <a:t>“making a system call’ or “calling a system call”</a:t>
            </a:r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dirty="0">
                <a:latin typeface="Arial" panose="020B0604020202020204" pitchFamily="34" charset="0"/>
                <a:ea typeface="MS PGothic" panose="020B0600070205080204" charset="-128"/>
              </a:rPr>
              <a:t>Even a simple program may make a lot of calls per second. </a:t>
            </a:r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94C94-AB5A-5043-B089-0161F1AF1A20}" type="slidenum">
              <a:rPr lang="en-US"/>
            </a:fld>
            <a:endParaRPr lang="en-US"/>
          </a:p>
        </p:txBody>
      </p:sp>
      <p:sp>
        <p:nvSpPr>
          <p:cNvPr id="262156" name="Rectangle 12"/>
          <p:cNvSpPr>
            <a:spLocks noChangeArrowheads="1"/>
          </p:cNvSpPr>
          <p:nvPr/>
        </p:nvSpPr>
        <p:spPr bwMode="auto">
          <a:xfrm>
            <a:off x="468313" y="3068638"/>
            <a:ext cx="8207375" cy="28082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262158" name="Oval 14"/>
          <p:cNvSpPr>
            <a:spLocks noChangeArrowheads="1"/>
          </p:cNvSpPr>
          <p:nvPr/>
        </p:nvSpPr>
        <p:spPr bwMode="auto">
          <a:xfrm>
            <a:off x="4140200" y="1700213"/>
            <a:ext cx="2736850" cy="1081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cs typeface="+mn-cs"/>
              </a:rPr>
              <a:t>Application</a:t>
            </a:r>
            <a:endParaRPr lang="en-US">
              <a:cs typeface="+mn-cs"/>
            </a:endParaRP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System Calls</a:t>
            </a:r>
            <a:endParaRPr lang="en-US" dirty="0" smtClean="0">
              <a:cs typeface="+mj-cs"/>
            </a:endParaRPr>
          </a:p>
        </p:txBody>
      </p:sp>
      <p:sp>
        <p:nvSpPr>
          <p:cNvPr id="262149" name="AutoShape 5"/>
          <p:cNvSpPr>
            <a:spLocks noChangeArrowheads="1"/>
          </p:cNvSpPr>
          <p:nvPr/>
        </p:nvSpPr>
        <p:spPr bwMode="auto">
          <a:xfrm>
            <a:off x="1476375" y="3284538"/>
            <a:ext cx="647700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2150" name="AutoShape 6"/>
          <p:cNvSpPr>
            <a:spLocks noChangeArrowheads="1"/>
          </p:cNvSpPr>
          <p:nvPr/>
        </p:nvSpPr>
        <p:spPr bwMode="auto">
          <a:xfrm>
            <a:off x="2339975" y="3284538"/>
            <a:ext cx="647700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2151" name="AutoShape 7"/>
          <p:cNvSpPr>
            <a:spLocks noChangeArrowheads="1"/>
          </p:cNvSpPr>
          <p:nvPr/>
        </p:nvSpPr>
        <p:spPr bwMode="auto">
          <a:xfrm>
            <a:off x="3132138" y="3284538"/>
            <a:ext cx="647700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2152" name="AutoShape 8"/>
          <p:cNvSpPr>
            <a:spLocks noChangeArrowheads="1"/>
          </p:cNvSpPr>
          <p:nvPr/>
        </p:nvSpPr>
        <p:spPr bwMode="auto">
          <a:xfrm>
            <a:off x="6300788" y="3284538"/>
            <a:ext cx="647700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7019925" y="3284538"/>
            <a:ext cx="16414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System Calls</a:t>
            </a:r>
            <a:endParaRPr lang="en-US">
              <a:cs typeface="+mn-cs"/>
            </a:endParaRPr>
          </a:p>
          <a:p>
            <a:pPr algn="ctr">
              <a:defRPr/>
            </a:pPr>
            <a:r>
              <a:rPr lang="en-US">
                <a:cs typeface="+mn-cs"/>
              </a:rPr>
              <a:t>(OS functions)</a:t>
            </a:r>
            <a:endParaRPr lang="en-US">
              <a:cs typeface="+mn-cs"/>
            </a:endParaRPr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1979613" y="3789363"/>
            <a:ext cx="5005569" cy="371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Each has a </a:t>
            </a:r>
            <a:r>
              <a:rPr lang="en-US" b="1" dirty="0" smtClean="0">
                <a:cs typeface="+mn-cs"/>
              </a:rPr>
              <a:t>name, numbe</a:t>
            </a:r>
            <a:r>
              <a:rPr lang="en-US" dirty="0" smtClean="0">
                <a:cs typeface="+mn-cs"/>
              </a:rPr>
              <a:t>r</a:t>
            </a:r>
            <a:r>
              <a:rPr lang="en-US" dirty="0">
                <a:cs typeface="+mn-cs"/>
              </a:rPr>
              <a:t>, </a:t>
            </a:r>
            <a:r>
              <a:rPr lang="en-US" b="1" dirty="0">
                <a:cs typeface="+mn-cs"/>
              </a:rPr>
              <a:t>set of parameters</a:t>
            </a:r>
            <a:endParaRPr lang="en-US" b="1" dirty="0">
              <a:cs typeface="+mn-cs"/>
            </a:endParaRPr>
          </a:p>
        </p:txBody>
      </p:sp>
      <p:sp>
        <p:nvSpPr>
          <p:cNvPr id="262157" name="Oval 13"/>
          <p:cNvSpPr>
            <a:spLocks noChangeArrowheads="1"/>
          </p:cNvSpPr>
          <p:nvPr/>
        </p:nvSpPr>
        <p:spPr bwMode="auto">
          <a:xfrm>
            <a:off x="1258888" y="1700213"/>
            <a:ext cx="2736850" cy="1081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dirty="0">
                <a:cs typeface="+mn-cs"/>
              </a:rPr>
              <a:t>Application</a:t>
            </a:r>
            <a:endParaRPr lang="en-US" dirty="0">
              <a:cs typeface="+mn-cs"/>
            </a:endParaRPr>
          </a:p>
          <a:p>
            <a:pPr algn="ctr">
              <a:defRPr/>
            </a:pPr>
            <a:r>
              <a:rPr lang="en-US" dirty="0">
                <a:cs typeface="+mn-cs"/>
              </a:rPr>
              <a:t>(a process, a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running program)</a:t>
            </a:r>
            <a:endParaRPr lang="en-US" dirty="0">
              <a:cs typeface="+mn-cs"/>
            </a:endParaRPr>
          </a:p>
        </p:txBody>
      </p:sp>
      <p:sp>
        <p:nvSpPr>
          <p:cNvPr id="262162" name="Text Box 18"/>
          <p:cNvSpPr txBox="1">
            <a:spLocks noChangeArrowheads="1"/>
          </p:cNvSpPr>
          <p:nvPr/>
        </p:nvSpPr>
        <p:spPr bwMode="auto">
          <a:xfrm>
            <a:off x="4121150" y="3357563"/>
            <a:ext cx="4730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….</a:t>
            </a:r>
            <a:endParaRPr lang="en-US">
              <a:cs typeface="+mn-cs"/>
            </a:endParaRPr>
          </a:p>
        </p:txBody>
      </p:sp>
      <p:sp>
        <p:nvSpPr>
          <p:cNvPr id="262163" name="Text Box 19"/>
          <p:cNvSpPr txBox="1">
            <a:spLocks noChangeArrowheads="1"/>
          </p:cNvSpPr>
          <p:nvPr/>
        </p:nvSpPr>
        <p:spPr bwMode="auto">
          <a:xfrm>
            <a:off x="673100" y="5373688"/>
            <a:ext cx="12350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Kernel/OS</a:t>
            </a:r>
            <a:endParaRPr lang="en-US">
              <a:cs typeface="+mn-cs"/>
            </a:endParaRPr>
          </a:p>
        </p:txBody>
      </p:sp>
      <p:sp>
        <p:nvSpPr>
          <p:cNvPr id="262164" name="AutoShape 20"/>
          <p:cNvSpPr>
            <a:spLocks noChangeArrowheads="1"/>
          </p:cNvSpPr>
          <p:nvPr/>
        </p:nvSpPr>
        <p:spPr bwMode="auto">
          <a:xfrm>
            <a:off x="2411413" y="4437063"/>
            <a:ext cx="360362" cy="6477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2165" name="AutoShape 21"/>
          <p:cNvSpPr>
            <a:spLocks noChangeArrowheads="1"/>
          </p:cNvSpPr>
          <p:nvPr/>
        </p:nvSpPr>
        <p:spPr bwMode="auto">
          <a:xfrm>
            <a:off x="3132138" y="4581525"/>
            <a:ext cx="360362" cy="4318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2166" name="AutoShape 22"/>
          <p:cNvSpPr>
            <a:spLocks noChangeArrowheads="1"/>
          </p:cNvSpPr>
          <p:nvPr/>
        </p:nvSpPr>
        <p:spPr bwMode="auto">
          <a:xfrm>
            <a:off x="4284663" y="4365625"/>
            <a:ext cx="503237" cy="10795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4859338" y="4724400"/>
            <a:ext cx="24161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Other kernel functions</a:t>
            </a:r>
            <a:endParaRPr lang="en-US">
              <a:cs typeface="+mn-cs"/>
            </a:endParaRPr>
          </a:p>
        </p:txBody>
      </p:sp>
      <p:sp>
        <p:nvSpPr>
          <p:cNvPr id="262168" name="Text Box 24"/>
          <p:cNvSpPr txBox="1">
            <a:spLocks noChangeArrowheads="1"/>
          </p:cNvSpPr>
          <p:nvPr/>
        </p:nvSpPr>
        <p:spPr bwMode="auto">
          <a:xfrm>
            <a:off x="2568575" y="5438775"/>
            <a:ext cx="538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i="1">
                <a:cs typeface="+mn-cs"/>
              </a:rPr>
              <a:t>other kernel functions can be called by system calls</a:t>
            </a:r>
            <a:endParaRPr lang="en-US" i="1">
              <a:cs typeface="+mn-cs"/>
            </a:endParaRP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371850" y="2852738"/>
            <a:ext cx="2352675" cy="366712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System Call Interface</a:t>
            </a:r>
            <a:endParaRPr lang="en-US" dirty="0">
              <a:cs typeface="+mn-cs"/>
            </a:endParaRPr>
          </a:p>
        </p:txBody>
      </p:sp>
      <p:sp>
        <p:nvSpPr>
          <p:cNvPr id="262170" name="Line 26"/>
          <p:cNvSpPr>
            <a:spLocks noChangeShapeType="1"/>
          </p:cNvSpPr>
          <p:nvPr/>
        </p:nvSpPr>
        <p:spPr bwMode="auto">
          <a:xfrm>
            <a:off x="1692275" y="4221163"/>
            <a:ext cx="5472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12015</Words>
  <Application>WPS Presentation</Application>
  <PresentationFormat>On-screen Show (4:3)</PresentationFormat>
  <Paragraphs>716</Paragraphs>
  <Slides>54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Arial</vt:lpstr>
      <vt:lpstr>SimSun</vt:lpstr>
      <vt:lpstr>Wingdings</vt:lpstr>
      <vt:lpstr>MS PGothic</vt:lpstr>
      <vt:lpstr>Times New Roman</vt:lpstr>
      <vt:lpstr>Tahoma Small Cap</vt:lpstr>
      <vt:lpstr>Tahoma</vt:lpstr>
      <vt:lpstr>Microsoft YaHei</vt:lpstr>
      <vt:lpstr>Arial Unicode MS</vt:lpstr>
      <vt:lpstr>Arial</vt:lpstr>
      <vt:lpstr>Default Design</vt:lpstr>
      <vt:lpstr>Chapter 2: Operating System Structures </vt:lpstr>
      <vt:lpstr>Outline</vt:lpstr>
      <vt:lpstr>Operating System Services</vt:lpstr>
      <vt:lpstr>OS Services</vt:lpstr>
      <vt:lpstr>[User - Operating System] Interface - CLI</vt:lpstr>
      <vt:lpstr>Bourne Shell Command Interpreter</vt:lpstr>
      <vt:lpstr>The MacOS X GUI</vt:lpstr>
      <vt:lpstr>System Calls</vt:lpstr>
      <vt:lpstr>System Calls</vt:lpstr>
      <vt:lpstr>Example of System Calls</vt:lpstr>
      <vt:lpstr>System Call Implementation and Calling</vt:lpstr>
      <vt:lpstr>Linux x86-64 system calls (64 bit)</vt:lpstr>
      <vt:lpstr>Invoking a system:  Linux and x86 architecture</vt:lpstr>
      <vt:lpstr>System Call Parameter Passing</vt:lpstr>
      <vt:lpstr>Parameter Passing via Table </vt:lpstr>
      <vt:lpstr>Accessing and executing System Calls</vt:lpstr>
      <vt:lpstr>Example of Standard API - Windows</vt:lpstr>
      <vt:lpstr>Example of Standard API - Linux</vt:lpstr>
      <vt:lpstr>Why use APIs rather than system calls directly?</vt:lpstr>
      <vt:lpstr>Standard C Library Example</vt:lpstr>
      <vt:lpstr>Types of System Calls</vt:lpstr>
      <vt:lpstr>Examples of Windows and Unix System Calls</vt:lpstr>
      <vt:lpstr>Hello World with direct Linux System Call</vt:lpstr>
      <vt:lpstr>Hello World with direct Linux System Call</vt:lpstr>
      <vt:lpstr>System Programs</vt:lpstr>
      <vt:lpstr>System Programs</vt:lpstr>
      <vt:lpstr>System Programs</vt:lpstr>
      <vt:lpstr>OS Design and Implementation</vt:lpstr>
      <vt:lpstr>PowerPoint 演示文稿</vt:lpstr>
      <vt:lpstr>Structuring Operating System</vt:lpstr>
      <vt:lpstr>OS Structure</vt:lpstr>
      <vt:lpstr>Simple Structure</vt:lpstr>
      <vt:lpstr>Layered Approach</vt:lpstr>
      <vt:lpstr>Layered Operating System</vt:lpstr>
      <vt:lpstr>Unix</vt:lpstr>
      <vt:lpstr>Traditional UNIX System Structure</vt:lpstr>
      <vt:lpstr>Unix OS architecture</vt:lpstr>
      <vt:lpstr>Linux OS architecture</vt:lpstr>
      <vt:lpstr>Microkernel System Structure</vt:lpstr>
      <vt:lpstr>Microkernels</vt:lpstr>
      <vt:lpstr>MINIX3 OS architecture</vt:lpstr>
      <vt:lpstr>Modules</vt:lpstr>
      <vt:lpstr>Solaris Modular Approach</vt:lpstr>
      <vt:lpstr>Hybrid Systems</vt:lpstr>
      <vt:lpstr>Hybrid Systems</vt:lpstr>
      <vt:lpstr>Virtualization</vt:lpstr>
      <vt:lpstr>Virtual Machines</vt:lpstr>
      <vt:lpstr>Virtual Machines</vt:lpstr>
      <vt:lpstr>Virtual Machines</vt:lpstr>
      <vt:lpstr>Virtualization</vt:lpstr>
      <vt:lpstr>Operating System Debugging</vt:lpstr>
      <vt:lpstr>Operating System Generation</vt:lpstr>
      <vt:lpstr>System Boot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CSE</cp:lastModifiedBy>
  <cp:revision>1060</cp:revision>
  <dcterms:created xsi:type="dcterms:W3CDTF">2113-01-01T00:00:00Z</dcterms:created>
  <dcterms:modified xsi:type="dcterms:W3CDTF">2023-09-18T15:36:04Z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022E571A6F514F93A13CA59DCD436B73</vt:lpwstr>
  </property>
  <property fmtid="{D5CDD505-2E9C-101B-9397-08002B2CF9AE}" pid="3" name="KSOProductBuildVer">
    <vt:lpwstr>1033-11.2.0.11537</vt:lpwstr>
  </property>
</Properties>
</file>