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2"/>
    <p:sldId id="277" r:id="rId3"/>
    <p:sldId id="278" r:id="rId4"/>
    <p:sldId id="279" r:id="rId5"/>
    <p:sldId id="280" r:id="rId6"/>
    <p:sldId id="281" r:id="rId7"/>
    <p:sldId id="282" r:id="rId8"/>
    <p:sldId id="283" r:id="rId9"/>
    <p:sldId id="285" r:id="rId10"/>
    <p:sldId id="286" r:id="rId11"/>
    <p:sldId id="287" r:id="rId12"/>
    <p:sldId id="288" r:id="rId13"/>
    <p:sldId id="289" r:id="rId14"/>
    <p:sldId id="290" r:id="rId15"/>
    <p:sldId id="291" r:id="rId16"/>
    <p:sldId id="298" r:id="rId17"/>
    <p:sldId id="292" r:id="rId18"/>
    <p:sldId id="294" r:id="rId19"/>
    <p:sldId id="295" r:id="rId20"/>
    <p:sldId id="296" r:id="rId21"/>
    <p:sldId id="299" r:id="rId22"/>
    <p:sldId id="300" r:id="rId23"/>
    <p:sldId id="301" r:id="rId24"/>
    <p:sldId id="302" r:id="rId25"/>
    <p:sldId id="303" r:id="rId26"/>
    <p:sldId id="304" r:id="rId27"/>
    <p:sldId id="307" r:id="rId28"/>
    <p:sldId id="305" r:id="rId29"/>
    <p:sldId id="306" r:id="rId30"/>
    <p:sldId id="308" r:id="rId31"/>
    <p:sldId id="309" r:id="rId32"/>
    <p:sldId id="310" r:id="rId33"/>
    <p:sldId id="311" r:id="rId34"/>
    <p:sldId id="312" r:id="rId35"/>
    <p:sldId id="313" r:id="rId36"/>
    <p:sldId id="314" r:id="rId37"/>
    <p:sldId id="315" r:id="rId38"/>
    <p:sldId id="316" r:id="rId39"/>
    <p:sldId id="317" r:id="rId40"/>
    <p:sldId id="31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solidFill>
                  <a:srgbClr val="FF0000"/>
                </a:solidFill>
                <a:latin typeface="Times New Roman" panose="02020603050405020304" pitchFamily="18" charset="0"/>
                <a:cs typeface="Times New Roman" panose="02020603050405020304" pitchFamily="18" charset="0"/>
              </a:rPr>
              <a:t>UNIT III </a:t>
            </a:r>
            <a:br>
              <a:rPr lang="en-US" sz="3600"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rPr>
              <a:t> Network Layer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Network Layer Design Issues </a:t>
            </a:r>
          </a:p>
          <a:p>
            <a:pPr>
              <a:buNone/>
            </a:pPr>
            <a:r>
              <a:rPr lang="en-US" sz="2800" dirty="0" smtClean="0">
                <a:latin typeface="Times New Roman" panose="02020603050405020304" pitchFamily="18" charset="0"/>
                <a:cs typeface="Times New Roman" panose="02020603050405020304" pitchFamily="18" charset="0"/>
              </a:rPr>
              <a:t>• Store-and-forward  packet switching </a:t>
            </a:r>
          </a:p>
          <a:p>
            <a:pPr>
              <a:buNone/>
            </a:pPr>
            <a:r>
              <a:rPr lang="en-US" sz="2800" dirty="0" smtClean="0">
                <a:latin typeface="Times New Roman" panose="02020603050405020304" pitchFamily="18" charset="0"/>
                <a:cs typeface="Times New Roman" panose="02020603050405020304" pitchFamily="18" charset="0"/>
              </a:rPr>
              <a:t>• Services provided to transport layer </a:t>
            </a:r>
          </a:p>
          <a:p>
            <a:pPr>
              <a:buNone/>
            </a:pPr>
            <a:r>
              <a:rPr lang="en-US" sz="2800" dirty="0" smtClean="0">
                <a:latin typeface="Times New Roman" panose="02020603050405020304" pitchFamily="18" charset="0"/>
                <a:cs typeface="Times New Roman" panose="02020603050405020304" pitchFamily="18" charset="0"/>
              </a:rPr>
              <a:t>• Implementation of connectionless service </a:t>
            </a:r>
          </a:p>
          <a:p>
            <a:pPr>
              <a:buNone/>
            </a:pPr>
            <a:r>
              <a:rPr lang="en-US" sz="2800" dirty="0" smtClean="0">
                <a:latin typeface="Times New Roman" panose="02020603050405020304" pitchFamily="18" charset="0"/>
                <a:cs typeface="Times New Roman" panose="02020603050405020304" pitchFamily="18" charset="0"/>
              </a:rPr>
              <a:t>• Implementation of connection-oriented service </a:t>
            </a:r>
          </a:p>
          <a:p>
            <a:pPr>
              <a:buNone/>
            </a:pPr>
            <a:r>
              <a:rPr lang="en-US" sz="2800" dirty="0" smtClean="0">
                <a:latin typeface="Times New Roman" panose="02020603050405020304" pitchFamily="18" charset="0"/>
                <a:cs typeface="Times New Roman" panose="02020603050405020304" pitchFamily="18" charset="0"/>
              </a:rPr>
              <a:t>• Comparison of virtual-circuit and datagram networks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Routing algorithms can be grouped into two major classes: – </a:t>
            </a:r>
          </a:p>
          <a:p>
            <a:r>
              <a:rPr lang="en-US" sz="2400" dirty="0" err="1" smtClean="0">
                <a:solidFill>
                  <a:srgbClr val="FF0000"/>
                </a:solidFill>
                <a:latin typeface="Times New Roman" panose="02020603050405020304" pitchFamily="18" charset="0"/>
                <a:cs typeface="Times New Roman" panose="02020603050405020304" pitchFamily="18" charset="0"/>
              </a:rPr>
              <a:t>Nonadaptive</a:t>
            </a:r>
            <a:r>
              <a:rPr lang="en-US" sz="2400" dirty="0" smtClean="0">
                <a:solidFill>
                  <a:srgbClr val="FF0000"/>
                </a:solidFill>
                <a:latin typeface="Times New Roman" panose="02020603050405020304" pitchFamily="18" charset="0"/>
                <a:cs typeface="Times New Roman" panose="02020603050405020304" pitchFamily="18" charset="0"/>
              </a:rPr>
              <a:t> (Static Routing) – Adaptive(Dynamic Routing)</a:t>
            </a:r>
          </a:p>
          <a:p>
            <a:r>
              <a:rPr lang="en-US" sz="2400" dirty="0" err="1" smtClean="0">
                <a:latin typeface="Times New Roman" panose="02020603050405020304" pitchFamily="18" charset="0"/>
                <a:cs typeface="Times New Roman" panose="02020603050405020304" pitchFamily="18" charset="0"/>
              </a:rPr>
              <a:t>Nonadaptive</a:t>
            </a:r>
            <a:r>
              <a:rPr lang="en-US" sz="2400" dirty="0" smtClean="0">
                <a:latin typeface="Times New Roman" panose="02020603050405020304" pitchFamily="18" charset="0"/>
                <a:cs typeface="Times New Roman" panose="02020603050405020304" pitchFamily="18" charset="0"/>
              </a:rPr>
              <a:t> algorithm do not base their routing decisions on measurements or estimates of the current traffic and topology. Instead, the choice of the route to use to get from I to J is computed in advance, off line, and downloaded to the routers when the network is booted. This procedure is sometimes called static routing. </a:t>
            </a:r>
          </a:p>
          <a:p>
            <a:r>
              <a:rPr lang="en-US" sz="2400" dirty="0" smtClean="0">
                <a:latin typeface="Times New Roman" panose="02020603050405020304" pitchFamily="18" charset="0"/>
                <a:cs typeface="Times New Roman" panose="02020603050405020304" pitchFamily="18" charset="0"/>
              </a:rPr>
              <a:t> Adaptive algorithm, in contrast, change their routing decisions to reflect changes in the topology, and usually the traffic as well.</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400" dirty="0" smtClean="0">
                <a:solidFill>
                  <a:srgbClr val="FF0000"/>
                </a:solidFill>
                <a:latin typeface="Times New Roman" panose="02020603050405020304" pitchFamily="18" charset="0"/>
                <a:cs typeface="Times New Roman" panose="02020603050405020304" pitchFamily="18" charset="0"/>
              </a:rPr>
              <a:t>Different Routing Algorithms </a:t>
            </a:r>
          </a:p>
          <a:p>
            <a:pPr>
              <a:buNone/>
            </a:pPr>
            <a:r>
              <a:rPr lang="en-US" sz="2400" dirty="0" smtClean="0">
                <a:latin typeface="Times New Roman" panose="02020603050405020304" pitchFamily="18" charset="0"/>
                <a:cs typeface="Times New Roman" panose="02020603050405020304" pitchFamily="18" charset="0"/>
              </a:rPr>
              <a:t>• Optimality principle </a:t>
            </a:r>
          </a:p>
          <a:p>
            <a:pPr>
              <a:buNone/>
            </a:pPr>
            <a:r>
              <a:rPr lang="en-US" sz="2400" dirty="0" smtClean="0">
                <a:latin typeface="Times New Roman" panose="02020603050405020304" pitchFamily="18" charset="0"/>
                <a:cs typeface="Times New Roman" panose="02020603050405020304" pitchFamily="18" charset="0"/>
              </a:rPr>
              <a:t>• Shortest path algorithm </a:t>
            </a:r>
          </a:p>
          <a:p>
            <a:pPr>
              <a:buNone/>
            </a:pPr>
            <a:r>
              <a:rPr lang="en-US" sz="2400" dirty="0" smtClean="0">
                <a:latin typeface="Times New Roman" panose="02020603050405020304" pitchFamily="18" charset="0"/>
                <a:cs typeface="Times New Roman" panose="02020603050405020304" pitchFamily="18" charset="0"/>
              </a:rPr>
              <a:t>• Flooding </a:t>
            </a:r>
          </a:p>
          <a:p>
            <a:pPr>
              <a:buNone/>
            </a:pPr>
            <a:r>
              <a:rPr lang="en-US" sz="2400" dirty="0" smtClean="0">
                <a:latin typeface="Times New Roman" panose="02020603050405020304" pitchFamily="18" charset="0"/>
                <a:cs typeface="Times New Roman" panose="02020603050405020304" pitchFamily="18" charset="0"/>
              </a:rPr>
              <a:t>• Distance vector routing </a:t>
            </a:r>
          </a:p>
          <a:p>
            <a:pPr>
              <a:buNone/>
            </a:pPr>
            <a:r>
              <a:rPr lang="en-US" sz="2400" dirty="0" smtClean="0">
                <a:latin typeface="Times New Roman" panose="02020603050405020304" pitchFamily="18" charset="0"/>
                <a:cs typeface="Times New Roman" panose="02020603050405020304" pitchFamily="18" charset="0"/>
              </a:rPr>
              <a:t>• Link state routing </a:t>
            </a:r>
          </a:p>
          <a:p>
            <a:pPr>
              <a:buNone/>
            </a:pPr>
            <a:r>
              <a:rPr lang="en-US" sz="2400" dirty="0" smtClean="0">
                <a:latin typeface="Times New Roman" panose="02020603050405020304" pitchFamily="18" charset="0"/>
                <a:cs typeface="Times New Roman" panose="02020603050405020304" pitchFamily="18" charset="0"/>
              </a:rPr>
              <a:t>• Hierarchical Routing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400" dirty="0" smtClean="0">
                <a:solidFill>
                  <a:srgbClr val="FF0000"/>
                </a:solidFill>
                <a:latin typeface="Times New Roman" panose="02020603050405020304" pitchFamily="18" charset="0"/>
                <a:cs typeface="Times New Roman" panose="02020603050405020304" pitchFamily="18" charset="0"/>
              </a:rPr>
              <a:t>Optimality principle </a:t>
            </a:r>
            <a:r>
              <a:rPr lang="en-US" sz="2400" dirty="0" smtClean="0">
                <a:latin typeface="Times New Roman" panose="02020603050405020304" pitchFamily="18" charset="0"/>
                <a:cs typeface="Times New Roman" panose="02020603050405020304" pitchFamily="18" charset="0"/>
              </a:rPr>
              <a:t>One can make a general statement about optimal routes without regard to network topology or traffic. This statement is known as the optimality principle.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2286000"/>
            <a:ext cx="8285246" cy="3200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latin typeface="Times New Roman" panose="02020603050405020304" pitchFamily="18" charset="0"/>
                <a:cs typeface="Times New Roman" panose="02020603050405020304" pitchFamily="18" charset="0"/>
              </a:rPr>
              <a:t> The Optimality Principle </a:t>
            </a:r>
          </a:p>
          <a:p>
            <a:r>
              <a:rPr lang="en-US" sz="2400" dirty="0" smtClean="0">
                <a:latin typeface="Times New Roman" panose="02020603050405020304" pitchFamily="18" charset="0"/>
                <a:cs typeface="Times New Roman" panose="02020603050405020304" pitchFamily="18" charset="0"/>
              </a:rPr>
              <a:t> It states that if router J is on the optimal path from router I to router K, then the optimal path from J to K also falls along the same </a:t>
            </a:r>
          </a:p>
          <a:p>
            <a:r>
              <a:rPr lang="en-US" sz="2400" dirty="0" smtClean="0">
                <a:latin typeface="Times New Roman" panose="02020603050405020304" pitchFamily="18" charset="0"/>
                <a:cs typeface="Times New Roman" panose="02020603050405020304" pitchFamily="18" charset="0"/>
              </a:rPr>
              <a:t> As a direct consequence of the optimality principle, we can see that the set of optimal routes from all sources to a given destination form a tree rooted at the destination. Such a tree is called a sink tree.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buNone/>
            </a:pPr>
            <a:r>
              <a:rPr lang="en-US" sz="2400" dirty="0" smtClean="0">
                <a:solidFill>
                  <a:srgbClr val="FF0000"/>
                </a:solidFill>
                <a:latin typeface="Times New Roman" panose="02020603050405020304" pitchFamily="18" charset="0"/>
                <a:cs typeface="Times New Roman" panose="02020603050405020304" pitchFamily="18" charset="0"/>
              </a:rPr>
              <a:t>Shortest Path Routing  (</a:t>
            </a:r>
            <a:r>
              <a:rPr lang="en-US" sz="2400" dirty="0" err="1" smtClean="0">
                <a:solidFill>
                  <a:srgbClr val="FF0000"/>
                </a:solidFill>
                <a:latin typeface="Times New Roman" panose="02020603050405020304" pitchFamily="18" charset="0"/>
                <a:cs typeface="Times New Roman" panose="02020603050405020304" pitchFamily="18" charset="0"/>
              </a:rPr>
              <a:t>Dijkstra’s</a:t>
            </a:r>
            <a:r>
              <a:rPr lang="en-US" sz="2400" dirty="0" smtClean="0">
                <a:solidFill>
                  <a:srgbClr val="FF0000"/>
                </a:solidFill>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idea is to build a graph of the subnet, with each node of the graph representing a router and each arc of the graph representing a communication line or link. </a:t>
            </a:r>
          </a:p>
          <a:p>
            <a:r>
              <a:rPr lang="en-US" sz="2400" dirty="0" smtClean="0">
                <a:latin typeface="Times New Roman" panose="02020603050405020304" pitchFamily="18" charset="0"/>
                <a:cs typeface="Times New Roman" panose="02020603050405020304" pitchFamily="18" charset="0"/>
              </a:rPr>
              <a:t> To choose a route between a given pair of routers, the algorithm just finds the shortest path between them on the graph</a:t>
            </a:r>
          </a:p>
          <a:p>
            <a:r>
              <a:rPr lang="en-US" sz="2400" dirty="0" smtClean="0">
                <a:latin typeface="Times New Roman" panose="02020603050405020304" pitchFamily="18" charset="0"/>
                <a:cs typeface="Times New Roman" panose="02020603050405020304" pitchFamily="18" charset="0"/>
              </a:rPr>
              <a:t>Start with the local node (router) as the root of the tree. Assign a cost of 0 to this node and make it the first permanent node.</a:t>
            </a:r>
          </a:p>
          <a:p>
            <a:r>
              <a:rPr lang="en-US" sz="2400" dirty="0" smtClean="0">
                <a:latin typeface="Times New Roman" panose="02020603050405020304" pitchFamily="18" charset="0"/>
                <a:cs typeface="Times New Roman" panose="02020603050405020304" pitchFamily="18" charset="0"/>
              </a:rPr>
              <a:t> Examine each neighbor of the node that was the last permanent node. </a:t>
            </a:r>
          </a:p>
          <a:p>
            <a:r>
              <a:rPr lang="en-US" sz="2400" dirty="0" smtClean="0">
                <a:latin typeface="Times New Roman" panose="02020603050405020304" pitchFamily="18" charset="0"/>
                <a:cs typeface="Times New Roman" panose="02020603050405020304" pitchFamily="18" charset="0"/>
              </a:rPr>
              <a:t> Assign a cumulative cost to each node and make it tentative </a:t>
            </a:r>
          </a:p>
          <a:p>
            <a:r>
              <a:rPr lang="en-US" sz="2400" dirty="0" smtClean="0">
                <a:latin typeface="Times New Roman" panose="02020603050405020304" pitchFamily="18" charset="0"/>
                <a:cs typeface="Times New Roman" panose="02020603050405020304" pitchFamily="18" charset="0"/>
              </a:rPr>
              <a:t> Among the list of tentative nodes </a:t>
            </a:r>
          </a:p>
          <a:p>
            <a:r>
              <a:rPr lang="en-US" sz="2400" dirty="0" smtClean="0">
                <a:latin typeface="Times New Roman" panose="02020603050405020304" pitchFamily="18" charset="0"/>
                <a:cs typeface="Times New Roman" panose="02020603050405020304" pitchFamily="18" charset="0"/>
              </a:rPr>
              <a:t> Find the node with the smallest cost and make it Permanent </a:t>
            </a:r>
          </a:p>
          <a:p>
            <a:r>
              <a:rPr lang="en-US" sz="2400" dirty="0" smtClean="0">
                <a:latin typeface="Times New Roman" panose="02020603050405020304" pitchFamily="18" charset="0"/>
                <a:cs typeface="Times New Roman" panose="02020603050405020304" pitchFamily="18" charset="0"/>
              </a:rPr>
              <a:t> If a node can be reached from more than one route then select the route with the shortest cumulative cost.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8200" y="457200"/>
            <a:ext cx="7620000" cy="607598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err="1" smtClean="0">
                <a:solidFill>
                  <a:srgbClr val="FF0000"/>
                </a:solidFill>
                <a:latin typeface="Times New Roman" panose="02020603050405020304" pitchFamily="18" charset="0"/>
                <a:cs typeface="Times New Roman" panose="02020603050405020304" pitchFamily="18" charset="0"/>
              </a:rPr>
              <a:t>Interdomain</a:t>
            </a:r>
            <a:r>
              <a:rPr lang="en-US" sz="2400" dirty="0" smtClean="0">
                <a:solidFill>
                  <a:srgbClr val="FF0000"/>
                </a:solidFill>
                <a:latin typeface="Times New Roman" panose="02020603050405020304" pitchFamily="18" charset="0"/>
                <a:cs typeface="Times New Roman" panose="02020603050405020304" pitchFamily="18" charset="0"/>
              </a:rPr>
              <a:t> Routing </a:t>
            </a:r>
            <a:r>
              <a:rPr lang="en-US" sz="2400" dirty="0" smtClean="0">
                <a:latin typeface="Times New Roman" panose="02020603050405020304" pitchFamily="18" charset="0"/>
                <a:cs typeface="Times New Roman" panose="02020603050405020304" pitchFamily="18" charset="0"/>
              </a:rPr>
              <a:t>is the protocol in which the routing algorithm works both within and between domains. Domains must be connected in some way, for hosts inside one domain to exchange data with hosts in other domains. </a:t>
            </a:r>
          </a:p>
          <a:p>
            <a:r>
              <a:rPr lang="en-US" sz="2400" dirty="0" err="1" smtClean="0">
                <a:solidFill>
                  <a:srgbClr val="FF0000"/>
                </a:solidFill>
                <a:latin typeface="Times New Roman" panose="02020603050405020304" pitchFamily="18" charset="0"/>
                <a:cs typeface="Times New Roman" panose="02020603050405020304" pitchFamily="18" charset="0"/>
              </a:rPr>
              <a:t>Intradomain</a:t>
            </a:r>
            <a:r>
              <a:rPr lang="en-US" sz="2400" dirty="0" smtClean="0">
                <a:solidFill>
                  <a:srgbClr val="FF0000"/>
                </a:solidFill>
                <a:latin typeface="Times New Roman" panose="02020603050405020304" pitchFamily="18" charset="0"/>
                <a:cs typeface="Times New Roman" panose="02020603050405020304" pitchFamily="18" charset="0"/>
              </a:rPr>
              <a:t> Routing </a:t>
            </a:r>
            <a:r>
              <a:rPr lang="en-US" sz="2400" dirty="0" smtClean="0">
                <a:latin typeface="Times New Roman" panose="02020603050405020304" pitchFamily="18" charset="0"/>
                <a:cs typeface="Times New Roman" panose="02020603050405020304" pitchFamily="18" charset="0"/>
              </a:rPr>
              <a:t>is the routing protocol that operates only within a domain. In other words, </a:t>
            </a:r>
            <a:r>
              <a:rPr lang="en-US" sz="2400" dirty="0" err="1" smtClean="0">
                <a:latin typeface="Times New Roman" panose="02020603050405020304" pitchFamily="18" charset="0"/>
                <a:cs typeface="Times New Roman" panose="02020603050405020304" pitchFamily="18" charset="0"/>
              </a:rPr>
              <a:t>intradomain</a:t>
            </a:r>
            <a:r>
              <a:rPr lang="en-US" sz="2400" dirty="0" smtClean="0">
                <a:latin typeface="Times New Roman" panose="02020603050405020304" pitchFamily="18" charset="0"/>
                <a:cs typeface="Times New Roman" panose="02020603050405020304" pitchFamily="18" charset="0"/>
              </a:rPr>
              <a:t> routing protocols are used to route packets within a specific domain, such as within an institutional network for e-mail or web browsing</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905000" y="3886200"/>
            <a:ext cx="5791200" cy="27241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dirty="0" smtClean="0">
                <a:solidFill>
                  <a:srgbClr val="FF0000"/>
                </a:solidFill>
                <a:latin typeface="Times New Roman" panose="02020603050405020304" pitchFamily="18" charset="0"/>
                <a:cs typeface="Times New Roman" panose="02020603050405020304" pitchFamily="18" charset="0"/>
              </a:rPr>
              <a:t> </a:t>
            </a:r>
          </a:p>
          <a:p>
            <a:r>
              <a:rPr lang="en-US" dirty="0" smtClean="0">
                <a:solidFill>
                  <a:srgbClr val="FF0000"/>
                </a:solidFill>
                <a:latin typeface="Times New Roman" panose="02020603050405020304" pitchFamily="18" charset="0"/>
                <a:cs typeface="Times New Roman" panose="02020603050405020304" pitchFamily="18" charset="0"/>
              </a:rPr>
              <a:t>Flooding </a:t>
            </a:r>
          </a:p>
          <a:p>
            <a:r>
              <a:rPr lang="en-US" sz="2800" dirty="0" smtClean="0">
                <a:latin typeface="Times New Roman" panose="02020603050405020304" pitchFamily="18" charset="0"/>
                <a:cs typeface="Times New Roman" panose="02020603050405020304" pitchFamily="18" charset="0"/>
              </a:rPr>
              <a:t>Flooding is a Non-adaptive routing technique following this simple method: when a data packet arrives at a router, it is sent to all the outgoing links except the one it has arrived on.</a:t>
            </a:r>
          </a:p>
          <a:p>
            <a:r>
              <a:rPr lang="en-US" sz="2800" dirty="0" smtClean="0">
                <a:latin typeface="Times New Roman" panose="02020603050405020304" pitchFamily="18" charset="0"/>
                <a:cs typeface="Times New Roman" panose="02020603050405020304" pitchFamily="18" charset="0"/>
              </a:rPr>
              <a:t>For example, let us consider the Network in the figure, having six routers that are connected through transmission lines.</a:t>
            </a:r>
          </a:p>
          <a:p>
            <a:pPr>
              <a:buNone/>
            </a:pPr>
            <a:endParaRPr lang="en-US" sz="24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Using flooding technique </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An incoming packet to A, will be sent to B, C and D.</a:t>
            </a:r>
          </a:p>
          <a:p>
            <a:r>
              <a:rPr lang="en-US" sz="2400" dirty="0" smtClean="0">
                <a:latin typeface="Times New Roman" panose="02020603050405020304" pitchFamily="18" charset="0"/>
                <a:cs typeface="Times New Roman" panose="02020603050405020304" pitchFamily="18" charset="0"/>
              </a:rPr>
              <a:t>B will send the packet to C and E.</a:t>
            </a:r>
          </a:p>
          <a:p>
            <a:r>
              <a:rPr lang="en-US" sz="2400" dirty="0" smtClean="0">
                <a:latin typeface="Times New Roman" panose="02020603050405020304" pitchFamily="18" charset="0"/>
                <a:cs typeface="Times New Roman" panose="02020603050405020304" pitchFamily="18" charset="0"/>
              </a:rPr>
              <a:t>C will send the packet to B, D and F.</a:t>
            </a:r>
          </a:p>
          <a:p>
            <a:r>
              <a:rPr lang="en-US" sz="2400" dirty="0" smtClean="0">
                <a:latin typeface="Times New Roman" panose="02020603050405020304" pitchFamily="18" charset="0"/>
                <a:cs typeface="Times New Roman" panose="02020603050405020304" pitchFamily="18" charset="0"/>
              </a:rPr>
              <a:t>D will send the packet to C and F.</a:t>
            </a:r>
          </a:p>
          <a:p>
            <a:r>
              <a:rPr lang="en-US" sz="2400" dirty="0" smtClean="0">
                <a:latin typeface="Times New Roman" panose="02020603050405020304" pitchFamily="18" charset="0"/>
                <a:cs typeface="Times New Roman" panose="02020603050405020304" pitchFamily="18" charset="0"/>
              </a:rPr>
              <a:t>E will send the packet to F.</a:t>
            </a:r>
          </a:p>
          <a:p>
            <a:r>
              <a:rPr lang="en-US" sz="2400" dirty="0" smtClean="0">
                <a:latin typeface="Times New Roman" panose="02020603050405020304" pitchFamily="18" charset="0"/>
                <a:cs typeface="Times New Roman" panose="02020603050405020304" pitchFamily="18" charset="0"/>
              </a:rPr>
              <a:t>F will send the packet to C and E.</a:t>
            </a:r>
          </a:p>
          <a:p>
            <a:endParaRPr lang="en-US" dirty="0"/>
          </a:p>
        </p:txBody>
      </p:sp>
      <p:pic>
        <p:nvPicPr>
          <p:cNvPr id="4" name="Picture 2"/>
          <p:cNvPicPr>
            <a:picLocks noChangeAspect="1" noChangeArrowheads="1"/>
          </p:cNvPicPr>
          <p:nvPr/>
        </p:nvPicPr>
        <p:blipFill>
          <a:blip r:embed="rId2"/>
          <a:srcRect/>
          <a:stretch>
            <a:fillRect/>
          </a:stretch>
        </p:blipFill>
        <p:spPr bwMode="auto">
          <a:xfrm>
            <a:off x="1752600" y="381000"/>
            <a:ext cx="5562600" cy="2743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Types of Flooding</a:t>
            </a:r>
          </a:p>
          <a:p>
            <a:r>
              <a:rPr lang="en-US" sz="2400" dirty="0" smtClean="0">
                <a:latin typeface="Times New Roman" panose="02020603050405020304" pitchFamily="18" charset="0"/>
                <a:cs typeface="Times New Roman" panose="02020603050405020304" pitchFamily="18" charset="0"/>
              </a:rPr>
              <a:t>Flooding may be of three types −</a:t>
            </a:r>
          </a:p>
          <a:p>
            <a:r>
              <a:rPr lang="en-US" sz="2400" b="1" dirty="0" smtClean="0">
                <a:latin typeface="Times New Roman" panose="02020603050405020304" pitchFamily="18" charset="0"/>
                <a:cs typeface="Times New Roman" panose="02020603050405020304" pitchFamily="18" charset="0"/>
              </a:rPr>
              <a:t>Uncontrolled flooding</a:t>
            </a:r>
            <a:r>
              <a:rPr lang="en-US" sz="2400" dirty="0" smtClean="0">
                <a:latin typeface="Times New Roman" panose="02020603050405020304" pitchFamily="18" charset="0"/>
                <a:cs typeface="Times New Roman" panose="02020603050405020304" pitchFamily="18" charset="0"/>
              </a:rPr>
              <a:t> − Here, each router unconditionally transmits the incoming data packets to all its </a:t>
            </a:r>
            <a:r>
              <a:rPr lang="en-US" sz="2400" dirty="0" err="1" smtClean="0">
                <a:latin typeface="Times New Roman" panose="02020603050405020304" pitchFamily="18" charset="0"/>
                <a:cs typeface="Times New Roman" panose="02020603050405020304" pitchFamily="18" charset="0"/>
              </a:rPr>
              <a:t>neighbours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Controlled flooding</a:t>
            </a:r>
            <a:r>
              <a:rPr lang="en-US" sz="2400" dirty="0" smtClean="0">
                <a:latin typeface="Times New Roman" panose="02020603050405020304" pitchFamily="18" charset="0"/>
                <a:cs typeface="Times New Roman" panose="02020603050405020304" pitchFamily="18" charset="0"/>
              </a:rPr>
              <a:t> − They use some methods to control the transmission of packets to the </a:t>
            </a:r>
            <a:r>
              <a:rPr lang="en-US" sz="2400" dirty="0" err="1" smtClean="0">
                <a:latin typeface="Times New Roman" panose="02020603050405020304" pitchFamily="18" charset="0"/>
                <a:cs typeface="Times New Roman" panose="02020603050405020304" pitchFamily="18" charset="0"/>
              </a:rPr>
              <a:t>neighbouring</a:t>
            </a:r>
            <a:r>
              <a:rPr lang="en-US" sz="2400" dirty="0" smtClean="0">
                <a:latin typeface="Times New Roman" panose="02020603050405020304" pitchFamily="18" charset="0"/>
                <a:cs typeface="Times New Roman" panose="02020603050405020304" pitchFamily="18" charset="0"/>
              </a:rPr>
              <a:t> nodes. The two popular algorithms for controlled flooding are Sequence Number Controlled Flooding (SNCF) and Reverse Path Forwarding (RPF).</a:t>
            </a:r>
          </a:p>
          <a:p>
            <a:r>
              <a:rPr lang="en-US" sz="2400" b="1" dirty="0" smtClean="0">
                <a:latin typeface="Times New Roman" panose="02020603050405020304" pitchFamily="18" charset="0"/>
                <a:cs typeface="Times New Roman" panose="02020603050405020304" pitchFamily="18" charset="0"/>
              </a:rPr>
              <a:t>Selective flooding</a:t>
            </a:r>
            <a:r>
              <a:rPr lang="en-US" sz="2400" dirty="0" smtClean="0">
                <a:latin typeface="Times New Roman" panose="02020603050405020304" pitchFamily="18" charset="0"/>
                <a:cs typeface="Times New Roman" panose="02020603050405020304" pitchFamily="18" charset="0"/>
              </a:rPr>
              <a:t> − Here, the routers don't transmit the incoming packets only along those paths which are heading towards approximately in the right direction, instead of every available paths.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Times New Roman" panose="02020603050405020304" pitchFamily="18" charset="0"/>
                <a:cs typeface="Times New Roman" panose="02020603050405020304" pitchFamily="18" charset="0"/>
              </a:rPr>
              <a:t>1.Store-and-forward packet switching</a:t>
            </a:r>
            <a:endParaRPr lang="en-US" sz="3200" dirty="0">
              <a:solidFill>
                <a:srgbClr val="FF0000"/>
              </a:solidFill>
            </a:endParaRPr>
          </a:p>
        </p:txBody>
      </p:sp>
      <p:sp>
        <p:nvSpPr>
          <p:cNvPr id="3" name="Content Placeholder 2"/>
          <p:cNvSpPr>
            <a:spLocks noGrp="1"/>
          </p:cNvSpPr>
          <p:nvPr>
            <p:ph idx="1"/>
          </p:nvPr>
        </p:nvSpPr>
        <p:spPr>
          <a:xfrm>
            <a:off x="457200" y="1371600"/>
            <a:ext cx="8229600" cy="4754563"/>
          </a:xfrm>
        </p:spPr>
        <p:txBody>
          <a:bodyPr/>
          <a:lstStyle/>
          <a:p>
            <a:r>
              <a:rPr lang="en-US" sz="2800" dirty="0" smtClean="0">
                <a:latin typeface="Times New Roman" panose="02020603050405020304" pitchFamily="18" charset="0"/>
                <a:cs typeface="Times New Roman" panose="02020603050405020304" pitchFamily="18" charset="0"/>
              </a:rPr>
              <a:t>1.Store-and-forward packet switching A host with a packet to send transmits it to the nearest router, either on its own LAN or over a point-to-point link to the ISP. </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676400" y="3352800"/>
            <a:ext cx="6610350" cy="28575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Advantages of Flooding</a:t>
            </a:r>
          </a:p>
          <a:p>
            <a:r>
              <a:rPr lang="en-US" sz="2400" dirty="0" smtClean="0">
                <a:latin typeface="Times New Roman" panose="02020603050405020304" pitchFamily="18" charset="0"/>
                <a:cs typeface="Times New Roman" panose="02020603050405020304" pitchFamily="18" charset="0"/>
              </a:rPr>
              <a:t>It is very simple to setup and implement, since a router may know only its </a:t>
            </a:r>
            <a:r>
              <a:rPr lang="en-US" sz="2400" dirty="0" err="1" smtClean="0">
                <a:latin typeface="Times New Roman" panose="02020603050405020304" pitchFamily="18" charset="0"/>
                <a:cs typeface="Times New Roman" panose="02020603050405020304" pitchFamily="18" charset="0"/>
              </a:rPr>
              <a:t>neighbours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It is extremely robust. Even in case of malfunctioning of a large number routers, the packets find a way to reach the destination.</a:t>
            </a:r>
          </a:p>
          <a:p>
            <a:pPr>
              <a:buNone/>
            </a:pPr>
            <a:endParaRPr lang="en-US" sz="2400" dirty="0" smtClean="0">
              <a:latin typeface="Times New Roman" panose="02020603050405020304" pitchFamily="18" charset="0"/>
              <a:cs typeface="Times New Roman" panose="02020603050405020304" pitchFamily="18" charset="0"/>
            </a:endParaRPr>
          </a:p>
          <a:p>
            <a:r>
              <a:rPr lang="en-US" sz="2400" b="1" dirty="0" smtClean="0">
                <a:solidFill>
                  <a:srgbClr val="FF0000"/>
                </a:solidFill>
                <a:latin typeface="Times New Roman" panose="02020603050405020304" pitchFamily="18" charset="0"/>
                <a:cs typeface="Times New Roman" panose="02020603050405020304" pitchFamily="18" charset="0"/>
              </a:rPr>
              <a:t>Limitations of Flooding</a:t>
            </a:r>
          </a:p>
          <a:p>
            <a:r>
              <a:rPr lang="en-US" sz="2400" dirty="0" smtClean="0">
                <a:latin typeface="Times New Roman" panose="02020603050405020304" pitchFamily="18" charset="0"/>
                <a:cs typeface="Times New Roman" panose="02020603050405020304" pitchFamily="18" charset="0"/>
              </a:rPr>
              <a:t>Flooding tends to create an infinite number of duplicate data packets, unless some measures are adopted to damp packet generation.</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dirty="0" smtClean="0">
                <a:solidFill>
                  <a:srgbClr val="FF0000"/>
                </a:solidFill>
              </a:rPr>
              <a:t>Hierarchical Routing </a:t>
            </a:r>
          </a:p>
          <a:p>
            <a:r>
              <a:rPr lang="en-US" sz="2400" dirty="0" smtClean="0">
                <a:latin typeface="Times New Roman" panose="02020603050405020304" pitchFamily="18" charset="0"/>
                <a:cs typeface="Times New Roman" panose="02020603050405020304" pitchFamily="18" charset="0"/>
              </a:rPr>
              <a:t> As networks grow in size, the router routing tables grow proportionally. Not only is router memory consumed by ever-increasing tables, but more CPU time is needed to scan them and more bandwidth is needed to send status reports about them. </a:t>
            </a:r>
          </a:p>
          <a:p>
            <a:r>
              <a:rPr lang="en-US" sz="2400" dirty="0" smtClean="0">
                <a:latin typeface="Times New Roman" panose="02020603050405020304" pitchFamily="18" charset="0"/>
                <a:cs typeface="Times New Roman" panose="02020603050405020304" pitchFamily="18" charset="0"/>
              </a:rPr>
              <a:t> At a certain point, the network may grow to the point where it is no longer feasible for every router to have an entry for every other router, so the routing will have to be done hierarchically, as it is in the telephone network.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smtClean="0">
                <a:latin typeface="Times New Roman" panose="02020603050405020304" pitchFamily="18" charset="0"/>
                <a:cs typeface="Times New Roman" panose="02020603050405020304" pitchFamily="18" charset="0"/>
              </a:rPr>
              <a:t>Hierarchical Routing </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srcRect/>
          <a:stretch>
            <a:fillRect/>
          </a:stretch>
        </p:blipFill>
        <p:spPr bwMode="auto">
          <a:xfrm>
            <a:off x="0" y="795145"/>
            <a:ext cx="9143999" cy="596303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800" dirty="0" smtClean="0">
                <a:solidFill>
                  <a:srgbClr val="FF0000"/>
                </a:solidFill>
                <a:latin typeface="Times New Roman" panose="02020603050405020304" pitchFamily="18" charset="0"/>
                <a:cs typeface="Times New Roman" panose="02020603050405020304" pitchFamily="18" charset="0"/>
              </a:rPr>
              <a:t>Distance Vector Routing (Bellman ford Algorithm)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r>
              <a:rPr lang="en-US" sz="2400" dirty="0" smtClean="0">
                <a:latin typeface="Times New Roman" panose="02020603050405020304" pitchFamily="18" charset="0"/>
                <a:cs typeface="Times New Roman" panose="02020603050405020304" pitchFamily="18" charset="0"/>
              </a:rPr>
              <a:t>In distance vector routing, the least-cost route between any two nodes is the route with minimum distance. In this protocol, as the name implies, each node maintains a vector (table) of minimum distances to every node. </a:t>
            </a:r>
          </a:p>
          <a:p>
            <a:r>
              <a:rPr lang="en-US" sz="2400" dirty="0" smtClean="0">
                <a:latin typeface="Times New Roman" panose="02020603050405020304" pitchFamily="18" charset="0"/>
                <a:cs typeface="Times New Roman" panose="02020603050405020304" pitchFamily="18" charset="0"/>
              </a:rPr>
              <a:t> Mainly </a:t>
            </a:r>
          </a:p>
          <a:p>
            <a:r>
              <a:rPr lang="en-US" sz="2400" dirty="0" smtClean="0">
                <a:solidFill>
                  <a:srgbClr val="FF0000"/>
                </a:solidFill>
                <a:latin typeface="Times New Roman" panose="02020603050405020304" pitchFamily="18" charset="0"/>
                <a:cs typeface="Times New Roman" panose="02020603050405020304" pitchFamily="18" charset="0"/>
              </a:rPr>
              <a:t> Initialization of tables in distance vector routing </a:t>
            </a:r>
          </a:p>
          <a:p>
            <a:r>
              <a:rPr lang="en-US" sz="2400" dirty="0" smtClean="0">
                <a:solidFill>
                  <a:srgbClr val="FF0000"/>
                </a:solidFill>
                <a:latin typeface="Times New Roman" panose="02020603050405020304" pitchFamily="18" charset="0"/>
                <a:cs typeface="Times New Roman" panose="02020603050405020304" pitchFamily="18" charset="0"/>
              </a:rPr>
              <a:t> Sharing, </a:t>
            </a:r>
          </a:p>
          <a:p>
            <a:r>
              <a:rPr lang="en-US" sz="2400" dirty="0" smtClean="0">
                <a:solidFill>
                  <a:srgbClr val="FF0000"/>
                </a:solidFill>
                <a:latin typeface="Times New Roman" panose="02020603050405020304" pitchFamily="18" charset="0"/>
                <a:cs typeface="Times New Roman" panose="02020603050405020304" pitchFamily="18" charset="0"/>
              </a:rPr>
              <a:t> Updating </a:t>
            </a:r>
          </a:p>
          <a:p>
            <a:r>
              <a:rPr lang="en-US" sz="2400" dirty="0" smtClean="0">
                <a:latin typeface="Times New Roman" panose="02020603050405020304" pitchFamily="18" charset="0"/>
                <a:cs typeface="Times New Roman" panose="02020603050405020304" pitchFamily="18" charset="0"/>
              </a:rPr>
              <a:t> Each node can know only the distance between itself and its immediate neighbors, those directly connected to it. So for the moment, we assume that each node can send a message to the immediate neighbors and find the distance between itself and these neighbors.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63562"/>
          </a:xfrm>
        </p:spPr>
        <p:txBody>
          <a:bodyPr>
            <a:normAutofit fontScale="90000"/>
          </a:bodyPr>
          <a:lstStyle/>
          <a:p>
            <a:r>
              <a:rPr lang="en-US" sz="3100" dirty="0" smtClean="0">
                <a:latin typeface="Times New Roman" panose="02020603050405020304" pitchFamily="18" charset="0"/>
                <a:cs typeface="Times New Roman" panose="02020603050405020304" pitchFamily="18" charset="0"/>
              </a:rPr>
              <a:t>Initialization of tables in distance vector routing</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8229600" cy="502919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2400" dirty="0" smtClean="0">
                <a:latin typeface="Times New Roman" panose="02020603050405020304" pitchFamily="18" charset="0"/>
                <a:cs typeface="Times New Roman" panose="02020603050405020304" pitchFamily="18" charset="0"/>
              </a:rPr>
              <a:t>Distance vector routing algorithms Distance vector routing algorithms operate by having each router maintain a table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a vector) giving the best known distance to each destination and which line to use to get there. These tables are updated by exchanging information with the neighbors.</a:t>
            </a:r>
          </a:p>
          <a:p>
            <a:r>
              <a:rPr lang="en-US" sz="2400" dirty="0" smtClean="0">
                <a:latin typeface="Times New Roman" panose="02020603050405020304" pitchFamily="18" charset="0"/>
                <a:cs typeface="Times New Roman" panose="02020603050405020304" pitchFamily="18" charset="0"/>
              </a:rPr>
              <a:t>In distance vector routing, each router maintains a routing table indexed by, and containing one entry for, each router in the subnet. This entry contains two parts: the preferred outgoing line to use for that destination and an estimate of the time or distance to that destination. The metric used might be number of hops, time delay in milliseconds, total number of packets queued along the path, or something similar.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Distance Vector Routing</a:t>
            </a:r>
            <a:endParaRPr lang="en-US" sz="2800" dirty="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685800" y="943885"/>
            <a:ext cx="7620000" cy="545502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b="1" dirty="0" smtClean="0">
                <a:solidFill>
                  <a:srgbClr val="FF0000"/>
                </a:solidFill>
                <a:latin typeface="Times New Roman" pitchFamily="18" charset="0"/>
                <a:cs typeface="Times New Roman" pitchFamily="18" charset="0"/>
              </a:rPr>
              <a:t>Count to infinity problem:</a:t>
            </a:r>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One of the important issue in Distance Vector Routing is County of Infinity Problem.</a:t>
            </a:r>
          </a:p>
          <a:p>
            <a:r>
              <a:rPr lang="en-US" sz="2400" dirty="0" smtClean="0">
                <a:latin typeface="Times New Roman" pitchFamily="18" charset="0"/>
                <a:cs typeface="Times New Roman" pitchFamily="18" charset="0"/>
              </a:rPr>
              <a:t>Counting to infinity is just another name for a routing loop. </a:t>
            </a:r>
          </a:p>
          <a:p>
            <a:r>
              <a:rPr lang="en-US" sz="2400" dirty="0" smtClean="0">
                <a:latin typeface="Times New Roman" pitchFamily="18" charset="0"/>
                <a:cs typeface="Times New Roman" pitchFamily="18" charset="0"/>
              </a:rPr>
              <a:t>In distance vector routing, routing loops usually occur when an interface goes down.</a:t>
            </a:r>
          </a:p>
          <a:p>
            <a:r>
              <a:rPr lang="en-US" sz="2400" dirty="0" smtClean="0">
                <a:latin typeface="Times New Roman" pitchFamily="18" charset="0"/>
                <a:cs typeface="Times New Roman" pitchFamily="18" charset="0"/>
              </a:rPr>
              <a:t>It can also occur when two routers send updates to each other at the same time.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28600" y="304800"/>
            <a:ext cx="8458199" cy="62484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76369" y="304800"/>
            <a:ext cx="8486631" cy="6248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sz="2400" dirty="0" smtClean="0">
                <a:latin typeface="Times New Roman" panose="02020603050405020304" pitchFamily="18" charset="0"/>
                <a:cs typeface="Times New Roman" panose="02020603050405020304" pitchFamily="18" charset="0"/>
              </a:rPr>
              <a:t>The packet is stored there until it has fully arrived and the link has finished its processing by verifying the checksum. </a:t>
            </a:r>
          </a:p>
          <a:p>
            <a:r>
              <a:rPr lang="en-US" sz="2400" dirty="0" smtClean="0">
                <a:latin typeface="Times New Roman" panose="02020603050405020304" pitchFamily="18" charset="0"/>
                <a:cs typeface="Times New Roman" panose="02020603050405020304" pitchFamily="18" charset="0"/>
              </a:rPr>
              <a:t>Then it is forwarded to the next router along the path until it reaches the destination host, where it is delivered. This mechanism is store-and-forward packet switching.</a:t>
            </a:r>
          </a:p>
          <a:p>
            <a:pPr>
              <a:buNone/>
            </a:pPr>
            <a:r>
              <a:rPr lang="en-US" sz="2800" dirty="0" smtClean="0">
                <a:solidFill>
                  <a:srgbClr val="FF0000"/>
                </a:solidFill>
                <a:latin typeface="Times New Roman" panose="02020603050405020304" pitchFamily="18" charset="0"/>
                <a:cs typeface="Times New Roman" panose="02020603050405020304" pitchFamily="18" charset="0"/>
              </a:rPr>
              <a:t>2.Services provided to transport layer </a:t>
            </a:r>
          </a:p>
          <a:p>
            <a:r>
              <a:rPr lang="en-US" sz="2400" dirty="0" smtClean="0">
                <a:latin typeface="Times New Roman" panose="02020603050405020304" pitchFamily="18" charset="0"/>
                <a:cs typeface="Times New Roman" panose="02020603050405020304" pitchFamily="18" charset="0"/>
              </a:rPr>
              <a:t> The network layer provides services to the transport layer at the network layer/transport layer interface. The services Need to be carefully designed with the following goals in mind: </a:t>
            </a:r>
          </a:p>
          <a:p>
            <a:r>
              <a:rPr lang="en-US" sz="2400" dirty="0" smtClean="0">
                <a:latin typeface="Times New Roman" panose="02020603050405020304" pitchFamily="18" charset="0"/>
                <a:cs typeface="Times New Roman" panose="02020603050405020304" pitchFamily="18" charset="0"/>
              </a:rPr>
              <a:t> Services independent of router technology. </a:t>
            </a:r>
          </a:p>
          <a:p>
            <a:r>
              <a:rPr lang="en-US" sz="2400" dirty="0" smtClean="0">
                <a:latin typeface="Times New Roman" panose="02020603050405020304" pitchFamily="18" charset="0"/>
                <a:cs typeface="Times New Roman" panose="02020603050405020304" pitchFamily="18" charset="0"/>
              </a:rPr>
              <a:t> Transport layer shielded from number, type, topology of routers. </a:t>
            </a:r>
          </a:p>
          <a:p>
            <a:r>
              <a:rPr lang="en-US" sz="2400" dirty="0" smtClean="0">
                <a:latin typeface="Times New Roman" panose="02020603050405020304" pitchFamily="18" charset="0"/>
                <a:cs typeface="Times New Roman" panose="02020603050405020304" pitchFamily="18" charset="0"/>
              </a:rPr>
              <a:t> Network addresses available to transport layer use uniform numbering plan even across LANs and WANs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563562"/>
          </a:xfrm>
        </p:spPr>
        <p:txBody>
          <a:bodyPr>
            <a:noAutofit/>
          </a:bodyPr>
          <a:lstStyle/>
          <a:p>
            <a:pPr algn="l"/>
            <a:r>
              <a:rPr lang="en-US" sz="2400" dirty="0" smtClean="0">
                <a:solidFill>
                  <a:srgbClr val="FF0000"/>
                </a:solidFill>
                <a:latin typeface="Times New Roman" pitchFamily="18" charset="0"/>
                <a:cs typeface="Times New Roman" pitchFamily="18" charset="0"/>
              </a:rPr>
              <a:t>CONGESTION</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r>
              <a:rPr lang="en-US" sz="2000" dirty="0" smtClean="0">
                <a:latin typeface="Times New Roman" pitchFamily="18" charset="0"/>
                <a:cs typeface="Times New Roman" pitchFamily="18" charset="0"/>
              </a:rPr>
              <a:t>Congestion </a:t>
            </a:r>
            <a:r>
              <a:rPr lang="en-US" sz="2000" dirty="0" smtClean="0">
                <a:latin typeface="Times New Roman" pitchFamily="18" charset="0"/>
                <a:cs typeface="Times New Roman" pitchFamily="18" charset="0"/>
              </a:rPr>
              <a:t>occurs when the number of packets being transmitted through the network approaches the packet handling capacity of the network</a:t>
            </a:r>
          </a:p>
          <a:p>
            <a:r>
              <a:rPr lang="en-US" sz="2000" dirty="0" smtClean="0">
                <a:latin typeface="Times New Roman" pitchFamily="18" charset="0"/>
                <a:cs typeface="Times New Roman" pitchFamily="18" charset="0"/>
              </a:rPr>
              <a:t>Congestion </a:t>
            </a:r>
            <a:r>
              <a:rPr lang="en-US" sz="2000" dirty="0" smtClean="0">
                <a:latin typeface="Times New Roman" pitchFamily="18" charset="0"/>
                <a:cs typeface="Times New Roman" pitchFamily="18" charset="0"/>
              </a:rPr>
              <a:t>control aims to keep number of packets below level at which performance falls off dramatically</a:t>
            </a: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What is congestion?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state occurring in network layer when the message traffic is so heavy that it slows down network response time.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Effects of Congestion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As delay increases, performance decreases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If delay increases, retransmission occurs, making situation worse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64970" y="381000"/>
            <a:ext cx="7214059" cy="57451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62000" y="609600"/>
            <a:ext cx="7672191" cy="5715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592763"/>
          </a:xfrm>
        </p:spPr>
        <p:txBody>
          <a:bodyPr>
            <a:noAutofit/>
          </a:bodyPr>
          <a:lstStyle/>
          <a:p>
            <a:r>
              <a:rPr lang="en-US" sz="2000" dirty="0" smtClean="0">
                <a:solidFill>
                  <a:srgbClr val="FF0000"/>
                </a:solidFill>
                <a:latin typeface="Times New Roman" pitchFamily="18" charset="0"/>
                <a:cs typeface="Times New Roman" pitchFamily="18" charset="0"/>
              </a:rPr>
              <a:t>Open Loop Congestion </a:t>
            </a:r>
            <a:r>
              <a:rPr lang="en-US" sz="2000" dirty="0" smtClean="0">
                <a:latin typeface="Times New Roman" pitchFamily="18" charset="0"/>
                <a:cs typeface="Times New Roman" pitchFamily="18" charset="0"/>
              </a:rPr>
              <a:t>Control Open loop congestion control policies are applied to prevent congestion before it happens. The congestion control is handled either by the source or the destination.</a:t>
            </a:r>
          </a:p>
          <a:p>
            <a:r>
              <a:rPr lang="en-US" sz="2000" dirty="0" smtClean="0">
                <a:latin typeface="Times New Roman" pitchFamily="18" charset="0"/>
                <a:cs typeface="Times New Roman" pitchFamily="18" charset="0"/>
              </a:rPr>
              <a:t>Policies adopted by open loop congestion control – </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solidFill>
                  <a:srgbClr val="FF0000"/>
                </a:solidFill>
                <a:latin typeface="Times New Roman" pitchFamily="18" charset="0"/>
                <a:cs typeface="Times New Roman" pitchFamily="18" charset="0"/>
              </a:rPr>
              <a:t>1.Retransmission </a:t>
            </a:r>
            <a:r>
              <a:rPr lang="en-US" sz="2000" dirty="0" smtClean="0">
                <a:solidFill>
                  <a:srgbClr val="FF0000"/>
                </a:solidFill>
                <a:latin typeface="Times New Roman" pitchFamily="18" charset="0"/>
                <a:cs typeface="Times New Roman" pitchFamily="18" charset="0"/>
              </a:rPr>
              <a:t>Policy </a:t>
            </a:r>
            <a:r>
              <a:rPr lang="en-US" sz="2000" dirty="0" smtClean="0">
                <a:latin typeface="Times New Roman" pitchFamily="18" charset="0"/>
                <a:cs typeface="Times New Roman" pitchFamily="18" charset="0"/>
              </a:rPr>
              <a:t>: It is the policy in which retransmission of the packets are taken care of. If the sender feels that a sent packet is lost or corrupted, the packet needs to be retransmitted. This transmission may increase the congestion in the network. To prevent congestion, retransmission timers must be designed to prevent congestion and also able to optimize efficiency</a:t>
            </a:r>
            <a:r>
              <a:rPr lang="en-US" sz="2000" dirty="0" smtClean="0">
                <a:latin typeface="Times New Roman" pitchFamily="18" charset="0"/>
                <a:cs typeface="Times New Roman" pitchFamily="18" charset="0"/>
              </a:rPr>
              <a:t>.</a:t>
            </a:r>
          </a:p>
          <a:p>
            <a:pPr>
              <a:buNone/>
            </a:pPr>
            <a:r>
              <a:rPr lang="en-US" sz="2000" dirty="0" smtClean="0">
                <a:solidFill>
                  <a:srgbClr val="FF0000"/>
                </a:solidFill>
                <a:latin typeface="Times New Roman" pitchFamily="18" charset="0"/>
                <a:cs typeface="Times New Roman" pitchFamily="18" charset="0"/>
              </a:rPr>
              <a:t>2.Window </a:t>
            </a:r>
            <a:r>
              <a:rPr lang="en-US" sz="2000" dirty="0" smtClean="0">
                <a:solidFill>
                  <a:srgbClr val="FF0000"/>
                </a:solidFill>
                <a:latin typeface="Times New Roman" pitchFamily="18" charset="0"/>
                <a:cs typeface="Times New Roman" pitchFamily="18" charset="0"/>
              </a:rPr>
              <a:t>Policy </a:t>
            </a:r>
            <a:r>
              <a:rPr lang="en-US" sz="2000" dirty="0" smtClean="0">
                <a:latin typeface="Times New Roman" pitchFamily="18" charset="0"/>
                <a:cs typeface="Times New Roman" pitchFamily="18" charset="0"/>
              </a:rPr>
              <a:t>: The type of window at the sender’s side may also affect the congestion. Several packets in the Go-back-n window are re-sent, although some packets may be received successfully at the receiver side. </a:t>
            </a:r>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smtClean="0">
                <a:latin typeface="Times New Roman" pitchFamily="18" charset="0"/>
                <a:cs typeface="Times New Roman" pitchFamily="18" charset="0"/>
              </a:rPr>
              <a:t>This duplication may increase the congestion in the network and make it worse. Therefore, Selective repeat window should be adopted as it sends the specific packet that may have been lost</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solidFill>
                  <a:srgbClr val="FF0000"/>
                </a:solidFill>
                <a:latin typeface="Times New Roman" pitchFamily="18" charset="0"/>
                <a:cs typeface="Times New Roman" pitchFamily="18" charset="0"/>
              </a:rPr>
              <a:t>   3.Discarding </a:t>
            </a:r>
            <a:r>
              <a:rPr lang="en-US" sz="2000" dirty="0" smtClean="0">
                <a:solidFill>
                  <a:srgbClr val="FF0000"/>
                </a:solidFill>
                <a:latin typeface="Times New Roman" pitchFamily="18" charset="0"/>
                <a:cs typeface="Times New Roman" pitchFamily="18" charset="0"/>
              </a:rPr>
              <a:t>Policy </a:t>
            </a:r>
            <a:r>
              <a:rPr lang="en-US" sz="2000" dirty="0" smtClean="0">
                <a:latin typeface="Times New Roman" pitchFamily="18" charset="0"/>
                <a:cs typeface="Times New Roman" pitchFamily="18" charset="0"/>
              </a:rPr>
              <a:t>: A good discarding policy adopted by the routers is that the routers may prevent congestion and at the same time partially discard the corrupted or less sensitive packages and also be able to maintain the quality of a message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In case of audio file transmission, routers can discard less sensitive packets to prevent congestion and also maintain the quality of the audio file</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solidFill>
                  <a:srgbClr val="FF0000"/>
                </a:solidFill>
                <a:latin typeface="Times New Roman" pitchFamily="18" charset="0"/>
                <a:cs typeface="Times New Roman" pitchFamily="18" charset="0"/>
              </a:rPr>
              <a:t>  4.Acknowledgment </a:t>
            </a:r>
            <a:r>
              <a:rPr lang="en-US" sz="2000" dirty="0" smtClean="0">
                <a:solidFill>
                  <a:srgbClr val="FF0000"/>
                </a:solidFill>
                <a:latin typeface="Times New Roman" pitchFamily="18" charset="0"/>
                <a:cs typeface="Times New Roman" pitchFamily="18" charset="0"/>
              </a:rPr>
              <a:t>Policy </a:t>
            </a:r>
            <a:r>
              <a:rPr lang="en-US" sz="2000" dirty="0" smtClean="0">
                <a:latin typeface="Times New Roman" pitchFamily="18" charset="0"/>
                <a:cs typeface="Times New Roman" pitchFamily="18" charset="0"/>
              </a:rPr>
              <a:t>: Since acknowledgements are also the part of the load in the network, the acknowledgment policy imposed by the receiver may also affect congestion. Several approaches can be used to prevent congestion related to acknowledgment</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2400" dirty="0" smtClean="0">
                <a:latin typeface="Times New Roman" pitchFamily="18" charset="0"/>
                <a:cs typeface="Times New Roman" pitchFamily="18" charset="0"/>
              </a:rPr>
              <a:t>The receiver should send acknowledgement for N packets rather than sending acknowledgement for a single packet. The receiver should send an acknowledgment only if it has to send a packet or a timer </a:t>
            </a:r>
            <a:r>
              <a:rPr lang="en-US" sz="2400" dirty="0" smtClean="0">
                <a:latin typeface="Times New Roman" pitchFamily="18" charset="0"/>
                <a:cs typeface="Times New Roman" pitchFamily="18" charset="0"/>
              </a:rPr>
              <a:t>expires.</a:t>
            </a:r>
          </a:p>
          <a:p>
            <a:pPr>
              <a:buNone/>
            </a:pPr>
            <a:r>
              <a:rPr lang="en-US" sz="2400" dirty="0" smtClean="0">
                <a:solidFill>
                  <a:srgbClr val="FF0000"/>
                </a:solidFill>
                <a:latin typeface="Times New Roman" pitchFamily="18" charset="0"/>
                <a:cs typeface="Times New Roman" pitchFamily="18" charset="0"/>
              </a:rPr>
              <a:t>     5.Admission </a:t>
            </a:r>
            <a:r>
              <a:rPr lang="en-US" sz="2400" dirty="0" smtClean="0">
                <a:solidFill>
                  <a:srgbClr val="FF0000"/>
                </a:solidFill>
                <a:latin typeface="Times New Roman" pitchFamily="18" charset="0"/>
                <a:cs typeface="Times New Roman" pitchFamily="18" charset="0"/>
              </a:rPr>
              <a:t>Policy </a:t>
            </a:r>
            <a:r>
              <a:rPr lang="en-US" sz="2400" dirty="0" smtClean="0">
                <a:latin typeface="Times New Roman" pitchFamily="18" charset="0"/>
                <a:cs typeface="Times New Roman" pitchFamily="18" charset="0"/>
              </a:rPr>
              <a:t>: In admission policy a mechanism should be used to prevent congestion. Switches in a flow should first check the resource requirement of a network flow before transmitting it further. If there is a chance of a congestion or there is a congestion in the network, router should deny establishing a virtual network connection to prevent further </a:t>
            </a:r>
            <a:r>
              <a:rPr lang="en-US" sz="2400" dirty="0" smtClean="0">
                <a:latin typeface="Times New Roman" pitchFamily="18" charset="0"/>
                <a:cs typeface="Times New Roman" pitchFamily="18" charset="0"/>
              </a:rPr>
              <a:t>congestion.</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2400" dirty="0" smtClean="0">
                <a:solidFill>
                  <a:srgbClr val="FF0000"/>
                </a:solidFill>
                <a:latin typeface="Times New Roman" pitchFamily="18" charset="0"/>
                <a:cs typeface="Times New Roman" pitchFamily="18" charset="0"/>
              </a:rPr>
              <a:t>Closed Loop Congestion </a:t>
            </a:r>
            <a:r>
              <a:rPr lang="en-US" sz="2400" dirty="0" smtClean="0">
                <a:latin typeface="Times New Roman" pitchFamily="18" charset="0"/>
                <a:cs typeface="Times New Roman" pitchFamily="18" charset="0"/>
              </a:rPr>
              <a:t>Control Closed loop congestion control techniques are used to treat or alleviate congestion after it happens. Several techniques are used by different protocols; some of them are</a:t>
            </a:r>
            <a:r>
              <a:rPr lang="en-US" sz="2400" dirty="0" smtClean="0">
                <a:latin typeface="Times New Roman" pitchFamily="18" charset="0"/>
                <a:cs typeface="Times New Roman" pitchFamily="18" charset="0"/>
              </a:rPr>
              <a:t>:</a:t>
            </a:r>
          </a:p>
          <a:p>
            <a:pPr>
              <a:buNone/>
            </a:pPr>
            <a:r>
              <a:rPr lang="en-US" sz="2400" dirty="0" smtClean="0">
                <a:solidFill>
                  <a:srgbClr val="FF0000"/>
                </a:solidFill>
                <a:latin typeface="Times New Roman" pitchFamily="18" charset="0"/>
                <a:cs typeface="Times New Roman" pitchFamily="18" charset="0"/>
              </a:rPr>
              <a:t>1. Backpressure </a:t>
            </a:r>
            <a:r>
              <a:rPr lang="en-US" sz="2400" dirty="0" smtClean="0">
                <a:latin typeface="Times New Roman" pitchFamily="18" charset="0"/>
                <a:cs typeface="Times New Roman" pitchFamily="18" charset="0"/>
              </a:rPr>
              <a:t>: Backpressure is a technique in which a congested node stops receiving packets from upstream node. This may cause the upstream node or nodes to become congested and reject receiving data from above nodes. Backpressure is a node-to-node congestion control technique that propagate in the opposite direction of data flow. The backpressure technique can be applied only to virtual circuit where each node has information of its above upstream node.</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219200" y="4800600"/>
            <a:ext cx="6553199" cy="176211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000" dirty="0" smtClean="0">
                <a:solidFill>
                  <a:srgbClr val="FF0000"/>
                </a:solidFill>
                <a:latin typeface="Times New Roman" pitchFamily="18" charset="0"/>
                <a:cs typeface="Times New Roman" pitchFamily="18" charset="0"/>
              </a:rPr>
              <a:t>2. Choke Packet Technique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Choke packet technique is applicable to both virtual networks as well as datagram subnets. A choke packet is a packet sent by a node to the source to inform it of congestion</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Each router monitors its resources and the utilization at each of its output lines. Whenever the resource utilization exceeds the threshold value which is set by the administrator, the router directly sends a choke packet to the source giving it a feedback to reduce the traffic.</a:t>
            </a: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838200" y="3048000"/>
            <a:ext cx="7896225" cy="30765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buNone/>
            </a:pPr>
            <a:r>
              <a:rPr lang="en-US" sz="2000" dirty="0" smtClean="0">
                <a:solidFill>
                  <a:srgbClr val="FF0000"/>
                </a:solidFill>
                <a:latin typeface="Times New Roman" pitchFamily="18" charset="0"/>
                <a:cs typeface="Times New Roman" pitchFamily="18" charset="0"/>
              </a:rPr>
              <a:t>	3</a:t>
            </a:r>
            <a:r>
              <a:rPr lang="en-US" sz="2000" dirty="0" smtClean="0">
                <a:solidFill>
                  <a:srgbClr val="FF0000"/>
                </a:solidFill>
                <a:latin typeface="Times New Roman" pitchFamily="18" charset="0"/>
                <a:cs typeface="Times New Roman" pitchFamily="18" charset="0"/>
              </a:rPr>
              <a:t>. Implicit Signaling </a:t>
            </a:r>
            <a:r>
              <a:rPr lang="en-US" sz="2000" dirty="0" smtClean="0">
                <a:latin typeface="Times New Roman" pitchFamily="18" charset="0"/>
                <a:cs typeface="Times New Roman" pitchFamily="18" charset="0"/>
              </a:rPr>
              <a:t>: In implicit signaling, there is no communication between the congested nodes and the source. The source guesses that there is congestion in a network. For example when sender sends several packets and there is no acknowledgment for a while, one assumption is that there is a congestion.</a:t>
            </a:r>
          </a:p>
          <a:p>
            <a:pPr>
              <a:buNone/>
            </a:pPr>
            <a:r>
              <a:rPr lang="en-US" sz="2000" dirty="0" smtClean="0">
                <a:solidFill>
                  <a:srgbClr val="FF0000"/>
                </a:solidFill>
                <a:latin typeface="Times New Roman" pitchFamily="18" charset="0"/>
                <a:cs typeface="Times New Roman" pitchFamily="18" charset="0"/>
              </a:rPr>
              <a:t>	4</a:t>
            </a:r>
            <a:r>
              <a:rPr lang="en-US" sz="2000" dirty="0" smtClean="0">
                <a:solidFill>
                  <a:srgbClr val="FF0000"/>
                </a:solidFill>
                <a:latin typeface="Times New Roman" pitchFamily="18" charset="0"/>
                <a:cs typeface="Times New Roman" pitchFamily="18" charset="0"/>
              </a:rPr>
              <a:t>. Explicit Signaling </a:t>
            </a:r>
            <a:r>
              <a:rPr lang="en-US" sz="2000" dirty="0" smtClean="0">
                <a:latin typeface="Times New Roman" pitchFamily="18" charset="0"/>
                <a:cs typeface="Times New Roman" pitchFamily="18" charset="0"/>
              </a:rPr>
              <a:t>: In explicit signaling, if a node experiences congestion it can explicitly sends a packet to the source or destination to inform about congestion. The difference between choke packet and explicit signaling is that the signal is included in the packets that carry data rather than creating a different packet as in case of choke packet technique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Explicit </a:t>
            </a:r>
            <a:r>
              <a:rPr lang="en-US" sz="2000" dirty="0" smtClean="0">
                <a:latin typeface="Times New Roman" pitchFamily="18" charset="0"/>
                <a:cs typeface="Times New Roman" pitchFamily="18" charset="0"/>
              </a:rPr>
              <a:t>signaling can occur in either forward or backward direction.</a:t>
            </a:r>
          </a:p>
          <a:p>
            <a:pPr>
              <a:buNone/>
            </a:pPr>
            <a:r>
              <a:rPr lang="en-US" sz="2000" dirty="0" smtClean="0">
                <a:solidFill>
                  <a:srgbClr val="FF0000"/>
                </a:solidFill>
                <a:latin typeface="Times New Roman" pitchFamily="18" charset="0"/>
                <a:cs typeface="Times New Roman" pitchFamily="18" charset="0"/>
              </a:rPr>
              <a:t>	Forward </a:t>
            </a:r>
            <a:r>
              <a:rPr lang="en-US" sz="2000" dirty="0" smtClean="0">
                <a:solidFill>
                  <a:srgbClr val="FF0000"/>
                </a:solidFill>
                <a:latin typeface="Times New Roman" pitchFamily="18" charset="0"/>
                <a:cs typeface="Times New Roman" pitchFamily="18" charset="0"/>
              </a:rPr>
              <a:t>Signaling </a:t>
            </a:r>
            <a:r>
              <a:rPr lang="en-US" sz="2000" dirty="0" smtClean="0">
                <a:latin typeface="Times New Roman" pitchFamily="18" charset="0"/>
                <a:cs typeface="Times New Roman" pitchFamily="18" charset="0"/>
              </a:rPr>
              <a:t>: In forward signaling, a signal is sent in the direction of the congestion. The destination is warned about congestion. The receiver in this case adopt policies to prevent further congestion.</a:t>
            </a:r>
          </a:p>
          <a:p>
            <a:pPr>
              <a:buNone/>
            </a:pPr>
            <a:r>
              <a:rPr lang="en-US" sz="2000" dirty="0" smtClean="0">
                <a:solidFill>
                  <a:srgbClr val="FF0000"/>
                </a:solidFill>
                <a:latin typeface="Times New Roman" pitchFamily="18" charset="0"/>
                <a:cs typeface="Times New Roman" pitchFamily="18" charset="0"/>
              </a:rPr>
              <a:t>	Backward </a:t>
            </a:r>
            <a:r>
              <a:rPr lang="en-US" sz="2000" dirty="0" smtClean="0">
                <a:solidFill>
                  <a:srgbClr val="FF0000"/>
                </a:solidFill>
                <a:latin typeface="Times New Roman" pitchFamily="18" charset="0"/>
                <a:cs typeface="Times New Roman" pitchFamily="18" charset="0"/>
              </a:rPr>
              <a:t>Signaling </a:t>
            </a:r>
            <a:r>
              <a:rPr lang="en-US" sz="2000" dirty="0" smtClean="0">
                <a:latin typeface="Times New Roman" pitchFamily="18" charset="0"/>
                <a:cs typeface="Times New Roman" pitchFamily="18" charset="0"/>
              </a:rPr>
              <a:t>: In backward signaling, a signal is sent in the opposite direction of the congestion. The source is warned about congestion and it needs to slow down. </a:t>
            </a:r>
            <a:endParaRPr lang="en-US" sz="2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2000" dirty="0" smtClean="0">
                <a:solidFill>
                  <a:srgbClr val="FF0000"/>
                </a:solidFill>
                <a:latin typeface="Times New Roman" pitchFamily="18" charset="0"/>
                <a:cs typeface="Times New Roman" pitchFamily="18" charset="0"/>
              </a:rPr>
              <a:t>Admission Control</a:t>
            </a:r>
          </a:p>
          <a:p>
            <a:r>
              <a:rPr lang="en-US" sz="2000" dirty="0" smtClean="0">
                <a:latin typeface="Times New Roman" pitchFamily="18" charset="0"/>
                <a:cs typeface="Times New Roman" pitchFamily="18" charset="0"/>
              </a:rPr>
              <a:t>It is one of techniques that is widely used in </a:t>
            </a:r>
            <a:r>
              <a:rPr lang="en-US" sz="2000" dirty="0" err="1" smtClean="0">
                <a:latin typeface="Times New Roman" pitchFamily="18" charset="0"/>
                <a:cs typeface="Times New Roman" pitchFamily="18" charset="0"/>
              </a:rPr>
              <a:t>virtualcircuit</a:t>
            </a:r>
            <a:r>
              <a:rPr lang="en-US" sz="2000" dirty="0" smtClean="0">
                <a:latin typeface="Times New Roman" pitchFamily="18" charset="0"/>
                <a:cs typeface="Times New Roman" pitchFamily="18" charset="0"/>
              </a:rPr>
              <a:t> networks to keep congestion at bay. The idea is do not set up a new virtual circuit unless the network can carry the added traffic without becoming congested. Admission control can also be combined with traffic aware routing by considering routes around traffic hotspots as part of the setup procedure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Example Take two networks (a) A congestion network and (b) The portion of the network that is not congested. A virtual circuit A to B is also shown below −</a:t>
            </a:r>
            <a:endParaRPr lang="en-US" sz="20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2438399" y="3034992"/>
            <a:ext cx="5066753" cy="328960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100" dirty="0" smtClean="0">
                <a:solidFill>
                  <a:srgbClr val="FF0000"/>
                </a:solidFill>
                <a:latin typeface="Times New Roman" panose="02020603050405020304" pitchFamily="18" charset="0"/>
                <a:cs typeface="Times New Roman" panose="02020603050405020304" pitchFamily="18" charset="0"/>
              </a:rPr>
              <a:t/>
            </a:r>
            <a:br>
              <a:rPr lang="en-US" sz="3100" dirty="0" smtClean="0">
                <a:solidFill>
                  <a:srgbClr val="FF0000"/>
                </a:solidFill>
                <a:latin typeface="Times New Roman" panose="02020603050405020304" pitchFamily="18" charset="0"/>
                <a:cs typeface="Times New Roman" panose="02020603050405020304" pitchFamily="18" charset="0"/>
              </a:rPr>
            </a:br>
            <a:r>
              <a:rPr lang="en-US" sz="3100" dirty="0" smtClean="0">
                <a:solidFill>
                  <a:srgbClr val="FF0000"/>
                </a:solidFill>
                <a:latin typeface="Times New Roman" panose="02020603050405020304" pitchFamily="18" charset="0"/>
                <a:cs typeface="Times New Roman" panose="02020603050405020304" pitchFamily="18" charset="0"/>
              </a:rPr>
              <a:t>3.Implementation of connectionless service</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US" sz="2000" dirty="0" smtClean="0">
                <a:latin typeface="Times New Roman" panose="02020603050405020304" pitchFamily="18" charset="0"/>
                <a:cs typeface="Times New Roman" panose="02020603050405020304" pitchFamily="18" charset="0"/>
              </a:rPr>
              <a:t>If connectionless service is offered, packets are injected into the network individually and routed independently of each other.</a:t>
            </a:r>
          </a:p>
          <a:p>
            <a:pPr>
              <a:buNone/>
            </a:pPr>
            <a:r>
              <a:rPr lang="en-US" sz="2000" dirty="0" smtClean="0">
                <a:latin typeface="Times New Roman" panose="02020603050405020304" pitchFamily="18" charset="0"/>
                <a:cs typeface="Times New Roman" panose="02020603050405020304" pitchFamily="18" charset="0"/>
              </a:rPr>
              <a:t> • No advance setup is needed. In this context, the packets are frequently called </a:t>
            </a:r>
            <a:r>
              <a:rPr lang="en-US" sz="2000" dirty="0" err="1" smtClean="0">
                <a:latin typeface="Times New Roman" panose="02020603050405020304" pitchFamily="18" charset="0"/>
                <a:cs typeface="Times New Roman" panose="02020603050405020304" pitchFamily="18" charset="0"/>
              </a:rPr>
              <a:t>datagrams</a:t>
            </a:r>
            <a:r>
              <a:rPr lang="en-US" sz="2000" dirty="0" smtClean="0">
                <a:latin typeface="Times New Roman" panose="02020603050405020304" pitchFamily="18" charset="0"/>
                <a:cs typeface="Times New Roman" panose="02020603050405020304" pitchFamily="18" charset="0"/>
              </a:rPr>
              <a:t> (in analogy with telegrams) and the network is called a datagram network</a:t>
            </a:r>
            <a:endParaRPr lang="en-US"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165101" y="2286000"/>
            <a:ext cx="8741831" cy="44958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000" dirty="0" smtClean="0">
                <a:latin typeface="Times New Roman" pitchFamily="18" charset="0"/>
                <a:cs typeface="Times New Roman" pitchFamily="18" charset="0"/>
              </a:rPr>
              <a:t>Explanation</a:t>
            </a:r>
          </a:p>
          <a:p>
            <a:pPr>
              <a:buNone/>
            </a:pPr>
            <a:r>
              <a:rPr lang="en-US" sz="2000" dirty="0" smtClean="0">
                <a:latin typeface="Times New Roman" pitchFamily="18" charset="0"/>
                <a:cs typeface="Times New Roman" pitchFamily="18" charset="0"/>
              </a:rPr>
              <a:t>	Step </a:t>
            </a:r>
            <a:r>
              <a:rPr lang="en-US" sz="2000" dirty="0" smtClean="0">
                <a:latin typeface="Times New Roman" pitchFamily="18" charset="0"/>
                <a:cs typeface="Times New Roman" pitchFamily="18" charset="0"/>
              </a:rPr>
              <a:t>1 − Suppose a host attached to router A wants to set up a connection to a host attached to router B. Normally this connection passes through one of the congested routers.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Step </a:t>
            </a:r>
            <a:r>
              <a:rPr lang="en-US" sz="2000" dirty="0" smtClean="0">
                <a:latin typeface="Times New Roman" pitchFamily="18" charset="0"/>
                <a:cs typeface="Times New Roman" pitchFamily="18" charset="0"/>
              </a:rPr>
              <a:t>2 − To avoid this situation, we can redraw the network as shown in figure (b), removing the congested routers and all of their lines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Step 3 − The dashed line indicates a possible route for the virtual circuit that avoids the congested routers</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anose="02020603050405020304" pitchFamily="18" charset="0"/>
                <a:cs typeface="Times New Roman" panose="02020603050405020304" pitchFamily="18" charset="0"/>
              </a:rPr>
              <a:t>Implementation of connectionless service</a:t>
            </a:r>
            <a:endParaRPr lang="en-US" sz="2800"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latin typeface="Times New Roman" panose="02020603050405020304" pitchFamily="18" charset="0"/>
                <a:cs typeface="Times New Roman" panose="02020603050405020304" pitchFamily="18" charset="0"/>
              </a:rPr>
              <a:t>Let us assume for this example that the message is four times longer than the maximum packet size, so the network layer has to break it into four packets, 1, 2, 3, and 4, and send each of them in turn to router A. </a:t>
            </a:r>
          </a:p>
          <a:p>
            <a:r>
              <a:rPr lang="en-US" sz="2400" dirty="0" smtClean="0">
                <a:latin typeface="Times New Roman" panose="02020603050405020304" pitchFamily="18" charset="0"/>
                <a:cs typeface="Times New Roman" panose="02020603050405020304" pitchFamily="18" charset="0"/>
              </a:rPr>
              <a:t> Every router has an internal table telling it where to send packets for each of the possible destinations. </a:t>
            </a:r>
          </a:p>
          <a:p>
            <a:r>
              <a:rPr lang="en-US" sz="2400" dirty="0" smtClean="0">
                <a:latin typeface="Times New Roman" panose="02020603050405020304" pitchFamily="18" charset="0"/>
                <a:cs typeface="Times New Roman" panose="02020603050405020304" pitchFamily="18" charset="0"/>
              </a:rPr>
              <a:t>Each table entry is a pair(destination and the outgoing line). Only directly connected lines can be used.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solidFill>
                  <a:srgbClr val="FF0000"/>
                </a:solidFill>
                <a:latin typeface="Times New Roman" panose="02020603050405020304" pitchFamily="18" charset="0"/>
                <a:cs typeface="Times New Roman" panose="02020603050405020304" pitchFamily="18" charset="0"/>
              </a:rPr>
              <a:t>4.Implementation of connection-oriented service</a:t>
            </a:r>
            <a:r>
              <a:rPr lang="en-US" dirty="0" smtClean="0"/>
              <a:t/>
            </a:r>
            <a:br>
              <a:rPr lang="en-US" dirty="0" smtClean="0"/>
            </a:b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1066800" y="1132514"/>
            <a:ext cx="6858000" cy="481967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Implementation of connection-oriented service</a:t>
            </a:r>
            <a:endParaRPr lang="en-US" sz="2400"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latin typeface="Times New Roman" panose="02020603050405020304" pitchFamily="18" charset="0"/>
                <a:cs typeface="Times New Roman" panose="02020603050405020304" pitchFamily="18" charset="0"/>
              </a:rPr>
              <a:t>If connection-oriented service is used, a path from the source router all the way to the destination router must be established before any data packets can be sent. This connection is called a VC (virtual circuit), and the network is called a virtual-circuit network</a:t>
            </a:r>
          </a:p>
          <a:p>
            <a:r>
              <a:rPr lang="en-US" sz="2400" dirty="0" smtClean="0">
                <a:latin typeface="Times New Roman" panose="02020603050405020304" pitchFamily="18" charset="0"/>
                <a:cs typeface="Times New Roman" panose="02020603050405020304" pitchFamily="18" charset="0"/>
              </a:rPr>
              <a:t>• When a connection is established, a route from the source machine to the destination machine is chosen as part of the connection setup and stored in tables inside the routers.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FF0000"/>
                </a:solidFill>
                <a:latin typeface="Times New Roman" panose="02020603050405020304" pitchFamily="18" charset="0"/>
                <a:cs typeface="Times New Roman" panose="02020603050405020304" pitchFamily="18" charset="0"/>
              </a:rPr>
              <a:t>5.Comparison of virtual-circuit and datagram networks</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762000" y="1219200"/>
            <a:ext cx="7962443" cy="506992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Routing Algorithms</a:t>
            </a:r>
          </a:p>
          <a:p>
            <a:r>
              <a:rPr lang="en-US" sz="2400" dirty="0" smtClean="0">
                <a:latin typeface="Times New Roman" panose="02020603050405020304" pitchFamily="18" charset="0"/>
                <a:cs typeface="Times New Roman" panose="02020603050405020304" pitchFamily="18" charset="0"/>
              </a:rPr>
              <a:t> The main function of NL (Network Layer) is routing packets from the source machine to the destination machine. </a:t>
            </a:r>
          </a:p>
          <a:p>
            <a:r>
              <a:rPr lang="en-US" sz="2400" dirty="0" smtClean="0">
                <a:latin typeface="Times New Roman" panose="02020603050405020304" pitchFamily="18" charset="0"/>
                <a:cs typeface="Times New Roman" panose="02020603050405020304" pitchFamily="18" charset="0"/>
              </a:rPr>
              <a:t> There are two processes inside router: </a:t>
            </a:r>
          </a:p>
          <a:p>
            <a:pPr>
              <a:buNone/>
            </a:pPr>
            <a:r>
              <a:rPr lang="en-US" sz="2400" dirty="0" smtClean="0">
                <a:latin typeface="Times New Roman" panose="02020603050405020304" pitchFamily="18" charset="0"/>
                <a:cs typeface="Times New Roman" panose="02020603050405020304" pitchFamily="18" charset="0"/>
              </a:rPr>
              <a:t>	 a)One of them handles each packet as it arrives, looking up the outgoing line to use for it in the routing table. This process is forwarding. </a:t>
            </a:r>
          </a:p>
          <a:p>
            <a:pPr>
              <a:buNone/>
            </a:pPr>
            <a:r>
              <a:rPr lang="en-US" sz="2400" dirty="0" smtClean="0">
                <a:latin typeface="Times New Roman" panose="02020603050405020304" pitchFamily="18" charset="0"/>
                <a:cs typeface="Times New Roman" panose="02020603050405020304" pitchFamily="18" charset="0"/>
              </a:rPr>
              <a:t>      b)The other process is responsible for filling in and updating the routing tables. That is where the routing algorithm comes into play. This process is routing.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2388</Words>
  <Application>WPS Presentation</Application>
  <PresentationFormat>On-screen Show (4:3)</PresentationFormat>
  <Paragraphs>143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 UNIT III   Network Layer  </vt:lpstr>
      <vt:lpstr>1.Store-and-forward packet switching</vt:lpstr>
      <vt:lpstr>Slide 3</vt:lpstr>
      <vt:lpstr> 3.Implementation of connectionless service </vt:lpstr>
      <vt:lpstr>Implementation of connectionless service</vt:lpstr>
      <vt:lpstr>4.Implementation of connection-oriented service </vt:lpstr>
      <vt:lpstr>Implementation of connection-oriented service</vt:lpstr>
      <vt:lpstr>5.Comparison of virtual-circuit and datagram networks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Hierarchical Routing </vt:lpstr>
      <vt:lpstr>Distance Vector Routing (Bellman ford Algorithm)</vt:lpstr>
      <vt:lpstr>Initialization of tables in distance vector routing </vt:lpstr>
      <vt:lpstr>Slide 25</vt:lpstr>
      <vt:lpstr>Distance Vector Routing</vt:lpstr>
      <vt:lpstr>Slide 27</vt:lpstr>
      <vt:lpstr>Slide 28</vt:lpstr>
      <vt:lpstr>Slide 29</vt:lpstr>
      <vt:lpstr>CONGESTION</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RGUKT</dc:creator>
  <cp:lastModifiedBy>RGUKT</cp:lastModifiedBy>
  <cp:revision>60</cp:revision>
  <dcterms:created xsi:type="dcterms:W3CDTF">2006-08-16T00:00:00Z</dcterms:created>
  <dcterms:modified xsi:type="dcterms:W3CDTF">2024-03-18T16:23:42Z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D3D8CB1405D849D8AD31D3A9C91E4FC5</vt:lpwstr>
  </property>
  <property fmtid="{D5CDD505-2E9C-101B-9397-08002B2CF9AE}" pid="3" name="KSOProductBuildVer">
    <vt:lpwstr>1033-11.2.0.11219</vt:lpwstr>
  </property>
</Properties>
</file>