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3" r:id="rId6"/>
    <p:sldId id="264" r:id="rId7"/>
    <p:sldId id="266" r:id="rId8"/>
    <p:sldId id="267" r:id="rId9"/>
    <p:sldId id="268" r:id="rId10"/>
    <p:sldId id="269"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2" d="100"/>
          <a:sy n="62" d="100"/>
        </p:scale>
        <p:origin x="-159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endParaRPr lang="en-US" sz="2400" dirty="0" smtClean="0">
              <a:latin typeface="Times New Roman" pitchFamily="18" charset="0"/>
              <a:cs typeface="Times New Roman" pitchFamily="18" charset="0"/>
            </a:endParaRPr>
          </a:p>
          <a:p>
            <a:pPr lvl="7">
              <a:buNone/>
            </a:pPr>
            <a:r>
              <a:rPr lang="en-US" sz="3600" dirty="0" smtClean="0">
                <a:solidFill>
                  <a:srgbClr val="FF0000"/>
                </a:solidFill>
                <a:latin typeface="Times New Roman" pitchFamily="18" charset="0"/>
                <a:cs typeface="Times New Roman" pitchFamily="18" charset="0"/>
              </a:rPr>
              <a:t>UNIT V</a:t>
            </a:r>
          </a:p>
          <a:p>
            <a:r>
              <a:rPr lang="en-US" sz="2400" dirty="0" smtClean="0">
                <a:solidFill>
                  <a:srgbClr val="FF0000"/>
                </a:solidFill>
                <a:latin typeface="Times New Roman" pitchFamily="18" charset="0"/>
                <a:cs typeface="Times New Roman" pitchFamily="18" charset="0"/>
              </a:rPr>
              <a:t>UDP The Internet Transport Protocols:  </a:t>
            </a:r>
          </a:p>
          <a:p>
            <a:pPr>
              <a:buNone/>
            </a:pPr>
            <a:r>
              <a:rPr lang="en-US" sz="2400" dirty="0" smtClean="0">
                <a:solidFill>
                  <a:srgbClr val="FF0000"/>
                </a:solidFill>
                <a:latin typeface="Times New Roman" pitchFamily="18" charset="0"/>
                <a:cs typeface="Times New Roman" pitchFamily="18" charset="0"/>
              </a:rPr>
              <a:t>• Introduction to UDP </a:t>
            </a:r>
          </a:p>
          <a:p>
            <a:pPr>
              <a:buNone/>
            </a:pPr>
            <a:r>
              <a:rPr lang="en-US" sz="2400" dirty="0" smtClean="0">
                <a:solidFill>
                  <a:srgbClr val="FF0000"/>
                </a:solidFill>
                <a:latin typeface="Times New Roman" pitchFamily="18" charset="0"/>
                <a:cs typeface="Times New Roman" pitchFamily="18" charset="0"/>
              </a:rPr>
              <a:t>• Remote Procedure Call(RPC) </a:t>
            </a:r>
          </a:p>
          <a:p>
            <a:pPr>
              <a:buNone/>
            </a:pP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TheReal-TimeTransport</a:t>
            </a:r>
            <a:r>
              <a:rPr lang="en-US" sz="2400" dirty="0" smtClean="0">
                <a:solidFill>
                  <a:srgbClr val="FF0000"/>
                </a:solidFill>
                <a:latin typeface="Times New Roman" pitchFamily="18" charset="0"/>
                <a:cs typeface="Times New Roman" pitchFamily="18" charset="0"/>
              </a:rPr>
              <a:t> Protocol (RTP) </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Internet Transport Protocols :UDP </a:t>
            </a:r>
          </a:p>
          <a:p>
            <a:pPr>
              <a:buNone/>
            </a:pPr>
            <a:r>
              <a:rPr lang="en-US" sz="2400" dirty="0" smtClean="0">
                <a:latin typeface="Times New Roman" pitchFamily="18" charset="0"/>
                <a:cs typeface="Times New Roman" pitchFamily="18" charset="0"/>
              </a:rPr>
              <a:t>• The Internet has two main protocols in the transport layer, a connectionless protocol and a connection-oriented one.</a:t>
            </a:r>
          </a:p>
          <a:p>
            <a:pPr>
              <a:buNone/>
            </a:pPr>
            <a:r>
              <a:rPr lang="en-US" sz="2400" dirty="0" smtClean="0">
                <a:latin typeface="Times New Roman" pitchFamily="18" charset="0"/>
                <a:cs typeface="Times New Roman" pitchFamily="18" charset="0"/>
              </a:rPr>
              <a:t> • UDP is the connectionless protocol. </a:t>
            </a:r>
          </a:p>
          <a:p>
            <a:pPr>
              <a:buNone/>
            </a:pPr>
            <a:r>
              <a:rPr lang="en-US" sz="2400" dirty="0" smtClean="0">
                <a:latin typeface="Times New Roman" pitchFamily="18" charset="0"/>
                <a:cs typeface="Times New Roman" pitchFamily="18" charset="0"/>
              </a:rPr>
              <a:t>• TCP is the connection-oriented protocol</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609601" y="457200"/>
            <a:ext cx="8294708" cy="568985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b="1" dirty="0" smtClean="0">
                <a:latin typeface="Times New Roman" pitchFamily="18" charset="0"/>
                <a:cs typeface="Times New Roman" pitchFamily="18" charset="0"/>
              </a:rPr>
              <a:t>The TCP Segment Header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Source Port </a:t>
            </a:r>
            <a:r>
              <a:rPr lang="en-US" sz="2400" dirty="0" smtClean="0">
                <a:latin typeface="Times New Roman" pitchFamily="18" charset="0"/>
                <a:cs typeface="Times New Roman" pitchFamily="18" charset="0"/>
              </a:rPr>
              <a:t>It is a 16-bit field that indicates the port number of the sending device where the data originates It is a randomly assigned field.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Destination Port </a:t>
            </a:r>
            <a:r>
              <a:rPr lang="en-US" sz="2400" dirty="0" smtClean="0">
                <a:latin typeface="Times New Roman" pitchFamily="18" charset="0"/>
                <a:cs typeface="Times New Roman" pitchFamily="18" charset="0"/>
              </a:rPr>
              <a:t>This field indicates the port number on the receiving device where the data should be delivered. It is 16 bits field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Sequence Number </a:t>
            </a:r>
            <a:r>
              <a:rPr lang="en-US" sz="2400" dirty="0" smtClean="0">
                <a:latin typeface="Times New Roman" pitchFamily="18" charset="0"/>
                <a:cs typeface="Times New Roman" pitchFamily="18" charset="0"/>
              </a:rPr>
              <a:t>TCP converts data into bytes and the collection of bytes is known as segment. Each TCP segment is assigned a sequence number, which helps the receiving end to reassemble the data in the correct order. It is a 32-bit value. </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b="1" dirty="0" smtClean="0">
                <a:latin typeface="Times New Roman" pitchFamily="18" charset="0"/>
                <a:cs typeface="Times New Roman" pitchFamily="18" charset="0"/>
              </a:rPr>
              <a:t>Acknowledgment Number </a:t>
            </a:r>
            <a:r>
              <a:rPr lang="en-US" sz="2400" dirty="0" smtClean="0">
                <a:latin typeface="Times New Roman" pitchFamily="18" charset="0"/>
                <a:cs typeface="Times New Roman" pitchFamily="18" charset="0"/>
              </a:rPr>
              <a:t>In TCP, data transmission is acknowledged to ensure reliability. This field contains the sequence number that the receiving device expects to receive next. Acknowledgment no is always an incremental value i.e., if the sequence number is x, than Acknowledgment no is set to x+1.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 Offset </a:t>
            </a:r>
            <a:r>
              <a:rPr lang="en-US" sz="2400" dirty="0" smtClean="0">
                <a:latin typeface="Times New Roman" pitchFamily="18" charset="0"/>
                <a:cs typeface="Times New Roman" pitchFamily="18" charset="0"/>
              </a:rPr>
              <a:t>This field determines the size of the TCP header. It is necessary to locate the start of the data payload. It is a 4 bits field.</a:t>
            </a:r>
          </a:p>
          <a:p>
            <a:pPr>
              <a:buNone/>
            </a:pPr>
            <a:r>
              <a:rPr lang="en-US" sz="2400" dirty="0" smtClean="0">
                <a:latin typeface="Times New Roman" pitchFamily="18" charset="0"/>
                <a:cs typeface="Times New Roman" pitchFamily="18" charset="0"/>
              </a:rPr>
              <a:t> • Reserved These bits are reserved and are currently set to zero.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Control Bits (Flags) </a:t>
            </a:r>
            <a:r>
              <a:rPr lang="en-US" sz="2400" dirty="0" smtClean="0">
                <a:latin typeface="Times New Roman" pitchFamily="18" charset="0"/>
                <a:cs typeface="Times New Roman" pitchFamily="18" charset="0"/>
              </a:rPr>
              <a:t>It is also called flags or TCP flags which are used to control and manage aspects of TCP connection and data </a:t>
            </a:r>
            <a:r>
              <a:rPr lang="en-US" sz="2400" dirty="0" err="1" smtClean="0">
                <a:latin typeface="Times New Roman" pitchFamily="18" charset="0"/>
                <a:cs typeface="Times New Roman" pitchFamily="18" charset="0"/>
              </a:rPr>
              <a:t>transmissio</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400" dirty="0" smtClean="0">
                <a:latin typeface="Times New Roman" pitchFamily="18" charset="0"/>
                <a:cs typeface="Times New Roman" pitchFamily="18" charset="0"/>
              </a:rPr>
              <a:t>Some common flags include: </a:t>
            </a:r>
          </a:p>
          <a:p>
            <a:pPr>
              <a:buNone/>
            </a:pPr>
            <a:r>
              <a:rPr lang="en-US" sz="2400" dirty="0" smtClean="0">
                <a:latin typeface="Times New Roman" pitchFamily="18" charset="0"/>
                <a:cs typeface="Times New Roman" pitchFamily="18" charset="0"/>
              </a:rPr>
              <a:t>• 1. URG (Urgent) This bit can be 0 or 1. When this bit is 1, it implies that the data should be treated as a priority. For example, data is always sent in a seq. but we have some urgent data bits that should be sent first. In that case, the Urgent bit is set ON for that particular data, and that data is sent first. </a:t>
            </a:r>
          </a:p>
          <a:p>
            <a:pPr>
              <a:buNone/>
            </a:pPr>
            <a:r>
              <a:rPr lang="en-US" sz="2400" dirty="0" smtClean="0">
                <a:latin typeface="Times New Roman" pitchFamily="18" charset="0"/>
                <a:cs typeface="Times New Roman" pitchFamily="18" charset="0"/>
              </a:rPr>
              <a:t>• 2. ACK (Acknowledgment) Indicates whether the acknowledgment number field is valid or not. If ACK is 1 it implies that the acknowledgment number is valid and if ACK is 0, it means that the segment is missing acknowledgment.</a:t>
            </a:r>
          </a:p>
          <a:p>
            <a:pPr>
              <a:buNone/>
            </a:pPr>
            <a:r>
              <a:rPr lang="en-US" sz="2400" dirty="0" smtClean="0">
                <a:latin typeface="Times New Roman" pitchFamily="18" charset="0"/>
                <a:cs typeface="Times New Roman" pitchFamily="18" charset="0"/>
              </a:rPr>
              <a:t> • 3. PSH (Push) In general, applications collect a certain number of data and then process it. When the Push flag is set ON, it tells the application to transmit the data immediately and not wait for data to stack to fill the entire TCP segment</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latin typeface="Times New Roman" pitchFamily="18" charset="0"/>
                <a:cs typeface="Times New Roman" pitchFamily="18" charset="0"/>
              </a:rPr>
              <a:t>4. RST (Reset) Resets the connection. If it is set to 1, the connection is abruptly reset. </a:t>
            </a:r>
          </a:p>
          <a:p>
            <a:pPr>
              <a:buNone/>
            </a:pPr>
            <a:r>
              <a:rPr lang="en-US" sz="2400" dirty="0" smtClean="0">
                <a:latin typeface="Times New Roman" pitchFamily="18" charset="0"/>
                <a:cs typeface="Times New Roman" pitchFamily="18" charset="0"/>
              </a:rPr>
              <a:t>• 5. SYN (Synchronize) Initiates a connection and synchronizes sequence numbers. It is used in the 3-way handshake process. </a:t>
            </a:r>
          </a:p>
          <a:p>
            <a:pPr>
              <a:buNone/>
            </a:pPr>
            <a:r>
              <a:rPr lang="en-US" sz="2400" dirty="0" smtClean="0">
                <a:latin typeface="Times New Roman" pitchFamily="18" charset="0"/>
                <a:cs typeface="Times New Roman" pitchFamily="18" charset="0"/>
              </a:rPr>
              <a:t>• 6. FIN (Finish) The fin flag is used to terminate the TCP connection. Whenever Host wants to end the connection with the receiving end, it sends data with FIN flag 1. Since TCP works in a full duplex mode, receiving end should also set its FIN flag as 1.</a:t>
            </a:r>
          </a:p>
          <a:p>
            <a:pPr>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Window Size</a:t>
            </a:r>
            <a:r>
              <a:rPr lang="en-US" sz="2400" dirty="0" smtClean="0">
                <a:latin typeface="Times New Roman" pitchFamily="18" charset="0"/>
                <a:cs typeface="Times New Roman" pitchFamily="18" charset="0"/>
              </a:rPr>
              <a:t>: This field indicates the size of the receiving device’s receive window, which helps in flow control. It is a 16- bit field. It is used for flow control between the sender and receiver</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b="1" dirty="0" smtClean="0">
                <a:latin typeface="Times New Roman" pitchFamily="18" charset="0"/>
                <a:cs typeface="Times New Roman" pitchFamily="18" charset="0"/>
              </a:rPr>
              <a:t>Checksum</a:t>
            </a:r>
            <a:r>
              <a:rPr lang="en-US" sz="2400" dirty="0" smtClean="0">
                <a:latin typeface="Times New Roman" pitchFamily="18" charset="0"/>
                <a:cs typeface="Times New Roman" pitchFamily="18" charset="0"/>
              </a:rPr>
              <a:t>: checksum is a 16-bit field numerical value calculated from the TCP header and data payload to detect errors during transmission.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Urgent Pointer</a:t>
            </a:r>
            <a:r>
              <a:rPr lang="en-US" sz="2400" dirty="0" smtClean="0">
                <a:latin typeface="Times New Roman" pitchFamily="18" charset="0"/>
                <a:cs typeface="Times New Roman" pitchFamily="18" charset="0"/>
              </a:rPr>
              <a:t>: If the URG flag is set, this field points to the last urgent data byte in the TCP segment i.e., it tells about the sequence number of the last urgent data byte. It is a 16 bit field.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Options</a:t>
            </a:r>
            <a:r>
              <a:rPr lang="en-US" sz="2400" dirty="0" smtClean="0">
                <a:latin typeface="Times New Roman" pitchFamily="18" charset="0"/>
                <a:cs typeface="Times New Roman" pitchFamily="18" charset="0"/>
              </a:rPr>
              <a:t>: This field is optional and can contain additional parameters or information related to the TCP connection</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2400" dirty="0" smtClean="0">
                <a:solidFill>
                  <a:srgbClr val="FF0000"/>
                </a:solidFill>
                <a:latin typeface="Times New Roman" pitchFamily="18" charset="0"/>
                <a:cs typeface="Times New Roman" pitchFamily="18" charset="0"/>
              </a:rPr>
              <a:t>Hyper Text Transfer Protocol.</a:t>
            </a:r>
          </a:p>
          <a:p>
            <a:pPr>
              <a:buNone/>
            </a:pPr>
            <a:r>
              <a:rPr lang="en-US" sz="2400" dirty="0" smtClean="0">
                <a:latin typeface="Times New Roman" pitchFamily="18" charset="0"/>
                <a:cs typeface="Times New Roman" pitchFamily="18" charset="0"/>
              </a:rPr>
              <a:t> • HTTP stands for Hyper Text Transfer Protocol.</a:t>
            </a:r>
          </a:p>
          <a:p>
            <a:pPr>
              <a:buNone/>
            </a:pPr>
            <a:r>
              <a:rPr lang="en-US" sz="2400" dirty="0" smtClean="0">
                <a:latin typeface="Times New Roman" pitchFamily="18" charset="0"/>
                <a:cs typeface="Times New Roman" pitchFamily="18" charset="0"/>
              </a:rPr>
              <a:t> • It is a protocol used to access the data on the World Wide Web (www). </a:t>
            </a:r>
          </a:p>
          <a:p>
            <a:pPr>
              <a:buNone/>
            </a:pPr>
            <a:r>
              <a:rPr lang="en-US" sz="2400" dirty="0" smtClean="0">
                <a:latin typeface="Times New Roman" pitchFamily="18" charset="0"/>
                <a:cs typeface="Times New Roman" pitchFamily="18" charset="0"/>
              </a:rPr>
              <a:t>• The HTTP protocol can be used to transfer the data in the form of plain text, hypertext, audio, video, and so on.</a:t>
            </a:r>
          </a:p>
          <a:p>
            <a:pPr>
              <a:buNone/>
            </a:pPr>
            <a:r>
              <a:rPr lang="en-US" sz="2400" dirty="0" smtClean="0">
                <a:latin typeface="Times New Roman" pitchFamily="18" charset="0"/>
                <a:cs typeface="Times New Roman" pitchFamily="18" charset="0"/>
              </a:rPr>
              <a:t> • This protocol is known as Hyper Text Transfer Protocol because of its efficiency that allows us to use in a hypertext environment where there are rapid jumps from one document to another document</a:t>
            </a:r>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3810000" y="3886200"/>
            <a:ext cx="4095750" cy="27146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b="1" dirty="0" smtClean="0">
                <a:latin typeface="Times New Roman" pitchFamily="18" charset="0"/>
                <a:cs typeface="Times New Roman" pitchFamily="18" charset="0"/>
              </a:rPr>
              <a:t>Features of HTTP: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Connectionless protocol</a:t>
            </a:r>
            <a:r>
              <a:rPr lang="en-US" sz="2400" dirty="0" smtClean="0">
                <a:latin typeface="Times New Roman" pitchFamily="18" charset="0"/>
                <a:cs typeface="Times New Roman" pitchFamily="18" charset="0"/>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Media independent</a:t>
            </a:r>
            <a:r>
              <a:rPr lang="en-US" sz="2400" dirty="0" smtClean="0">
                <a:latin typeface="Times New Roman" pitchFamily="18" charset="0"/>
                <a:cs typeface="Times New Roman" pitchFamily="18" charset="0"/>
              </a:rPr>
              <a:t>: HTTP protocol is a media independent as data can be sent as long as both the client and server know how to handle the data content.</a:t>
            </a:r>
          </a:p>
          <a:p>
            <a:pPr>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Stateless</a:t>
            </a:r>
            <a:r>
              <a:rPr lang="en-US" sz="2400" dirty="0" smtClean="0">
                <a:latin typeface="Times New Roman" pitchFamily="18" charset="0"/>
                <a:cs typeface="Times New Roman" pitchFamily="18" charset="0"/>
              </a:rPr>
              <a:t>: HTTP is a stateless protocol as both the client and server know each other only during the current request. Due to this nature of the protocol, both the client and server do not retain the information between various requests of the web pages</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400" dirty="0" smtClean="0">
                <a:solidFill>
                  <a:srgbClr val="FF0000"/>
                </a:solidFill>
                <a:latin typeface="Times New Roman" pitchFamily="18" charset="0"/>
                <a:cs typeface="Times New Roman" pitchFamily="18" charset="0"/>
              </a:rPr>
              <a:t>File transfer protocol </a:t>
            </a:r>
          </a:p>
          <a:p>
            <a:pPr>
              <a:buNone/>
            </a:pPr>
            <a:r>
              <a:rPr lang="en-US" sz="2400" dirty="0" smtClean="0">
                <a:latin typeface="Times New Roman" pitchFamily="18" charset="0"/>
                <a:cs typeface="Times New Roman" pitchFamily="18" charset="0"/>
              </a:rPr>
              <a:t>• FTP is a standard internet protocol provided by TCP/IP used for transmitting the files from one host to another. • It is mainly used for transferring the web page files from their creator to the computer that acts as a server for other computers on the internet. • It is also used for downloading the files to computer from other servers</a:t>
            </a:r>
            <a:r>
              <a:rPr lang="en-US" dirty="0" smtClean="0"/>
              <a:t>.</a:t>
            </a:r>
            <a:endParaRPr lang="en-US" dirty="0"/>
          </a:p>
        </p:txBody>
      </p:sp>
      <p:pic>
        <p:nvPicPr>
          <p:cNvPr id="7170" name="Picture 2"/>
          <p:cNvPicPr>
            <a:picLocks noChangeAspect="1" noChangeArrowheads="1"/>
          </p:cNvPicPr>
          <p:nvPr/>
        </p:nvPicPr>
        <p:blipFill>
          <a:blip r:embed="rId2"/>
          <a:srcRect/>
          <a:stretch>
            <a:fillRect/>
          </a:stretch>
        </p:blipFill>
        <p:spPr bwMode="auto">
          <a:xfrm>
            <a:off x="2514600" y="3352800"/>
            <a:ext cx="5953125"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b="1" dirty="0" smtClean="0">
                <a:latin typeface="Times New Roman" pitchFamily="18" charset="0"/>
                <a:cs typeface="Times New Roman" pitchFamily="18" charset="0"/>
              </a:rPr>
              <a:t>Control Connection</a:t>
            </a:r>
            <a:r>
              <a:rPr lang="en-US" sz="2400" dirty="0" smtClean="0">
                <a:latin typeface="Times New Roman" pitchFamily="18" charset="0"/>
                <a:cs typeface="Times New Roman" pitchFamily="18" charset="0"/>
              </a:rPr>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 Connection</a:t>
            </a:r>
            <a:r>
              <a:rPr lang="en-US" sz="2400" dirty="0" smtClean="0">
                <a:latin typeface="Times New Roman" pitchFamily="18" charset="0"/>
                <a:cs typeface="Times New Roman" pitchFamily="18" charset="0"/>
              </a:rPr>
              <a:t>: The Data Connection uses very complex rules as data types may vary. The data connection is made between data transfer processes. The data connection opens when a command comes for transferring the files and closes when the file is transferred</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latin typeface="Times New Roman" pitchFamily="18" charset="0"/>
                <a:cs typeface="Times New Roman" pitchFamily="18" charset="0"/>
              </a:rPr>
              <a:t>Introduction to UDP </a:t>
            </a:r>
          </a:p>
          <a:p>
            <a:pPr>
              <a:buNone/>
            </a:pPr>
            <a:r>
              <a:rPr lang="en-US" sz="2400" dirty="0" smtClean="0">
                <a:latin typeface="Times New Roman" pitchFamily="18" charset="0"/>
                <a:cs typeface="Times New Roman" pitchFamily="18" charset="0"/>
              </a:rPr>
              <a:t>• The Internet protocol suite supports a connectionless transport protocol, UDP (User Datagram Protocol). </a:t>
            </a:r>
          </a:p>
          <a:p>
            <a:pPr>
              <a:buNone/>
            </a:pPr>
            <a:r>
              <a:rPr lang="en-US" sz="2400" dirty="0" smtClean="0">
                <a:latin typeface="Times New Roman" pitchFamily="18" charset="0"/>
                <a:cs typeface="Times New Roman" pitchFamily="18" charset="0"/>
              </a:rPr>
              <a:t>• UDP provides a way for applications to send encapsulated IP </a:t>
            </a:r>
            <a:r>
              <a:rPr lang="en-US" sz="2400" dirty="0" err="1" smtClean="0">
                <a:latin typeface="Times New Roman" pitchFamily="18" charset="0"/>
                <a:cs typeface="Times New Roman" pitchFamily="18" charset="0"/>
              </a:rPr>
              <a:t>datagrams</a:t>
            </a:r>
            <a:r>
              <a:rPr lang="en-US" sz="2400" dirty="0" smtClean="0">
                <a:latin typeface="Times New Roman" pitchFamily="18" charset="0"/>
                <a:cs typeface="Times New Roman" pitchFamily="18" charset="0"/>
              </a:rPr>
              <a:t> and send them without having to establish a connection.</a:t>
            </a:r>
          </a:p>
          <a:p>
            <a:r>
              <a:rPr lang="en-US" sz="2400" dirty="0" smtClean="0"/>
              <a:t>UDP transmits segments consisting of an8- byte header followed by the payload. </a:t>
            </a:r>
          </a:p>
          <a:p>
            <a:pPr>
              <a:buNone/>
            </a:pPr>
            <a:r>
              <a:rPr lang="en-US" sz="2400" dirty="0" smtClean="0"/>
              <a:t>• The two ports serve to identify the end points with in the source and destination machines.</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solidFill>
                  <a:srgbClr val="FF0000"/>
                </a:solidFill>
                <a:latin typeface="Times New Roman" pitchFamily="18" charset="0"/>
                <a:cs typeface="Times New Roman" pitchFamily="18" charset="0"/>
              </a:rPr>
              <a:t>Electronic Mail</a:t>
            </a:r>
          </a:p>
          <a:p>
            <a:pPr>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Electronic mail is computer network one of the most well-known network services. Electronic mail is a computer-based service that allows users to communicate with one another by exchanging messages. </a:t>
            </a:r>
          </a:p>
          <a:p>
            <a:pPr>
              <a:buNone/>
            </a:pPr>
            <a:r>
              <a:rPr lang="en-US" sz="2400" dirty="0" smtClean="0">
                <a:latin typeface="Times New Roman" pitchFamily="18" charset="0"/>
                <a:cs typeface="Times New Roman" pitchFamily="18" charset="0"/>
              </a:rPr>
              <a:t>• Email information is transmitted via email servers and uses a variety of TCP/IP protocols. For example, the simple mail transfer protocol (SMTP) is a protocol that is used to send messages</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latin typeface="Times New Roman" pitchFamily="18" charset="0"/>
                <a:cs typeface="Times New Roman" pitchFamily="18" charset="0"/>
              </a:rPr>
              <a:t>Services offered by Electronic Mail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Composition</a:t>
            </a:r>
            <a:r>
              <a:rPr lang="en-US" sz="2400" dirty="0" smtClean="0">
                <a:latin typeface="Times New Roman" pitchFamily="18" charset="0"/>
                <a:cs typeface="Times New Roman" pitchFamily="18" charset="0"/>
              </a:rPr>
              <a:t>: Creating messages and responses is referred to as composition.</a:t>
            </a:r>
          </a:p>
          <a:p>
            <a:pPr>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Transfer</a:t>
            </a:r>
            <a:r>
              <a:rPr lang="en-US" sz="2400" dirty="0" smtClean="0">
                <a:latin typeface="Times New Roman" pitchFamily="18" charset="0"/>
                <a:cs typeface="Times New Roman" pitchFamily="18" charset="0"/>
              </a:rPr>
              <a:t>: Sending mail from the sender to the receiver is known as a transfer.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Reporting</a:t>
            </a:r>
            <a:r>
              <a:rPr lang="en-US" sz="2400" dirty="0" smtClean="0">
                <a:latin typeface="Times New Roman" pitchFamily="18" charset="0"/>
                <a:cs typeface="Times New Roman" pitchFamily="18" charset="0"/>
              </a:rPr>
              <a:t>: Mail delivery confirmation is known as reporting. It allows users to see if their mail has been delivered, misplaced, or rejected.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Displaying</a:t>
            </a:r>
            <a:r>
              <a:rPr lang="en-US" sz="2400" dirty="0" smtClean="0">
                <a:latin typeface="Times New Roman" pitchFamily="18" charset="0"/>
                <a:cs typeface="Times New Roman" pitchFamily="18" charset="0"/>
              </a:rPr>
              <a:t>: It refers to presenting messages so that the user can understand them.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Disposition</a:t>
            </a:r>
            <a:r>
              <a:rPr lang="en-US" sz="2400" dirty="0" smtClean="0">
                <a:latin typeface="Times New Roman" pitchFamily="18" charset="0"/>
                <a:cs typeface="Times New Roman" pitchFamily="18" charset="0"/>
              </a:rPr>
              <a:t>: This stage concerns the recipient's actions after receiving mail, such as saving it, deleting it before reading it, or after reading it</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Grp="1" noChangeAspect="1" noChangeArrowheads="1"/>
          </p:cNvPicPr>
          <p:nvPr>
            <p:ph idx="1"/>
          </p:nvPr>
        </p:nvPicPr>
        <p:blipFill>
          <a:blip r:embed="rId2"/>
          <a:srcRect/>
          <a:stretch>
            <a:fillRect/>
          </a:stretch>
        </p:blipFill>
        <p:spPr bwMode="auto">
          <a:xfrm>
            <a:off x="353591" y="381000"/>
            <a:ext cx="8420373" cy="6096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b="1" dirty="0" smtClean="0">
                <a:latin typeface="Times New Roman" pitchFamily="18" charset="0"/>
                <a:cs typeface="Times New Roman" pitchFamily="18" charset="0"/>
              </a:rPr>
              <a:t>Components Of Electronic Mail</a:t>
            </a:r>
          </a:p>
          <a:p>
            <a:r>
              <a:rPr lang="en-US" sz="2400" dirty="0" smtClean="0">
                <a:latin typeface="Times New Roman" pitchFamily="18" charset="0"/>
                <a:cs typeface="Times New Roman" pitchFamily="18" charset="0"/>
              </a:rPr>
              <a:t>The following are the essential components of an e-mail system: </a:t>
            </a:r>
          </a:p>
          <a:p>
            <a:pPr>
              <a:buNone/>
            </a:pPr>
            <a:r>
              <a:rPr lang="en-US" sz="2400" dirty="0" smtClean="0">
                <a:latin typeface="Times New Roman" pitchFamily="18" charset="0"/>
                <a:cs typeface="Times New Roman" pitchFamily="18" charset="0"/>
              </a:rPr>
              <a:t>• User Agent (UA) :</a:t>
            </a:r>
            <a:r>
              <a:rPr lang="en-US" sz="2400" dirty="0" smtClean="0"/>
              <a:t> Reading a Message , Sending a reply to a Message , Message Composition.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Message Transfer Agent (MTA) :</a:t>
            </a:r>
            <a:r>
              <a:rPr lang="en-US" sz="2400" dirty="0" smtClean="0"/>
              <a:t> The Message Transfer Agent manages the actual </a:t>
            </a:r>
            <a:r>
              <a:rPr lang="en-US" sz="2400" dirty="0" err="1" smtClean="0"/>
              <a:t>email</a:t>
            </a:r>
            <a:r>
              <a:rPr lang="en-US" sz="2400" dirty="0" smtClean="0"/>
              <a:t> transfer operation (MTA). Simple Mail Transfer Protocol sends messages from one MTA to another.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Message Access Agent:</a:t>
            </a:r>
            <a:r>
              <a:rPr lang="en-US" sz="2400" dirty="0" smtClean="0"/>
              <a:t> The Simple Mail Transfer Protocol is used for the first and second stages of e-mail delivery.</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400" dirty="0" smtClean="0">
                <a:solidFill>
                  <a:srgbClr val="FF0000"/>
                </a:solidFill>
                <a:latin typeface="Times New Roman" pitchFamily="18" charset="0"/>
                <a:cs typeface="Times New Roman" pitchFamily="18" charset="0"/>
              </a:rPr>
              <a:t>TELNET</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TELNET stands for Teletype Network. It is a type of protocol that enables one computer to connect to the local computer. It is used as a standard TCP/IP protocol for virtual terminal service which is provided by ISO. The computer which starts the connection is known as the local computer.</a:t>
            </a:r>
          </a:p>
          <a:p>
            <a:r>
              <a:rPr lang="en-US" sz="2400" dirty="0" smtClean="0"/>
              <a:t>Logging </a:t>
            </a:r>
          </a:p>
          <a:p>
            <a:pPr>
              <a:buNone/>
            </a:pPr>
            <a:r>
              <a:rPr lang="en-US" sz="2400" dirty="0" smtClean="0"/>
              <a:t> The logging process can be further categorized into two parts</a:t>
            </a:r>
          </a:p>
          <a:p>
            <a:pPr>
              <a:buNone/>
            </a:pPr>
            <a:r>
              <a:rPr lang="en-US" sz="2400" dirty="0" smtClean="0"/>
              <a:t>• Local Login </a:t>
            </a:r>
          </a:p>
          <a:p>
            <a:pPr>
              <a:buNone/>
            </a:pPr>
            <a:r>
              <a:rPr lang="en-US" sz="2400" dirty="0" smtClean="0"/>
              <a:t>• Remote Login </a:t>
            </a:r>
          </a:p>
          <a:p>
            <a:pPr>
              <a:buNone/>
            </a:pPr>
            <a:r>
              <a:rPr lang="en-US" sz="2400" dirty="0" smtClean="0"/>
              <a:t>• 1. Local Login: Whenever a user logs into its local system, it is known as local login. </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800" dirty="0" smtClean="0">
                <a:latin typeface="Times New Roman" pitchFamily="18" charset="0"/>
                <a:cs typeface="Times New Roman" pitchFamily="18" charset="0"/>
              </a:rPr>
              <a:t>2. Remote Login: Remote Login is a process in which users can log in to a remote site i.e. computer and use services that are available on the remote computer. </a:t>
            </a:r>
            <a:endParaRPr lang="en-US" sz="28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057400" y="2514600"/>
            <a:ext cx="5634990" cy="3200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solidFill>
                  <a:srgbClr val="FF0000"/>
                </a:solidFill>
                <a:latin typeface="Times New Roman" pitchFamily="18" charset="0"/>
                <a:cs typeface="Times New Roman" pitchFamily="18" charset="0"/>
              </a:rPr>
              <a:t>Domain Name System </a:t>
            </a:r>
          </a:p>
          <a:p>
            <a:pPr>
              <a:buNone/>
            </a:pPr>
            <a:r>
              <a:rPr lang="en-US" sz="2400" dirty="0" smtClean="0"/>
              <a:t>• DNS is a directory service that provides a mapping between the name of a host on the network and its numerical address. • DNS is required for the functioning of the internet. Each node in a tree has a domain name, and a full domain name is a sequence of symbols specified by dots.</a:t>
            </a:r>
          </a:p>
          <a:p>
            <a:r>
              <a:rPr lang="en-US" sz="2400" dirty="0" smtClean="0"/>
              <a:t>DNS is a service that translates the domain name into IP addresses. This allows the users of networks to utilize user-friendly names when looking for other hosts instead of remembering the IP addresses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dirty="0" smtClean="0">
                <a:latin typeface="Times New Roman" pitchFamily="18" charset="0"/>
                <a:cs typeface="Times New Roman" pitchFamily="18" charset="0"/>
              </a:rPr>
              <a:t>DNS is a TCP/IP protocol used on different platforms. The domain name space is divided into three different sections: generic domains, country domains, and inverse domain. </a:t>
            </a:r>
            <a:endParaRPr lang="en-US" sz="28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676400" y="2819400"/>
            <a:ext cx="6172200" cy="339303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latin typeface="Times New Roman" pitchFamily="18" charset="0"/>
                <a:cs typeface="Times New Roman" pitchFamily="18" charset="0"/>
              </a:rPr>
              <a:t>SNMP: Simple Network Management Protocol.</a:t>
            </a:r>
          </a:p>
          <a:p>
            <a:pPr>
              <a:buNone/>
            </a:pPr>
            <a:r>
              <a:rPr lang="en-US" sz="2400" dirty="0" smtClean="0">
                <a:latin typeface="Times New Roman" pitchFamily="18" charset="0"/>
                <a:cs typeface="Times New Roman" pitchFamily="18" charset="0"/>
              </a:rPr>
              <a:t>• SNMP is a framework used for managing devices on the internet. </a:t>
            </a:r>
          </a:p>
          <a:p>
            <a:pPr>
              <a:buNone/>
            </a:pPr>
            <a:r>
              <a:rPr lang="en-US" sz="2400" dirty="0" smtClean="0">
                <a:latin typeface="Times New Roman" pitchFamily="18" charset="0"/>
                <a:cs typeface="Times New Roman" pitchFamily="18" charset="0"/>
              </a:rPr>
              <a:t>• It provides a set of operations for monitoring and managing the internet.</a:t>
            </a:r>
            <a:endParaRPr lang="en-US" sz="24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2209800" y="2819400"/>
            <a:ext cx="4648200" cy="33337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400" dirty="0" smtClean="0">
                <a:latin typeface="Times New Roman" pitchFamily="18" charset="0"/>
                <a:cs typeface="Times New Roman" pitchFamily="18" charset="0"/>
              </a:rPr>
              <a:t>SNMP has two components Manager and agent. The manager is a host that controls and monitors a set of agents such as routers.</a:t>
            </a:r>
          </a:p>
          <a:p>
            <a:r>
              <a:rPr lang="en-US" sz="2400" dirty="0" smtClean="0">
                <a:latin typeface="Times New Roman" pitchFamily="18" charset="0"/>
                <a:cs typeface="Times New Roman" pitchFamily="18" charset="0"/>
              </a:rPr>
              <a:t>It is an application layer protocol in which a few manager stations can handle a set of agents. </a:t>
            </a:r>
          </a:p>
          <a:p>
            <a:pPr>
              <a:buNone/>
            </a:pPr>
            <a:r>
              <a:rPr lang="en-US" sz="2400" dirty="0" smtClean="0">
                <a:latin typeface="Times New Roman" pitchFamily="18" charset="0"/>
                <a:cs typeface="Times New Roman" pitchFamily="18" charset="0"/>
              </a:rPr>
              <a:t>• The protocol designed at the application level can monitor the devices made by different manufacturers and installed on different physical networks. </a:t>
            </a:r>
          </a:p>
          <a:p>
            <a:pPr>
              <a:buNone/>
            </a:pPr>
            <a:r>
              <a:rPr lang="en-US" sz="2400" dirty="0" smtClean="0">
                <a:latin typeface="Times New Roman" pitchFamily="18" charset="0"/>
                <a:cs typeface="Times New Roman" pitchFamily="18" charset="0"/>
              </a:rPr>
              <a:t>• It is used in a heterogeneous network made of different LANs and WANs connected by routers or gateways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1" y="838201"/>
            <a:ext cx="7162800" cy="501094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solidFill>
                  <a:srgbClr val="FF0000"/>
                </a:solidFill>
                <a:latin typeface="Times New Roman" pitchFamily="18" charset="0"/>
                <a:cs typeface="Times New Roman" pitchFamily="18" charset="0"/>
              </a:rPr>
              <a:t>World Wide Web </a:t>
            </a:r>
          </a:p>
          <a:p>
            <a:pPr>
              <a:buNone/>
            </a:pPr>
            <a:r>
              <a:rPr lang="en-US" sz="2400" dirty="0" smtClean="0">
                <a:latin typeface="Times New Roman" pitchFamily="18" charset="0"/>
                <a:cs typeface="Times New Roman" pitchFamily="18" charset="0"/>
              </a:rPr>
              <a:t>• The World Wide Web or Web is basically a collection of information that is linked together from points all over the world. It is also abbreviated as WWW.</a:t>
            </a:r>
          </a:p>
          <a:p>
            <a:pPr>
              <a:buNone/>
            </a:pPr>
            <a:r>
              <a:rPr lang="en-US" sz="2400" dirty="0" smtClean="0">
                <a:latin typeface="Times New Roman" pitchFamily="18" charset="0"/>
                <a:cs typeface="Times New Roman" pitchFamily="18" charset="0"/>
              </a:rPr>
              <a:t> • World wide web provides flexibility, portability, and user-friendly features. </a:t>
            </a:r>
          </a:p>
          <a:p>
            <a:pPr>
              <a:buNone/>
            </a:pPr>
            <a:r>
              <a:rPr lang="en-US" sz="2400" dirty="0" smtClean="0">
                <a:latin typeface="Times New Roman" pitchFamily="18" charset="0"/>
                <a:cs typeface="Times New Roman" pitchFamily="18" charset="0"/>
              </a:rPr>
              <a:t>• It mainly consists of a worldwide collection of electronic documents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Web Pages).</a:t>
            </a:r>
          </a:p>
          <a:p>
            <a:r>
              <a:rPr lang="en-US" sz="2400" dirty="0" smtClean="0">
                <a:latin typeface="Times New Roman" pitchFamily="18" charset="0"/>
                <a:cs typeface="Times New Roman" pitchFamily="18" charset="0"/>
              </a:rPr>
              <a:t>It is basically a way of exchanging information between computers on the Internet. </a:t>
            </a:r>
          </a:p>
          <a:p>
            <a:pPr>
              <a:buNone/>
            </a:pPr>
            <a:r>
              <a:rPr lang="en-US" sz="2400" dirty="0" smtClean="0">
                <a:latin typeface="Times New Roman" pitchFamily="18" charset="0"/>
                <a:cs typeface="Times New Roman" pitchFamily="18" charset="0"/>
              </a:rPr>
              <a:t>• The WWW is mainly the network of pages consists of images, text, and sounds on the Internet which can be simply viewed on the browser by using the browser software. </a:t>
            </a:r>
          </a:p>
          <a:p>
            <a:pPr>
              <a:buNone/>
            </a:pPr>
            <a:r>
              <a:rPr lang="en-US" sz="2400" dirty="0" smtClean="0">
                <a:latin typeface="Times New Roman" pitchFamily="18" charset="0"/>
                <a:cs typeface="Times New Roman" pitchFamily="18" charset="0"/>
              </a:rPr>
              <a:t>• It was invented by Tim Berners-Lee. </a:t>
            </a:r>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b="1" dirty="0" smtClean="0">
                <a:latin typeface="Times New Roman" pitchFamily="18" charset="0"/>
                <a:cs typeface="Times New Roman" pitchFamily="18" charset="0"/>
              </a:rPr>
              <a:t>Architecture of WWW </a:t>
            </a:r>
          </a:p>
          <a:p>
            <a:pPr>
              <a:buNone/>
            </a:pPr>
            <a:r>
              <a:rPr lang="en-US" sz="2400" dirty="0" smtClean="0">
                <a:latin typeface="Times New Roman" pitchFamily="18" charset="0"/>
                <a:cs typeface="Times New Roman" pitchFamily="18" charset="0"/>
              </a:rPr>
              <a:t>• The WWW is mainly a distributed client/server service where a client using the browser can access the service using a server.</a:t>
            </a:r>
          </a:p>
          <a:p>
            <a:pPr>
              <a:buNone/>
            </a:pPr>
            <a:r>
              <a:rPr lang="en-US" sz="2400" dirty="0" smtClean="0">
                <a:latin typeface="Times New Roman" pitchFamily="18" charset="0"/>
                <a:cs typeface="Times New Roman" pitchFamily="18" charset="0"/>
              </a:rPr>
              <a:t> • The Service that is provided is distributed over many different locations commonly known as sites/websites. </a:t>
            </a:r>
          </a:p>
          <a:p>
            <a:pPr>
              <a:buNone/>
            </a:pPr>
            <a:r>
              <a:rPr lang="en-US" sz="2400" dirty="0" smtClean="0">
                <a:latin typeface="Times New Roman" pitchFamily="18" charset="0"/>
                <a:cs typeface="Times New Roman" pitchFamily="18" charset="0"/>
              </a:rPr>
              <a:t>• Each website holds one or more documents that are generally referred to as web pages. </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295400" y="609600"/>
            <a:ext cx="6358736" cy="5181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400" dirty="0" smtClean="0">
                <a:solidFill>
                  <a:srgbClr val="FF0000"/>
                </a:solidFill>
                <a:latin typeface="Times New Roman" pitchFamily="18" charset="0"/>
                <a:cs typeface="Times New Roman" pitchFamily="18" charset="0"/>
              </a:rPr>
              <a:t>Remote Procedure Call </a:t>
            </a:r>
            <a:r>
              <a:rPr lang="en-US" sz="2400" dirty="0" smtClean="0">
                <a:latin typeface="Times New Roman" pitchFamily="18" charset="0"/>
                <a:cs typeface="Times New Roman" pitchFamily="18" charset="0"/>
              </a:rPr>
              <a:t>– In a certain sense, sending a message to a remote host and getting a reply back is a lot like making a function call in programming language. – In both cases you start with one or more parameters and you get back a result.  This observation has led people to try to arrange request-reply interaction on networks to be cast in the form of procedure calls.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2286000" y="2895600"/>
            <a:ext cx="5924550" cy="36099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smtClean="0">
                <a:latin typeface="Times New Roman" pitchFamily="18" charset="0"/>
                <a:cs typeface="Times New Roman" pitchFamily="18" charset="0"/>
              </a:rPr>
              <a:t>This technique is known as RPC (Remote Procedure Call) and has become the basis form any networking applications.</a:t>
            </a:r>
          </a:p>
          <a:p>
            <a:r>
              <a:rPr lang="en-US" sz="2400" dirty="0" smtClean="0">
                <a:latin typeface="Times New Roman" pitchFamily="18" charset="0"/>
                <a:cs typeface="Times New Roman" pitchFamily="18" charset="0"/>
              </a:rPr>
              <a:t>Traditionally, the calling procedure is known as the client and called procedure is known as the server</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smtClean="0">
                <a:solidFill>
                  <a:srgbClr val="FF0000"/>
                </a:solidFill>
                <a:latin typeface="Times New Roman" pitchFamily="18" charset="0"/>
                <a:cs typeface="Times New Roman" pitchFamily="18" charset="0"/>
              </a:rPr>
              <a:t>The Real-Time Transport Protocol </a:t>
            </a:r>
            <a:r>
              <a:rPr lang="en-US" sz="2800" dirty="0" smtClean="0">
                <a:latin typeface="Times New Roman" pitchFamily="18" charset="0"/>
                <a:cs typeface="Times New Roman" pitchFamily="18" charset="0"/>
              </a:rPr>
              <a:t>– Another one is real-time multimedia application. – In particular, as Internet radio, Internet telephony, music-on-demand, video conferencing, video-</a:t>
            </a:r>
            <a:r>
              <a:rPr lang="en-US" sz="2800" dirty="0" err="1" smtClean="0">
                <a:latin typeface="Times New Roman" pitchFamily="18" charset="0"/>
                <a:cs typeface="Times New Roman" pitchFamily="18" charset="0"/>
              </a:rPr>
              <a:t>ondemand</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People discovered that each application was re inventing more or less the same real-time transport protocol.</a:t>
            </a:r>
          </a:p>
          <a:p>
            <a:r>
              <a:rPr lang="en-US" sz="2800" dirty="0" smtClean="0"/>
              <a:t>The basic function of RTP is to multiplex several real-time data streams onto a single stream of UDP packets.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latin typeface="Times New Roman" pitchFamily="18" charset="0"/>
                <a:cs typeface="Times New Roman" pitchFamily="18" charset="0"/>
              </a:rPr>
              <a:t>The Real-Time Transport Protocol</a:t>
            </a:r>
            <a:endParaRPr lang="en-US" dirty="0"/>
          </a:p>
        </p:txBody>
      </p:sp>
      <p:pic>
        <p:nvPicPr>
          <p:cNvPr id="4098" name="Picture 2"/>
          <p:cNvPicPr>
            <a:picLocks noChangeAspect="1" noChangeArrowheads="1"/>
          </p:cNvPicPr>
          <p:nvPr/>
        </p:nvPicPr>
        <p:blipFill>
          <a:blip r:embed="rId2"/>
          <a:srcRect/>
          <a:stretch>
            <a:fillRect/>
          </a:stretch>
        </p:blipFill>
        <p:spPr bwMode="auto">
          <a:xfrm>
            <a:off x="644426" y="1157288"/>
            <a:ext cx="7813773" cy="51673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dirty="0" smtClean="0">
                <a:latin typeface="Times New Roman" pitchFamily="18" charset="0"/>
                <a:cs typeface="Times New Roman" pitchFamily="18" charset="0"/>
              </a:rPr>
              <a:t>The UDP stream can be sent to a single destination (</a:t>
            </a:r>
            <a:r>
              <a:rPr lang="en-US" sz="2400" dirty="0" err="1" smtClean="0">
                <a:latin typeface="Times New Roman" pitchFamily="18" charset="0"/>
                <a:cs typeface="Times New Roman" pitchFamily="18" charset="0"/>
              </a:rPr>
              <a:t>unicasting</a:t>
            </a:r>
            <a:r>
              <a:rPr lang="en-US" sz="2400" dirty="0" smtClean="0">
                <a:latin typeface="Times New Roman" pitchFamily="18" charset="0"/>
                <a:cs typeface="Times New Roman" pitchFamily="18" charset="0"/>
              </a:rPr>
              <a:t>) or to multiple destinations (multicasting)</a:t>
            </a:r>
          </a:p>
          <a:p>
            <a:r>
              <a:rPr lang="en-US" sz="2400" dirty="0" smtClean="0">
                <a:latin typeface="Times New Roman" pitchFamily="18" charset="0"/>
                <a:cs typeface="Times New Roman" pitchFamily="18" charset="0"/>
              </a:rPr>
              <a:t>Each packet sent in an RTP stream is given a number one higher than its predecessor.</a:t>
            </a:r>
          </a:p>
          <a:p>
            <a:r>
              <a:rPr lang="en-US" sz="2400" dirty="0" smtClean="0">
                <a:latin typeface="Times New Roman" pitchFamily="18" charset="0"/>
                <a:cs typeface="Times New Roman" pitchFamily="18" charset="0"/>
              </a:rPr>
              <a:t>RTP has no flow control, no error control, no acknowledgements, and no mechanism to request retransmission.</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sz="2400" dirty="0" smtClean="0">
                <a:solidFill>
                  <a:srgbClr val="FF0000"/>
                </a:solidFill>
                <a:latin typeface="Times New Roman" pitchFamily="18" charset="0"/>
                <a:cs typeface="Times New Roman" pitchFamily="18" charset="0"/>
              </a:rPr>
              <a:t>Introduction to TCP</a:t>
            </a:r>
          </a:p>
          <a:p>
            <a:r>
              <a:rPr lang="en-US" sz="2400" dirty="0" smtClean="0">
                <a:latin typeface="Times New Roman" pitchFamily="18" charset="0"/>
                <a:cs typeface="Times New Roman" pitchFamily="18" charset="0"/>
              </a:rPr>
              <a:t>Transmission</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Control Protocol TCP was specifically designed to provide a reliable end-to-end byte stream over an unreliable internetwork. </a:t>
            </a:r>
          </a:p>
          <a:p>
            <a:r>
              <a:rPr lang="en-US" sz="2400" dirty="0" smtClean="0">
                <a:latin typeface="Times New Roman" pitchFamily="18" charset="0"/>
                <a:cs typeface="Times New Roman" pitchFamily="18" charset="0"/>
              </a:rPr>
              <a:t>An Internetwork differs from a single network because different parts may have widely different topologies, bandwidths, delays, packet sizes, and other parameters. </a:t>
            </a:r>
          </a:p>
          <a:p>
            <a:r>
              <a:rPr lang="en-US" sz="2400" dirty="0" smtClean="0"/>
              <a:t>TCP was designed to dynamically adapt to properties of the internetwork and to be robust in the face of many kinds of failures </a:t>
            </a:r>
          </a:p>
          <a:p>
            <a:pPr>
              <a:buNone/>
            </a:pPr>
            <a:r>
              <a:rPr lang="en-US" sz="2400" dirty="0" smtClean="0"/>
              <a:t>• Each machine supporting TCP has a TCP transport entity. </a:t>
            </a:r>
          </a:p>
          <a:p>
            <a:pPr>
              <a:buNone/>
            </a:pPr>
            <a:r>
              <a:rPr lang="en-US" sz="2400" dirty="0" smtClean="0"/>
              <a:t>• In both cases, it manages TCP streams and interfaces to the IP layer. </a:t>
            </a:r>
          </a:p>
          <a:p>
            <a:pPr>
              <a:buNone/>
            </a:pPr>
            <a:r>
              <a:rPr lang="en-US" sz="2400" dirty="0" smtClean="0"/>
              <a:t>• IP layer gives no guarantee that </a:t>
            </a:r>
            <a:r>
              <a:rPr lang="en-US" sz="2400" dirty="0" err="1" smtClean="0"/>
              <a:t>datagrams</a:t>
            </a:r>
            <a:r>
              <a:rPr lang="en-US" sz="2400" dirty="0" smtClean="0"/>
              <a:t> will be delivered properly, so it </a:t>
            </a:r>
            <a:r>
              <a:rPr lang="en-US" sz="2400" dirty="0" err="1" smtClean="0"/>
              <a:t>upto</a:t>
            </a:r>
            <a:r>
              <a:rPr lang="en-US" sz="2400" dirty="0" smtClean="0"/>
              <a:t> TCP to time out and retransmit them as need be. </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2381</Words>
  <Application>Microsoft Office PowerPoint</Application>
  <PresentationFormat>On-screen Show (4:3)</PresentationFormat>
  <Paragraphs>109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dc:creator>
  <cp:lastModifiedBy>Office</cp:lastModifiedBy>
  <cp:revision>30</cp:revision>
  <dcterms:created xsi:type="dcterms:W3CDTF">2006-08-16T00:00:00Z</dcterms:created>
  <dcterms:modified xsi:type="dcterms:W3CDTF">2024-04-10T05:32:58Z</dcterms:modified>
</cp:coreProperties>
</file>